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y="9144000" cx="16256000"/>
  <p:notesSz cx="6858000" cy="9144000"/>
  <p:embeddedFontLst>
    <p:embeddedFont>
      <p:font typeface="Open Sans SemiBold"/>
      <p:regular r:id="rId82"/>
      <p:bold r:id="rId83"/>
      <p:italic r:id="rId84"/>
      <p:boldItalic r:id="rId85"/>
    </p:embeddedFont>
    <p:embeddedFont>
      <p:font typeface="Open Sans ExtraBold"/>
      <p:bold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
          <p15:clr>
            <a:srgbClr val="A4A3A4"/>
          </p15:clr>
        </p15:guide>
        <p15:guide id="2" pos="5120">
          <p15:clr>
            <a:srgbClr val="A4A3A4"/>
          </p15:clr>
        </p15:guide>
      </p15:sldGuideLst>
    </p:ext>
    <p:ext uri="GoogleSlidesCustomDataVersion2">
      <go:slidesCustomData xmlns:go="http://customooxmlschemas.google.com/" r:id="rId92" roundtripDataSignature="AMtx7mjtHhSR5NRyzogVjApKCGThqyu84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Beryl Joh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2028AA-9BE3-4DAA-85DC-EA3316296631}">
  <a:tblStyle styleId="{742028AA-9BE3-4DAA-85DC-EA3316296631}"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 orient="horz"/>
        <p:guide pos="5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OpenSansSemiBold-italic.fntdata"/><Relationship Id="rId83" Type="http://schemas.openxmlformats.org/officeDocument/2006/relationships/font" Target="fonts/OpenSansSemiBold-bold.fntdata"/><Relationship Id="rId42" Type="http://schemas.openxmlformats.org/officeDocument/2006/relationships/slide" Target="slides/slide35.xml"/><Relationship Id="rId86" Type="http://schemas.openxmlformats.org/officeDocument/2006/relationships/font" Target="fonts/OpenSansExtraBold-bold.fntdata"/><Relationship Id="rId41" Type="http://schemas.openxmlformats.org/officeDocument/2006/relationships/slide" Target="slides/slide34.xml"/><Relationship Id="rId85" Type="http://schemas.openxmlformats.org/officeDocument/2006/relationships/font" Target="fonts/OpenSansSemiBold-boldItalic.fntdata"/><Relationship Id="rId44" Type="http://schemas.openxmlformats.org/officeDocument/2006/relationships/slide" Target="slides/slide37.xml"/><Relationship Id="rId88" Type="http://schemas.openxmlformats.org/officeDocument/2006/relationships/font" Target="fonts/OpenSans-regular.fntdata"/><Relationship Id="rId43" Type="http://schemas.openxmlformats.org/officeDocument/2006/relationships/slide" Target="slides/slide36.xml"/><Relationship Id="rId87" Type="http://schemas.openxmlformats.org/officeDocument/2006/relationships/font" Target="fonts/OpenSansExtraBold-boldItalic.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OpenSans-bold.fntdata"/><Relationship Id="rId80" Type="http://schemas.openxmlformats.org/officeDocument/2006/relationships/slide" Target="slides/slide73.xml"/><Relationship Id="rId82" Type="http://schemas.openxmlformats.org/officeDocument/2006/relationships/font" Target="fonts/OpenSansSemiBold-regular.fntdata"/><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OpenSans-boldItalic.fntdata"/><Relationship Id="rId90" Type="http://schemas.openxmlformats.org/officeDocument/2006/relationships/font" Target="fonts/OpenSans-italic.fntdata"/><Relationship Id="rId92" Type="http://customschemas.google.com/relationships/presentationmetadata" Target="meta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7-09-06T05:04:51.578">
    <p:pos x="10" y="10"/>
    <p:text>PRACTICAL DEMONSTRATION</p:text>
    <p:extLst>
      <p:ext uri="{C676402C-5697-4E1C-873F-D02D1690AC5C}">
        <p15:threadingInfo timeZoneBias="0"/>
      </p:ext>
      <p:ext uri="http://customooxmlschemas.google.com/">
        <go:slidesCustomData xmlns:go="http://customooxmlschemas.google.com/" commentPostId="AAABbQZfgHc"/>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7-09-06T05:04:51.578">
    <p:pos x="10" y="10"/>
    <p:text>PRACTICAL DEMONSTRATION</p:text>
    <p:extLst>
      <p:ext uri="{C676402C-5697-4E1C-873F-D02D1690AC5C}">
        <p15:threadingInfo timeZoneBias="0"/>
      </p:ext>
      <p:ext uri="http://customooxmlschemas.google.com/">
        <go:slidesCustomData xmlns:go="http://customooxmlschemas.google.com/" commentPostId="AAABbQZfxKc"/>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docs/latest/sql-programming-guid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rk.apache.org/docs/latest/api/scala/index.html#org.apache.spark.ml.packag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Audio Script:</a:t>
            </a:r>
            <a:endParaRPr/>
          </a:p>
          <a:p>
            <a:pPr indent="0" lvl="0" marL="0" marR="0" rtl="0" algn="l">
              <a:lnSpc>
                <a:spcPct val="100000"/>
              </a:lnSpc>
              <a:spcBef>
                <a:spcPts val="0"/>
              </a:spcBef>
              <a:spcAft>
                <a:spcPts val="0"/>
              </a:spcAft>
              <a:buClr>
                <a:schemeClr val="dk1"/>
              </a:buClr>
              <a:buSzPts val="1200"/>
              <a:buFont typeface="Calibri"/>
              <a:buNone/>
            </a:pPr>
            <a:r>
              <a:rPr lang="en-IN" sz="1200">
                <a:solidFill>
                  <a:schemeClr val="dk1"/>
                </a:solidFill>
                <a:latin typeface="Calibri"/>
                <a:ea typeface="Calibri"/>
                <a:cs typeface="Calibri"/>
                <a:sym typeface="Calibri"/>
              </a:rPr>
              <a:t>Welcome to Amazon Web Services Overview. </a:t>
            </a:r>
            <a:endParaRPr/>
          </a:p>
        </p:txBody>
      </p:sp>
      <p:sp>
        <p:nvSpPr>
          <p:cNvPr id="357" name="Google Shape;3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10: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600"/>
              <a:buFont typeface="Calibri"/>
              <a:buNone/>
            </a:pPr>
            <a:r>
              <a:rPr lang="en-IN" sz="24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78"/>
              <a:buFont typeface="Calibri"/>
              <a:buNone/>
            </a:pPr>
            <a:r>
              <a:t/>
            </a:r>
            <a:endParaRPr b="1"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Unsupervised learning:</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In unsupervised learning, there is no pre-existing data with known labels. Using machine learning algorithms, you find areas in a multi-dimensional space that are similar to each other, and identify the structure and attributes of data that makes it similar to other data within the same area. A simple example for this can be voters segmentation, where you want to identify voters segments based on democratic voters or republican voters as shown in the diagram below. In this example, let us assume that red dots are for republican voters while blue dots are for democratic voters.</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So, here you are sending  the data to machine learning algorithm to decide the two patterns among people.</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Unsupervised learning can be used for fraud detection and cyber security. Example algorithms include:</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Clustering</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Principal component analysis                </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11: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1"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1" i="0" lang="en-IN" sz="2500" u="none" cap="none" strike="noStrike">
                <a:latin typeface="Calibri"/>
                <a:ea typeface="Calibri"/>
                <a:cs typeface="Calibri"/>
                <a:sym typeface="Calibri"/>
              </a:rPr>
              <a:t>Semi-supervised learning:</a:t>
            </a:r>
            <a:r>
              <a:rPr b="0" i="0" lang="en-IN" sz="2500" u="none" cap="none" strike="noStrike">
                <a:latin typeface="Calibri"/>
                <a:ea typeface="Calibri"/>
                <a:cs typeface="Calibri"/>
                <a:sym typeface="Calibri"/>
              </a:rPr>
              <a:t> In semi-supervised learning partially labeled data is used, and  estimation techniques are used to identify unlabeled data, thus providing superior performance over unsupervised learning, which is often CPU intensive</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Example algorithms include Clustering and Factorization machines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12: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In reinforcement type of machine learning algorithms you allow the machine or software agent to learn its behaviour based on feedback from the enviornment.</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In reinforcement learning, an agent chooses actions that will maximize the expected cumulative reward over a period of time. Examples include gaming, such as casino games, Chess, or Go.</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As shown in the example below, in reinforcement learning there is </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an </a:t>
            </a:r>
            <a:r>
              <a:rPr b="1" i="0" lang="en-IN" sz="2500" u="none" cap="none" strike="noStrike">
                <a:latin typeface="Calibri"/>
                <a:ea typeface="Calibri"/>
                <a:cs typeface="Calibri"/>
                <a:sym typeface="Calibri"/>
              </a:rPr>
              <a:t>internal state</a:t>
            </a:r>
            <a:r>
              <a:rPr b="0" i="0" lang="en-IN" sz="2500" u="none" cap="none" strike="noStrike">
                <a:latin typeface="Calibri"/>
                <a:ea typeface="Calibri"/>
                <a:cs typeface="Calibri"/>
                <a:sym typeface="Calibri"/>
              </a:rPr>
              <a:t>, which is maintained by the agent to learn about the environment</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 </a:t>
            </a:r>
            <a:r>
              <a:rPr b="1" i="0" lang="en-IN" sz="2500" u="none" cap="none" strike="noStrike">
                <a:latin typeface="Calibri"/>
                <a:ea typeface="Calibri"/>
                <a:cs typeface="Calibri"/>
                <a:sym typeface="Calibri"/>
              </a:rPr>
              <a:t>reward function, </a:t>
            </a:r>
            <a:r>
              <a:rPr b="0" i="0" lang="en-IN" sz="2500" u="none" cap="none" strike="noStrike">
                <a:latin typeface="Calibri"/>
                <a:ea typeface="Calibri"/>
                <a:cs typeface="Calibri"/>
                <a:sym typeface="Calibri"/>
              </a:rPr>
              <a:t>which is used to train your agent how to behave</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an </a:t>
            </a:r>
            <a:r>
              <a:rPr b="1" i="0" lang="en-IN" sz="2500" u="none" cap="none" strike="noStrike">
                <a:latin typeface="Calibri"/>
                <a:ea typeface="Calibri"/>
                <a:cs typeface="Calibri"/>
                <a:sym typeface="Calibri"/>
              </a:rPr>
              <a:t>environment</a:t>
            </a:r>
            <a:r>
              <a:rPr b="0" i="0" lang="en-IN" sz="2500" u="none" cap="none" strike="noStrike">
                <a:latin typeface="Calibri"/>
                <a:ea typeface="Calibri"/>
                <a:cs typeface="Calibri"/>
                <a:sym typeface="Calibri"/>
              </a:rPr>
              <a:t>, which is a scenario the agent has to face</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an </a:t>
            </a:r>
            <a:r>
              <a:rPr b="1" i="0" lang="en-IN" sz="2500" u="none" cap="none" strike="noStrike">
                <a:latin typeface="Calibri"/>
                <a:ea typeface="Calibri"/>
                <a:cs typeface="Calibri"/>
                <a:sym typeface="Calibri"/>
              </a:rPr>
              <a:t>action</a:t>
            </a:r>
            <a:r>
              <a:rPr b="0" i="0" lang="en-IN" sz="2500" u="none" cap="none" strike="noStrike">
                <a:latin typeface="Calibri"/>
                <a:ea typeface="Calibri"/>
                <a:cs typeface="Calibri"/>
                <a:sym typeface="Calibri"/>
              </a:rPr>
              <a:t>, which is done by the agent in the environment</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and last but not the least, an </a:t>
            </a:r>
            <a:r>
              <a:rPr b="1" i="0" lang="en-IN" sz="2500" u="none" cap="none" strike="noStrike">
                <a:latin typeface="Calibri"/>
                <a:ea typeface="Calibri"/>
                <a:cs typeface="Calibri"/>
                <a:sym typeface="Calibri"/>
              </a:rPr>
              <a:t>agent </a:t>
            </a:r>
            <a:r>
              <a:rPr b="0" i="0" lang="en-IN" sz="2500" u="none" cap="none" strike="noStrike">
                <a:latin typeface="Calibri"/>
                <a:ea typeface="Calibri"/>
                <a:cs typeface="Calibri"/>
                <a:sym typeface="Calibri"/>
              </a:rPr>
              <a:t>which does all the deeds!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 the cat becomes the artificial agent,the treat becomes the reward function and the good behavior is the resultant action. A popular game Mario works on this concept,where you as a player(or agent) learns while walking in the enviornment where the rewards can be based on your actions.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13: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Let us see our first machine learning program- Suppose you are given a fruit and are asked to analyse it and find out whether its an apple or orange. Now, if you have to code this problem,you will write some set of rules, say you will define a rule based on number or colour of pixels. But, in real-world scenario this rule won’t always work ,for example what if the images were black and white or there are images which have no apple or orange but any other fruit, so its not really possible to define so many rules manually.</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 we need an algorithm that can write rules for us. We are going to train a classifier(think classifier as a function),this is a type of supervised learning we have already talked about.</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As a first step we are going to collect our training data to classify the fruit based on weight and texture, we are just taking two attributes for simplicity. So, we gather some fruits and collect their measurements like their weight and texture .In machine learning terms we call these measurements as features</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Each row in the table represents a fruit and the last column is a label which identifies the type of fruit, here there are only two types-apple or orange. The whole table is our training data.</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 you can think of these as examples that we want the classifier to learn from.</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Features are the input to the model and label as the output</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2)Use these examples to train a classifier, think it as a box of rules, there can be many different types of classifier.</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It will find patterns in your training data</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3)Now, after we have a trained classifier, it can be used to classify a new fruit. Input to the classifier is the features for a new example. For example, the fruit you want to classify has features 150 gm and is bumpy. So the classifier will predict whether its an apple or an orange based on the training data.</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The data provided for classifying the new set of data for fruits is called the test data.</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 you can create a new classifier for new problem, just by changing the training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14: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Let us see the common terminologies in Machine Learning, as we discussed in previous example</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Features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feature represents an attribute or a property of an observation. It is also called a variable. To be more specific, a feature represents an independent variable.</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In a tabular dataset, a row represents an observation and column represents a feature. For example, consider a tabular dataset containing user profiles, which includes fields such as age, gender, profession, city, and income. Each field in this dataset is a feature in the context of machine learning. Each row containing a user profile is an observation.</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Features are also collectively referred to as dimensions. Thus, a dataset with high dimensionality has a large number of features.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Example-gender is a categorical feature and can take two labels.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Labels:-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label is a variable that a machine learning system learns to predict. It is the dependent variable in a dataset. Labels can be  classified into two broad categories: categorical and numerical.</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categorical label represents a class or category. For example, for a machine learning application that classifies news articles into different categories such as politics, business, technology, sports, or entertainment, the category of a news article is a categorical label.</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numerical label is a numerical dependent variable. For example, for a machine learning application that predicts the price of a house, price is a numerical label.</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Model-A model is a mathematical construct for capturing patterns within a dataset. It estimates the relationship between the dependent and independent variables in a dataset. It has predictive capability. Given the values of the independent variables, it can calculate or predict the value for the dependent variable. For example, consider an application that forecasts quarterly sales for a company. The independent variables are number of sales people, historical sales, macro-economic conditions, and other factors. Using machine learning, a model can be trained to predict quarterly sales for any given combination of these factors.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model is basically a mathematical function that takes features as input and outputs a value. A model along with a machine learning algorithm forms the heart of a machine learning system. A machine learning algorithm trains a model with data; it fits a model over a dataset, so that the model can predict the label for a new observation.</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Training data</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The data used by a machine learning algorithm to train a model is called training data or training set. It is historical or known data. For example, a spam filtering algorithm uses a known set of spam and non-spam emails.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Test Data-</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The data used for evaluating the predictive performance of a model is called test data or test set. After a model has been trained, its predictive capabilities should be tested on a known dataset before it is used on new data.</a:t>
            </a:r>
            <a:endParaRPr/>
          </a:p>
          <a:p>
            <a:pPr indent="0" lvl="0" marL="0" marR="0" rtl="0" algn="l">
              <a:lnSpc>
                <a:spcPct val="80000"/>
              </a:lnSpc>
              <a:spcBef>
                <a:spcPts val="0"/>
              </a:spcBef>
              <a:spcAft>
                <a:spcPts val="0"/>
              </a:spcAft>
              <a:buClr>
                <a:schemeClr val="dk1"/>
              </a:buClr>
              <a:buSzPts val="484"/>
              <a:buFont typeface="Calibri"/>
              <a:buNone/>
            </a:pPr>
            <a:r>
              <a:rPr b="1" i="0" lang="en-IN" sz="1937" u="none" cap="none" strike="noStrike">
                <a:latin typeface="Calibri"/>
                <a:ea typeface="Calibri"/>
                <a:cs typeface="Calibri"/>
                <a:sym typeface="Calibri"/>
              </a:rPr>
              <a:t>Test data</a:t>
            </a:r>
            <a:r>
              <a:rPr b="0" i="0" lang="en-IN" sz="1937" u="none" cap="none" strike="noStrike">
                <a:latin typeface="Calibri"/>
                <a:ea typeface="Calibri"/>
                <a:cs typeface="Calibri"/>
                <a:sym typeface="Calibri"/>
              </a:rPr>
              <a:t> should be set aside before training a model.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Initially , the dataset is divided into training set and test dataset. The exact percentage depends on a number of factors such as the size of a dataset and the number of independent variables. A general rule of thumb is to use 80% of data for training a model and set aside 20% as test data.</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15: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So the typical way of building a model or hypothesis is training the set, learning the algorithm and then you can have your input output and hypothesis.</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But, in real world-scenario, there are many more steps required.</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First step is data ingestion ,may be from different sources and then you enrich that data.</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Second step would be cleaning, transforming or filtering of irrelevant data, like you want to remove extra spaces from your text. Then you need to select new features or create the new ones and then finally you get a training set.</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Also, you need to evaluate accuracy or score of the model and go back to select new features to bring more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649" name="Google Shape;6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p17: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531"/>
              <a:buFont typeface="Calibri"/>
              <a:buNone/>
            </a:pPr>
            <a:r>
              <a:t/>
            </a:r>
            <a:endParaRPr b="0" i="0" sz="2125"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31"/>
              <a:buFont typeface="Calibri"/>
              <a:buNone/>
            </a:pPr>
            <a:r>
              <a:rPr b="0" i="0" lang="en-IN" sz="2125" u="none" cap="none" strike="noStrike">
                <a:latin typeface="Calibri"/>
                <a:ea typeface="Calibri"/>
                <a:cs typeface="Calibri"/>
                <a:sym typeface="Calibri"/>
              </a:rPr>
              <a:t>Spark provides two machine learning libraries, MLlib and Spark ML (also known as the Pipelines API).</a:t>
            </a:r>
            <a:endParaRPr/>
          </a:p>
          <a:p>
            <a:pPr indent="0" lvl="0" marL="0" marR="0" rtl="0" algn="l">
              <a:lnSpc>
                <a:spcPct val="90000"/>
              </a:lnSpc>
              <a:spcBef>
                <a:spcPts val="0"/>
              </a:spcBef>
              <a:spcAft>
                <a:spcPts val="0"/>
              </a:spcAft>
              <a:buClr>
                <a:schemeClr val="dk1"/>
              </a:buClr>
              <a:buSzPts val="531"/>
              <a:buFont typeface="Calibri"/>
              <a:buNone/>
            </a:pPr>
            <a:r>
              <a:rPr b="1" i="0" lang="en-IN" sz="2125" u="none" cap="none" strike="noStrike">
                <a:latin typeface="Calibri"/>
                <a:ea typeface="Calibri"/>
                <a:cs typeface="Calibri"/>
                <a:sym typeface="Calibri"/>
              </a:rPr>
              <a:t>They</a:t>
            </a:r>
            <a:r>
              <a:rPr b="0" i="0" lang="en-IN" sz="2125" u="none" cap="none" strike="noStrike">
                <a:latin typeface="Calibri"/>
                <a:ea typeface="Calibri"/>
                <a:cs typeface="Calibri"/>
                <a:sym typeface="Calibri"/>
              </a:rPr>
              <a:t> contain general learning utilities and algorithms, including regression, collaborative filtering, classification, clustering, dimensionality reduction, and underlying optimization primitives. </a:t>
            </a:r>
            <a:endParaRPr/>
          </a:p>
          <a:p>
            <a:pPr indent="0" lvl="0" marL="0" marR="0" rtl="0" algn="l">
              <a:lnSpc>
                <a:spcPct val="90000"/>
              </a:lnSpc>
              <a:spcBef>
                <a:spcPts val="0"/>
              </a:spcBef>
              <a:spcAft>
                <a:spcPts val="0"/>
              </a:spcAft>
              <a:buClr>
                <a:schemeClr val="dk1"/>
              </a:buClr>
              <a:buSzPts val="531"/>
              <a:buFont typeface="Calibri"/>
              <a:buNone/>
            </a:pPr>
            <a:r>
              <a:rPr b="0" i="0" lang="en-IN" sz="2125" u="none" cap="none" strike="noStrike">
                <a:latin typeface="Calibri"/>
                <a:ea typeface="Calibri"/>
                <a:cs typeface="Calibri"/>
                <a:sym typeface="Calibri"/>
              </a:rPr>
              <a:t>The advantage of these libraries is that they enable high-performance machine learning on large datasets. Unlike machine learning libraries that can be used only with datasets that fit on a single machine, both MLlib and Spark ML are scalable. They make it possible to utilize a multi-node cluster for machine learning. In addition, since Spark allows an application to cache a dataset in memory, machine learning applications built with Spark ML or MLlib are quiet fast.</a:t>
            </a:r>
            <a:endParaRPr/>
          </a:p>
          <a:p>
            <a:pPr indent="0" lvl="0" marL="0" marR="0" rtl="0" algn="l">
              <a:lnSpc>
                <a:spcPct val="90000"/>
              </a:lnSpc>
              <a:spcBef>
                <a:spcPts val="0"/>
              </a:spcBef>
              <a:spcAft>
                <a:spcPts val="0"/>
              </a:spcAft>
              <a:buClr>
                <a:schemeClr val="dk1"/>
              </a:buClr>
              <a:buSzPts val="531"/>
              <a:buFont typeface="Calibri"/>
              <a:buNone/>
            </a:pPr>
            <a:r>
              <a:rPr b="0" i="0" lang="en-IN" sz="2125" u="none" cap="none" strike="noStrike">
                <a:latin typeface="Calibri"/>
                <a:ea typeface="Calibri"/>
                <a:cs typeface="Calibri"/>
                <a:sym typeface="Calibri"/>
              </a:rPr>
              <a:t>The package org.apache.spark.mlib is build on RDDs while package org.apach.spark.ml is built on DataFrames.</a:t>
            </a:r>
            <a:endParaRPr/>
          </a:p>
          <a:p>
            <a:pPr indent="0" lvl="0" marL="0" marR="0" rtl="0" algn="l">
              <a:lnSpc>
                <a:spcPct val="90000"/>
              </a:lnSpc>
              <a:spcBef>
                <a:spcPts val="0"/>
              </a:spcBef>
              <a:spcAft>
                <a:spcPts val="0"/>
              </a:spcAft>
              <a:buClr>
                <a:schemeClr val="dk1"/>
              </a:buClr>
              <a:buSzPts val="510"/>
              <a:buFont typeface="Calibri"/>
              <a:buNone/>
            </a:pPr>
            <a:r>
              <a:rPr b="0" i="0" lang="en-IN" sz="2040" u="none" cap="none" strike="noStrike">
                <a:latin typeface="Calibri"/>
                <a:ea typeface="Calibri"/>
                <a:cs typeface="Calibri"/>
                <a:sym typeface="Calibri"/>
              </a:rPr>
              <a:t>. The primary Machine Learning API for Spark as of latest is now the </a:t>
            </a:r>
            <a:r>
              <a:rPr b="0" i="0" lang="en-IN" sz="2040" u="sng" cap="none" strike="noStrike">
                <a:solidFill>
                  <a:schemeClr val="hlink"/>
                </a:solidFill>
                <a:latin typeface="Calibri"/>
                <a:ea typeface="Calibri"/>
                <a:cs typeface="Calibri"/>
                <a:sym typeface="Calibri"/>
                <a:hlinkClick r:id="rId2"/>
              </a:rPr>
              <a:t>DataFrame</a:t>
            </a:r>
            <a:r>
              <a:rPr b="0" i="0" lang="en-IN" sz="2040" u="none" cap="none" strike="noStrike">
                <a:latin typeface="Calibri"/>
                <a:ea typeface="Calibri"/>
                <a:cs typeface="Calibri"/>
                <a:sym typeface="Calibri"/>
              </a:rPr>
              <a:t>-based API in the </a:t>
            </a:r>
            <a:r>
              <a:rPr b="0" i="0" lang="en-IN" sz="2125" u="none" cap="none" strike="noStrike">
                <a:latin typeface="Calibri"/>
                <a:ea typeface="Calibri"/>
                <a:cs typeface="Calibri"/>
                <a:sym typeface="Calibri"/>
              </a:rPr>
              <a:t>spark.ml</a:t>
            </a:r>
            <a:r>
              <a:rPr b="0" i="0" lang="en-IN" sz="2040" u="none" cap="none" strike="noStrike">
                <a:latin typeface="Calibri"/>
                <a:ea typeface="Calibri"/>
                <a:cs typeface="Calibri"/>
                <a:sym typeface="Calibri"/>
              </a:rPr>
              <a:t> package and RDD-based API have entered maintenance mode.</a:t>
            </a:r>
            <a:endParaRPr/>
          </a:p>
          <a:p>
            <a:pPr indent="0" lvl="0" marL="0" marR="0" rtl="0" algn="l">
              <a:lnSpc>
                <a:spcPct val="90000"/>
              </a:lnSpc>
              <a:spcBef>
                <a:spcPts val="0"/>
              </a:spcBef>
              <a:spcAft>
                <a:spcPts val="0"/>
              </a:spcAft>
              <a:buClr>
                <a:schemeClr val="dk1"/>
              </a:buClr>
              <a:buSzPts val="531"/>
              <a:buFont typeface="Calibri"/>
              <a:buNone/>
            </a:pPr>
            <a:br>
              <a:rPr b="0" i="0" lang="en-IN" sz="2125" u="none" cap="none" strike="noStrike">
                <a:latin typeface="Calibri"/>
                <a:ea typeface="Calibri"/>
                <a:cs typeface="Calibri"/>
                <a:sym typeface="Calibri"/>
              </a:rPr>
            </a:br>
            <a:endParaRPr b="0" i="0" sz="2125" u="none" cap="none" strike="noStrike">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0" name="Google Shape;680;p18: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rgbClr val="000000"/>
              </a:buClr>
              <a:buSzPts val="2400"/>
              <a:buFont typeface="Calibri"/>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2400"/>
              <a:buFont typeface="Open Sans"/>
              <a:buNone/>
            </a:pPr>
            <a:r>
              <a:rPr b="0" i="0" lang="en-IN" sz="2400" u="none" cap="none" strike="noStrike">
                <a:solidFill>
                  <a:srgbClr val="3F3F3F"/>
                </a:solidFill>
                <a:latin typeface="Open Sans"/>
                <a:ea typeface="Open Sans"/>
                <a:cs typeface="Open Sans"/>
                <a:sym typeface="Open Sans"/>
              </a:rPr>
              <a:t>MLlib is a package, built on and included in Spark, that provides interfaces for:</a:t>
            </a:r>
            <a:endParaRPr/>
          </a:p>
          <a:p>
            <a:pPr indent="-279378" lvl="1" marL="876278" marR="0" rtl="0" algn="l">
              <a:lnSpc>
                <a:spcPct val="150000"/>
              </a:lnSpc>
              <a:spcBef>
                <a:spcPts val="1300"/>
              </a:spcBef>
              <a:spcAft>
                <a:spcPts val="0"/>
              </a:spcAft>
              <a:buClr>
                <a:srgbClr val="000000"/>
              </a:buClr>
              <a:buSzPts val="1600"/>
              <a:buFont typeface="Arial"/>
              <a:buChar char="•"/>
            </a:pPr>
            <a:r>
              <a:rPr lang="en-IN">
                <a:solidFill>
                  <a:srgbClr val="3F3F3F"/>
                </a:solidFill>
                <a:latin typeface="Open Sans"/>
                <a:ea typeface="Open Sans"/>
                <a:cs typeface="Open Sans"/>
                <a:sym typeface="Open Sans"/>
              </a:rPr>
              <a:t>G</a:t>
            </a:r>
            <a:r>
              <a:rPr b="0" i="0" lang="en-IN" u="none" cap="none" strike="noStrike">
                <a:solidFill>
                  <a:srgbClr val="3F3F3F"/>
                </a:solidFill>
                <a:latin typeface="Open Sans"/>
                <a:ea typeface="Open Sans"/>
                <a:cs typeface="Open Sans"/>
                <a:sym typeface="Open Sans"/>
              </a:rPr>
              <a:t>athering and cleaning data</a:t>
            </a:r>
            <a:endParaRPr/>
          </a:p>
          <a:p>
            <a:pPr indent="-279378" lvl="1" marL="876278" marR="0" rtl="0" algn="l">
              <a:lnSpc>
                <a:spcPct val="150000"/>
              </a:lnSpc>
              <a:spcBef>
                <a:spcPts val="1300"/>
              </a:spcBef>
              <a:spcAft>
                <a:spcPts val="0"/>
              </a:spcAft>
              <a:buClr>
                <a:srgbClr val="000000"/>
              </a:buClr>
              <a:buSzPts val="1600"/>
              <a:buFont typeface="Arial"/>
              <a:buChar char="•"/>
            </a:pPr>
            <a:r>
              <a:rPr lang="en-IN">
                <a:solidFill>
                  <a:srgbClr val="3F3F3F"/>
                </a:solidFill>
                <a:latin typeface="Open Sans"/>
                <a:ea typeface="Open Sans"/>
                <a:cs typeface="Open Sans"/>
                <a:sym typeface="Open Sans"/>
              </a:rPr>
              <a:t>G</a:t>
            </a:r>
            <a:r>
              <a:rPr b="0" i="0" lang="en-IN" u="none" cap="none" strike="noStrike">
                <a:solidFill>
                  <a:srgbClr val="3F3F3F"/>
                </a:solidFill>
                <a:latin typeface="Open Sans"/>
                <a:ea typeface="Open Sans"/>
                <a:cs typeface="Open Sans"/>
                <a:sym typeface="Open Sans"/>
              </a:rPr>
              <a:t>enerating and selecting features</a:t>
            </a:r>
            <a:endParaRPr/>
          </a:p>
          <a:p>
            <a:pPr indent="-279378" lvl="1" marL="876278" marR="0" rtl="0" algn="l">
              <a:lnSpc>
                <a:spcPct val="150000"/>
              </a:lnSpc>
              <a:spcBef>
                <a:spcPts val="1300"/>
              </a:spcBef>
              <a:spcAft>
                <a:spcPts val="0"/>
              </a:spcAft>
              <a:buClr>
                <a:srgbClr val="000000"/>
              </a:buClr>
              <a:buSzPts val="1600"/>
              <a:buFont typeface="Arial"/>
              <a:buChar char="•"/>
            </a:pPr>
            <a:r>
              <a:rPr lang="en-IN">
                <a:solidFill>
                  <a:srgbClr val="3F3F3F"/>
                </a:solidFill>
                <a:latin typeface="Open Sans"/>
                <a:ea typeface="Open Sans"/>
                <a:cs typeface="Open Sans"/>
                <a:sym typeface="Open Sans"/>
              </a:rPr>
              <a:t>T</a:t>
            </a:r>
            <a:r>
              <a:rPr b="0" i="0" lang="en-IN" u="none" cap="none" strike="noStrike">
                <a:solidFill>
                  <a:srgbClr val="3F3F3F"/>
                </a:solidFill>
                <a:latin typeface="Open Sans"/>
                <a:ea typeface="Open Sans"/>
                <a:cs typeface="Open Sans"/>
                <a:sym typeface="Open Sans"/>
              </a:rPr>
              <a:t>raining and tuning large scale supervised and unsupervised machine learning models</a:t>
            </a:r>
            <a:r>
              <a:rPr lang="en-IN">
                <a:solidFill>
                  <a:srgbClr val="3F3F3F"/>
                </a:solidFill>
                <a:latin typeface="Open Sans"/>
                <a:ea typeface="Open Sans"/>
                <a:cs typeface="Open Sans"/>
                <a:sym typeface="Open Sans"/>
              </a:rPr>
              <a:t> </a:t>
            </a:r>
            <a:r>
              <a:rPr b="0" i="0" lang="en-IN" u="none" cap="none" strike="noStrike">
                <a:solidFill>
                  <a:srgbClr val="3F3F3F"/>
                </a:solidFill>
                <a:latin typeface="Open Sans"/>
                <a:ea typeface="Open Sans"/>
                <a:cs typeface="Open Sans"/>
                <a:sym typeface="Open Sans"/>
              </a:rPr>
              <a:t>and using those models in production</a:t>
            </a:r>
            <a:endParaRPr/>
          </a:p>
          <a:p>
            <a:pPr indent="0" lvl="1" marL="596900" marR="0" rtl="0" algn="l">
              <a:lnSpc>
                <a:spcPct val="150000"/>
              </a:lnSpc>
              <a:spcBef>
                <a:spcPts val="130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150000"/>
              </a:lnSpc>
              <a:spcBef>
                <a:spcPts val="1300"/>
              </a:spcBef>
              <a:spcAft>
                <a:spcPts val="0"/>
              </a:spcAft>
              <a:buClr>
                <a:srgbClr val="000000"/>
              </a:buClr>
              <a:buSzPts val="2400"/>
              <a:buFont typeface="Arial"/>
              <a:buNone/>
            </a:pPr>
            <a:r>
              <a:rPr lang="en-IN" sz="2400">
                <a:solidFill>
                  <a:srgbClr val="3F3F3F"/>
                </a:solidFill>
                <a:latin typeface="Open Sans SemiBold"/>
                <a:ea typeface="Open Sans SemiBold"/>
                <a:cs typeface="Open Sans SemiBold"/>
                <a:sym typeface="Open Sans SemiBold"/>
              </a:rPr>
              <a:t>Tools provided by MLlib are as follows:</a:t>
            </a:r>
            <a:endParaRPr/>
          </a:p>
          <a:p>
            <a:pPr indent="-457200" lvl="1" marL="1054100" rtl="0" algn="l">
              <a:lnSpc>
                <a:spcPct val="150000"/>
              </a:lnSpc>
              <a:spcBef>
                <a:spcPts val="1300"/>
              </a:spcBef>
              <a:spcAft>
                <a:spcPts val="0"/>
              </a:spcAft>
              <a:buClr>
                <a:srgbClr val="000000"/>
              </a:buClr>
              <a:buSzPts val="2400"/>
              <a:buFont typeface="Arial"/>
              <a:buChar char="•"/>
            </a:pPr>
            <a:r>
              <a:rPr lang="en-IN" sz="2400">
                <a:solidFill>
                  <a:srgbClr val="3F3F3F"/>
                </a:solidFill>
                <a:latin typeface="Open Sans SemiBold"/>
                <a:ea typeface="Open Sans SemiBold"/>
                <a:cs typeface="Open Sans SemiBold"/>
                <a:sym typeface="Open Sans SemiBold"/>
              </a:rPr>
              <a:t>ML algorithms: </a:t>
            </a:r>
            <a:r>
              <a:rPr lang="en-IN" sz="2400">
                <a:solidFill>
                  <a:srgbClr val="3F3F3F"/>
                </a:solidFill>
                <a:latin typeface="Open Sans"/>
                <a:ea typeface="Open Sans"/>
                <a:cs typeface="Open Sans"/>
                <a:sym typeface="Open Sans"/>
              </a:rPr>
              <a:t>Examples include Classification, Regression, Clustering, and Collaborative filtering</a:t>
            </a:r>
            <a:endParaRPr/>
          </a:p>
          <a:p>
            <a:pPr indent="-457200" lvl="1" marL="1054100" rtl="0" algn="l">
              <a:lnSpc>
                <a:spcPct val="150000"/>
              </a:lnSpc>
              <a:spcBef>
                <a:spcPts val="1300"/>
              </a:spcBef>
              <a:spcAft>
                <a:spcPts val="0"/>
              </a:spcAft>
              <a:buClr>
                <a:srgbClr val="000000"/>
              </a:buClr>
              <a:buSzPts val="2400"/>
              <a:buFont typeface="Arial"/>
              <a:buChar char="•"/>
            </a:pPr>
            <a:r>
              <a:rPr lang="en-IN" sz="2400">
                <a:solidFill>
                  <a:srgbClr val="3F3F3F"/>
                </a:solidFill>
                <a:latin typeface="Open Sans SemiBold"/>
                <a:ea typeface="Open Sans SemiBold"/>
                <a:cs typeface="Open Sans SemiBold"/>
                <a:sym typeface="Open Sans SemiBold"/>
              </a:rPr>
              <a:t>Featurization:</a:t>
            </a:r>
            <a:r>
              <a:rPr lang="en-IN" sz="2400">
                <a:solidFill>
                  <a:srgbClr val="3F3F3F"/>
                </a:solidFill>
                <a:latin typeface="Open Sans"/>
                <a:ea typeface="Open Sans"/>
                <a:cs typeface="Open Sans"/>
                <a:sym typeface="Open Sans"/>
              </a:rPr>
              <a:t> Feature extraction, transformation, dimensionality reduction, and selection</a:t>
            </a:r>
            <a:endParaRPr/>
          </a:p>
          <a:p>
            <a:pPr indent="-457200" lvl="1" marL="1054100" rtl="0" algn="l">
              <a:lnSpc>
                <a:spcPct val="150000"/>
              </a:lnSpc>
              <a:spcBef>
                <a:spcPts val="1300"/>
              </a:spcBef>
              <a:spcAft>
                <a:spcPts val="0"/>
              </a:spcAft>
              <a:buClr>
                <a:srgbClr val="000000"/>
              </a:buClr>
              <a:buSzPts val="2400"/>
              <a:buFont typeface="Arial"/>
              <a:buChar char="•"/>
            </a:pPr>
            <a:r>
              <a:rPr lang="en-IN" sz="2400">
                <a:solidFill>
                  <a:srgbClr val="3F3F3F"/>
                </a:solidFill>
                <a:latin typeface="Open Sans SemiBold"/>
                <a:ea typeface="Open Sans SemiBold"/>
                <a:cs typeface="Open Sans SemiBold"/>
                <a:sym typeface="Open Sans SemiBold"/>
              </a:rPr>
              <a:t>Utilities:</a:t>
            </a:r>
            <a:r>
              <a:rPr lang="en-IN" sz="2400">
                <a:solidFill>
                  <a:srgbClr val="3F3F3F"/>
                </a:solidFill>
                <a:latin typeface="Open Sans"/>
                <a:ea typeface="Open Sans"/>
                <a:cs typeface="Open Sans"/>
                <a:sym typeface="Open Sans"/>
              </a:rPr>
              <a:t> Linear algebra, statistics, and data handling</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Let us see what is mlib. It is a package , built on and included in Spark, that provides interfaces for</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gathering and cleaning data,</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generating and selecting features,</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training and tuning large scale supervised and unsupervised machine learning models,and using those models in production</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Mlib provides machine learning algorithms like classification,regression,clustering etc.</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It provides featurization like feature extraction,transformation for example- transforming text to vectors, dimensional reduction and selection</a:t>
            </a:r>
            <a:endParaRPr/>
          </a:p>
          <a:p>
            <a:pPr indent="228600" lvl="1" marL="45720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Mlib also provides utilities like linear algebra,statistics and data handling</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3" name="Google Shape;703;p19: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00"/>
              <a:buFont typeface="Calibri"/>
              <a:buNone/>
            </a:pPr>
            <a:r>
              <a:t/>
            </a:r>
            <a:endParaRPr b="0" i="0" sz="200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00"/>
              <a:buFont typeface="Calibri"/>
              <a:buNone/>
            </a:pPr>
            <a:r>
              <a:rPr b="0" i="0" lang="en-IN" sz="2000" u="none" cap="none" strike="noStrike">
                <a:latin typeface="Calibri"/>
                <a:ea typeface="Calibri"/>
                <a:cs typeface="Calibri"/>
                <a:sym typeface="Calibri"/>
              </a:rPr>
              <a:t>Let us see spark mlib datatypes, it supports four types of datatypes:-</a:t>
            </a:r>
            <a:r>
              <a:rPr b="1" i="0" lang="en-IN" sz="2000" u="none" cap="none" strike="noStrike">
                <a:latin typeface="Calibri"/>
                <a:ea typeface="Calibri"/>
                <a:cs typeface="Calibri"/>
                <a:sym typeface="Calibri"/>
              </a:rPr>
              <a:t>local vector</a:t>
            </a:r>
            <a:r>
              <a:rPr b="0" i="0" lang="en-IN" sz="2000" u="none" cap="none" strike="noStrike">
                <a:latin typeface="Calibri"/>
                <a:ea typeface="Calibri"/>
                <a:cs typeface="Calibri"/>
                <a:sym typeface="Calibri"/>
              </a:rPr>
              <a:t>, </a:t>
            </a:r>
            <a:r>
              <a:rPr b="1" i="0" lang="en-IN" sz="2000" u="none" cap="none" strike="noStrike">
                <a:latin typeface="Calibri"/>
                <a:ea typeface="Calibri"/>
                <a:cs typeface="Calibri"/>
                <a:sym typeface="Calibri"/>
              </a:rPr>
              <a:t>labeled point</a:t>
            </a:r>
            <a:r>
              <a:rPr b="0" i="0" lang="en-IN" sz="2000" u="none" cap="none" strike="noStrike">
                <a:latin typeface="Calibri"/>
                <a:ea typeface="Calibri"/>
                <a:cs typeface="Calibri"/>
                <a:sym typeface="Calibri"/>
              </a:rPr>
              <a:t>, </a:t>
            </a:r>
            <a:r>
              <a:rPr b="1" i="0" lang="en-IN" sz="2000" u="none" cap="none" strike="noStrike">
                <a:latin typeface="Calibri"/>
                <a:ea typeface="Calibri"/>
                <a:cs typeface="Calibri"/>
                <a:sym typeface="Calibri"/>
              </a:rPr>
              <a:t>local matrix</a:t>
            </a:r>
            <a:r>
              <a:rPr b="0" i="0" lang="en-IN" sz="2000" u="none" cap="none" strike="noStrike">
                <a:latin typeface="Calibri"/>
                <a:ea typeface="Calibri"/>
                <a:cs typeface="Calibri"/>
                <a:sym typeface="Calibri"/>
              </a:rPr>
              <a:t>, and </a:t>
            </a:r>
            <a:r>
              <a:rPr b="1" i="0" lang="en-IN" sz="2000" u="none" cap="none" strike="noStrike">
                <a:latin typeface="Calibri"/>
                <a:ea typeface="Calibri"/>
                <a:cs typeface="Calibri"/>
                <a:sym typeface="Calibri"/>
              </a:rPr>
              <a:t>distributed matrix</a:t>
            </a:r>
            <a:r>
              <a:rPr b="0" i="0" lang="en-IN" sz="2000" u="none" cap="none" strike="noStrike">
                <a:latin typeface="Calibri"/>
                <a:ea typeface="Calibri"/>
                <a:cs typeface="Calibri"/>
                <a:sym typeface="Calibri"/>
              </a:rPr>
              <a:t>. These data types are widely used in Spark MLlib algorithms. Vector and matrix operations are highly dependent on linear algebra operations. So, having a basic knowledge of linear algebra is good to have.</a:t>
            </a:r>
            <a:endParaRPr/>
          </a:p>
          <a:p>
            <a:pPr indent="0" lvl="0" marL="0" marR="0" rtl="0" algn="l">
              <a:lnSpc>
                <a:spcPct val="80000"/>
              </a:lnSpc>
              <a:spcBef>
                <a:spcPts val="0"/>
              </a:spcBef>
              <a:spcAft>
                <a:spcPts val="0"/>
              </a:spcAft>
              <a:buClr>
                <a:schemeClr val="dk1"/>
              </a:buClr>
              <a:buSzPts val="500"/>
              <a:buFont typeface="Calibri"/>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80000"/>
              </a:lnSpc>
              <a:spcBef>
                <a:spcPts val="0"/>
              </a:spcBef>
              <a:spcAft>
                <a:spcPts val="0"/>
              </a:spcAft>
              <a:buClr>
                <a:srgbClr val="000000"/>
              </a:buClr>
              <a:buSzPts val="500"/>
              <a:buFont typeface="Open Sans"/>
              <a:buNone/>
            </a:pPr>
            <a:r>
              <a:rPr lang="en-IN" sz="2000">
                <a:solidFill>
                  <a:srgbClr val="000000"/>
                </a:solidFill>
                <a:latin typeface="Open Sans"/>
                <a:ea typeface="Open Sans"/>
                <a:cs typeface="Open Sans"/>
                <a:sym typeface="Open Sans"/>
              </a:rPr>
              <a:t>These data types are widely used in Spark MLlib algorithms.</a:t>
            </a:r>
            <a:endParaRPr sz="2000">
              <a:solidFill>
                <a:srgbClr val="000000"/>
              </a:solidFill>
              <a:latin typeface="Open Sans"/>
              <a:ea typeface="Open Sans"/>
              <a:cs typeface="Open Sans"/>
              <a:sym typeface="Open Sans"/>
            </a:endParaRPr>
          </a:p>
          <a:p>
            <a:pPr indent="0" lvl="0" marL="0" marR="0" rtl="0" algn="l">
              <a:lnSpc>
                <a:spcPct val="80000"/>
              </a:lnSpc>
              <a:spcBef>
                <a:spcPts val="0"/>
              </a:spcBef>
              <a:spcAft>
                <a:spcPts val="0"/>
              </a:spcAft>
              <a:buClr>
                <a:schemeClr val="dk1"/>
              </a:buClr>
              <a:buSzPts val="500"/>
              <a:buFont typeface="Calibri"/>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80000"/>
              </a:lnSpc>
              <a:spcBef>
                <a:spcPts val="0"/>
              </a:spcBef>
              <a:spcAft>
                <a:spcPts val="0"/>
              </a:spcAft>
              <a:buClr>
                <a:srgbClr val="000000"/>
              </a:buClr>
              <a:buSzPts val="500"/>
              <a:buFont typeface="Open Sans"/>
              <a:buNone/>
            </a:pPr>
            <a:r>
              <a:rPr b="0" i="0" lang="en-IN" sz="2000" u="none" cap="none" strike="noStrike">
                <a:solidFill>
                  <a:srgbClr val="000000"/>
                </a:solidFill>
                <a:latin typeface="Open Sans"/>
                <a:ea typeface="Open Sans"/>
                <a:cs typeface="Open Sans"/>
                <a:sym typeface="Open Sans"/>
              </a:rPr>
              <a:t>MLlib supports four essential data types which are </a:t>
            </a:r>
            <a:r>
              <a:rPr lang="en-IN" sz="2000">
                <a:solidFill>
                  <a:srgbClr val="000000"/>
                </a:solidFill>
                <a:latin typeface="Open Sans"/>
                <a:ea typeface="Open Sans"/>
                <a:cs typeface="Open Sans"/>
                <a:sym typeface="Open Sans"/>
              </a:rPr>
              <a:t>as follows:</a:t>
            </a:r>
            <a:endParaRPr b="0" i="0" sz="2400" u="none" cap="none" strike="noStrike">
              <a:solidFill>
                <a:srgbClr val="000000"/>
              </a:solidFill>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Local Vector</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 1)first is local vector-Whenever we pass a set of features into a machine learning model, we must do it as a vector that consists of `Double`s. These are specified in different ways, one where we specify the exact values(called dense) and the other where we specify the total size and for which values are nonzero (called sparse). Sparse is appropriate, because when the majority of the values are zero and is  thus a more compressed representation than other formats.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For example-a)Dense vector is a traditional array of doubles. An example of dense vector is [5.0, 0.0, 1.0, 7.0].</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b)Sparse vector uses integer indices and double values. So the sparse representation of the vector [5.0, 0.0, 1.0, 7.0] would be (4, [0, 2, 3], [5.0, 1.0, 7.0])</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The below example shows how to create dense and sparse vectors.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rtl="0" algn="l">
              <a:lnSpc>
                <a:spcPct val="100000"/>
              </a:lnSpc>
              <a:spcBef>
                <a:spcPts val="0"/>
              </a:spcBef>
              <a:spcAft>
                <a:spcPts val="0"/>
              </a:spcAft>
              <a:buSzPts val="1400"/>
              <a:buNone/>
            </a:pPr>
            <a:r>
              <a:rPr lang="en-IN" sz="2000" strike="noStrike">
                <a:solidFill>
                  <a:srgbClr val="3F3F3F"/>
                </a:solidFill>
                <a:latin typeface="Courier New"/>
                <a:ea typeface="Courier New"/>
                <a:cs typeface="Courier New"/>
                <a:sym typeface="Courier New"/>
              </a:rPr>
              <a:t>Labeled Point</a:t>
            </a:r>
            <a:endParaRPr sz="2000" strike="noStrike">
              <a:solidFill>
                <a:srgbClr val="3F3F3F"/>
              </a:solidFill>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450"/>
              <a:buFont typeface="Calibri"/>
              <a:buNone/>
            </a:pPr>
            <a:r>
              <a:rPr b="0" i="0" lang="en-IN" sz="1800" u="none" cap="none" strike="noStrike">
                <a:latin typeface="Calibri"/>
                <a:ea typeface="Calibri"/>
                <a:cs typeface="Calibri"/>
                <a:sym typeface="Calibri"/>
              </a:rPr>
              <a:t>A labeled point is a dense or sparse vector with a label used in supervised learning .In Mllib, We use a double to store a label, so we can use labeled points in both regression and classification. For binary classification, a label should be either 0 (negative) or 1 (positive). For multiclass classification, labels should be class indices starting from zero: 0, 1, 2 and so on. The below example shows a </a:t>
            </a:r>
            <a:endParaRPr/>
          </a:p>
          <a:p>
            <a:pPr indent="0" lvl="0" marL="0" marR="0" rtl="0" algn="l">
              <a:lnSpc>
                <a:spcPct val="90000"/>
              </a:lnSpc>
              <a:spcBef>
                <a:spcPts val="0"/>
              </a:spcBef>
              <a:spcAft>
                <a:spcPts val="0"/>
              </a:spcAft>
              <a:buClr>
                <a:schemeClr val="dk1"/>
              </a:buClr>
              <a:buSzPts val="450"/>
              <a:buFont typeface="Calibri"/>
              <a:buNone/>
            </a:pPr>
            <a:r>
              <a:rPr b="0" i="0" lang="en-IN" sz="1800" u="none" cap="none" strike="noStrike">
                <a:latin typeface="Calibri"/>
                <a:ea typeface="Calibri"/>
                <a:cs typeface="Calibri"/>
                <a:sym typeface="Calibri"/>
              </a:rPr>
              <a:t> Labeled point with a positive label and a dense feature vector and Labeled point with a negative label and a sparse feature vector.</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Local Matrix</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lt1"/>
              </a:buClr>
              <a:buSzPts val="500"/>
              <a:buFont typeface="Open Sans"/>
              <a:buNone/>
            </a:pPr>
            <a:r>
              <a:rPr lang="en-IN" sz="2000" strike="noStrike">
                <a:solidFill>
                  <a:schemeClr val="lt1"/>
                </a:solidFill>
                <a:latin typeface="Open Sans"/>
                <a:ea typeface="Open Sans"/>
                <a:cs typeface="Open Sans"/>
                <a:sym typeface="Open Sans"/>
              </a:rPr>
              <a:t>A local matrix has integer-typed row and column indices and double-typed values, stored on a single machine.</a:t>
            </a:r>
            <a:endParaRPr/>
          </a:p>
          <a:p>
            <a:pPr indent="0" lvl="0" marL="0" marR="0" rtl="0" algn="l">
              <a:lnSpc>
                <a:spcPct val="80000"/>
              </a:lnSpc>
              <a:spcBef>
                <a:spcPts val="0"/>
              </a:spcBef>
              <a:spcAft>
                <a:spcPts val="0"/>
              </a:spcAft>
              <a:buClr>
                <a:schemeClr val="dk1"/>
              </a:buClr>
              <a:buSzPts val="500"/>
              <a:buFont typeface="Calibri"/>
              <a:buNone/>
            </a:pPr>
            <a:r>
              <a:t/>
            </a:r>
            <a:endParaRPr sz="2000" strike="noStrike">
              <a:solidFill>
                <a:schemeClr val="lt1"/>
              </a:solidFill>
              <a:latin typeface="Open Sans"/>
              <a:ea typeface="Open Sans"/>
              <a:cs typeface="Open Sans"/>
              <a:sym typeface="Open Sans"/>
            </a:endParaRPr>
          </a:p>
          <a:p>
            <a:pPr indent="0" lvl="0" marL="0" marR="0" rtl="0" algn="l">
              <a:lnSpc>
                <a:spcPct val="80000"/>
              </a:lnSpc>
              <a:spcBef>
                <a:spcPts val="0"/>
              </a:spcBef>
              <a:spcAft>
                <a:spcPts val="0"/>
              </a:spcAft>
              <a:buClr>
                <a:schemeClr val="lt1"/>
              </a:buClr>
              <a:buSzPts val="500"/>
              <a:buFont typeface="Open Sans"/>
              <a:buNone/>
            </a:pPr>
            <a:r>
              <a:rPr lang="en-IN" sz="2000" strike="noStrike">
                <a:solidFill>
                  <a:schemeClr val="lt1"/>
                </a:solidFill>
                <a:latin typeface="Open Sans"/>
                <a:ea typeface="Open Sans"/>
                <a:cs typeface="Open Sans"/>
                <a:sym typeface="Open Sans"/>
              </a:rPr>
              <a:t>Distributed Matrix:</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50"/>
              <a:buFont typeface="Calibri"/>
              <a:buNone/>
            </a:pPr>
            <a:r>
              <a:rPr b="0" i="0" lang="en-IN" sz="1800" u="none" cap="none" strike="noStrike">
                <a:latin typeface="Calibri"/>
                <a:ea typeface="Calibri"/>
                <a:cs typeface="Calibri"/>
                <a:sym typeface="Calibri"/>
              </a:rPr>
              <a:t>A distributed matrix has long-typed row and column indices and double-typed values, stored distributively in one or more RDDs. It is very important to choose the right format to store large and distributed matrices. Four types of distributed matrices have been implemented till now:-RowMatrix, IndexedRowMatrix, CoordinateMatrix, and BlockMatrix:</a:t>
            </a:r>
            <a:endParaRPr/>
          </a:p>
          <a:p>
            <a:pPr indent="-112268" lvl="0" marL="0" marR="0" rtl="0" algn="l">
              <a:lnSpc>
                <a:spcPct val="80000"/>
              </a:lnSpc>
              <a:spcBef>
                <a:spcPts val="0"/>
              </a:spcBef>
              <a:spcAft>
                <a:spcPts val="0"/>
              </a:spcAft>
              <a:buClr>
                <a:schemeClr val="dk1"/>
              </a:buClr>
              <a:buSzPts val="1768"/>
              <a:buFont typeface="Arial"/>
              <a:buChar char="•"/>
            </a:pPr>
            <a:r>
              <a:rPr b="0" i="0" lang="en-IN" sz="1800" u="none" cap="none" strike="noStrike">
                <a:latin typeface="Calibri"/>
                <a:ea typeface="Calibri"/>
                <a:cs typeface="Calibri"/>
                <a:sym typeface="Calibri"/>
              </a:rPr>
              <a:t> </a:t>
            </a:r>
            <a:r>
              <a:rPr b="0" i="0" lang="en-IN" sz="1800" u="sng" cap="none" strike="noStrike">
                <a:latin typeface="Calibri"/>
                <a:ea typeface="Calibri"/>
                <a:cs typeface="Calibri"/>
                <a:sym typeface="Calibri"/>
              </a:rPr>
              <a:t>RowMatrix</a:t>
            </a:r>
            <a:r>
              <a:rPr b="0" i="0" lang="en-IN" sz="1800" u="none" cap="none" strike="noStrike">
                <a:latin typeface="Calibri"/>
                <a:ea typeface="Calibri"/>
                <a:cs typeface="Calibri"/>
                <a:sym typeface="Calibri"/>
              </a:rPr>
              <a:t>: This takes an RDD of vectors and creates a distributed matrix of rows with meaningless indices, called RowMatrix, from the RDD of vectors.</a:t>
            </a:r>
            <a:endParaRPr/>
          </a:p>
          <a:p>
            <a:pPr indent="0" lvl="0" marL="0" marR="0" rtl="0" algn="l">
              <a:lnSpc>
                <a:spcPct val="80000"/>
              </a:lnSpc>
              <a:spcBef>
                <a:spcPts val="0"/>
              </a:spcBef>
              <a:spcAft>
                <a:spcPts val="0"/>
              </a:spcAft>
              <a:buClr>
                <a:schemeClr val="dk1"/>
              </a:buClr>
              <a:buSzPts val="450"/>
              <a:buFont typeface="Calibri"/>
              <a:buNone/>
            </a:pPr>
            <a:r>
              <a:rPr b="0" i="0" lang="en-IN" sz="1800" u="sng" cap="none" strike="noStrike">
                <a:latin typeface="Calibri"/>
                <a:ea typeface="Calibri"/>
                <a:cs typeface="Calibri"/>
                <a:sym typeface="Calibri"/>
              </a:rPr>
              <a:t>IndexedRowMatrix: </a:t>
            </a:r>
            <a:r>
              <a:rPr b="0" i="0" lang="en-IN" sz="1800" u="none" cap="none" strike="noStrike">
                <a:latin typeface="Calibri"/>
                <a:ea typeface="Calibri"/>
                <a:cs typeface="Calibri"/>
                <a:sym typeface="Calibri"/>
              </a:rPr>
              <a:t>In this case, row indices are meaningful. First, we create an RDD of indexed rows using the class IndexedRow and then create an IndexedRowMatrix.</a:t>
            </a:r>
            <a:endParaRPr/>
          </a:p>
          <a:p>
            <a:pPr indent="0" lvl="0" marL="0" marR="0" rtl="0" algn="l">
              <a:lnSpc>
                <a:spcPct val="80000"/>
              </a:lnSpc>
              <a:spcBef>
                <a:spcPts val="0"/>
              </a:spcBef>
              <a:spcAft>
                <a:spcPts val="0"/>
              </a:spcAft>
              <a:buClr>
                <a:schemeClr val="dk1"/>
              </a:buClr>
              <a:buSzPts val="450"/>
              <a:buFont typeface="Calibri"/>
              <a:buNone/>
            </a:pPr>
            <a:r>
              <a:rPr b="0" i="0" lang="en-IN" sz="1800" u="sng" cap="none" strike="noStrike">
                <a:latin typeface="Calibri"/>
                <a:ea typeface="Calibri"/>
                <a:cs typeface="Calibri"/>
                <a:sym typeface="Calibri"/>
              </a:rPr>
              <a:t>CoordinateMatrix: </a:t>
            </a:r>
            <a:r>
              <a:rPr b="0" i="0" lang="en-IN" sz="1800" u="none" cap="none" strike="noStrike">
                <a:latin typeface="Calibri"/>
                <a:ea typeface="Calibri"/>
                <a:cs typeface="Calibri"/>
                <a:sym typeface="Calibri"/>
              </a:rPr>
              <a:t>This is useful to represent very large and very sparse matrices. CoordinateMatrix is created from RDDs of the MatrixEntry points, represented by a tuple of type (long, long, or float)</a:t>
            </a:r>
            <a:endParaRPr/>
          </a:p>
          <a:p>
            <a:pPr indent="0" lvl="0" marL="0" marR="0" rtl="0" algn="l">
              <a:lnSpc>
                <a:spcPct val="80000"/>
              </a:lnSpc>
              <a:spcBef>
                <a:spcPts val="0"/>
              </a:spcBef>
              <a:spcAft>
                <a:spcPts val="0"/>
              </a:spcAft>
              <a:buClr>
                <a:schemeClr val="dk1"/>
              </a:buClr>
              <a:buSzPts val="450"/>
              <a:buFont typeface="Calibri"/>
              <a:buNone/>
            </a:pPr>
            <a:r>
              <a:rPr b="0" i="0" lang="en-IN" sz="1800" u="sng" cap="none" strike="noStrike">
                <a:latin typeface="Calibri"/>
                <a:ea typeface="Calibri"/>
                <a:cs typeface="Calibri"/>
                <a:sym typeface="Calibri"/>
              </a:rPr>
              <a:t>BlockMatrix: </a:t>
            </a:r>
            <a:r>
              <a:rPr b="0" i="0" lang="en-IN" sz="1800" u="none" cap="none" strike="noStrike">
                <a:latin typeface="Calibri"/>
                <a:ea typeface="Calibri"/>
                <a:cs typeface="Calibri"/>
                <a:sym typeface="Calibri"/>
              </a:rPr>
              <a:t>These are created from RDDs of sub-matrix blocks, where a sub-matrix block is ((blockRowIndex, blockColIndex), sub-matrix).</a:t>
            </a:r>
            <a:endParaRPr/>
          </a:p>
          <a:p>
            <a:pPr indent="0" lvl="0" marL="0" marR="0" rtl="0" algn="l">
              <a:lnSpc>
                <a:spcPct val="80000"/>
              </a:lnSpc>
              <a:spcBef>
                <a:spcPts val="0"/>
              </a:spcBef>
              <a:spcAft>
                <a:spcPts val="0"/>
              </a:spcAft>
              <a:buClr>
                <a:schemeClr val="dk1"/>
              </a:buClr>
              <a:buSzPts val="450"/>
              <a:buFont typeface="Calibri"/>
              <a:buNone/>
            </a:pPr>
            <a:r>
              <a:t/>
            </a:r>
            <a:endParaRPr b="0" i="0" sz="180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20: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Spark ML provides a higher-level abstraction than MLlib for creating machine learning workflows or pipelines. It enables users to quickly assemble and tune machine learning pipelines. It makes it easy to create a pipeline for training a model, tuning a model using cross-validation, and evaluating a model with different metrics. </a:t>
            </a:r>
            <a:endParaRPr/>
          </a:p>
          <a:p>
            <a:pPr indent="0" lvl="0" marL="0" marR="0" rtl="0" algn="l">
              <a:lnSpc>
                <a:spcPct val="9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ML pipelines were developed to address the fact that machine learning is not just a bunch of algorithms, such as classification and regression, but a pipeline of actions performed over a Dataset.</a:t>
            </a:r>
            <a:endParaRPr/>
          </a:p>
          <a:p>
            <a:pPr indent="0" lvl="0" marL="0" marR="0" rtl="0" algn="l">
              <a:lnSpc>
                <a:spcPct val="9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Spark ML provides abstraction over the stages in machine learning  model and makes it easier to assemble the preceding steps into a machine learning pipeline using Spark ML. Also it provides ML persistence where you can learn and save the model and read when needed.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735" name="Google Shape;7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22: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00"/>
              <a:buFont typeface="Calibri"/>
              <a:buNone/>
            </a:pPr>
            <a:r>
              <a:t/>
            </a:r>
            <a:endParaRPr sz="2000">
              <a:solidFill>
                <a:srgbClr val="3F3F3F"/>
              </a:solidFill>
              <a:latin typeface="Open Sans"/>
              <a:ea typeface="Open Sans"/>
              <a:cs typeface="Open Sans"/>
              <a:sym typeface="Open Sans"/>
            </a:endParaRPr>
          </a:p>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According to ML pipeline concept, </a:t>
            </a:r>
            <a:r>
              <a:rPr b="0" i="0" lang="en-IN" sz="2000" u="none" cap="none" strike="noStrike">
                <a:solidFill>
                  <a:srgbClr val="3F3F3F"/>
                </a:solidFill>
                <a:latin typeface="Open Sans"/>
                <a:ea typeface="Open Sans"/>
                <a:cs typeface="Open Sans"/>
                <a:sym typeface="Open Sans"/>
              </a:rPr>
              <a:t>machine learning is not just a bunch of algorithms, such as classification and regression, but a pipeline of actions performed over a Dataset.</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Pipelines work by allowing for a linear sequence of data transforms to be chained together culminating in a modeling process that can be evaluated.</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It provides a high level abstraction of the machine learning flow and greatly simplifies the creation of machine learning process.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The Spark Pipeline API lives under </a:t>
            </a:r>
            <a:r>
              <a:rPr b="0" i="0" lang="en-IN" sz="1937" u="sng" cap="none" strike="noStrike">
                <a:solidFill>
                  <a:schemeClr val="hlink"/>
                </a:solidFill>
                <a:latin typeface="Calibri"/>
                <a:ea typeface="Calibri"/>
                <a:cs typeface="Calibri"/>
                <a:sym typeface="Calibri"/>
                <a:hlinkClick r:id="rId2"/>
              </a:rPr>
              <a:t>org.apache.spark.ml</a:t>
            </a:r>
            <a:r>
              <a:rPr b="0" i="0" lang="en-IN" sz="1937" u="none" cap="none" strike="noStrike">
                <a:latin typeface="Calibri"/>
                <a:ea typeface="Calibri"/>
                <a:cs typeface="Calibri"/>
                <a:sym typeface="Calibri"/>
              </a:rPr>
              <a:t> package.</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ML pipelines were developed to address the fact that machine learning is not just a bunch of algorithms, such as classification and regression, but a pipeline of actions performed over a Dataset</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Pipelines work by allowing for a linear sequence of data transforms to be chained together culminating in a modeling process that can be evaluated.</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It provides a high level abstraction of the machine learning flow and greatly simplify the creation of machine learning process</a:t>
            </a:r>
            <a:endParaRPr/>
          </a:p>
          <a:p>
            <a:pPr indent="0" lvl="0" marL="0" marR="0" rtl="0" algn="l">
              <a:lnSpc>
                <a:spcPct val="80000"/>
              </a:lnSpc>
              <a:spcBef>
                <a:spcPts val="0"/>
              </a:spcBef>
              <a:spcAft>
                <a:spcPts val="0"/>
              </a:spcAft>
              <a:buClr>
                <a:schemeClr val="dk1"/>
              </a:buClr>
              <a:buSzPts val="484"/>
              <a:buFont typeface="Calibri"/>
              <a:buNone/>
            </a:pPr>
            <a:br>
              <a:rPr b="0" i="0" lang="en-IN" sz="1937" u="none" cap="none" strike="noStrike">
                <a:latin typeface="Calibri"/>
                <a:ea typeface="Calibri"/>
                <a:cs typeface="Calibri"/>
                <a:sym typeface="Calibri"/>
              </a:rPr>
            </a:br>
            <a:endParaRPr b="0" i="0" sz="1937" u="none" cap="none" strike="noStrike">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7" name="Google Shape;757;p23: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Source→Hortonworks (Please redraw the diagram)</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Let us see how do we build pipelines in apache spark world.</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So, now we have moved from lower level API-RDDs to higher level called DataFrames and so you input the data in the form of DataFrames.</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Then, you build a pipeline , which is a sequence of steps like feature transformation or a set of feature transformation like getting the data in a form that can be understood by a machine learning algorithm.</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Features are then combined and the model is trained using an algorithm like linear regression.</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The model is then exported to a pipeline model and Finally you use that model to predict something</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Which takes a DataFrame as input  and outputs a DataFrame with predictions.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5" name="Google Shape;795;p24: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600"/>
              <a:buFont typeface="Calibri"/>
              <a:buNone/>
            </a:pPr>
            <a:r>
              <a:rPr lang="en-IN" sz="24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Before learning more about pipelines,let us see Spark machine learning abstractions.</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1)DataFrames</a:t>
            </a:r>
            <a:r>
              <a:rPr b="0" i="0" lang="en-IN" sz="2312" u="none" cap="none" strike="noStrike">
                <a:latin typeface="Calibri"/>
                <a:ea typeface="Calibri"/>
                <a:cs typeface="Calibri"/>
                <a:sym typeface="Calibri"/>
              </a:rPr>
              <a:t>: DataFrames are the core concept that can hold variety of data including text, feature vectors, labels, and predictions. DataFrames support a variety of basic and structured data types in addition to ML vector types and can be created implicitly or explicitly from an RDD. Columns within a DataFrame have a schema attached to them, which is generally a name of the column. It makes it easier to manipulate the DataFrame with the name associated with it.</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2)Transformer</a:t>
            </a:r>
            <a:r>
              <a:rPr b="0" i="0" lang="en-IN" sz="2312" u="none" cap="none" strike="noStrike">
                <a:latin typeface="Calibri"/>
                <a:ea typeface="Calibri"/>
                <a:cs typeface="Calibri"/>
                <a:sym typeface="Calibri"/>
              </a:rPr>
              <a:t>: A Transformer is an algorithm that can transform one DataFrame to another DataFrame. A machine learning algorithm is a Transformer because it inputs a data frame with features and outputs a DataFrame with predictions.</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3)An </a:t>
            </a:r>
            <a:r>
              <a:rPr b="1" i="0" lang="en-IN" sz="2312" u="none" cap="none" strike="noStrike">
                <a:latin typeface="Calibri"/>
                <a:ea typeface="Calibri"/>
                <a:cs typeface="Calibri"/>
                <a:sym typeface="Calibri"/>
              </a:rPr>
              <a:t>Estimator</a:t>
            </a:r>
            <a:r>
              <a:rPr b="0" i="0" lang="en-IN" sz="2312" u="none" cap="none" strike="noStrike">
                <a:latin typeface="Calibri"/>
                <a:ea typeface="Calibri"/>
                <a:cs typeface="Calibri"/>
                <a:sym typeface="Calibri"/>
              </a:rPr>
              <a:t> is an algorithm that takes a DataFrame as an input and returns a model. Basically, you train your labels and features to train a model so that it can predict labels and features. As an example, a learning algorithm is an estimator that trains a DataFrame and produces a model. </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4)The Evaluator is the final part of the flow that takes the final data frame and returns some value. This can be a metric, for example, comparing labels and prediction columns to come up with </a:t>
            </a:r>
            <a:r>
              <a:rPr b="1" i="0" lang="en-IN" sz="2312" u="none" cap="none" strike="noStrike">
                <a:latin typeface="Calibri"/>
                <a:ea typeface="Calibri"/>
                <a:cs typeface="Calibri"/>
                <a:sym typeface="Calibri"/>
              </a:rPr>
              <a:t>Area Under Curve</a:t>
            </a:r>
            <a:r>
              <a:rPr b="0" i="0" lang="en-IN" sz="2312" u="none" cap="none" strike="noStrike">
                <a:latin typeface="Calibri"/>
                <a:ea typeface="Calibri"/>
                <a:cs typeface="Calibri"/>
                <a:sym typeface="Calibri"/>
              </a:rPr>
              <a:t> (</a:t>
            </a:r>
            <a:r>
              <a:rPr b="1" i="0" lang="en-IN" sz="2312" u="none" cap="none" strike="noStrike">
                <a:latin typeface="Calibri"/>
                <a:ea typeface="Calibri"/>
                <a:cs typeface="Calibri"/>
                <a:sym typeface="Calibri"/>
              </a:rPr>
              <a:t>AVC</a:t>
            </a:r>
            <a:r>
              <a:rPr b="0" i="0" lang="en-IN" sz="2312" u="none" cap="none" strike="noStrike">
                <a:latin typeface="Calibri"/>
                <a:ea typeface="Calibri"/>
                <a:cs typeface="Calibri"/>
                <a:sym typeface="Calibri"/>
              </a:rPr>
              <a:t>) or </a:t>
            </a:r>
            <a:r>
              <a:rPr b="1" i="0" lang="en-IN" sz="2312" u="none" cap="none" strike="noStrike">
                <a:latin typeface="Calibri"/>
                <a:ea typeface="Calibri"/>
                <a:cs typeface="Calibri"/>
                <a:sym typeface="Calibri"/>
              </a:rPr>
              <a:t>Mean Squared Error (MSE</a:t>
            </a:r>
            <a:r>
              <a:rPr b="0" i="0" lang="en-IN" sz="2312" u="none" cap="none" strike="noStrike">
                <a:latin typeface="Calibri"/>
                <a:ea typeface="Calibri"/>
                <a:cs typeface="Calibri"/>
                <a:sym typeface="Calibri"/>
              </a:rPr>
              <a:t>)</a:t>
            </a:r>
            <a:r>
              <a:rPr b="1" i="0" lang="en-IN" sz="2312" u="none" cap="none" strike="noStrike">
                <a:latin typeface="Calibri"/>
                <a:ea typeface="Calibri"/>
                <a:cs typeface="Calibri"/>
                <a:sym typeface="Calibri"/>
              </a:rPr>
              <a:t>.</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Pipeline</a:t>
            </a:r>
            <a:r>
              <a:rPr b="0" i="0" lang="en-IN" sz="2312" u="none" cap="none" strike="noStrike">
                <a:latin typeface="Calibri"/>
                <a:ea typeface="Calibri"/>
                <a:cs typeface="Calibri"/>
                <a:sym typeface="Calibri"/>
              </a:rPr>
              <a:t>: A pipeline is a type of estimator. Full workflow starts with a DataFrame of labels and texts, and at the end produces a pipeline model that can produce predictions about our data set.</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 A PipelineModel is a type of a transformer as it takes a DataFrame and outputs a DataFrame with predictions</a:t>
            </a:r>
            <a:endParaRPr/>
          </a:p>
          <a:p>
            <a:pPr indent="0" lvl="0" marL="0" marR="0" rtl="0" algn="l">
              <a:lnSpc>
                <a:spcPct val="80000"/>
              </a:lnSpc>
              <a:spcBef>
                <a:spcPts val="0"/>
              </a:spcBef>
              <a:spcAft>
                <a:spcPts val="0"/>
              </a:spcAft>
              <a:buClr>
                <a:schemeClr val="dk1"/>
              </a:buClr>
              <a:buSzPts val="578"/>
              <a:buFont typeface="Calibri"/>
              <a:buNone/>
            </a:pPr>
            <a:r>
              <a:rPr b="1" i="0" lang="en-IN" sz="2312" u="none" cap="none" strike="noStrike">
                <a:latin typeface="Calibri"/>
                <a:ea typeface="Calibri"/>
                <a:cs typeface="Calibri"/>
                <a:sym typeface="Calibri"/>
              </a:rPr>
              <a:t>Parameter</a:t>
            </a:r>
            <a:r>
              <a:rPr b="0" i="0" lang="en-IN" sz="2312" u="none" cap="none" strike="noStrike">
                <a:latin typeface="Calibri"/>
                <a:ea typeface="Calibri"/>
                <a:cs typeface="Calibri"/>
                <a:sym typeface="Calibri"/>
              </a:rPr>
              <a:t>: All transformers and Estimators share a common API for specifying parameters.</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Now, we will see these abstractions in more detail.</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25: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700"/>
              <a:buFont typeface="Arial"/>
              <a:buNone/>
            </a:pPr>
            <a:r>
              <a:rPr lang="en-IN" sz="2800">
                <a:solidFill>
                  <a:srgbClr val="3F3F3F"/>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rgbClr val="000000"/>
              </a:buClr>
              <a:buSzPts val="700"/>
              <a:buFont typeface="Arial"/>
              <a:buNone/>
            </a:pPr>
            <a:r>
              <a:t/>
            </a:r>
            <a:endParaRPr b="0" i="0" sz="28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700"/>
              <a:buFont typeface="Arial"/>
              <a:buNone/>
            </a:pPr>
            <a:r>
              <a:rPr b="0" i="0" lang="en-IN" sz="2800" u="none" cap="none" strike="noStrike">
                <a:solidFill>
                  <a:srgbClr val="3F3F3F"/>
                </a:solidFill>
                <a:latin typeface="Open Sans"/>
                <a:ea typeface="Open Sans"/>
                <a:cs typeface="Open Sans"/>
                <a:sym typeface="Open Sans"/>
              </a:rPr>
              <a:t>To support various data types under a unified Dataset concept, Spark ML includes the Spark SQL DataFrame.</a:t>
            </a:r>
            <a:endParaRPr/>
          </a:p>
          <a:p>
            <a:pPr indent="0" lvl="0" marL="0" marR="0" rtl="0" algn="l">
              <a:lnSpc>
                <a:spcPct val="150000"/>
              </a:lnSpc>
              <a:spcBef>
                <a:spcPts val="0"/>
              </a:spcBef>
              <a:spcAft>
                <a:spcPts val="0"/>
              </a:spcAft>
              <a:buClr>
                <a:srgbClr val="000000"/>
              </a:buClr>
              <a:buSzPts val="700"/>
              <a:buFont typeface="Arial"/>
              <a:buNone/>
            </a:pPr>
            <a:r>
              <a:t/>
            </a:r>
            <a:endParaRPr sz="2800">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700"/>
              <a:buFont typeface="Arial"/>
              <a:buNone/>
            </a:pPr>
            <a:r>
              <a:rPr b="0" i="0" lang="en-IN" sz="2800" u="none" cap="none" strike="noStrike">
                <a:solidFill>
                  <a:srgbClr val="3F3F3F"/>
                </a:solidFill>
                <a:latin typeface="Open Sans"/>
                <a:ea typeface="Open Sans"/>
                <a:cs typeface="Open Sans"/>
                <a:sym typeface="Open Sans"/>
              </a:rPr>
              <a:t> It supports:</a:t>
            </a:r>
            <a:endParaRPr/>
          </a:p>
          <a:p>
            <a:pPr indent="-468313" lvl="0" marL="468313"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Basic types</a:t>
            </a:r>
            <a:endParaRPr/>
          </a:p>
          <a:p>
            <a:pPr indent="-468313" lvl="0" marL="468313"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Structured types</a:t>
            </a:r>
            <a:endParaRPr/>
          </a:p>
          <a:p>
            <a:pPr indent="-468313" lvl="0" marL="468313"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ML vector types</a:t>
            </a:r>
            <a:endParaRPr/>
          </a:p>
          <a:p>
            <a:pPr indent="-290513" lvl="0" marL="468313" marR="0" rtl="0" algn="l">
              <a:lnSpc>
                <a:spcPct val="150000"/>
              </a:lnSpc>
              <a:spcBef>
                <a:spcPts val="1300"/>
              </a:spcBef>
              <a:spcAft>
                <a:spcPts val="0"/>
              </a:spcAft>
              <a:buClr>
                <a:srgbClr val="000000"/>
              </a:buClr>
              <a:buSzPts val="2800"/>
              <a:buFont typeface="Arial"/>
              <a:buNone/>
            </a:pPr>
            <a:r>
              <a:t/>
            </a:r>
            <a:endParaRPr b="0" i="0" sz="2800" u="none" cap="none" strike="noStrike">
              <a:solidFill>
                <a:srgbClr val="3F3F3F"/>
              </a:solidFill>
              <a:latin typeface="Open Sans"/>
              <a:ea typeface="Open Sans"/>
              <a:cs typeface="Open Sans"/>
              <a:sym typeface="Open Sans"/>
            </a:endParaRPr>
          </a:p>
          <a:p>
            <a:pPr indent="0" lvl="0" marL="0" marR="0" rtl="0" algn="l">
              <a:lnSpc>
                <a:spcPct val="150000"/>
              </a:lnSpc>
              <a:spcBef>
                <a:spcPts val="1300"/>
              </a:spcBef>
              <a:spcAft>
                <a:spcPts val="0"/>
              </a:spcAft>
              <a:buClr>
                <a:srgbClr val="000000"/>
              </a:buClr>
              <a:buSzPts val="2800"/>
              <a:buFont typeface="Arial"/>
              <a:buNone/>
            </a:pPr>
            <a:r>
              <a:rPr lang="en-IN" sz="2800">
                <a:solidFill>
                  <a:srgbClr val="3F3F3F"/>
                </a:solidFill>
                <a:latin typeface="Open Sans"/>
                <a:ea typeface="Open Sans"/>
                <a:cs typeface="Open Sans"/>
                <a:sym typeface="Open Sans"/>
              </a:rPr>
              <a:t> You can create a DataFrame from a regular RDD, either implicitly or explicitly.</a:t>
            </a:r>
            <a:endParaRPr/>
          </a:p>
          <a:p>
            <a:pPr indent="0" lvl="0" marL="0" marR="0" rtl="0" algn="l">
              <a:lnSpc>
                <a:spcPct val="150000"/>
              </a:lnSpc>
              <a:spcBef>
                <a:spcPts val="1300"/>
              </a:spcBef>
              <a:spcAft>
                <a:spcPts val="0"/>
              </a:spcAft>
              <a:buClr>
                <a:srgbClr val="000000"/>
              </a:buClr>
              <a:buSzPts val="2800"/>
              <a:buFont typeface="Arial"/>
              <a:buNone/>
            </a:pPr>
            <a:r>
              <a:t/>
            </a:r>
            <a:endParaRPr b="0" i="0" sz="2800" u="none" cap="none" strike="noStrike">
              <a:solidFill>
                <a:srgbClr val="3F3F3F"/>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26: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Transformers are one of the ML pipeline component that can transform one DataFrame to another</a:t>
            </a:r>
            <a:br>
              <a:rPr b="0" i="0" lang="en-IN" sz="1937" u="none" cap="none" strike="noStrike">
                <a:latin typeface="Calibri"/>
                <a:ea typeface="Calibri"/>
                <a:cs typeface="Calibri"/>
                <a:sym typeface="Calibri"/>
              </a:rPr>
            </a:br>
            <a:r>
              <a:rPr b="0" i="0" lang="en-IN" sz="1937" u="none" cap="none" strike="noStrike">
                <a:latin typeface="Calibri"/>
                <a:ea typeface="Calibri"/>
                <a:cs typeface="Calibri"/>
                <a:sym typeface="Calibri"/>
              </a:rPr>
              <a:t>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transformer would implement a Transform() method, which would convert one DataFrame into another, usually by adding one or more columns. For example, you might have an input data set that will be used to train a model. A feature transformer uses the data frame to take the input data set (for example, a text column), and converts it into a set of feature vectors, and hence produces an output that includes the feature vectors in addition to the input data. This is the default behavior and it is done under the hood.</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One  example of simple transformations can be to append a column. You can think of it as being equivalent to "alter table" in relational world  or a transformer can be the one that converts string categorical variables into a better representation for our algorithms.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few available implementations of Transformer are like-StopWordsRemover,VectorAssembler,SQLtransformer,Binarizer and unary transformers like-Ngram,HashingTF,Tokenizer,OnehotEncoder and many more.</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Let us see a transformer example-NGrams</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500"/>
              <a:buFont typeface="Calibri"/>
              <a:buNone/>
            </a:pPr>
            <a:r>
              <a:rPr b="0" i="0" lang="en-IN" sz="2000" u="none" cap="none" strike="noStrike">
                <a:latin typeface="Calibri"/>
                <a:ea typeface="Calibri"/>
                <a:cs typeface="Calibri"/>
                <a:sym typeface="Calibri"/>
              </a:rPr>
              <a:t>This is an example of a transformer that uses Ngram and converts the input collection of strings into a collection of n-grams(of n words).</a:t>
            </a:r>
            <a:endParaRPr/>
          </a:p>
          <a:p>
            <a:pPr indent="0" lvl="0" marL="0" marR="0" rtl="0" algn="l">
              <a:lnSpc>
                <a:spcPct val="100000"/>
              </a:lnSpc>
              <a:spcBef>
                <a:spcPts val="0"/>
              </a:spcBef>
              <a:spcAft>
                <a:spcPts val="0"/>
              </a:spcAft>
              <a:buClr>
                <a:schemeClr val="dk1"/>
              </a:buClr>
              <a:buSzPts val="500"/>
              <a:buFont typeface="Calibri"/>
              <a:buNone/>
            </a:pPr>
            <a:r>
              <a:rPr b="0" i="0" lang="en-IN" sz="2000" u="none" cap="none" strike="noStrike">
                <a:latin typeface="Calibri"/>
                <a:ea typeface="Calibri"/>
                <a:cs typeface="Calibri"/>
                <a:sym typeface="Calibri"/>
              </a:rPr>
              <a:t>Here, one DataFrame of id and tokens is converted into another DataFrame with an Ngram column containing string converted into n-grams using transform() method.</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27: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450"/>
              <a:buFont typeface="Open Sans"/>
              <a:buNone/>
            </a:pPr>
            <a:r>
              <a:rPr lang="en-IN" sz="18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An estimator abstraction uses an algorithm which is fitted on a DataFrame returning a model.</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An Estimator generally implements a method fit(), which takes a DataFrame as an input (typically produced by a Transformer), and produces a Model (which itself is a Transformer). An example could be LinearRegression, which is an Estimator, and calling fit() on the LinearRegression trains a LinearRegressionModel, which is a model. The model can be considered a special type of Estimator, because it takes a text and a set of features and produces a prediction.</a:t>
            </a:r>
            <a:endParaRPr/>
          </a:p>
          <a:p>
            <a:pPr indent="0" lvl="0" marL="0" marR="0" rtl="0" algn="l">
              <a:lnSpc>
                <a:spcPct val="80000"/>
              </a:lnSpc>
              <a:spcBef>
                <a:spcPts val="0"/>
              </a:spcBef>
              <a:spcAft>
                <a:spcPts val="0"/>
              </a:spcAft>
              <a:buClr>
                <a:schemeClr val="dk1"/>
              </a:buClr>
              <a:buSzPts val="438"/>
              <a:buFont typeface="Calibri"/>
              <a:buNone/>
            </a:pPr>
            <a:r>
              <a:rPr b="1" i="0" lang="en-IN" sz="1750" u="none" cap="none" strike="noStrike">
                <a:latin typeface="Calibri"/>
                <a:ea typeface="Calibri"/>
                <a:cs typeface="Calibri"/>
                <a:sym typeface="Calibri"/>
              </a:rPr>
              <a:t> </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28: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500"/>
              <a:buFont typeface="Calibri"/>
              <a:buNone/>
            </a:pPr>
            <a:r>
              <a:t/>
            </a:r>
            <a:endParaRPr b="0" i="0" sz="2000" u="none" cap="none" strike="noStrike">
              <a:solidFill>
                <a:srgbClr val="3F3F3F"/>
              </a:solidFill>
              <a:latin typeface="Open Sans"/>
              <a:ea typeface="Open Sans"/>
              <a:cs typeface="Open Sans"/>
              <a:sym typeface="Open Sans"/>
            </a:endParaRPr>
          </a:p>
          <a:p>
            <a:pPr indent="0" lvl="0" marL="0" marR="0" rtl="0" algn="l">
              <a:lnSpc>
                <a:spcPct val="90000"/>
              </a:lnSpc>
              <a:spcBef>
                <a:spcPts val="0"/>
              </a:spcBef>
              <a:spcAft>
                <a:spcPts val="0"/>
              </a:spcAft>
              <a:buClr>
                <a:srgbClr val="3F3F3F"/>
              </a:buClr>
              <a:buSzPts val="500"/>
              <a:buFont typeface="Open Sans"/>
              <a:buNone/>
            </a:pPr>
            <a:r>
              <a:rPr b="0" i="0" lang="en-IN" sz="2000" u="none" cap="none" strike="noStrike">
                <a:solidFill>
                  <a:srgbClr val="3F3F3F"/>
                </a:solidFill>
                <a:latin typeface="Open Sans"/>
                <a:ea typeface="Open Sans"/>
                <a:cs typeface="Open Sans"/>
                <a:sym typeface="Open Sans"/>
              </a:rPr>
              <a:t>Some of the direct specialized implementations of the Estimator abstract class are StringIndexer, Kmeans, TrainValidationSplit, and Predictors.</a:t>
            </a:r>
            <a:endParaRPr/>
          </a:p>
          <a:p>
            <a:pPr indent="0" lvl="0" marL="0" marR="0" rtl="0" algn="l">
              <a:lnSpc>
                <a:spcPct val="9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Example-(StringIndexer)</a:t>
            </a:r>
            <a:endParaRPr/>
          </a:p>
          <a:p>
            <a:pPr indent="0" lvl="0" marL="0" marR="0" rtl="0" algn="l">
              <a:lnSpc>
                <a:spcPct val="9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Let us see the example of an estimator using stringIndexer-</a:t>
            </a:r>
            <a:endParaRPr/>
          </a:p>
          <a:p>
            <a:pPr indent="0" lvl="0" marL="0" marR="0" rtl="0" algn="l">
              <a:lnSpc>
                <a:spcPct val="9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StringIndexer encodes a string column of labels to a column of label indices. The indices are in [0, numLabels), ordered by label frequencies, so the most frequent label gets index 0. category is a string column with three labels: “a”, “b”, and “c”. Applying StringIndexer with category as the input column and categoryIndex as the output column gives output as shown below.note that “a” gets index 0 because it is the most frequent, followed by “c” with index 1 and “b” with index 2.</a:t>
            </a:r>
            <a:endParaRPr/>
          </a:p>
          <a:p>
            <a:pPr indent="0" lvl="0" marL="0" marR="0" rtl="0" algn="l">
              <a:lnSpc>
                <a:spcPct val="90000"/>
              </a:lnSpc>
              <a:spcBef>
                <a:spcPts val="0"/>
              </a:spcBef>
              <a:spcAft>
                <a:spcPts val="0"/>
              </a:spcAft>
              <a:buClr>
                <a:schemeClr val="dk1"/>
              </a:buClr>
              <a:buSzPts val="578"/>
              <a:buFont typeface="Calibri"/>
              <a:buNone/>
            </a:pPr>
            <a:br>
              <a:rPr b="0" i="0" lang="en-IN" sz="2312" u="none" cap="none" strike="noStrike">
                <a:latin typeface="Calibri"/>
                <a:ea typeface="Calibri"/>
                <a:cs typeface="Calibri"/>
                <a:sym typeface="Calibri"/>
              </a:rPr>
            </a:br>
            <a:endParaRPr b="0" i="0" sz="2312"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29: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3F3F3F"/>
              </a:buClr>
              <a:buSzPts val="1600"/>
              <a:buFont typeface="Open Sans"/>
              <a:buNone/>
            </a:pPr>
            <a:r>
              <a:rPr lang="en-IN"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Clr>
                <a:schemeClr val="dk1"/>
              </a:buClr>
              <a:buSzPts val="1600"/>
              <a:buFont typeface="Calibri"/>
              <a:buNone/>
            </a:pPr>
            <a:r>
              <a:t/>
            </a:r>
            <a:endParaRPr/>
          </a:p>
          <a:p>
            <a:pPr indent="0" lvl="0" marL="0" marR="0" rtl="0" algn="l">
              <a:lnSpc>
                <a:spcPct val="100000"/>
              </a:lnSpc>
              <a:spcBef>
                <a:spcPts val="0"/>
              </a:spcBef>
              <a:spcAft>
                <a:spcPts val="0"/>
              </a:spcAft>
              <a:buClr>
                <a:srgbClr val="3F3F3F"/>
              </a:buClr>
              <a:buSzPts val="1600"/>
              <a:buFont typeface="Open Sans"/>
              <a:buNone/>
            </a:pPr>
            <a:r>
              <a:rPr lang="en-IN" sz="1600">
                <a:solidFill>
                  <a:srgbClr val="3F3F3F"/>
                </a:solidFill>
                <a:latin typeface="Open Sans"/>
                <a:ea typeface="Open Sans"/>
                <a:cs typeface="Open Sans"/>
                <a:sym typeface="Open Sans"/>
              </a:rPr>
              <a:t>An </a:t>
            </a:r>
            <a:r>
              <a:rPr lang="en-IN" sz="1600">
                <a:solidFill>
                  <a:srgbClr val="3F3F3F"/>
                </a:solidFill>
                <a:latin typeface="Open Sans SemiBold"/>
                <a:ea typeface="Open Sans SemiBold"/>
                <a:cs typeface="Open Sans SemiBold"/>
                <a:sym typeface="Open Sans SemiBold"/>
              </a:rPr>
              <a:t>evaluator</a:t>
            </a:r>
            <a:r>
              <a:rPr lang="en-IN" sz="1600">
                <a:solidFill>
                  <a:srgbClr val="3F3F3F"/>
                </a:solidFill>
                <a:latin typeface="Open Sans"/>
                <a:ea typeface="Open Sans"/>
                <a:cs typeface="Open Sans"/>
                <a:sym typeface="Open Sans"/>
              </a:rPr>
              <a:t> is a transformation that maps a DataFrame into a metric indicating how good a model is.</a:t>
            </a:r>
            <a:endParaRPr/>
          </a:p>
          <a:p>
            <a:pPr indent="0" lvl="0" marL="0" marR="0" rtl="0" algn="l">
              <a:lnSpc>
                <a:spcPct val="100000"/>
              </a:lnSpc>
              <a:spcBef>
                <a:spcPts val="0"/>
              </a:spcBef>
              <a:spcAft>
                <a:spcPts val="0"/>
              </a:spcAft>
              <a:buClr>
                <a:srgbClr val="3F3F3F"/>
              </a:buClr>
              <a:buSzPts val="1600"/>
              <a:buFont typeface="Open Sans"/>
              <a:buNone/>
            </a:pPr>
            <a:r>
              <a:rPr lang="en-IN" sz="1600">
                <a:solidFill>
                  <a:srgbClr val="3F3F3F"/>
                </a:solidFill>
                <a:latin typeface="Open Sans"/>
                <a:ea typeface="Open Sans"/>
                <a:cs typeface="Open Sans"/>
                <a:sym typeface="Open Sans"/>
              </a:rPr>
              <a:t>Evaluator is an abstract class with evaluate methods.</a:t>
            </a:r>
            <a:endParaRPr/>
          </a:p>
          <a:p>
            <a:pPr indent="0" lvl="0" marL="0" rtl="0" algn="l">
              <a:lnSpc>
                <a:spcPct val="100000"/>
              </a:lnSpc>
              <a:spcBef>
                <a:spcPts val="0"/>
              </a:spcBef>
              <a:spcAft>
                <a:spcPts val="0"/>
              </a:spcAft>
              <a:buClr>
                <a:schemeClr val="dk1"/>
              </a:buClr>
              <a:buSzPts val="1600"/>
              <a:buFont typeface="Calibri"/>
              <a:buNone/>
            </a:pPr>
            <a:r>
              <a:t/>
            </a:r>
            <a:endParaRPr/>
          </a:p>
        </p:txBody>
      </p:sp>
      <p:sp>
        <p:nvSpPr>
          <p:cNvPr id="891" name="Google Shape;89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4" name="Google Shape;904;p30: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So, here in our Spark ML pipeline, we can see two things</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Fit is for training. which takes a DataFrame as an input (typically produced by a Transformer), and produces a Model (which itself is a Transformer). </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And transform()  is used for prediction to get an output DataFrame with predictions.</a:t>
            </a:r>
            <a:endParaRPr/>
          </a:p>
          <a:p>
            <a:pPr indent="0" lvl="0" marL="0" marR="0" rtl="0" algn="l">
              <a:lnSpc>
                <a:spcPct val="8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Note that spark ML pipeline consists of a sequence of PipelineStages (Transformers and Estimators) to be run in a specific order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3" name="Google Shape;933;p31: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Let us understand ML pipeline in spark with an example of Text classification. The goal is that-given a text document, you have to predict its topic whether its about science or not about science. A simple workflow of a pipeline is- load data, may be from different type of data sources , then extract features like separating lines into words or normalizing words, such as deleting special characters and converting words to lowercase. This might also involve turning columns into categories, for example, Yes/No to 1/0,train the model and evaluate it.</a:t>
            </a:r>
            <a:endParaRPr/>
          </a:p>
          <a:p>
            <a:pPr indent="0" lvl="0" marL="0" marR="0" rtl="0" algn="l">
              <a:lnSpc>
                <a:spcPct val="10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So, as a first step in Text classification we load the data of a text document with features as text and labels as integer with value 0 or 1.</a:t>
            </a:r>
            <a:endParaRPr/>
          </a:p>
          <a:p>
            <a:pPr indent="0" lvl="0" marL="0" marR="0" rtl="0" algn="l">
              <a:lnSpc>
                <a:spcPct val="10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6" name="Google Shape;956;p32: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Let us understand ML pipeline in spark with an example of Text classification. The goal is that-given a text document, you have to predict its topic whether its about science or not about science .A simple workflow of a pipeline is- load data, may be from different type of data sources , then extract features like separating lines into words or normalizing words, such as deleting special characters and converting words to lowercase. This might also involve turning columns into categories, for example, Yes/No to 1/0,train the model and evaluate it.</a:t>
            </a:r>
            <a:endParaRPr/>
          </a:p>
          <a:p>
            <a:pPr indent="0" lvl="0" marL="0" marR="0" rtl="0" algn="l">
              <a:lnSpc>
                <a:spcPct val="100000"/>
              </a:lnSpc>
              <a:spcBef>
                <a:spcPts val="0"/>
              </a:spcBef>
              <a:spcAft>
                <a:spcPts val="0"/>
              </a:spcAft>
              <a:buClr>
                <a:schemeClr val="dk1"/>
              </a:buClr>
              <a:buSzPts val="578"/>
              <a:buFont typeface="Calibri"/>
              <a:buNone/>
            </a:pPr>
            <a:r>
              <a:rPr b="0" i="0" lang="en-IN" sz="2312" u="none" cap="none" strike="noStrike">
                <a:latin typeface="Calibri"/>
                <a:ea typeface="Calibri"/>
                <a:cs typeface="Calibri"/>
                <a:sym typeface="Calibri"/>
              </a:rPr>
              <a:t>So, as a first step in Text classification we load the data of a text document with features as text and labels as integer with value 0 or 1.</a:t>
            </a:r>
            <a:endParaRPr/>
          </a:p>
          <a:p>
            <a:pPr indent="0" lvl="0" marL="0" marR="0" rtl="0" algn="l">
              <a:lnSpc>
                <a:spcPct val="100000"/>
              </a:lnSpc>
              <a:spcBef>
                <a:spcPts val="0"/>
              </a:spcBef>
              <a:spcAft>
                <a:spcPts val="0"/>
              </a:spcAft>
              <a:buClr>
                <a:schemeClr val="dk1"/>
              </a:buClr>
              <a:buSzPts val="578"/>
              <a:buFont typeface="Calibri"/>
              <a:buNone/>
            </a:pPr>
            <a:r>
              <a:t/>
            </a:r>
            <a:endParaRPr b="0" i="0" sz="2312" u="none" cap="none" strike="noStrike">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3" name="Google Shape;973;p33: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00"/>
              <a:buFont typeface="Calibri"/>
              <a:buNone/>
            </a:pPr>
            <a:r>
              <a:t/>
            </a:r>
            <a:endParaRPr b="0" i="0" sz="24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After we have loaded the data we can see our current data schema is that we have label that is science or not science denoted by 0 or 1 and text which is of type string.</a:t>
            </a:r>
            <a:endParaRPr/>
          </a:p>
          <a:p>
            <a:pPr indent="0" lvl="0" marL="0" marR="0" rtl="0" algn="l">
              <a:lnSpc>
                <a:spcPct val="9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Second step, we need to extract features so that it can be easily used by our learning algorithm. Here we will follow two steps for feature extraction-tokenizer and HashingTF(hash term frequency).</a:t>
            </a:r>
            <a:endParaRPr/>
          </a:p>
          <a:p>
            <a:pPr indent="0" lvl="0" marL="0" marR="0" rtl="0" algn="l">
              <a:lnSpc>
                <a:spcPct val="9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Tokenizer takes an article and breaks it into bunch of words, that is a sequence of string and outputs a DataFrame that has one more column added now- that is words.</a:t>
            </a:r>
            <a:endParaRPr/>
          </a:p>
          <a:p>
            <a:pPr indent="0" lvl="0" marL="0" marR="0" rtl="0" algn="l">
              <a:lnSpc>
                <a:spcPct val="9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This DataFrame is now passed to HashingTF and words are converted into a numerical feature vector.</a:t>
            </a:r>
            <a:endParaRPr/>
          </a:p>
          <a:p>
            <a:pPr indent="0" lvl="0" marL="0" marR="0" rtl="0" algn="l">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Note that these are transformers as they are converting one </a:t>
            </a:r>
            <a:r>
              <a:rPr b="0" i="0" lang="en-IN" sz="2400" u="none" cap="none" strike="noStrike">
                <a:latin typeface="Calibri"/>
                <a:ea typeface="Calibri"/>
                <a:cs typeface="Calibri"/>
                <a:sym typeface="Calibri"/>
              </a:rPr>
              <a:t>DataFrame</a:t>
            </a:r>
            <a:r>
              <a:rPr b="0" i="0" lang="en-IN" sz="2400" u="none" cap="none" strike="noStrike">
                <a:solidFill>
                  <a:srgbClr val="000000"/>
                </a:solidFill>
                <a:latin typeface="Calibri"/>
                <a:ea typeface="Calibri"/>
                <a:cs typeface="Calibri"/>
                <a:sym typeface="Calibri"/>
              </a:rPr>
              <a:t> to another </a:t>
            </a:r>
            <a:r>
              <a:rPr b="0" i="0" lang="en-IN" sz="2400" u="none" cap="none" strike="noStrike">
                <a:latin typeface="Calibri"/>
                <a:ea typeface="Calibri"/>
                <a:cs typeface="Calibri"/>
                <a:sym typeface="Calibri"/>
              </a:rPr>
              <a:t>DataFrame</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600"/>
              <a:buFont typeface="Calibri"/>
              <a:buNone/>
            </a:pPr>
            <a:r>
              <a:t/>
            </a:r>
            <a:endParaRPr b="0" i="0" sz="2400" u="none" cap="none" strike="noStrike">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4" name="Google Shape;1004;p34: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600"/>
              <a:buFont typeface="Calibri"/>
              <a:buNone/>
            </a:pPr>
            <a:r>
              <a:t/>
            </a:r>
            <a:endParaRPr b="0" i="0" sz="2400"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So, after feature transformation, third step is that all the data will flow to training module for which we are using logistic regression. It can select label and features columns, train on them and produce a logistic regression model which can then make predictions on every row in the dataset and adds one more column called prediction.</a:t>
            </a:r>
            <a:endParaRPr/>
          </a:p>
          <a:p>
            <a:pPr indent="0" lvl="0" marL="0" marR="0" rtl="0" algn="l">
              <a:lnSpc>
                <a:spcPct val="10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It is an estimator abstraction, that takes a dataframe, trains on it and produces a model.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5" name="Google Shape;1025;p35: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600"/>
              <a:buFont typeface="Open Sans"/>
              <a:buNone/>
            </a:pPr>
            <a:r>
              <a:rPr lang="en-IN" sz="24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600"/>
              <a:buFont typeface="Calibri"/>
              <a:buNone/>
            </a:pPr>
            <a:r>
              <a:t/>
            </a:r>
            <a:endParaRPr b="0" i="0" sz="2400"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So, finally we come to evaluator, Evaluator will take two columns- label and predictions and compare them, and tell us how well we did.</a:t>
            </a:r>
            <a:endParaRPr/>
          </a:p>
          <a:p>
            <a:pPr indent="0" lvl="0" marL="0" marR="0" rtl="0" algn="l">
              <a:lnSpc>
                <a:spcPct val="100000"/>
              </a:lnSpc>
              <a:spcBef>
                <a:spcPts val="0"/>
              </a:spcBef>
              <a:spcAft>
                <a:spcPts val="0"/>
              </a:spcAft>
              <a:buClr>
                <a:schemeClr val="dk1"/>
              </a:buClr>
              <a:buSzPts val="600"/>
              <a:buFont typeface="Calibri"/>
              <a:buNone/>
            </a:pPr>
            <a:r>
              <a:rPr b="0" i="0" lang="en-IN" sz="2400" u="none" cap="none" strike="noStrike">
                <a:latin typeface="Calibri"/>
                <a:ea typeface="Calibri"/>
                <a:cs typeface="Calibri"/>
                <a:sym typeface="Calibri"/>
              </a:rPr>
              <a:t>So, an evaluator basically takes a dataframe and convert into metric to find out how good our model is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4" name="Google Shape;1044;p36: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Now let us implement this text classification example in spark,</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For the training data preparation ,we are creating a dataframe using createdataframe method, you can alternatively load the data from various datasources in spark.</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Next for feature extraction we are creating a tokenizer,hashingTF and will also initialize an estimator, the Logistic Regression Classifier.  Then chain them together in a machine learning pipeline.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5" name="Google Shape;1055;p37: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Once we instantiate the model, we can train it. This is done with the fit method which returns a LogisticRegressionModel. When the pipeline is used to fit training data, the transformers and estimator will apply to the dataframe in the sequence defined in the pipeline.</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Now that we trained this model, we can persist it to disk to use it in an online predicting fashion later.</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Next step we need to test our data on this machine learning model. The testing data will go through the same data munging process to get the output in the form of dataframe with predictions.</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After testing  the selected model is deployed to be executed in production environment.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8" name="Google Shape;1068;p38: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Once we instantiate the model, we can train it. This is done with the fit method which returns a LogisticRegressionModel. When the pipeline is used to fit training data, the transformers and estimator will apply to the dataframe in the sequence defined in the pipeline.</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Now that we trained this model, we can persist it to disk to use it in an online predicting fashion later.</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Next step we need to test our data on this machine learning model. The testing data will go through the same data munging process to get the output in the form of dataframe with predictions.</a:t>
            </a:r>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After testing  the selected model is deployed to be executed in production environment.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8" name="Google Shape;10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Trainer Notes: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lang="en-IN"/>
              <a:t>Trainer can execute codes from the previous slides as demonstrations.</a:t>
            </a:r>
            <a:endParaRPr/>
          </a:p>
        </p:txBody>
      </p:sp>
      <p:sp>
        <p:nvSpPr>
          <p:cNvPr id="1079" name="Google Shape;10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4: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700"/>
              <a:buFont typeface="Arial"/>
              <a:buNone/>
            </a:pPr>
            <a:r>
              <a:rPr lang="en-IN" sz="2800">
                <a:solidFill>
                  <a:srgbClr val="3F3F3F"/>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rgbClr val="000000"/>
              </a:buClr>
              <a:buSzPts val="700"/>
              <a:buFont typeface="Arial"/>
              <a:buNone/>
            </a:pPr>
            <a:r>
              <a:t/>
            </a:r>
            <a:endParaRPr b="0" i="0" sz="28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700"/>
              <a:buFont typeface="Arial"/>
              <a:buNone/>
            </a:pPr>
            <a:r>
              <a:rPr b="0" i="0" lang="en-IN" sz="2800" u="none" cap="none" strike="noStrike">
                <a:solidFill>
                  <a:srgbClr val="3F3F3F"/>
                </a:solidFill>
                <a:latin typeface="Open Sans"/>
                <a:ea typeface="Open Sans"/>
                <a:cs typeface="Open Sans"/>
                <a:sym typeface="Open Sans"/>
              </a:rPr>
              <a:t>Machine Learning:</a:t>
            </a:r>
            <a:endParaRPr/>
          </a:p>
          <a:p>
            <a:pPr indent="-466725" lvl="0" marL="466725"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Is a sub field of Artificial Intelligence that has empowered various smart applications</a:t>
            </a:r>
            <a:endParaRPr/>
          </a:p>
          <a:p>
            <a:pPr indent="-466725" lvl="0" marL="466725"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Deals with the construction and study of systems that can learn from data; </a:t>
            </a:r>
            <a:r>
              <a:rPr b="1" lang="en-IN" sz="2800">
                <a:solidFill>
                  <a:srgbClr val="3F3F3F"/>
                </a:solidFill>
                <a:latin typeface="Open Sans"/>
                <a:ea typeface="Open Sans"/>
                <a:cs typeface="Open Sans"/>
                <a:sym typeface="Open Sans"/>
              </a:rPr>
              <a:t>e</a:t>
            </a:r>
            <a:r>
              <a:rPr b="1" i="0" lang="en-IN" sz="2800" u="none" cap="none" strike="noStrike">
                <a:solidFill>
                  <a:srgbClr val="3F3F3F"/>
                </a:solidFill>
                <a:latin typeface="Open Sans"/>
                <a:ea typeface="Open Sans"/>
                <a:cs typeface="Open Sans"/>
                <a:sym typeface="Open Sans"/>
              </a:rPr>
              <a:t>xamples</a:t>
            </a:r>
            <a:r>
              <a:rPr b="0" i="0" lang="en-IN" sz="2800" u="none" cap="none" strike="noStrike">
                <a:solidFill>
                  <a:srgbClr val="3F3F3F"/>
                </a:solidFill>
                <a:latin typeface="Open Sans"/>
                <a:ea typeface="Open Sans"/>
                <a:cs typeface="Open Sans"/>
                <a:sym typeface="Open Sans"/>
              </a:rPr>
              <a:t>: Facebook photo album, Apple Siri, LinkedIn, and Google driverless car</a:t>
            </a:r>
            <a:endParaRPr/>
          </a:p>
          <a:p>
            <a:pPr indent="-466725" lvl="0" marL="466725" marR="0" rtl="0" algn="l">
              <a:lnSpc>
                <a:spcPct val="150000"/>
              </a:lnSpc>
              <a:spcBef>
                <a:spcPts val="1300"/>
              </a:spcBef>
              <a:spcAft>
                <a:spcPts val="0"/>
              </a:spcAft>
              <a:buClr>
                <a:srgbClr val="000000"/>
              </a:buClr>
              <a:buSzPts val="2800"/>
              <a:buFont typeface="Arial"/>
              <a:buChar char="•"/>
            </a:pPr>
            <a:r>
              <a:rPr lang="en-IN" sz="2800">
                <a:solidFill>
                  <a:srgbClr val="3F3F3F"/>
                </a:solidFill>
                <a:latin typeface="Open Sans"/>
                <a:ea typeface="Open Sans"/>
                <a:cs typeface="Open Sans"/>
                <a:sym typeface="Open Sans"/>
              </a:rPr>
              <a:t>Enables a computer </a:t>
            </a:r>
            <a:r>
              <a:rPr b="0" i="0" lang="en-IN" sz="2800" u="none" cap="none" strike="noStrike">
                <a:solidFill>
                  <a:srgbClr val="3F3F3F"/>
                </a:solidFill>
                <a:latin typeface="Open Sans"/>
                <a:ea typeface="Open Sans"/>
                <a:cs typeface="Open Sans"/>
                <a:sym typeface="Open Sans"/>
              </a:rPr>
              <a:t>predict to something</a:t>
            </a:r>
            <a:endParaRPr b="0" i="0" sz="32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8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800"/>
              <a:buFont typeface="Arial"/>
              <a:buNone/>
            </a:pPr>
            <a:r>
              <a:rPr b="0" i="1" lang="en-IN" sz="3200" u="none" cap="none" strike="noStrike">
                <a:solidFill>
                  <a:srgbClr val="1E4E79"/>
                </a:solidFill>
                <a:latin typeface="Open Sans"/>
                <a:ea typeface="Open Sans"/>
                <a:cs typeface="Open Sans"/>
                <a:sym typeface="Open Sans"/>
              </a:rPr>
              <a:t>“Machine Learning is a field of study that gives computers the ability to learn without being explicitly programmed.” </a:t>
            </a:r>
            <a:r>
              <a:rPr b="0" i="0" lang="en-IN" sz="3200" u="none" cap="none" strike="noStrike">
                <a:solidFill>
                  <a:srgbClr val="1E4E79"/>
                </a:solidFill>
                <a:latin typeface="Open Sans"/>
                <a:ea typeface="Open Sans"/>
                <a:cs typeface="Open Sans"/>
                <a:sym typeface="Open Sans"/>
              </a:rPr>
              <a:t>-- Arthur Samuel, 1959</a:t>
            </a:r>
            <a:endParaRPr/>
          </a:p>
          <a:p>
            <a:pPr indent="0" lvl="0" marL="0" marR="0" rtl="0" algn="l">
              <a:lnSpc>
                <a:spcPct val="150000"/>
              </a:lnSpc>
              <a:spcBef>
                <a:spcPts val="1300"/>
              </a:spcBef>
              <a:spcAft>
                <a:spcPts val="0"/>
              </a:spcAft>
              <a:buClr>
                <a:srgbClr val="000000"/>
              </a:buClr>
              <a:buSzPts val="900"/>
              <a:buFont typeface="Arial"/>
              <a:buNone/>
            </a:pPr>
            <a:r>
              <a:rPr b="0" i="1" lang="en-IN" sz="3600" u="none" cap="none" strike="noStrike">
                <a:solidFill>
                  <a:srgbClr val="1E4E79"/>
                </a:solidFill>
                <a:latin typeface="Calibri"/>
                <a:ea typeface="Calibri"/>
                <a:cs typeface="Calibri"/>
                <a:sym typeface="Calibri"/>
              </a:rPr>
              <a:t>“</a:t>
            </a:r>
            <a:r>
              <a:rPr i="1" lang="en-IN" sz="3200">
                <a:solidFill>
                  <a:srgbClr val="1E4E79"/>
                </a:solidFill>
                <a:latin typeface="Open Sans"/>
                <a:ea typeface="Open Sans"/>
                <a:cs typeface="Open Sans"/>
                <a:sym typeface="Open Sans"/>
              </a:rPr>
              <a:t>A computer program is said to learn from experience E with respect to some task T and some performance measure P, if its performance on T, as measured by P, improves with experience E.” -- Tom Mitchell, 1997</a:t>
            </a:r>
            <a:endParaRPr/>
          </a:p>
          <a:p>
            <a:pPr indent="0" lvl="0" marL="0" marR="0" rtl="0" algn="l">
              <a:lnSpc>
                <a:spcPct val="150000"/>
              </a:lnSpc>
              <a:spcBef>
                <a:spcPts val="1300"/>
              </a:spcBef>
              <a:spcAft>
                <a:spcPts val="0"/>
              </a:spcAft>
              <a:buClr>
                <a:srgbClr val="000000"/>
              </a:buClr>
              <a:buSzPts val="8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8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8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6" name="Google Shape;1096;p40: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150000"/>
              </a:lnSpc>
              <a:spcBef>
                <a:spcPts val="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In each DAG Pipeline, stages are specified as an ordered array. </a:t>
            </a:r>
            <a:r>
              <a:rPr lang="en-IN" sz="2800">
                <a:solidFill>
                  <a:srgbClr val="3F3F3F"/>
                </a:solidFill>
                <a:latin typeface="Open Sans"/>
                <a:ea typeface="Open Sans"/>
                <a:cs typeface="Open Sans"/>
                <a:sym typeface="Open Sans"/>
              </a:rPr>
              <a:t>These pipelines are implemented in a similar way as Spark implements RDD operation as DAG style.</a:t>
            </a:r>
            <a:endParaRPr b="0" i="0" sz="2800" u="none" cap="none" strike="noStrike">
              <a:solidFill>
                <a:srgbClr val="3F3F3F"/>
              </a:solidFill>
              <a:latin typeface="Open Sans"/>
              <a:ea typeface="Open Sans"/>
              <a:cs typeface="Open Sans"/>
              <a:sym typeface="Open Sans"/>
            </a:endParaRPr>
          </a:p>
          <a:p>
            <a:pPr indent="-457200" lvl="0" marL="457200"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The text-processing pipeline in the previous example with four stages is actually a linear Pipeline in which each stage consumes the data produced by the previous stage.</a:t>
            </a:r>
            <a:endParaRPr/>
          </a:p>
          <a:p>
            <a:pPr indent="-457200" lvl="0" marL="457200"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 DAG pipelines allow you create non-linear pipelines as long as the data flow of the feature engineering graph forms and aligns in a DAG style.</a:t>
            </a:r>
            <a:endParaRPr/>
          </a:p>
          <a:p>
            <a:pPr indent="-457200" lvl="0" marL="457200"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Note that if a Pipeline forms a DAG, then the stages need to be specified in topological order. </a:t>
            </a:r>
            <a:endParaRPr/>
          </a:p>
          <a:p>
            <a:pPr indent="-457200" lvl="0" marL="457200" marR="0" rtl="0" algn="l">
              <a:lnSpc>
                <a:spcPct val="150000"/>
              </a:lnSpc>
              <a:spcBef>
                <a:spcPts val="1300"/>
              </a:spcBef>
              <a:spcAft>
                <a:spcPts val="0"/>
              </a:spcAft>
              <a:buClr>
                <a:srgbClr val="000000"/>
              </a:buClr>
              <a:buSzPts val="2800"/>
              <a:buFont typeface="Arial"/>
              <a:buChar char="•"/>
            </a:pPr>
            <a:r>
              <a:rPr b="0" i="0" lang="en-IN" sz="2800" u="none" cap="none" strike="noStrike">
                <a:solidFill>
                  <a:srgbClr val="3F3F3F"/>
                </a:solidFill>
                <a:latin typeface="Open Sans"/>
                <a:ea typeface="Open Sans"/>
                <a:cs typeface="Open Sans"/>
                <a:sym typeface="Open Sans"/>
              </a:rPr>
              <a:t>Spark provides run-time checking that is used by the Pipelines and PipelineModels, which is done using Dataset schema.</a:t>
            </a:r>
            <a:endParaRPr/>
          </a:p>
          <a:p>
            <a:pPr indent="0" lvl="0" marL="0" marR="0" rtl="0" algn="l">
              <a:lnSpc>
                <a:spcPct val="10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1" name="Google Shape;1111;p41: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1400"/>
              <a:buNone/>
            </a:pPr>
            <a:r>
              <a:rPr b="0" i="0" lang="en-IN" sz="2800" u="none" cap="none" strike="noStrike">
                <a:solidFill>
                  <a:srgbClr val="3F3F3F"/>
                </a:solidFill>
                <a:latin typeface="Open Sans"/>
                <a:ea typeface="Open Sans"/>
                <a:cs typeface="Open Sans"/>
                <a:sym typeface="Open Sans"/>
              </a:rPr>
              <a:t>Param is the uniform API to specify parameters for estimators and transformers. </a:t>
            </a:r>
            <a:endParaRPr/>
          </a:p>
          <a:p>
            <a:pPr indent="-457200" lvl="0" marL="457200" rtl="0" algn="l">
              <a:lnSpc>
                <a:spcPct val="10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2800" u="none" cap="none" strike="noStrike">
                <a:solidFill>
                  <a:srgbClr val="3F3F3F"/>
                </a:solidFill>
                <a:latin typeface="Open Sans"/>
                <a:ea typeface="Open Sans"/>
                <a:cs typeface="Open Sans"/>
                <a:sym typeface="Open Sans"/>
              </a:rPr>
              <a:t>It contains self-contained documentation and is a named parameter. </a:t>
            </a:r>
            <a:endParaRPr/>
          </a:p>
          <a:p>
            <a:pPr indent="-457200" lvl="0" marL="457200" rtl="0" algn="l">
              <a:lnSpc>
                <a:spcPct val="10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2800" u="none" cap="none" strike="noStrike">
                <a:solidFill>
                  <a:srgbClr val="3F3F3F"/>
                </a:solidFill>
                <a:latin typeface="Open Sans"/>
                <a:ea typeface="Open Sans"/>
                <a:cs typeface="Open Sans"/>
                <a:sym typeface="Open Sans"/>
              </a:rPr>
              <a:t>A ParamMap represents a set of (parameter, value) pairs. To pass parameters to an algorithm, use any of the two methods given below:</a:t>
            </a:r>
            <a:endParaRPr/>
          </a:p>
          <a:p>
            <a:pPr indent="-457200" lvl="0" marL="457200" rtl="0" algn="l">
              <a:lnSpc>
                <a:spcPct val="15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800"/>
              <a:buFont typeface="Open Sans"/>
              <a:buNone/>
            </a:pPr>
            <a:r>
              <a:rPr b="1" i="0" lang="en-IN" sz="2800" u="none" cap="none" strike="noStrike">
                <a:solidFill>
                  <a:srgbClr val="FFFFFF"/>
                </a:solidFill>
                <a:latin typeface="Open Sans"/>
                <a:ea typeface="Open Sans"/>
                <a:cs typeface="Open Sans"/>
                <a:sym typeface="Open Sans"/>
              </a:rPr>
              <a:t>Setting Parameters </a:t>
            </a:r>
            <a:endParaRPr/>
          </a:p>
          <a:p>
            <a:pPr indent="0" lvl="0" marL="0" rtl="0" algn="l">
              <a:lnSpc>
                <a:spcPct val="100000"/>
              </a:lnSpc>
              <a:spcBef>
                <a:spcPts val="0"/>
              </a:spcBef>
              <a:spcAft>
                <a:spcPts val="0"/>
              </a:spcAft>
              <a:buSzPts val="1400"/>
              <a:buNone/>
            </a:pPr>
            <a:r>
              <a:rPr lang="en-IN" sz="2800">
                <a:solidFill>
                  <a:srgbClr val="3F3F3F"/>
                </a:solidFill>
                <a:latin typeface="Open Sans"/>
                <a:ea typeface="Open Sans"/>
                <a:cs typeface="Open Sans"/>
                <a:sym typeface="Open Sans"/>
              </a:rPr>
              <a:t>Setting parameters for an instance;</a:t>
            </a:r>
            <a:endParaRPr/>
          </a:p>
          <a:p>
            <a:pPr indent="0" lvl="0" marL="0" rtl="0" algn="l">
              <a:lnSpc>
                <a:spcPct val="100000"/>
              </a:lnSpc>
              <a:spcBef>
                <a:spcPts val="0"/>
              </a:spcBef>
              <a:spcAft>
                <a:spcPts val="0"/>
              </a:spcAft>
              <a:buSzPts val="1400"/>
              <a:buNone/>
            </a:pPr>
            <a:r>
              <a:rPr lang="en-IN" sz="2800">
                <a:solidFill>
                  <a:srgbClr val="3F3F3F"/>
                </a:solidFill>
                <a:latin typeface="Open Sans"/>
                <a:ea typeface="Open Sans"/>
                <a:cs typeface="Open Sans"/>
                <a:sym typeface="Open Sans"/>
              </a:rPr>
              <a:t> Example: lr.setMaxIter(10)</a:t>
            </a:r>
            <a:endParaRPr/>
          </a:p>
          <a:p>
            <a:pPr indent="-457200" lvl="0" marL="457200" rtl="0" algn="l">
              <a:lnSpc>
                <a:spcPct val="15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800"/>
              <a:buFont typeface="Open Sans"/>
              <a:buNone/>
            </a:pPr>
            <a:r>
              <a:rPr b="1" lang="en-IN" sz="2800">
                <a:solidFill>
                  <a:srgbClr val="FFFFFF"/>
                </a:solidFill>
                <a:latin typeface="Open Sans"/>
                <a:ea typeface="Open Sans"/>
                <a:cs typeface="Open Sans"/>
                <a:sym typeface="Open Sans"/>
              </a:rPr>
              <a:t>Passing ParamMap</a:t>
            </a:r>
            <a:endParaRPr b="1" sz="2800">
              <a:solidFill>
                <a:srgbClr val="FFFFFF"/>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800"/>
              <a:buFont typeface="Open Sans"/>
              <a:buNone/>
            </a:pPr>
            <a:r>
              <a:rPr lang="en-IN" sz="2800">
                <a:solidFill>
                  <a:srgbClr val="3F3F3F"/>
                </a:solidFill>
                <a:latin typeface="Open Sans"/>
                <a:ea typeface="Open Sans"/>
                <a:cs typeface="Open Sans"/>
                <a:sym typeface="Open Sans"/>
              </a:rPr>
              <a:t>Passing a ParamMap to transform() or fit(); here all parameters will override the parameters that have been formerly specified using setter methods</a:t>
            </a:r>
            <a:endParaRPr/>
          </a:p>
          <a:p>
            <a:pPr indent="-457200" lvl="0" marL="457200" rtl="0" algn="l">
              <a:lnSpc>
                <a:spcPct val="15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800"/>
              <a:buFont typeface="Open Sans"/>
              <a:buNone/>
            </a:pPr>
            <a:r>
              <a:rPr lang="en-IN" sz="2800">
                <a:solidFill>
                  <a:srgbClr val="3F3F3F"/>
                </a:solidFill>
                <a:latin typeface="Open Sans"/>
                <a:ea typeface="Open Sans"/>
                <a:cs typeface="Open Sans"/>
                <a:sym typeface="Open Sans"/>
              </a:rPr>
              <a:t>Parameters are related to the specific instances of transformers and estimators. </a:t>
            </a:r>
            <a:endParaRPr/>
          </a:p>
          <a:p>
            <a:pPr indent="-457200" lvl="0" marL="457200" rtl="0" algn="l">
              <a:lnSpc>
                <a:spcPct val="150000"/>
              </a:lnSpc>
              <a:spcBef>
                <a:spcPts val="0"/>
              </a:spcBef>
              <a:spcAft>
                <a:spcPts val="0"/>
              </a:spcAft>
              <a:buSzPts val="1400"/>
              <a:buNone/>
            </a:pPr>
            <a:r>
              <a:t/>
            </a:r>
            <a:endParaRPr b="0" i="0" sz="2800" u="none" cap="none" strike="noStrike">
              <a:solidFill>
                <a:srgbClr val="3F3F3F"/>
              </a:solidFill>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7" name="Google Shape;1127;p42: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Creating a pipeline offers various advantages like it allows you to re-run the test data in exactly the same way as you ran the train data and makes it easy for programmers to avoid any errors.</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Another advantage it offers is parameter tuning.</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In the abstract sense of machine learning, tuning involves working with variables or based on parameters that have been identified to affect system performance as evaluated by some appropriate metric. Hence, the improved performance reveals which parameter settings are more favorable (that is, tuned) or less favorable (that is, un-tuned). In common sense terms, tuning is essentially selecting the best parameters for an algorithm to optimize its performance, given the working environment of hardware, specific workloads, and so on And tuning in machine learning is an automated process for doing this. The different methods used in parameter tuning are- </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MLLib supports model selection using the following tools:</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Cross Validator</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Train Validation Split</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4" name="Google Shape;1164;p43: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800"/>
              <a:buFont typeface="Open Sans"/>
              <a:buNone/>
            </a:pPr>
            <a:r>
              <a:rPr lang="en-IN" sz="2800">
                <a:solidFill>
                  <a:srgbClr val="3F3F3F"/>
                </a:solidFill>
                <a:latin typeface="Open Sans"/>
                <a:ea typeface="Open Sans"/>
                <a:cs typeface="Open Sans"/>
                <a:sym typeface="Open Sans"/>
              </a:rPr>
              <a:t>Trainer Notes:</a:t>
            </a:r>
            <a:endParaRPr/>
          </a:p>
          <a:p>
            <a:pPr indent="-457200" lvl="0" marL="457200" rtl="0" algn="l">
              <a:lnSpc>
                <a:spcPct val="100000"/>
              </a:lnSpc>
              <a:spcBef>
                <a:spcPts val="0"/>
              </a:spcBef>
              <a:spcAft>
                <a:spcPts val="0"/>
              </a:spcAft>
              <a:buSzPts val="1400"/>
              <a:buNone/>
            </a:pPr>
            <a:r>
              <a:t/>
            </a:r>
            <a:endParaRPr sz="28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lang="en-IN" sz="2800">
                <a:solidFill>
                  <a:srgbClr val="3F3F3F"/>
                </a:solidFill>
                <a:latin typeface="Open Sans"/>
                <a:ea typeface="Open Sans"/>
                <a:cs typeface="Open Sans"/>
                <a:sym typeface="Open Sans"/>
              </a:rPr>
              <a:t>Model selection involves the use of data to figure out the best parameters/model for a task. This is also known as tuning. </a:t>
            </a:r>
            <a:endParaRPr/>
          </a:p>
          <a:p>
            <a:pPr indent="-457200" lvl="0" marL="457200" rtl="0" algn="l">
              <a:lnSpc>
                <a:spcPct val="100000"/>
              </a:lnSpc>
              <a:spcBef>
                <a:spcPts val="0"/>
              </a:spcBef>
              <a:spcAft>
                <a:spcPts val="0"/>
              </a:spcAft>
              <a:buSzPts val="1400"/>
              <a:buNone/>
            </a:pPr>
            <a:r>
              <a:t/>
            </a:r>
            <a:endParaRPr sz="28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lang="en-IN" sz="2800">
                <a:solidFill>
                  <a:srgbClr val="3F3F3F"/>
                </a:solidFill>
                <a:latin typeface="Open Sans"/>
                <a:ea typeface="Open Sans"/>
                <a:cs typeface="Open Sans"/>
                <a:sym typeface="Open Sans"/>
              </a:rPr>
              <a:t>Pipelines facilitate model selection, it does not tune each element in the pipeline separately and makes it easy to tune an entire pipeline in one go. </a:t>
            </a:r>
            <a:endParaRPr sz="2800" strike="sngStrike">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t/>
            </a:r>
            <a:endParaRPr sz="28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2800" u="none" cap="none" strike="noStrike">
                <a:solidFill>
                  <a:srgbClr val="3F3F3F"/>
                </a:solidFill>
                <a:latin typeface="Open Sans"/>
                <a:ea typeface="Open Sans"/>
                <a:cs typeface="Open Sans"/>
                <a:sym typeface="Open Sans"/>
              </a:rPr>
              <a:t>Spark.ml uses the CrossValidator class that takes an evaluator, an estimator, and a set of ParamMaps, and splits the dataset into a folds set. </a:t>
            </a:r>
            <a:endParaRPr/>
          </a:p>
          <a:p>
            <a:pPr indent="-279400" lvl="0" marL="457200" marR="0" rtl="0" algn="l">
              <a:lnSpc>
                <a:spcPct val="100000"/>
              </a:lnSpc>
              <a:spcBef>
                <a:spcPts val="1300"/>
              </a:spcBef>
              <a:spcAft>
                <a:spcPts val="0"/>
              </a:spcAft>
              <a:buClr>
                <a:srgbClr val="000000"/>
              </a:buClr>
              <a:buSzPts val="2800"/>
              <a:buFont typeface="Arial"/>
              <a:buNone/>
            </a:pPr>
            <a:r>
              <a:t/>
            </a:r>
            <a:endParaRPr sz="2800">
              <a:solidFill>
                <a:srgbClr val="3F3F3F"/>
              </a:solidFill>
              <a:latin typeface="Open Sans"/>
              <a:ea typeface="Open Sans"/>
              <a:cs typeface="Open Sans"/>
              <a:sym typeface="Open Sans"/>
            </a:endParaRPr>
          </a:p>
          <a:p>
            <a:pPr indent="-457200" lvl="0" marL="457200" marR="0" rtl="0" algn="l">
              <a:lnSpc>
                <a:spcPct val="100000"/>
              </a:lnSpc>
              <a:spcBef>
                <a:spcPts val="1300"/>
              </a:spcBef>
              <a:spcAft>
                <a:spcPts val="0"/>
              </a:spcAft>
              <a:buClr>
                <a:srgbClr val="000000"/>
              </a:buClr>
              <a:buSzPts val="2800"/>
              <a:buFont typeface="Open Sans"/>
              <a:buNone/>
            </a:pPr>
            <a:r>
              <a:rPr b="1" i="0" lang="en-IN" sz="2800" u="none" cap="none" strike="noStrike">
                <a:solidFill>
                  <a:srgbClr val="3F3F3F"/>
                </a:solidFill>
                <a:latin typeface="Open Sans"/>
                <a:ea typeface="Open Sans"/>
                <a:cs typeface="Open Sans"/>
                <a:sym typeface="Open Sans"/>
              </a:rPr>
              <a:t>Example</a:t>
            </a:r>
            <a:r>
              <a:rPr b="0" i="0" lang="en-IN" sz="2800" u="none" cap="none" strike="noStrike">
                <a:solidFill>
                  <a:srgbClr val="3F3F3F"/>
                </a:solidFill>
                <a:latin typeface="Open Sans"/>
                <a:ea typeface="Open Sans"/>
                <a:cs typeface="Open Sans"/>
                <a:sym typeface="Open Sans"/>
              </a:rPr>
              <a:t>: With three folds, it will generate three (training, test) dataset pairs</a:t>
            </a:r>
            <a:endParaRPr/>
          </a:p>
          <a:p>
            <a:pPr indent="-457200" lvl="0" marL="457200" marR="0" rtl="0" algn="l">
              <a:lnSpc>
                <a:spcPct val="100000"/>
              </a:lnSpc>
              <a:spcBef>
                <a:spcPts val="1300"/>
              </a:spcBef>
              <a:spcAft>
                <a:spcPts val="0"/>
              </a:spcAft>
              <a:buClr>
                <a:srgbClr val="000000"/>
              </a:buClr>
              <a:buSzPts val="2800"/>
              <a:buFont typeface="Calibri"/>
              <a:buAutoNum type="arabicPeriod"/>
            </a:pPr>
            <a:r>
              <a:rPr b="0" i="0" lang="en-IN" sz="2800" u="none" cap="none" strike="noStrike">
                <a:solidFill>
                  <a:srgbClr val="3F3F3F"/>
                </a:solidFill>
                <a:latin typeface="Open Sans"/>
                <a:ea typeface="Open Sans"/>
                <a:cs typeface="Open Sans"/>
                <a:sym typeface="Open Sans"/>
              </a:rPr>
              <a:t>Iterates through the set of ParamMaps</a:t>
            </a:r>
            <a:endParaRPr b="0" i="0" sz="2800" u="none" cap="none" strike="noStrike">
              <a:solidFill>
                <a:srgbClr val="3F3F3F"/>
              </a:solidFill>
              <a:latin typeface="Open Sans"/>
              <a:ea typeface="Open Sans"/>
              <a:cs typeface="Open Sans"/>
              <a:sym typeface="Open Sans"/>
            </a:endParaRPr>
          </a:p>
          <a:p>
            <a:pPr indent="-457200" lvl="0" marL="457200" marR="0" rtl="0" algn="l">
              <a:lnSpc>
                <a:spcPct val="100000"/>
              </a:lnSpc>
              <a:spcBef>
                <a:spcPts val="1300"/>
              </a:spcBef>
              <a:spcAft>
                <a:spcPts val="0"/>
              </a:spcAft>
              <a:buClr>
                <a:srgbClr val="000000"/>
              </a:buClr>
              <a:buSzPts val="2800"/>
              <a:buFont typeface="Calibri"/>
              <a:buAutoNum type="arabicPeriod"/>
            </a:pPr>
            <a:r>
              <a:rPr b="0" i="0" lang="en-IN" sz="2800" u="none" cap="none" strike="noStrike">
                <a:solidFill>
                  <a:srgbClr val="3F3F3F"/>
                </a:solidFill>
                <a:latin typeface="Open Sans"/>
                <a:ea typeface="Open Sans"/>
                <a:cs typeface="Open Sans"/>
                <a:sym typeface="Open Sans"/>
              </a:rPr>
              <a:t>Trains the specific estimator for each of the ParamMaps and evaluates it with the use of the specific evaluator</a:t>
            </a:r>
            <a:endParaRPr/>
          </a:p>
          <a:p>
            <a:pPr indent="-457200" lvl="0" marL="457200" marR="0" rtl="0" algn="l">
              <a:lnSpc>
                <a:spcPct val="100000"/>
              </a:lnSpc>
              <a:spcBef>
                <a:spcPts val="1300"/>
              </a:spcBef>
              <a:spcAft>
                <a:spcPts val="0"/>
              </a:spcAft>
              <a:buClr>
                <a:srgbClr val="000000"/>
              </a:buClr>
              <a:buSzPts val="2800"/>
              <a:buFont typeface="Calibri"/>
              <a:buAutoNum type="arabicPeriod"/>
            </a:pPr>
            <a:r>
              <a:rPr b="0" i="0" lang="en-IN" sz="2800" u="none" cap="none" strike="noStrike">
                <a:solidFill>
                  <a:srgbClr val="3F3F3F"/>
                </a:solidFill>
                <a:latin typeface="Open Sans"/>
                <a:ea typeface="Open Sans"/>
                <a:cs typeface="Open Sans"/>
                <a:sym typeface="Open Sans"/>
              </a:rPr>
              <a:t>Uses the best ParamMap and the complete dataset to fit the estimator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4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177" name="Google Shape;117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45: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en-IN" sz="2000">
                <a:solidFill>
                  <a:srgbClr val="3F3F3F"/>
                </a:solidFill>
                <a:latin typeface="Open Sans"/>
                <a:ea typeface="Open Sans"/>
                <a:cs typeface="Open Sans"/>
                <a:sym typeface="Open Sans"/>
              </a:rPr>
              <a:t>Trainer Notes:</a:t>
            </a:r>
            <a:endParaRPr/>
          </a:p>
          <a:p>
            <a:pPr indent="0" lvl="0" marL="0" marR="0" rtl="0" algn="l">
              <a:lnSpc>
                <a:spcPct val="100000"/>
              </a:lnSpc>
              <a:spcBef>
                <a:spcPts val="600"/>
              </a:spcBef>
              <a:spcAft>
                <a:spcPts val="0"/>
              </a:spcAft>
              <a:buClr>
                <a:srgbClr val="000000"/>
              </a:buClr>
              <a:buSzPts val="2000"/>
              <a:buFont typeface="Arial"/>
              <a:buNone/>
            </a:pPr>
            <a:r>
              <a:t/>
            </a:r>
            <a:endParaRPr sz="20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600"/>
              </a:spcBef>
              <a:spcAft>
                <a:spcPts val="0"/>
              </a:spcAft>
              <a:buClr>
                <a:srgbClr val="000000"/>
              </a:buClr>
              <a:buSzPts val="2000"/>
              <a:buFont typeface="Arial"/>
              <a:buNone/>
            </a:pPr>
            <a:r>
              <a:rPr lang="en-IN" sz="2000">
                <a:solidFill>
                  <a:srgbClr val="3F3F3F"/>
                </a:solidFill>
                <a:latin typeface="Open Sans SemiBold"/>
                <a:ea typeface="Open Sans SemiBold"/>
                <a:cs typeface="Open Sans SemiBold"/>
                <a:sym typeface="Open Sans SemiBold"/>
              </a:rPr>
              <a:t>The types, algorithms, and utilities included in the Spark.MLlib are:</a:t>
            </a:r>
            <a:endParaRPr/>
          </a:p>
          <a:p>
            <a:pPr indent="0" lvl="0" marL="0" marR="0" rtl="0" algn="l">
              <a:lnSpc>
                <a:spcPct val="100000"/>
              </a:lnSpc>
              <a:spcBef>
                <a:spcPts val="600"/>
              </a:spcBef>
              <a:spcAft>
                <a:spcPts val="0"/>
              </a:spcAft>
              <a:buClr>
                <a:srgbClr val="000000"/>
              </a:buClr>
              <a:buSzPts val="2200"/>
              <a:buFont typeface="Arial"/>
              <a:buNone/>
            </a:pPr>
            <a:r>
              <a:t/>
            </a:r>
            <a:endParaRPr b="0" i="0" sz="2200" u="none" cap="none" strike="noStrike">
              <a:solidFill>
                <a:srgbClr val="3F3F3F"/>
              </a:solidFill>
              <a:latin typeface="Open Sans"/>
              <a:ea typeface="Open Sans"/>
              <a:cs typeface="Open Sans"/>
              <a:sym typeface="Open Sans"/>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Data Types</a:t>
            </a:r>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Basic Statistics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Summary statistics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Correlations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Stratified sampling</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Hypothesis testing</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Random data generation</a:t>
            </a:r>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Classification and Regression</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Linear models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Naive Bayes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Decision trees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Ensembles of trees</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Isotonic regression</a:t>
            </a:r>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Collaborative Filtering</a:t>
            </a:r>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Alternating Least Squares (ALS)</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Clustering</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K-means</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Gaussian mixture</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Power Iteration Clustering (PIC)</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Latent Dirichlet Allocation (LDA)</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Streaming k-means</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Dimensionality Reduction</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Singular Value Decomposition (SVD)</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Principal Component Analysis (PCA)</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Feature Extraction and Transformation</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Frequent Pattern Mining</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FP-growth</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Optimization</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Stochastic gradient descent</a:t>
            </a:r>
            <a:endParaRPr/>
          </a:p>
          <a:p>
            <a:pPr indent="-459048" lvl="1" marL="1081350" rtl="0" algn="l">
              <a:lnSpc>
                <a:spcPct val="100000"/>
              </a:lnSpc>
              <a:spcBef>
                <a:spcPts val="600"/>
              </a:spcBef>
              <a:spcAft>
                <a:spcPts val="0"/>
              </a:spcAft>
              <a:buClr>
                <a:srgbClr val="000000"/>
              </a:buClr>
              <a:buSzPts val="2200"/>
              <a:buFont typeface="Courier New"/>
              <a:buChar char="o"/>
            </a:pPr>
            <a:r>
              <a:rPr lang="en-IN" sz="2200">
                <a:solidFill>
                  <a:srgbClr val="3F3F3F"/>
                </a:solidFill>
                <a:latin typeface="Open Sans"/>
                <a:ea typeface="Open Sans"/>
                <a:cs typeface="Open Sans"/>
                <a:sym typeface="Open Sans"/>
              </a:rPr>
              <a:t>Limited-memory BFGS (L-BFGS)</a:t>
            </a:r>
            <a:endParaRPr/>
          </a:p>
          <a:p>
            <a:pPr indent="-457200" lvl="0" marL="457200" rtl="0" algn="l">
              <a:lnSpc>
                <a:spcPct val="100000"/>
              </a:lnSpc>
              <a:spcBef>
                <a:spcPts val="600"/>
              </a:spcBef>
              <a:spcAft>
                <a:spcPts val="0"/>
              </a:spcAft>
              <a:buClr>
                <a:srgbClr val="000000"/>
              </a:buClr>
              <a:buSzPts val="2200"/>
              <a:buFont typeface="Arial"/>
              <a:buChar char="•"/>
            </a:pPr>
            <a:r>
              <a:rPr lang="en-IN" sz="2200">
                <a:solidFill>
                  <a:srgbClr val="3F3F3F"/>
                </a:solidFill>
                <a:latin typeface="Open Sans"/>
                <a:ea typeface="Open Sans"/>
                <a:cs typeface="Open Sans"/>
                <a:sym typeface="Open Sans"/>
              </a:rPr>
              <a:t>PMML Model Export</a:t>
            </a:r>
            <a:endParaRPr b="0" i="0" sz="2200" u="none" cap="none" strike="noStrike">
              <a:solidFill>
                <a:srgbClr val="3F3F3F"/>
              </a:solidFill>
              <a:latin typeface="Open Sans"/>
              <a:ea typeface="Open Sans"/>
              <a:cs typeface="Open Sans"/>
              <a:sym typeface="Open Sans"/>
            </a:endParaRPr>
          </a:p>
        </p:txBody>
      </p:sp>
      <p:sp>
        <p:nvSpPr>
          <p:cNvPr id="1183" name="Google Shape;118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3" name="Google Shape;1193;p46: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Open Sans"/>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Spark Datasets have made statistics work a lot easier.</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In Spark , DataFrameReader has the capability to read CSV files and create Datasets.</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 Dataset has the describe() function, which calculates the count, mean, standard deviation, min, and max values.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For correlation and covariance,  use the stat.corr() and stat.cov() methods.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Let us take an example and assume cars is a dataset created by loading data .</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Now to find out summary statistics we are using describe method.</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Then to find correlations we are using stat.corr on cars dataset</a:t>
            </a:r>
            <a:br>
              <a:rPr b="0" i="0" lang="en-IN" sz="1937" u="none" cap="none" strike="noStrike">
                <a:latin typeface="Calibri"/>
                <a:ea typeface="Calibri"/>
                <a:cs typeface="Calibri"/>
                <a:sym typeface="Calibri"/>
              </a:rPr>
            </a:br>
            <a:endParaRPr b="0" i="0" sz="1937" u="none" cap="none" strike="noStrike">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5" name="Google Shape;120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IN"/>
              <a:t>Trainer Notes: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lang="en-IN"/>
              <a:t>Trainer can execute codes from the previous slide as demonstrations.</a:t>
            </a:r>
            <a:endParaRPr/>
          </a:p>
        </p:txBody>
      </p:sp>
      <p:sp>
        <p:nvSpPr>
          <p:cNvPr id="1206" name="Google Shape;1206;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48: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50000"/>
              </a:lnSpc>
              <a:spcBef>
                <a:spcPts val="0"/>
              </a:spcBef>
              <a:spcAft>
                <a:spcPts val="0"/>
              </a:spcAft>
              <a:buClr>
                <a:srgbClr val="000000"/>
              </a:buClr>
              <a:buSzPts val="1600"/>
              <a:buFont typeface="Open Sans"/>
              <a:buNone/>
            </a:pPr>
            <a:r>
              <a:rPr lang="en-IN" sz="1600">
                <a:solidFill>
                  <a:srgbClr val="3F3F3F"/>
                </a:solidFill>
                <a:latin typeface="Open Sans"/>
                <a:ea typeface="Open Sans"/>
                <a:cs typeface="Open Sans"/>
                <a:sym typeface="Open Sans"/>
              </a:rPr>
              <a:t>Trainer Notes:</a:t>
            </a:r>
            <a:endParaRPr/>
          </a:p>
          <a:p>
            <a:pPr indent="-457200" lvl="0" marL="457200" rtl="0" algn="l">
              <a:lnSpc>
                <a:spcPct val="15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lang="en-IN" sz="1600">
                <a:solidFill>
                  <a:srgbClr val="3F3F3F"/>
                </a:solidFill>
                <a:latin typeface="Open Sans"/>
                <a:ea typeface="Open Sans"/>
                <a:cs typeface="Open Sans"/>
                <a:sym typeface="Open Sans"/>
              </a:rPr>
              <a:t>Clustering is an unsupervised task in machine learning that divides the data into clusters or groups of similar items automatically.</a:t>
            </a:r>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It is generally used as a hierarchical supervised learning pipeline component or for exploratory analysis.</a:t>
            </a:r>
            <a:endParaRPr/>
          </a:p>
          <a:p>
            <a:pPr indent="0" lvl="0" marL="0" rtl="0" algn="l">
              <a:lnSpc>
                <a:spcPct val="150000"/>
              </a:lnSpc>
              <a:spcBef>
                <a:spcPts val="0"/>
              </a:spcBef>
              <a:spcAft>
                <a:spcPts val="0"/>
              </a:spcAft>
              <a:buSzPts val="1400"/>
              <a:buNone/>
            </a:pPr>
            <a:r>
              <a:t/>
            </a:r>
            <a:endParaRPr sz="1600">
              <a:solidFill>
                <a:srgbClr val="3F3F3F"/>
              </a:solidFill>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1600"/>
              <a:buFont typeface="Open Sans SemiBold"/>
              <a:buNone/>
            </a:pPr>
            <a:r>
              <a:rPr lang="en-IN" sz="1600">
                <a:solidFill>
                  <a:srgbClr val="3F3F3F"/>
                </a:solidFill>
                <a:latin typeface="Open Sans SemiBold"/>
                <a:ea typeface="Open Sans SemiBold"/>
                <a:cs typeface="Open Sans SemiBold"/>
                <a:sym typeface="Open Sans SemiBold"/>
              </a:rPr>
              <a:t>MLlib supports various models of clustering, which are:</a:t>
            </a:r>
            <a:endParaRPr/>
          </a:p>
          <a:p>
            <a:pPr indent="-285750" lvl="0" marL="285750" marR="0" rtl="0" algn="l">
              <a:lnSpc>
                <a:spcPct val="150000"/>
              </a:lnSpc>
              <a:spcBef>
                <a:spcPts val="0"/>
              </a:spcBef>
              <a:spcAft>
                <a:spcPts val="0"/>
              </a:spcAft>
              <a:buClr>
                <a:srgbClr val="000000"/>
              </a:buClr>
              <a:buSzPts val="1600"/>
              <a:buFont typeface="Arial"/>
              <a:buChar char="•"/>
            </a:pPr>
            <a:r>
              <a:rPr lang="en-IN" sz="1600">
                <a:solidFill>
                  <a:srgbClr val="3F3F3F"/>
                </a:solidFill>
                <a:latin typeface="Open Sans"/>
                <a:ea typeface="Open Sans"/>
                <a:cs typeface="Open Sans"/>
                <a:sym typeface="Open Sans"/>
              </a:rPr>
              <a:t>K-means</a:t>
            </a:r>
            <a:endParaRPr/>
          </a:p>
          <a:p>
            <a:pPr indent="-285750" lvl="0" marL="285750" marR="0" rtl="0" algn="l">
              <a:lnSpc>
                <a:spcPct val="150000"/>
              </a:lnSpc>
              <a:spcBef>
                <a:spcPts val="0"/>
              </a:spcBef>
              <a:spcAft>
                <a:spcPts val="0"/>
              </a:spcAft>
              <a:buClr>
                <a:srgbClr val="000000"/>
              </a:buClr>
              <a:buSzPts val="1600"/>
              <a:buFont typeface="Arial"/>
              <a:buChar char="•"/>
            </a:pPr>
            <a:r>
              <a:rPr lang="en-IN" sz="1600">
                <a:solidFill>
                  <a:srgbClr val="3F3F3F"/>
                </a:solidFill>
                <a:latin typeface="Open Sans"/>
                <a:ea typeface="Open Sans"/>
                <a:cs typeface="Open Sans"/>
                <a:sym typeface="Open Sans"/>
              </a:rPr>
              <a:t>Gaussian mixture</a:t>
            </a:r>
            <a:endParaRPr/>
          </a:p>
          <a:p>
            <a:pPr indent="-285750" lvl="0" marL="285750" marR="0" rtl="0" algn="l">
              <a:lnSpc>
                <a:spcPct val="150000"/>
              </a:lnSpc>
              <a:spcBef>
                <a:spcPts val="0"/>
              </a:spcBef>
              <a:spcAft>
                <a:spcPts val="0"/>
              </a:spcAft>
              <a:buClr>
                <a:srgbClr val="000000"/>
              </a:buClr>
              <a:buSzPts val="1600"/>
              <a:buFont typeface="Arial"/>
              <a:buChar char="•"/>
            </a:pPr>
            <a:r>
              <a:rPr lang="en-IN" sz="1600">
                <a:solidFill>
                  <a:srgbClr val="3F3F3F"/>
                </a:solidFill>
                <a:latin typeface="Open Sans"/>
                <a:ea typeface="Open Sans"/>
                <a:cs typeface="Open Sans"/>
                <a:sym typeface="Open Sans"/>
              </a:rPr>
              <a:t>Power Iteration Clustering (PIC)</a:t>
            </a:r>
            <a:endParaRPr/>
          </a:p>
          <a:p>
            <a:pPr indent="-285750" lvl="0" marL="285750" marR="0" rtl="0" algn="l">
              <a:lnSpc>
                <a:spcPct val="150000"/>
              </a:lnSpc>
              <a:spcBef>
                <a:spcPts val="0"/>
              </a:spcBef>
              <a:spcAft>
                <a:spcPts val="0"/>
              </a:spcAft>
              <a:buClr>
                <a:srgbClr val="000000"/>
              </a:buClr>
              <a:buSzPts val="1600"/>
              <a:buFont typeface="Arial"/>
              <a:buChar char="•"/>
            </a:pPr>
            <a:r>
              <a:rPr lang="en-IN" sz="1600">
                <a:solidFill>
                  <a:srgbClr val="3F3F3F"/>
                </a:solidFill>
                <a:latin typeface="Open Sans"/>
                <a:ea typeface="Open Sans"/>
                <a:cs typeface="Open Sans"/>
                <a:sym typeface="Open Sans"/>
              </a:rPr>
              <a:t>Latent Dirichlet Allocation (LDA)</a:t>
            </a:r>
            <a:endParaRPr/>
          </a:p>
          <a:p>
            <a:pPr indent="-285750" lvl="0" marL="285750" marR="0" rtl="0" algn="l">
              <a:lnSpc>
                <a:spcPct val="150000"/>
              </a:lnSpc>
              <a:spcBef>
                <a:spcPts val="0"/>
              </a:spcBef>
              <a:spcAft>
                <a:spcPts val="0"/>
              </a:spcAft>
              <a:buClr>
                <a:srgbClr val="000000"/>
              </a:buClr>
              <a:buSzPts val="1600"/>
              <a:buFont typeface="Arial"/>
              <a:buChar char="•"/>
            </a:pPr>
            <a:r>
              <a:rPr lang="en-IN" sz="1600">
                <a:solidFill>
                  <a:srgbClr val="3F3F3F"/>
                </a:solidFill>
                <a:latin typeface="Open Sans"/>
                <a:ea typeface="Open Sans"/>
                <a:cs typeface="Open Sans"/>
                <a:sym typeface="Open Sans"/>
              </a:rPr>
              <a:t>Streaming k-means</a:t>
            </a:r>
            <a:endParaRPr/>
          </a:p>
          <a:p>
            <a:pPr indent="0" lvl="0" marL="0" marR="0" rtl="0" algn="l">
              <a:lnSpc>
                <a:spcPct val="150000"/>
              </a:lnSpc>
              <a:spcBef>
                <a:spcPts val="0"/>
              </a:spcBef>
              <a:spcAft>
                <a:spcPts val="0"/>
              </a:spcAft>
              <a:buClr>
                <a:srgbClr val="000000"/>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SzPts val="1400"/>
              <a:buNone/>
            </a:pPr>
            <a:r>
              <a:t/>
            </a:r>
            <a:endParaRPr sz="1600">
              <a:solidFill>
                <a:srgbClr val="3F3F3F"/>
              </a:solidFill>
              <a:latin typeface="Open Sans SemiBold"/>
              <a:ea typeface="Open Sans SemiBold"/>
              <a:cs typeface="Open Sans SemiBold"/>
              <a:sym typeface="Open Sans SemiBold"/>
            </a:endParaRPr>
          </a:p>
        </p:txBody>
      </p:sp>
      <p:sp>
        <p:nvSpPr>
          <p:cNvPr id="1223" name="Google Shape;122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49: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50000"/>
              </a:lnSpc>
              <a:spcBef>
                <a:spcPts val="0"/>
              </a:spcBef>
              <a:spcAft>
                <a:spcPts val="0"/>
              </a:spcAft>
              <a:buClr>
                <a:srgbClr val="000000"/>
              </a:buClr>
              <a:buSzPts val="1600"/>
              <a:buFont typeface="Open Sans"/>
              <a:buNone/>
            </a:pPr>
            <a:r>
              <a:rPr lang="en-IN" sz="1600">
                <a:solidFill>
                  <a:srgbClr val="3F3F3F"/>
                </a:solidFill>
                <a:latin typeface="Open Sans"/>
                <a:ea typeface="Open Sans"/>
                <a:cs typeface="Open Sans"/>
                <a:sym typeface="Open Sans"/>
              </a:rPr>
              <a:t>Trainer Notes:</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K-means works by clustering the data points into a predefined clusters number. </a:t>
            </a:r>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A parallelized variant of the K-means++ method is also </a:t>
            </a:r>
            <a:r>
              <a:rPr lang="en-IN" sz="1600">
                <a:solidFill>
                  <a:srgbClr val="3F3F3F"/>
                </a:solidFill>
                <a:latin typeface="Open Sans"/>
                <a:ea typeface="Open Sans"/>
                <a:cs typeface="Open Sans"/>
                <a:sym typeface="Open Sans"/>
              </a:rPr>
              <a:t>included, which is known as Kmeans</a:t>
            </a:r>
            <a:r>
              <a:rPr b="0" i="0" lang="en-IN" sz="1600" u="none" cap="none" strike="noStrike">
                <a:solidFill>
                  <a:srgbClr val="3F3F3F"/>
                </a:solidFill>
                <a:latin typeface="Open Sans"/>
                <a:ea typeface="Open Sans"/>
                <a:cs typeface="Open Sans"/>
                <a:sym typeface="Open Sans"/>
              </a:rPr>
              <a:t>||. </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K: The number of required clusters </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maxIterations: The maximum number of iterations to run</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initializationMode: Random initialization or initialization via the K-means|| method</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runs : The number of times to run the K-means algorithm</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initializationSteps: The number of steps in the K-means algorithm</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Epsilon: The distance threshold within which you consider K-means to have converged</a:t>
            </a:r>
            <a:endParaRPr b="0" i="0" sz="1600" u="none" strike="noStrike">
              <a:solidFill>
                <a:schemeClr val="dk1"/>
              </a:solidFill>
              <a:latin typeface="Calibri"/>
              <a:ea typeface="Calibri"/>
              <a:cs typeface="Calibri"/>
              <a:sym typeface="Calibri"/>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238" name="Google Shape;123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5: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450"/>
              <a:buFont typeface="Open Sans"/>
              <a:buNone/>
            </a:pPr>
            <a:r>
              <a:rPr lang="en-IN" sz="18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Machine learning versus traditional Programming</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In "conventional" programming methodology, we code up a set of rules, feed it to the computer together with the data, and hope that it produces the desired results</a:t>
            </a:r>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When working with machine learning, the processing paradigm is altered dramatically. The data and the desired output are reverse-engineered by the computer to produce a new program.</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38"/>
              <a:buFont typeface="Calibri"/>
              <a:buNone/>
            </a:pPr>
            <a:r>
              <a:rPr b="0" i="0" lang="en-IN" sz="1750" u="none" cap="none" strike="noStrike">
                <a:latin typeface="Calibri"/>
                <a:ea typeface="Calibri"/>
                <a:cs typeface="Calibri"/>
                <a:sym typeface="Calibri"/>
              </a:rPr>
              <a:t> In machine learning, we take data (for example, e-mails), provide information about the desired results (spam and non-spam labels for these e-mails), and feed it to a learning algorithm, which in turn executed by a computer. The computer then learns a set of rules that we can use to automate (solve) our problem task.Let us understand with a simple example of Spam filtering.</a:t>
            </a:r>
            <a:endParaRPr/>
          </a:p>
          <a:p>
            <a:pPr indent="0" lvl="0" marL="0" marR="0" rtl="0" algn="l">
              <a:lnSpc>
                <a:spcPct val="80000"/>
              </a:lnSpc>
              <a:spcBef>
                <a:spcPts val="0"/>
              </a:spcBef>
              <a:spcAft>
                <a:spcPts val="0"/>
              </a:spcAft>
              <a:buClr>
                <a:schemeClr val="dk1"/>
              </a:buClr>
              <a:buSzPts val="438"/>
              <a:buFont typeface="Calibri"/>
              <a:buNone/>
            </a:pPr>
            <a:r>
              <a:t/>
            </a:r>
            <a:endParaRPr b="0" i="0" sz="1750" u="none" cap="none" strike="noStrike">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50: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3F3F3F"/>
              </a:buClr>
              <a:buSzPts val="400"/>
              <a:buFont typeface="Open Sans"/>
              <a:buNone/>
            </a:pPr>
            <a:r>
              <a:rPr lang="en-IN" sz="16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a:p>
            <a:pPr indent="0" lvl="0" marL="0" marR="0" rtl="0" algn="l">
              <a:lnSpc>
                <a:spcPct val="90000"/>
              </a:lnSpc>
              <a:spcBef>
                <a:spcPts val="0"/>
              </a:spcBef>
              <a:spcAft>
                <a:spcPts val="0"/>
              </a:spcAft>
              <a:buClr>
                <a:schemeClr val="dk1"/>
              </a:buClr>
              <a:buSzPts val="400"/>
              <a:buFont typeface="Calibri"/>
              <a:buNone/>
            </a:pPr>
            <a:r>
              <a:rPr lang="en-IN" sz="1600">
                <a:solidFill>
                  <a:schemeClr val="dk1"/>
                </a:solidFill>
                <a:latin typeface="Calibri"/>
                <a:ea typeface="Calibri"/>
                <a:cs typeface="Calibri"/>
                <a:sym typeface="Calibri"/>
              </a:rPr>
              <a:t>The flowchart on the screen shows how the K-means algorithm works. </a:t>
            </a:r>
            <a:endParaRPr/>
          </a:p>
          <a:p>
            <a:pPr indent="0" lvl="0" marL="0" marR="0" rtl="0" algn="l">
              <a:lnSpc>
                <a:spcPct val="90000"/>
              </a:lnSpc>
              <a:spcBef>
                <a:spcPts val="0"/>
              </a:spcBef>
              <a:spcAft>
                <a:spcPts val="0"/>
              </a:spcAft>
              <a:buClr>
                <a:schemeClr val="dk1"/>
              </a:buClr>
              <a:buSzPts val="400"/>
              <a:buFont typeface="Calibri"/>
              <a:buNone/>
            </a:pPr>
            <a:r>
              <a:t/>
            </a:r>
            <a:endParaRPr sz="1600">
              <a:solidFill>
                <a:srgbClr val="3F3F3F"/>
              </a:solidFill>
              <a:latin typeface="Open Sans"/>
              <a:ea typeface="Open Sans"/>
              <a:cs typeface="Open Sans"/>
              <a:sym typeface="Open Sans"/>
            </a:endParaRPr>
          </a:p>
        </p:txBody>
      </p:sp>
      <p:sp>
        <p:nvSpPr>
          <p:cNvPr id="1254" name="Google Shape;125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52: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a:p>
          <a:p>
            <a:pPr indent="-457200" lvl="0" marL="457200" rtl="0" algn="l">
              <a:lnSpc>
                <a:spcPct val="10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A Gaussian mixture model signifies a compound distribution, where points are drawn from one of the k Gaussian sub-distributions. Each of these sub-distributions has its own probability.</a:t>
            </a:r>
            <a:endParaRPr/>
          </a:p>
          <a:p>
            <a:pPr indent="-457200" lvl="0" marL="457200" rtl="0" algn="l">
              <a:lnSpc>
                <a:spcPct val="10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The expectation-maximization algorithm is used by MLlib implementation for inducing maximum-likelihood model, given a set of samples. </a:t>
            </a:r>
            <a:endParaRPr/>
          </a:p>
          <a:p>
            <a:pPr indent="-457200" lvl="0" marL="457200" rtl="0" algn="l">
              <a:lnSpc>
                <a:spcPct val="10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K: The number of required clusters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convergenceTol : The maximum change in log-likelihood at which you think convergence is achieved</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maxIterations: The maximum number of iterations for performing without reaching convergence</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initialModel : An optional starting point from which the EM algorithm is started</a:t>
            </a:r>
            <a:endParaRPr b="0" i="0" sz="1600" u="none" strike="noStrike">
              <a:solidFill>
                <a:schemeClr val="dk1"/>
              </a:solidFill>
              <a:latin typeface="Calibri"/>
              <a:ea typeface="Calibri"/>
              <a:cs typeface="Calibri"/>
              <a:sym typeface="Calibri"/>
            </a:endParaRPr>
          </a:p>
          <a:p>
            <a:pPr indent="-457200" lvl="0" marL="457200" rtl="0" algn="l">
              <a:lnSpc>
                <a:spcPct val="10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290" name="Google Shape;129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53: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a:p>
          <a:p>
            <a:pPr indent="-457200" lvl="0" marL="457200" rtl="0" algn="l">
              <a:lnSpc>
                <a:spcPct val="10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PIC is an efficient and scalable algorithm used to cluster graph vertices.</a:t>
            </a:r>
            <a:endParaRPr/>
          </a:p>
          <a:p>
            <a:pPr indent="-457200" lvl="0" marL="457200" rtl="0" algn="l">
              <a:lnSpc>
                <a:spcPct val="10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It uses power iteration to compute a pseudo-eigen vector of the graph’s normalized affinity matrix for clustering vertices.</a:t>
            </a:r>
            <a:endParaRPr/>
          </a:p>
          <a:p>
            <a:pPr indent="-457200" lvl="0" marL="457200" rtl="0" algn="l">
              <a:lnSpc>
                <a:spcPct val="10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 It outputs a model along with the clustering assignments by taking an RDD of tuples, srcId, dstId, and similarity. </a:t>
            </a:r>
            <a:endParaRPr/>
          </a:p>
          <a:p>
            <a:pPr indent="-457200" lvl="0" marL="457200" rtl="0" algn="l">
              <a:lnSpc>
                <a:spcPct val="10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0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In the input data, a pair should appear at most once, irrespective of ordering. </a:t>
            </a:r>
            <a:endParaRPr/>
          </a:p>
          <a:p>
            <a:pPr indent="-457200" lvl="0" marL="457200" rtl="0" algn="l">
              <a:lnSpc>
                <a:spcPct val="10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K: The number of required clusters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maxIterations: The maximum number of iterations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initializationModel: The initialization model, which can be:</a:t>
            </a:r>
            <a:endParaRPr b="0" i="0" sz="1600" u="none" strike="noStrike">
              <a:solidFill>
                <a:schemeClr val="dk1"/>
              </a:solidFill>
              <a:latin typeface="Calibri"/>
              <a:ea typeface="Calibri"/>
              <a:cs typeface="Calibri"/>
              <a:sym typeface="Calibri"/>
            </a:endParaRPr>
          </a:p>
          <a:p>
            <a:pPr indent="-285750" lvl="2" marL="150492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“random” by default for using a random vector as vertex properties </a:t>
            </a:r>
            <a:endParaRPr b="0" i="0" sz="1600" u="none" strike="noStrike">
              <a:solidFill>
                <a:schemeClr val="dk1"/>
              </a:solidFill>
              <a:latin typeface="Calibri"/>
              <a:ea typeface="Calibri"/>
              <a:cs typeface="Calibri"/>
              <a:sym typeface="Calibri"/>
            </a:endParaRPr>
          </a:p>
          <a:p>
            <a:pPr indent="-285750" lvl="2" marL="1504920" rtl="0" algn="l">
              <a:lnSpc>
                <a:spcPct val="100000"/>
              </a:lnSpc>
              <a:spcBef>
                <a:spcPts val="0"/>
              </a:spcBef>
              <a:spcAft>
                <a:spcPts val="0"/>
              </a:spcAft>
              <a:buClr>
                <a:schemeClr val="dk1"/>
              </a:buClr>
              <a:buSzPts val="1600"/>
              <a:buFont typeface="Arial"/>
              <a:buChar char="•"/>
            </a:pPr>
            <a:r>
              <a:rPr b="0" i="0" lang="en-IN" sz="1600" u="none" strike="noStrike">
                <a:solidFill>
                  <a:schemeClr val="dk1"/>
                </a:solidFill>
                <a:latin typeface="Calibri"/>
                <a:ea typeface="Calibri"/>
                <a:cs typeface="Calibri"/>
                <a:sym typeface="Calibri"/>
              </a:rPr>
              <a:t>“degree” for using normalized sum similarities</a:t>
            </a:r>
            <a:endParaRPr b="0" i="0" sz="1600" u="none" strike="noStrike">
              <a:solidFill>
                <a:schemeClr val="dk1"/>
              </a:solidFill>
              <a:latin typeface="Calibri"/>
              <a:ea typeface="Calibri"/>
              <a:cs typeface="Calibri"/>
              <a:sym typeface="Calibri"/>
            </a:endParaRPr>
          </a:p>
          <a:p>
            <a:pPr indent="-457200" lvl="0" marL="457200" rtl="0" algn="l">
              <a:lnSpc>
                <a:spcPct val="10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305" name="Google Shape;130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54: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400"/>
              <a:buFont typeface="Arial"/>
              <a:buNone/>
            </a:pPr>
            <a:r>
              <a:rPr lang="en-IN" sz="1600">
                <a:solidFill>
                  <a:srgbClr val="3F3F3F"/>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rgbClr val="000000"/>
              </a:buClr>
              <a:buSzPts val="400"/>
              <a:buFont typeface="Arial"/>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400"/>
              <a:buFont typeface="Arial"/>
              <a:buNone/>
            </a:pPr>
            <a:r>
              <a:rPr b="0" i="0" lang="en-IN" sz="1600" u="none" cap="none" strike="noStrike">
                <a:solidFill>
                  <a:srgbClr val="3F3F3F"/>
                </a:solidFill>
                <a:latin typeface="Open Sans"/>
                <a:ea typeface="Open Sans"/>
                <a:cs typeface="Open Sans"/>
                <a:sym typeface="Open Sans"/>
              </a:rPr>
              <a:t>LDA works by inferring topics from a text documents collection. It is a topic model and can be considered as a clustering algorithm as depicted below:</a:t>
            </a:r>
            <a:endParaRPr/>
          </a:p>
          <a:p>
            <a:pPr indent="-457200" lvl="0" marL="457200" marR="0" rtl="0" algn="l">
              <a:lnSpc>
                <a:spcPct val="150000"/>
              </a:lnSpc>
              <a:spcBef>
                <a:spcPts val="130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Topics are related to cluster centers, and documents are related to rows or examples in a dataset. </a:t>
            </a:r>
            <a:endParaRPr/>
          </a:p>
          <a:p>
            <a:pPr indent="-457200" lvl="0" marL="457200" marR="0" rtl="0" algn="l">
              <a:lnSpc>
                <a:spcPct val="150000"/>
              </a:lnSpc>
              <a:spcBef>
                <a:spcPts val="130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Both topics and documents reside in a feature space. </a:t>
            </a:r>
            <a:endParaRPr/>
          </a:p>
          <a:p>
            <a:pPr indent="-457200" lvl="0" marL="457200" marR="0" rtl="0" algn="l">
              <a:lnSpc>
                <a:spcPct val="150000"/>
              </a:lnSpc>
              <a:spcBef>
                <a:spcPts val="130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Instead of using a </a:t>
            </a:r>
            <a:r>
              <a:rPr lang="en-IN" sz="1600">
                <a:solidFill>
                  <a:srgbClr val="3F3F3F"/>
                </a:solidFill>
                <a:latin typeface="Open Sans"/>
                <a:ea typeface="Open Sans"/>
                <a:cs typeface="Open Sans"/>
                <a:sym typeface="Open Sans"/>
              </a:rPr>
              <a:t>traditional distance to estimate a clustering, LDA utilizes a function based on a statistical model of documents generation. </a:t>
            </a:r>
            <a:endParaRPr/>
          </a:p>
        </p:txBody>
      </p:sp>
      <p:sp>
        <p:nvSpPr>
          <p:cNvPr id="1319" name="Google Shape;1319;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55: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LDA provides support to various inference algorithms via the setOptimizer function. </a:t>
            </a:r>
            <a:endParaRPr/>
          </a:p>
          <a:p>
            <a:pPr indent="-457200" lvl="0" marL="457200" marR="0" rtl="0" algn="l">
              <a:lnSpc>
                <a:spcPct val="150000"/>
              </a:lnSpc>
              <a:spcBef>
                <a:spcPts val="0"/>
              </a:spcBef>
              <a:spcAft>
                <a:spcPts val="0"/>
              </a:spcAft>
              <a:buClr>
                <a:srgbClr val="000000"/>
              </a:buClr>
              <a:buSzPts val="1600"/>
              <a:buFont typeface="Open Sans"/>
              <a:buNone/>
            </a:pPr>
            <a:r>
              <a:rPr lang="en-IN" sz="1600">
                <a:solidFill>
                  <a:srgbClr val="3F3F3F"/>
                </a:solidFill>
                <a:latin typeface="Open Sans"/>
                <a:ea typeface="Open Sans"/>
                <a:cs typeface="Open Sans"/>
                <a:sym typeface="Open Sans"/>
              </a:rPr>
              <a:t>OnlineLDAOptimizer is generally memory friendly and utilizes iterative mini-batch sampling for online variational inference. </a:t>
            </a:r>
            <a:endParaRPr/>
          </a:p>
          <a:p>
            <a:pPr indent="-457200" lvl="0" marL="457200" marR="0" rtl="0" algn="l">
              <a:lnSpc>
                <a:spcPct val="150000"/>
              </a:lnSpc>
              <a:spcBef>
                <a:spcPts val="0"/>
              </a:spcBef>
              <a:spcAft>
                <a:spcPts val="0"/>
              </a:spcAft>
              <a:buClr>
                <a:srgbClr val="000000"/>
              </a:buClr>
              <a:buSzPts val="1600"/>
              <a:buFont typeface="Open Sans"/>
              <a:buNone/>
            </a:pPr>
            <a:r>
              <a:rPr lang="en-IN" sz="1600">
                <a:solidFill>
                  <a:srgbClr val="3F3F3F"/>
                </a:solidFill>
                <a:latin typeface="Open Sans"/>
                <a:ea typeface="Open Sans"/>
                <a:cs typeface="Open Sans"/>
                <a:sym typeface="Open Sans"/>
              </a:rPr>
              <a:t>EMLDAOptimizer utilizes expectation-maximization on the likelihood function to learn clustering and provide comprehensive results</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K: The number of topics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maxIterations : The limit on the number of iterations of EM used for learning</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docConcentration: A Hyperparameter used for prior over distributions of documents over topics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topicConcentration: A Hyperparameter used for prior over distributions of topics over terms or words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checkpointInterval: The frequency with which checkpoints are created</a:t>
            </a:r>
            <a:endParaRPr b="0" i="0" sz="1600" u="none" strike="noStrike">
              <a:solidFill>
                <a:schemeClr val="dk1"/>
              </a:solidFill>
              <a:latin typeface="Calibri"/>
              <a:ea typeface="Calibri"/>
              <a:cs typeface="Calibri"/>
              <a:sym typeface="Calibri"/>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334" name="Google Shape;133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56: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Collaborative filtering is generally used for recommender systems. </a:t>
            </a:r>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The objective of these techniques is to complete a user-term association matrix entries that are missing. </a:t>
            </a:r>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At present, MLlib provides support to model-based collaborative filtering. </a:t>
            </a:r>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In this type of filtering, products and users are explained through a small latent factors set. </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numBlocks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The number of blocks that are used for parallelizing computation</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rank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The number of latent factors in the model</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Iterations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The number of iterations to run</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lambda</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The parameter of regularization in ALS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implicitPrefs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Defines what should be used out of the variant adapted for implicit feedback data or the explicit feedback ALS variant</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alpha</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A parameter that is applicable to the implicit feedback ALS variant governing the baseline confidence in preference observation</a:t>
            </a:r>
            <a:endParaRPr b="0" i="0" sz="1600" u="none" strike="noStrike">
              <a:solidFill>
                <a:schemeClr val="dk1"/>
              </a:solidFill>
              <a:latin typeface="Calibri"/>
              <a:ea typeface="Calibri"/>
              <a:cs typeface="Calibri"/>
              <a:sym typeface="Calibri"/>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349" name="Google Shape;134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p57: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MLlib provides support to different regression analysis, binary classification, and multiclass classification methods. </a:t>
            </a:r>
            <a:endParaRPr/>
          </a:p>
          <a:p>
            <a:pPr indent="-457200" lvl="0" marL="457200" rtl="0" algn="l">
              <a:lnSpc>
                <a:spcPct val="150000"/>
              </a:lnSpc>
              <a:spcBef>
                <a:spcPts val="0"/>
              </a:spcBef>
              <a:spcAft>
                <a:spcPts val="0"/>
              </a:spcAft>
              <a:buSzPts val="1400"/>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rPr b="0" i="0" lang="en-IN" sz="1600" u="none" cap="none" strike="noStrike">
                <a:solidFill>
                  <a:srgbClr val="3F3F3F"/>
                </a:solidFill>
                <a:latin typeface="Open Sans"/>
                <a:ea typeface="Open Sans"/>
                <a:cs typeface="Open Sans"/>
                <a:sym typeface="Open Sans"/>
              </a:rPr>
              <a:t>The table below lists and explains the supported algorithms for every problem type:</a:t>
            </a:r>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Binary Classification: Linear SVMs, logistic regression, decision trees, random forests, gradient-boosted trees, naive Bayes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Multiclass Classification: Logistic regression, decision trees, random forests, naive Bayes</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IN" sz="1600" u="none" strike="noStrike">
                <a:solidFill>
                  <a:schemeClr val="dk1"/>
                </a:solidFill>
                <a:latin typeface="Calibri"/>
                <a:ea typeface="Calibri"/>
                <a:cs typeface="Calibri"/>
                <a:sym typeface="Calibri"/>
              </a:rPr>
              <a:t>Regression: Linear least squares, Lasso, ridge regression, decision trees, random forests, gradient-boosted trees, isotonic regression</a:t>
            </a:r>
            <a:endParaRPr b="0" i="0" sz="1600" u="none" strike="noStrike">
              <a:solidFill>
                <a:schemeClr val="dk1"/>
              </a:solidFill>
              <a:latin typeface="Calibri"/>
              <a:ea typeface="Calibri"/>
              <a:cs typeface="Calibri"/>
              <a:sym typeface="Calibri"/>
            </a:endParaRPr>
          </a:p>
          <a:p>
            <a:pPr indent="-457200" lvl="0" marL="457200" rtl="0" algn="l">
              <a:lnSpc>
                <a:spcPct val="150000"/>
              </a:lnSpc>
              <a:spcBef>
                <a:spcPts val="0"/>
              </a:spcBef>
              <a:spcAft>
                <a:spcPts val="0"/>
              </a:spcAft>
              <a:buSzPts val="1400"/>
              <a:buNone/>
            </a:pPr>
            <a:r>
              <a:t/>
            </a:r>
            <a:endParaRPr b="0" i="0" sz="1600" u="none" cap="none" strike="noStrike">
              <a:solidFill>
                <a:srgbClr val="3F3F3F"/>
              </a:solidFill>
              <a:latin typeface="Open Sans"/>
              <a:ea typeface="Open Sans"/>
              <a:cs typeface="Open Sans"/>
              <a:sym typeface="Open Sans"/>
            </a:endParaRPr>
          </a:p>
        </p:txBody>
      </p:sp>
      <p:sp>
        <p:nvSpPr>
          <p:cNvPr id="1367" name="Google Shape;1367;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58: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3F3F3F"/>
              </a:buClr>
              <a:buSzPts val="1600"/>
              <a:buFont typeface="Open Sans"/>
              <a:buNone/>
            </a:pPr>
            <a:r>
              <a:rPr lang="en-IN" sz="1600">
                <a:solidFill>
                  <a:srgbClr val="3F3F3F"/>
                </a:solidFill>
                <a:latin typeface="Open Sans"/>
                <a:ea typeface="Open Sans"/>
                <a:cs typeface="Open Sans"/>
                <a:sym typeface="Open Sans"/>
              </a:rPr>
              <a:t>Trainer Notes:</a:t>
            </a:r>
            <a:endParaRPr/>
          </a:p>
        </p:txBody>
      </p:sp>
      <p:sp>
        <p:nvSpPr>
          <p:cNvPr id="1381" name="Google Shape;138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p59: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IN" sz="1600">
                <a:solidFill>
                  <a:srgbClr val="3F3F3F"/>
                </a:solidFill>
                <a:latin typeface="Open Sans"/>
                <a:ea typeface="Open Sans"/>
                <a:cs typeface="Open Sans"/>
                <a:sym typeface="Open Sans"/>
              </a:rPr>
              <a:t>Trainer Notes</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IN" sz="1600">
                <a:solidFill>
                  <a:schemeClr val="dk1"/>
                </a:solidFill>
                <a:latin typeface="Calibri"/>
                <a:ea typeface="Calibri"/>
                <a:cs typeface="Calibri"/>
                <a:sym typeface="Calibri"/>
              </a:rPr>
              <a:t>In linear regression, multiple procedures have been developed for the purpose of parameter inference and estimation.</a:t>
            </a:r>
            <a:endParaRPr/>
          </a:p>
          <a:p>
            <a:pPr indent="0" lvl="0" marL="0" rtl="0" algn="l">
              <a:lnSpc>
                <a:spcPct val="100000"/>
              </a:lnSpc>
              <a:spcBef>
                <a:spcPts val="0"/>
              </a:spcBef>
              <a:spcAft>
                <a:spcPts val="0"/>
              </a:spcAft>
              <a:buSzPts val="1400"/>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IN" sz="1600">
                <a:solidFill>
                  <a:schemeClr val="dk1"/>
                </a:solidFill>
                <a:latin typeface="Calibri"/>
                <a:ea typeface="Calibri"/>
                <a:cs typeface="Calibri"/>
                <a:sym typeface="Calibri"/>
              </a:rPr>
              <a:t>These procedures vary in terms of presence of a closed-form solution, robustness in terms of heavy-tailed distributions, and computational simplicity of algorithms. </a:t>
            </a:r>
            <a:endParaRPr/>
          </a:p>
          <a:p>
            <a:pPr indent="0" lvl="0" marL="0" rtl="0" algn="l">
              <a:lnSpc>
                <a:spcPct val="100000"/>
              </a:lnSpc>
              <a:spcBef>
                <a:spcPts val="0"/>
              </a:spcBef>
              <a:spcAft>
                <a:spcPts val="0"/>
              </a:spcAft>
              <a:buSzPts val="1400"/>
              <a:buNone/>
            </a:pPr>
            <a:r>
              <a:rPr lang="en-IN" sz="1600">
                <a:solidFill>
                  <a:schemeClr val="dk1"/>
                </a:solidFill>
                <a:latin typeface="Calibri"/>
                <a:ea typeface="Calibri"/>
                <a:cs typeface="Calibri"/>
                <a:sym typeface="Calibri"/>
              </a:rPr>
              <a:t>They also differ with respect to theoretical assumptions that are required for validating the desirable statistical properties like asymptotic efficiency and consistency.</a:t>
            </a:r>
            <a:endParaRPr/>
          </a:p>
        </p:txBody>
      </p:sp>
      <p:sp>
        <p:nvSpPr>
          <p:cNvPr id="1434" name="Google Shape;143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60:notes"/>
          <p:cNvSpPr txBox="1"/>
          <p:nvPr>
            <p:ph idx="1" type="body"/>
          </p:nvPr>
        </p:nvSpPr>
        <p:spPr>
          <a:xfrm>
            <a:off x="914400" y="4343400"/>
            <a:ext cx="5029199"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600"/>
              <a:buFont typeface="Arial"/>
              <a:buNone/>
            </a:pPr>
            <a:r>
              <a:rPr lang="en-IN" sz="1600">
                <a:solidFill>
                  <a:srgbClr val="3F3F3F"/>
                </a:solidFill>
                <a:latin typeface="Open Sans"/>
                <a:ea typeface="Open Sans"/>
                <a:cs typeface="Open Sans"/>
                <a:sym typeface="Open Sans"/>
              </a:rPr>
              <a:t>Trainer Notes</a:t>
            </a:r>
            <a:endParaRPr b="0" i="0" sz="1600" u="none" cap="none" strike="noStrike">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For regression problems, linear least squares is the most general formulation. </a:t>
            </a:r>
            <a:endParaRPr/>
          </a:p>
          <a:p>
            <a:pPr indent="-457200" lvl="0" marL="457200" rtl="0" algn="l">
              <a:lnSpc>
                <a:spcPct val="150000"/>
              </a:lnSpc>
              <a:spcBef>
                <a:spcPts val="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With the use of various regularization types, different related regression methods are derived. </a:t>
            </a:r>
            <a:endParaRPr/>
          </a:p>
          <a:p>
            <a:pPr indent="-457200" lvl="0" marL="457200" rtl="0" algn="l">
              <a:lnSpc>
                <a:spcPct val="150000"/>
              </a:lnSpc>
              <a:spcBef>
                <a:spcPts val="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No regularization is used by the general least squares or linear least squares. </a:t>
            </a:r>
            <a:endParaRPr/>
          </a:p>
          <a:p>
            <a:pPr indent="-457200" lvl="0" marL="457200" rtl="0" algn="l">
              <a:lnSpc>
                <a:spcPct val="150000"/>
              </a:lnSpc>
              <a:spcBef>
                <a:spcPts val="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At the back, a simple distributed version of stochastic gradient descent or SGD is implemented by MLlib. </a:t>
            </a:r>
            <a:endParaRPr/>
          </a:p>
          <a:p>
            <a:pPr indent="-457200" lvl="0" marL="457200" rtl="0" algn="l">
              <a:lnSpc>
                <a:spcPct val="150000"/>
              </a:lnSpc>
              <a:spcBef>
                <a:spcPts val="0"/>
              </a:spcBef>
              <a:spcAft>
                <a:spcPts val="0"/>
              </a:spcAft>
              <a:buClr>
                <a:srgbClr val="000000"/>
              </a:buClr>
              <a:buSzPts val="1600"/>
              <a:buFont typeface="Arial"/>
              <a:buChar char="•"/>
            </a:pPr>
            <a:r>
              <a:rPr b="0" i="0" lang="en-IN" sz="1600" u="none" cap="none" strike="noStrike">
                <a:solidFill>
                  <a:srgbClr val="3F3F3F"/>
                </a:solidFill>
                <a:latin typeface="Open Sans"/>
                <a:ea typeface="Open Sans"/>
                <a:cs typeface="Open Sans"/>
                <a:sym typeface="Open Sans"/>
              </a:rPr>
              <a:t>All the algorithms provided take a regularization parameter and SGD related parameters.</a:t>
            </a:r>
            <a:endParaRPr/>
          </a:p>
          <a:p>
            <a:pPr indent="0" lvl="0" marL="0" rtl="0" algn="l">
              <a:lnSpc>
                <a:spcPct val="150000"/>
              </a:lnSpc>
              <a:spcBef>
                <a:spcPts val="0"/>
              </a:spcBef>
              <a:spcAft>
                <a:spcPts val="0"/>
              </a:spcAft>
              <a:buClr>
                <a:srgbClr val="000000"/>
              </a:buClr>
              <a:buSzPts val="1600"/>
              <a:buFont typeface="Arial"/>
              <a:buNone/>
            </a:pPr>
            <a:r>
              <a:rPr b="0" i="0" lang="en-IN" sz="1600" u="none" cap="none" strike="noStrike">
                <a:solidFill>
                  <a:srgbClr val="3F3F3F"/>
                </a:solidFill>
                <a:latin typeface="Open Sans"/>
                <a:ea typeface="Open Sans"/>
                <a:cs typeface="Open Sans"/>
                <a:sym typeface="Open Sans"/>
              </a:rPr>
              <a:t>Example:</a:t>
            </a:r>
            <a:endParaRPr/>
          </a:p>
          <a:p>
            <a:pPr indent="228600" lvl="1" marL="0" rtl="0" algn="l">
              <a:lnSpc>
                <a:spcPct val="100000"/>
              </a:lnSpc>
              <a:spcBef>
                <a:spcPts val="600"/>
              </a:spcBef>
              <a:spcAft>
                <a:spcPts val="0"/>
              </a:spcAft>
              <a:buSzPts val="1400"/>
              <a:buNone/>
            </a:pPr>
            <a:r>
              <a:rPr lang="en-IN" sz="2400">
                <a:solidFill>
                  <a:srgbClr val="000000"/>
                </a:solidFill>
                <a:latin typeface="Courier New"/>
                <a:ea typeface="Courier New"/>
                <a:cs typeface="Courier New"/>
                <a:sym typeface="Courier New"/>
              </a:rPr>
              <a:t>val points: RDD[LabeledPoint] = // …</a:t>
            </a:r>
            <a:endParaRPr/>
          </a:p>
          <a:p>
            <a:pPr indent="228600" lvl="1" marL="0" rtl="0" algn="l">
              <a:lnSpc>
                <a:spcPct val="100000"/>
              </a:lnSpc>
              <a:spcBef>
                <a:spcPts val="600"/>
              </a:spcBef>
              <a:spcAft>
                <a:spcPts val="0"/>
              </a:spcAft>
              <a:buSzPts val="1400"/>
              <a:buNone/>
            </a:pPr>
            <a:r>
              <a:rPr lang="en-IN" sz="2400">
                <a:solidFill>
                  <a:srgbClr val="000000"/>
                </a:solidFill>
                <a:latin typeface="Courier New"/>
                <a:ea typeface="Courier New"/>
                <a:cs typeface="Courier New"/>
                <a:sym typeface="Courier New"/>
              </a:rPr>
              <a:t>val lr = new</a:t>
            </a:r>
            <a:endParaRPr/>
          </a:p>
          <a:p>
            <a:pPr indent="228600" lvl="1" marL="0" rtl="0" algn="l">
              <a:lnSpc>
                <a:spcPct val="100000"/>
              </a:lnSpc>
              <a:spcBef>
                <a:spcPts val="600"/>
              </a:spcBef>
              <a:spcAft>
                <a:spcPts val="0"/>
              </a:spcAft>
              <a:buSzPts val="1400"/>
              <a:buNone/>
            </a:pPr>
            <a:r>
              <a:rPr lang="en-IN" sz="2400">
                <a:solidFill>
                  <a:srgbClr val="000000"/>
                </a:solidFill>
                <a:latin typeface="Courier New"/>
                <a:ea typeface="Courier New"/>
                <a:cs typeface="Courier New"/>
                <a:sym typeface="Courier New"/>
              </a:rPr>
              <a:t>LinearRegressionWithSGD().setNumIterations(200)/setIntercept(true)</a:t>
            </a:r>
            <a:endParaRPr/>
          </a:p>
          <a:p>
            <a:pPr indent="228600" lvl="1" marL="0" rtl="0" algn="l">
              <a:lnSpc>
                <a:spcPct val="100000"/>
              </a:lnSpc>
              <a:spcBef>
                <a:spcPts val="600"/>
              </a:spcBef>
              <a:spcAft>
                <a:spcPts val="0"/>
              </a:spcAft>
              <a:buSzPts val="1400"/>
              <a:buNone/>
            </a:pPr>
            <a:r>
              <a:rPr lang="en-IN" sz="2400">
                <a:solidFill>
                  <a:srgbClr val="000000"/>
                </a:solidFill>
                <a:latin typeface="Courier New"/>
                <a:ea typeface="Courier New"/>
                <a:cs typeface="Courier New"/>
                <a:sym typeface="Courier New"/>
              </a:rPr>
              <a:t>val model = lr.run(points)</a:t>
            </a:r>
            <a:endParaRPr/>
          </a:p>
          <a:p>
            <a:pPr indent="228600" lvl="1" marL="0" rtl="0" algn="l">
              <a:lnSpc>
                <a:spcPct val="100000"/>
              </a:lnSpc>
              <a:spcBef>
                <a:spcPts val="600"/>
              </a:spcBef>
              <a:spcAft>
                <a:spcPts val="0"/>
              </a:spcAft>
              <a:buSzPts val="1400"/>
              <a:buNone/>
            </a:pPr>
            <a:r>
              <a:rPr lang="en-IN" sz="2400">
                <a:solidFill>
                  <a:srgbClr val="000000"/>
                </a:solidFill>
                <a:latin typeface="Courier New"/>
                <a:ea typeface="Courier New"/>
                <a:cs typeface="Courier New"/>
                <a:sym typeface="Courier New"/>
              </a:rPr>
              <a:t>println(“weights: %s, intercept: %s”.format(model.weights, model.intercept))</a:t>
            </a:r>
            <a:endParaRPr/>
          </a:p>
          <a:p>
            <a:pPr indent="0" lvl="0" marL="0" rtl="0" algn="l">
              <a:lnSpc>
                <a:spcPct val="150000"/>
              </a:lnSpc>
              <a:spcBef>
                <a:spcPts val="0"/>
              </a:spcBef>
              <a:spcAft>
                <a:spcPts val="0"/>
              </a:spcAft>
              <a:buClr>
                <a:srgbClr val="000000"/>
              </a:buClr>
              <a:buSzPts val="1600"/>
              <a:buFont typeface="Arial"/>
              <a:buNone/>
            </a:pPr>
            <a:r>
              <a:t/>
            </a:r>
            <a:endParaRPr b="0" i="0" sz="1600" u="none" cap="none" strike="noStrike">
              <a:solidFill>
                <a:srgbClr val="3F3F3F"/>
              </a:solidFill>
              <a:latin typeface="Open Sans"/>
              <a:ea typeface="Open Sans"/>
              <a:cs typeface="Open Sans"/>
              <a:sym typeface="Open Sans"/>
            </a:endParaRPr>
          </a:p>
        </p:txBody>
      </p:sp>
      <p:sp>
        <p:nvSpPr>
          <p:cNvPr id="1448" name="Google Shape;144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6: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700"/>
              <a:buFont typeface="Calibri"/>
              <a:buNone/>
            </a:pPr>
            <a:r>
              <a:rPr lang="en-IN" sz="2800">
                <a:solidFill>
                  <a:srgbClr val="3F3F3F"/>
                </a:solidFill>
                <a:latin typeface="Open Sans"/>
                <a:ea typeface="Open Sans"/>
                <a:cs typeface="Open Sans"/>
                <a:sym typeface="Open Sans"/>
              </a:rPr>
              <a:t>Trainer Notes:</a:t>
            </a:r>
            <a:endParaRPr/>
          </a:p>
          <a:p>
            <a:pPr indent="0" lvl="0" marL="0" marR="0" rtl="0" algn="l">
              <a:lnSpc>
                <a:spcPct val="9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9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One of the examples of machine learning is e-mail spam filtering. Google says that its machine learning models can now detect spam and phishing messages with 99.9 percent accuracy. So, using machine learning its trying to create a computer program, that automatically improves with experience. For example- one of the ways it filters out e-mails is on the basis of whether the particular types of e-mail like belonging to lucky-draw or from an advertising company are already marked spam by other users.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2" name="Google Shape;1462;p5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IN" sz="1600" u="none" cap="none" strike="noStrike">
                <a:solidFill>
                  <a:schemeClr val="dk1"/>
                </a:solidFill>
                <a:latin typeface="Calibri"/>
                <a:ea typeface="Calibri"/>
                <a:cs typeface="Calibri"/>
                <a:sym typeface="Calibri"/>
              </a:rPr>
              <a:t>Created demo for latest spark installation</a:t>
            </a:r>
            <a:endParaRPr/>
          </a:p>
          <a:p>
            <a:pPr indent="0" lvl="0" marL="0" marR="0" rtl="0" algn="l">
              <a:lnSpc>
                <a:spcPct val="100000"/>
              </a:lnSpc>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1463" name="Google Shape;1463;p5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0" name="Google Shape;1470;p6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Calibri"/>
              <a:buNone/>
            </a:pPr>
            <a:r>
              <a:rPr b="0" i="0" lang="en-IN" sz="1600" u="none" cap="none" strike="noStrike">
                <a:solidFill>
                  <a:schemeClr val="dk1"/>
                </a:solidFill>
                <a:latin typeface="Calibri"/>
                <a:ea typeface="Calibri"/>
                <a:cs typeface="Calibri"/>
                <a:sym typeface="Calibri"/>
              </a:rPr>
              <a:t>Created demo for latest spark installation</a:t>
            </a:r>
            <a:endParaRPr/>
          </a:p>
          <a:p>
            <a:pPr indent="0" lvl="0" marL="0" marR="0" rtl="0" algn="l">
              <a:lnSpc>
                <a:spcPct val="100000"/>
              </a:lnSpc>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p:txBody>
      </p:sp>
      <p:sp>
        <p:nvSpPr>
          <p:cNvPr id="1471" name="Google Shape;1471;p6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en-I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8" name="Google Shape;147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2" name="Google Shape;149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0" name="Google Shape;1500;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4" name="Google Shape;150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4" name="Google Shape;151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6" name="Google Shape;152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6" name="Google Shape;153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8" name="Google Shape;154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7: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700"/>
              <a:buFont typeface="Arial"/>
              <a:buNone/>
            </a:pPr>
            <a:r>
              <a:rPr lang="en-IN" sz="2800">
                <a:solidFill>
                  <a:srgbClr val="3F3F3F"/>
                </a:solidFill>
                <a:latin typeface="Open Sans"/>
                <a:ea typeface="Open Sans"/>
                <a:cs typeface="Open Sans"/>
                <a:sym typeface="Open Sans"/>
              </a:rPr>
              <a:t>Trainer Notes:</a:t>
            </a:r>
            <a:endParaRPr/>
          </a:p>
          <a:p>
            <a:pPr indent="0" lvl="0" marL="0" marR="0" rtl="0" algn="l">
              <a:lnSpc>
                <a:spcPct val="150000"/>
              </a:lnSpc>
              <a:spcBef>
                <a:spcPts val="0"/>
              </a:spcBef>
              <a:spcAft>
                <a:spcPts val="0"/>
              </a:spcAft>
              <a:buClr>
                <a:srgbClr val="000000"/>
              </a:buClr>
              <a:buSzPts val="700"/>
              <a:buFont typeface="Arial"/>
              <a:buNone/>
            </a:pPr>
            <a:r>
              <a:t/>
            </a:r>
            <a:endParaRPr b="0" i="0" sz="2800" u="none" cap="none" strike="noStrike">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700"/>
              <a:buFont typeface="Arial"/>
              <a:buNone/>
            </a:pPr>
            <a:r>
              <a:rPr b="0" i="0" lang="en-IN" sz="2800" u="none" cap="none" strike="noStrike">
                <a:solidFill>
                  <a:srgbClr val="3F3F3F"/>
                </a:solidFill>
                <a:latin typeface="Open Sans"/>
                <a:ea typeface="Open Sans"/>
                <a:cs typeface="Open Sans"/>
                <a:sym typeface="Open Sans"/>
              </a:rPr>
              <a:t>Sometimes, Machine Learning is related with data mining and </a:t>
            </a:r>
            <a:r>
              <a:rPr lang="en-IN" sz="2800">
                <a:solidFill>
                  <a:srgbClr val="3F3F3F"/>
                </a:solidFill>
                <a:latin typeface="Open Sans"/>
                <a:ea typeface="Open Sans"/>
                <a:cs typeface="Open Sans"/>
                <a:sym typeface="Open Sans"/>
              </a:rPr>
              <a:t>p</a:t>
            </a:r>
            <a:r>
              <a:rPr b="0" i="0" lang="en-IN" sz="2800" u="none" cap="none" strike="noStrike">
                <a:solidFill>
                  <a:srgbClr val="3F3F3F"/>
                </a:solidFill>
                <a:latin typeface="Open Sans"/>
                <a:ea typeface="Open Sans"/>
                <a:cs typeface="Open Sans"/>
                <a:sym typeface="Open Sans"/>
              </a:rPr>
              <a:t>attern recognition.</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SemiBold"/>
                <a:ea typeface="Open Sans SemiBold"/>
                <a:cs typeface="Open Sans SemiBold"/>
                <a:sym typeface="Open Sans SemiBold"/>
              </a:rPr>
              <a:t>A few examples of the Machine Learning applications are:</a:t>
            </a:r>
            <a:endParaRPr sz="3200">
              <a:latin typeface="Open Sans SemiBold"/>
              <a:ea typeface="Open Sans SemiBold"/>
              <a:cs typeface="Open Sans SemiBold"/>
              <a:sym typeface="Open Sans SemiBold"/>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Speech Recognition </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Effective Web Search</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Recommendation Systems</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Computer Vision</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Information Retrieval</a:t>
            </a:r>
            <a:endParaRPr/>
          </a:p>
          <a:p>
            <a:pPr indent="0" lvl="0" marL="0" marR="0" rtl="0" algn="l">
              <a:lnSpc>
                <a:spcPct val="150000"/>
              </a:lnSpc>
              <a:spcBef>
                <a:spcPts val="0"/>
              </a:spcBef>
              <a:spcAft>
                <a:spcPts val="0"/>
              </a:spcAft>
              <a:buClr>
                <a:srgbClr val="000000"/>
              </a:buClr>
              <a:buSzPts val="800"/>
              <a:buFont typeface="Arial"/>
              <a:buNone/>
            </a:pPr>
            <a:r>
              <a:rPr lang="en-IN" sz="3200">
                <a:solidFill>
                  <a:srgbClr val="3F3F3F"/>
                </a:solidFill>
                <a:latin typeface="Open Sans"/>
                <a:ea typeface="Open Sans"/>
                <a:cs typeface="Open Sans"/>
                <a:sym typeface="Open Sans"/>
              </a:rPr>
              <a:t>Computational Finance</a:t>
            </a:r>
            <a:endParaRPr/>
          </a:p>
          <a:p>
            <a:pPr indent="0" lvl="0" marL="0" marR="0" rtl="0" algn="l">
              <a:lnSpc>
                <a:spcPct val="150000"/>
              </a:lnSpc>
              <a:spcBef>
                <a:spcPts val="0"/>
              </a:spcBef>
              <a:spcAft>
                <a:spcPts val="0"/>
              </a:spcAft>
              <a:buClr>
                <a:srgbClr val="000000"/>
              </a:buClr>
              <a:buSzPts val="8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8" name="Google Shape;155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0" name="Google Shape;157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0" name="Google Shape;1580;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0" name="Shape 1590"/>
        <p:cNvGrpSpPr/>
        <p:nvPr/>
      </p:nvGrpSpPr>
      <p:grpSpPr>
        <a:xfrm>
          <a:off x="0" y="0"/>
          <a:ext cx="0" cy="0"/>
          <a:chOff x="0" y="0"/>
          <a:chExt cx="0" cy="0"/>
        </a:xfrm>
      </p:grpSpPr>
      <p:sp>
        <p:nvSpPr>
          <p:cNvPr id="1591" name="Google Shape;1591;p7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592" name="Google Shape;159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8" name="Google Shape;1598;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8: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700"/>
              <a:buFont typeface="Open Sans"/>
              <a:buNone/>
            </a:pPr>
            <a:r>
              <a:rPr lang="en-IN" sz="28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625"/>
              <a:buFont typeface="Calibri"/>
              <a:buNone/>
            </a:pPr>
            <a:r>
              <a:t/>
            </a:r>
            <a:endParaRPr b="0" i="0" sz="2500"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625"/>
              <a:buFont typeface="Calibri"/>
              <a:buNone/>
            </a:pPr>
            <a:r>
              <a:rPr b="0" i="0" lang="en-IN" sz="2500" u="none" cap="none" strike="noStrike">
                <a:latin typeface="Calibri"/>
                <a:ea typeface="Calibri"/>
                <a:cs typeface="Calibri"/>
                <a:sym typeface="Calibri"/>
              </a:rPr>
              <a:t>Types of Machine learning Algorithms can be categorised into-Supervised learning, un-supervised learning, semi-supervised learning and reinforcement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9:notes"/>
          <p:cNvSpPr txBox="1"/>
          <p:nvPr>
            <p:ph idx="1" type="body"/>
          </p:nvPr>
        </p:nvSpPr>
        <p:spPr>
          <a:xfrm>
            <a:off x="914400" y="4343400"/>
            <a:ext cx="50291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3F3F3F"/>
              </a:buClr>
              <a:buSzPts val="500"/>
              <a:buFont typeface="Calibri"/>
              <a:buNone/>
            </a:pPr>
            <a:r>
              <a:rPr lang="en-IN" sz="2000">
                <a:solidFill>
                  <a:srgbClr val="3F3F3F"/>
                </a:solidFill>
                <a:latin typeface="Open Sans"/>
                <a:ea typeface="Open Sans"/>
                <a:cs typeface="Open Sans"/>
                <a:sym typeface="Open Sans"/>
              </a:rPr>
              <a:t>Trainer Notes: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In supervised learning, we have a collection of data that has already been labeled, and can be used to train a model, which can later be used to predict the labels of new and un-labeled data. A simple example is a decision-tree model, where the answer is in either yes or no.</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An example model for predicting car mileage is shown in the diagram. It predicts the mileage of the vehicle (high/low) based upon the weight (heavy/light) and the horsepower.</a:t>
            </a:r>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A model is learned from a training dataset by building a tree top-down. The if-else statements, also known as splitting criteria, are chosen to maximize a notion of information gain — it reduces the variability of the labels in the underlying (two) child nodes compared the parent node. The learned decision tree model can later be used to predict the labels for new instances.</a:t>
            </a:r>
            <a:endParaRPr/>
          </a:p>
          <a:p>
            <a:pPr indent="0" lvl="0" marL="0" marR="0" rtl="0" algn="l">
              <a:lnSpc>
                <a:spcPct val="80000"/>
              </a:lnSpc>
              <a:spcBef>
                <a:spcPts val="0"/>
              </a:spcBef>
              <a:spcAft>
                <a:spcPts val="0"/>
              </a:spcAft>
              <a:buClr>
                <a:schemeClr val="dk1"/>
              </a:buClr>
              <a:buSzPts val="484"/>
              <a:buFont typeface="Calibri"/>
              <a:buNone/>
            </a:pPr>
            <a:r>
              <a:t/>
            </a:r>
            <a:endParaRPr b="0" i="0" sz="1937" u="none" cap="none" strike="noStrike">
              <a:latin typeface="Calibri"/>
              <a:ea typeface="Calibri"/>
              <a:cs typeface="Calibri"/>
              <a:sym typeface="Calibri"/>
            </a:endParaRPr>
          </a:p>
          <a:p>
            <a:pPr indent="0" lvl="0" marL="0" marR="0" rtl="0" algn="l">
              <a:lnSpc>
                <a:spcPct val="80000"/>
              </a:lnSpc>
              <a:spcBef>
                <a:spcPts val="0"/>
              </a:spcBef>
              <a:spcAft>
                <a:spcPts val="0"/>
              </a:spcAft>
              <a:buClr>
                <a:schemeClr val="dk1"/>
              </a:buClr>
              <a:buSzPts val="484"/>
              <a:buFont typeface="Calibri"/>
              <a:buNone/>
            </a:pPr>
            <a:r>
              <a:rPr b="0" i="0" lang="en-IN" sz="1937" u="none" cap="none" strike="noStrike">
                <a:latin typeface="Calibri"/>
                <a:ea typeface="Calibri"/>
                <a:cs typeface="Calibri"/>
                <a:sym typeface="Calibri"/>
              </a:rPr>
              <a:t>Other examples of such type of algorithms are-Regression,Neural Networks and SVM.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19.png"/><Relationship Id="rId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9.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4.vml"/><Relationship Id="rId3" Type="http://schemas.openxmlformats.org/officeDocument/2006/relationships/oleObject" Target="../embeddings/oleObject4.bin"/><Relationship Id="rId4" Type="http://schemas.openxmlformats.org/officeDocument/2006/relationships/oleObject" Target="../embeddings/oleObject4.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5.vml"/><Relationship Id="rId3" Type="http://schemas.openxmlformats.org/officeDocument/2006/relationships/oleObject" Target="../embeddings/oleObject5.bin"/><Relationship Id="rId4" Type="http://schemas.openxmlformats.org/officeDocument/2006/relationships/oleObject" Target="../embeddings/oleObject5.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6.vml"/><Relationship Id="rId3" Type="http://schemas.openxmlformats.org/officeDocument/2006/relationships/oleObject" Target="../embeddings/oleObject6.bin"/><Relationship Id="rId4" Type="http://schemas.openxmlformats.org/officeDocument/2006/relationships/oleObject" Target="../embeddings/oleObject6.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22.png"/><Relationship Id="rId6"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4.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79"/>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17" name="Google Shape;17;p79"/>
          <p:cNvPicPr preferRelativeResize="0"/>
          <p:nvPr/>
        </p:nvPicPr>
        <p:blipFill rotWithShape="1">
          <a:blip r:embed="rId2">
            <a:alphaModFix/>
          </a:blip>
          <a:srcRect b="0" l="0" r="0" t="0"/>
          <a:stretch/>
        </p:blipFill>
        <p:spPr>
          <a:xfrm>
            <a:off x="-6323" y="4602338"/>
            <a:ext cx="16256000" cy="4541663"/>
          </a:xfrm>
          <a:prstGeom prst="rect">
            <a:avLst/>
          </a:prstGeom>
          <a:noFill/>
          <a:ln>
            <a:noFill/>
          </a:ln>
        </p:spPr>
      </p:pic>
      <p:grpSp>
        <p:nvGrpSpPr>
          <p:cNvPr id="18" name="Google Shape;18;p79"/>
          <p:cNvGrpSpPr/>
          <p:nvPr/>
        </p:nvGrpSpPr>
        <p:grpSpPr>
          <a:xfrm>
            <a:off x="-6323" y="-31263"/>
            <a:ext cx="16256000" cy="130964"/>
            <a:chOff x="0" y="474414"/>
            <a:chExt cx="7908925" cy="61412"/>
          </a:xfrm>
        </p:grpSpPr>
        <p:sp>
          <p:nvSpPr>
            <p:cNvPr id="19" name="Google Shape;19;p79"/>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 name="Google Shape;20;p79"/>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 name="Google Shape;21;p79"/>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 name="Google Shape;22;p79"/>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 name="Google Shape;23;p79"/>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 name="Google Shape;24;p79"/>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 name="Google Shape;25;p79"/>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6" name="Google Shape;26;p79"/>
          <p:cNvSpPr txBox="1"/>
          <p:nvPr>
            <p:ph idx="1" type="body"/>
          </p:nvPr>
        </p:nvSpPr>
        <p:spPr>
          <a:xfrm>
            <a:off x="2306069" y="2539467"/>
            <a:ext cx="11643865" cy="3877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79"/>
          <p:cNvSpPr txBox="1"/>
          <p:nvPr>
            <p:ph idx="2" type="body"/>
          </p:nvPr>
        </p:nvSpPr>
        <p:spPr>
          <a:xfrm>
            <a:off x="2306069" y="1968711"/>
            <a:ext cx="11643865" cy="4431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79"/>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 name="Google Shape;29;p79"/>
          <p:cNvGrpSpPr/>
          <p:nvPr/>
        </p:nvGrpSpPr>
        <p:grpSpPr>
          <a:xfrm>
            <a:off x="2491259" y="5289896"/>
            <a:ext cx="2066183" cy="2143731"/>
            <a:chOff x="3579462" y="4179551"/>
            <a:chExt cx="1668847" cy="1731482"/>
          </a:xfrm>
        </p:grpSpPr>
        <p:sp>
          <p:nvSpPr>
            <p:cNvPr id="30" name="Google Shape;30;p79"/>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1" name="Google Shape;31;p79"/>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79"/>
          <p:cNvGrpSpPr/>
          <p:nvPr/>
        </p:nvGrpSpPr>
        <p:grpSpPr>
          <a:xfrm>
            <a:off x="5560359" y="5289896"/>
            <a:ext cx="2066183" cy="2143731"/>
            <a:chOff x="6044193" y="4179551"/>
            <a:chExt cx="1668847" cy="1731482"/>
          </a:xfrm>
        </p:grpSpPr>
        <p:sp>
          <p:nvSpPr>
            <p:cNvPr id="33" name="Google Shape;33;p79"/>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4" name="Google Shape;34;p79"/>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79"/>
          <p:cNvGrpSpPr/>
          <p:nvPr/>
        </p:nvGrpSpPr>
        <p:grpSpPr>
          <a:xfrm>
            <a:off x="8629459" y="5289896"/>
            <a:ext cx="2066183" cy="2143731"/>
            <a:chOff x="8517392" y="4179551"/>
            <a:chExt cx="1668847" cy="1731482"/>
          </a:xfrm>
        </p:grpSpPr>
        <p:sp>
          <p:nvSpPr>
            <p:cNvPr id="36" name="Google Shape;36;p79"/>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7" name="Google Shape;37;p79"/>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79"/>
          <p:cNvGrpSpPr/>
          <p:nvPr/>
        </p:nvGrpSpPr>
        <p:grpSpPr>
          <a:xfrm>
            <a:off x="11698561" y="5289896"/>
            <a:ext cx="2066183" cy="2143731"/>
            <a:chOff x="11016161" y="4179551"/>
            <a:chExt cx="1668847" cy="1731482"/>
          </a:xfrm>
        </p:grpSpPr>
        <p:sp>
          <p:nvSpPr>
            <p:cNvPr id="39" name="Google Shape;39;p79"/>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40" name="Google Shape;40;p79"/>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79"/>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rm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79"/>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93" name="Shape 193"/>
        <p:cNvGrpSpPr/>
        <p:nvPr/>
      </p:nvGrpSpPr>
      <p:grpSpPr>
        <a:xfrm>
          <a:off x="0" y="0"/>
          <a:ext cx="0" cy="0"/>
          <a:chOff x="0" y="0"/>
          <a:chExt cx="0" cy="0"/>
        </a:xfrm>
      </p:grpSpPr>
      <p:sp>
        <p:nvSpPr>
          <p:cNvPr id="194" name="Google Shape;194;p88"/>
          <p:cNvSpPr/>
          <p:nvPr/>
        </p:nvSpPr>
        <p:spPr>
          <a:xfrm>
            <a:off x="-1" y="7677018"/>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195" name="Google Shape;195;p88"/>
          <p:cNvGrpSpPr/>
          <p:nvPr/>
        </p:nvGrpSpPr>
        <p:grpSpPr>
          <a:xfrm>
            <a:off x="-3" y="7545045"/>
            <a:ext cx="16256000" cy="130964"/>
            <a:chOff x="0" y="474414"/>
            <a:chExt cx="7908925" cy="61412"/>
          </a:xfrm>
        </p:grpSpPr>
        <p:sp>
          <p:nvSpPr>
            <p:cNvPr id="196" name="Google Shape;196;p88"/>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7" name="Google Shape;197;p88"/>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8" name="Google Shape;198;p88"/>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9" name="Google Shape;199;p88"/>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0" name="Google Shape;200;p88"/>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1" name="Google Shape;201;p88"/>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2" name="Google Shape;202;p88"/>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03" name="Google Shape;203;p88"/>
          <p:cNvSpPr/>
          <p:nvPr/>
        </p:nvSpPr>
        <p:spPr>
          <a:xfrm>
            <a:off x="-1" y="4732"/>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4" name="Google Shape;204;p88"/>
          <p:cNvSpPr txBox="1"/>
          <p:nvPr/>
        </p:nvSpPr>
        <p:spPr>
          <a:xfrm>
            <a:off x="6760067" y="3801294"/>
            <a:ext cx="501502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7200"/>
              <a:buFont typeface="Open Sans"/>
              <a:buNone/>
            </a:pPr>
            <a:r>
              <a:rPr b="1" i="0" lang="en-IN" sz="7200" u="none" cap="none" strike="noStrike">
                <a:solidFill>
                  <a:srgbClr val="262626"/>
                </a:solidFill>
                <a:latin typeface="Open Sans"/>
                <a:ea typeface="Open Sans"/>
                <a:cs typeface="Open Sans"/>
                <a:sym typeface="Open Sans"/>
              </a:rPr>
              <a:t>Thank You</a:t>
            </a:r>
            <a:endParaRPr b="0" i="0" sz="1400" u="none" cap="none" strike="noStrike">
              <a:solidFill>
                <a:srgbClr val="000000"/>
              </a:solidFill>
              <a:latin typeface="Arial"/>
              <a:ea typeface="Arial"/>
              <a:cs typeface="Arial"/>
              <a:sym typeface="Arial"/>
            </a:endParaRPr>
          </a:p>
        </p:txBody>
      </p:sp>
      <p:grpSp>
        <p:nvGrpSpPr>
          <p:cNvPr id="205" name="Google Shape;205;p88"/>
          <p:cNvGrpSpPr/>
          <p:nvPr/>
        </p:nvGrpSpPr>
        <p:grpSpPr>
          <a:xfrm>
            <a:off x="2493994" y="2493927"/>
            <a:ext cx="3549856" cy="3683090"/>
            <a:chOff x="1430872" y="1152875"/>
            <a:chExt cx="1727088" cy="1727088"/>
          </a:xfrm>
        </p:grpSpPr>
        <p:sp>
          <p:nvSpPr>
            <p:cNvPr id="206" name="Google Shape;206;p88"/>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07" name="Google Shape;207;p88"/>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208" name="Google Shape;208;p88"/>
          <p:cNvPicPr preferRelativeResize="0"/>
          <p:nvPr/>
        </p:nvPicPr>
        <p:blipFill rotWithShape="1">
          <a:blip r:embed="rId3">
            <a:alphaModFix/>
          </a:blip>
          <a:srcRect b="0" l="0" r="0" t="0"/>
          <a:stretch/>
        </p:blipFill>
        <p:spPr>
          <a:xfrm>
            <a:off x="13413429" y="174759"/>
            <a:ext cx="2673811" cy="771649"/>
          </a:xfrm>
          <a:prstGeom prst="rect">
            <a:avLst/>
          </a:prstGeom>
          <a:noFill/>
          <a:ln>
            <a:noFill/>
          </a:ln>
        </p:spPr>
      </p:pic>
      <p:pic>
        <p:nvPicPr>
          <p:cNvPr id="209" name="Google Shape;209;p88"/>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210" name="Shape 210"/>
        <p:cNvGrpSpPr/>
        <p:nvPr/>
      </p:nvGrpSpPr>
      <p:grpSpPr>
        <a:xfrm>
          <a:off x="0" y="0"/>
          <a:ext cx="0" cy="0"/>
          <a:chOff x="0" y="0"/>
          <a:chExt cx="0" cy="0"/>
        </a:xfrm>
      </p:grpSpPr>
      <p:sp>
        <p:nvSpPr>
          <p:cNvPr id="211" name="Google Shape;211;p89"/>
          <p:cNvSpPr/>
          <p:nvPr/>
        </p:nvSpPr>
        <p:spPr>
          <a:xfrm>
            <a:off x="1" y="0"/>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2" name="Google Shape;212;p89"/>
          <p:cNvSpPr/>
          <p:nvPr/>
        </p:nvSpPr>
        <p:spPr>
          <a:xfrm>
            <a:off x="1" y="7677022"/>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3" name="Google Shape;213;p89"/>
          <p:cNvSpPr txBox="1"/>
          <p:nvPr>
            <p:ph idx="1" type="body"/>
          </p:nvPr>
        </p:nvSpPr>
        <p:spPr>
          <a:xfrm>
            <a:off x="3687281" y="3289822"/>
            <a:ext cx="9486278" cy="3877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89"/>
          <p:cNvSpPr txBox="1"/>
          <p:nvPr>
            <p:ph idx="2" type="body"/>
          </p:nvPr>
        </p:nvSpPr>
        <p:spPr>
          <a:xfrm>
            <a:off x="3687281" y="2625331"/>
            <a:ext cx="9486278" cy="4431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5" name="Google Shape;215;p89"/>
          <p:cNvGrpSpPr/>
          <p:nvPr/>
        </p:nvGrpSpPr>
        <p:grpSpPr>
          <a:xfrm>
            <a:off x="-1" y="7545046"/>
            <a:ext cx="16256000" cy="130964"/>
            <a:chOff x="0" y="474414"/>
            <a:chExt cx="7908925" cy="61412"/>
          </a:xfrm>
        </p:grpSpPr>
        <p:sp>
          <p:nvSpPr>
            <p:cNvPr id="216" name="Google Shape;216;p89"/>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7" name="Google Shape;217;p89"/>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8" name="Google Shape;218;p89"/>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9" name="Google Shape;219;p89"/>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0" name="Google Shape;220;p89"/>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1" name="Google Shape;221;p89"/>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2" name="Google Shape;222;p89"/>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23" name="Google Shape;223;p89"/>
          <p:cNvSpPr txBox="1"/>
          <p:nvPr/>
        </p:nvSpPr>
        <p:spPr>
          <a:xfrm>
            <a:off x="88120" y="8713208"/>
            <a:ext cx="3757952"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Open Sans"/>
                <a:ea typeface="Open Sans"/>
                <a:cs typeface="Open Sans"/>
                <a:sym typeface="Open Sans"/>
              </a:rPr>
              <a:t>©</a:t>
            </a:r>
            <a:r>
              <a:rPr b="0" i="0" lang="en-IN" sz="1800" u="none" cap="none" strike="noStrike">
                <a:solidFill>
                  <a:schemeClr val="dk1"/>
                </a:solidFill>
                <a:latin typeface="Open Sans"/>
                <a:ea typeface="Open Sans"/>
                <a:cs typeface="Open Sans"/>
                <a:sym typeface="Open Sans"/>
              </a:rPr>
              <a:t> </a:t>
            </a:r>
            <a:r>
              <a:rPr b="0" i="0" lang="en-IN" sz="1800" u="none" cap="none" strike="noStrike">
                <a:solidFill>
                  <a:schemeClr val="lt1"/>
                </a:solidFill>
                <a:latin typeface="Open Sans"/>
                <a:ea typeface="Open Sans"/>
                <a:cs typeface="Open Sans"/>
                <a:sym typeface="Open Sans"/>
              </a:rPr>
              <a:t>Simplilearn. All rights reserved.</a:t>
            </a:r>
            <a:endParaRPr b="0" i="0" sz="1400" u="none" cap="none" strike="noStrike">
              <a:solidFill>
                <a:srgbClr val="000000"/>
              </a:solidFill>
              <a:latin typeface="Arial"/>
              <a:ea typeface="Arial"/>
              <a:cs typeface="Arial"/>
              <a:sym typeface="Arial"/>
            </a:endParaRPr>
          </a:p>
        </p:txBody>
      </p:sp>
      <p:sp>
        <p:nvSpPr>
          <p:cNvPr id="224" name="Google Shape;224;p89"/>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5" name="Google Shape;225;p89"/>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6" name="Google Shape;226;p89"/>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7" name="Google Shape;227;p89"/>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28" name="Google Shape;228;p89"/>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29" name="Google Shape;229;p89"/>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30" name="Google Shape;230;p89"/>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31" name="Google Shape;231;p89"/>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32" name="Google Shape;232;p89"/>
          <p:cNvPicPr preferRelativeResize="0"/>
          <p:nvPr/>
        </p:nvPicPr>
        <p:blipFill rotWithShape="1">
          <a:blip r:embed="rId6">
            <a:alphaModFix/>
          </a:blip>
          <a:srcRect b="0" l="0" r="0" t="0"/>
          <a:stretch/>
        </p:blipFill>
        <p:spPr>
          <a:xfrm>
            <a:off x="13413429" y="174759"/>
            <a:ext cx="2673811" cy="7716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33" name="Shape 233"/>
        <p:cNvGrpSpPr/>
        <p:nvPr/>
      </p:nvGrpSpPr>
      <p:grpSpPr>
        <a:xfrm>
          <a:off x="0" y="0"/>
          <a:ext cx="0" cy="0"/>
          <a:chOff x="0" y="0"/>
          <a:chExt cx="0" cy="0"/>
        </a:xfrm>
      </p:grpSpPr>
      <p:sp>
        <p:nvSpPr>
          <p:cNvPr id="234" name="Google Shape;234;p90"/>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235" name="Google Shape;235;p90"/>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36" name="Google Shape;236;p90"/>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7" name="Google Shape;237;p90"/>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38" name="Google Shape;238;p9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90"/>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240" name="Google Shape;240;p90"/>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40" name="Google Shape;240;p90"/>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41" name="Google Shape;241;p90"/>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42" name="Google Shape;242;p90"/>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43" name="Google Shape;243;p90"/>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44" name="Google Shape;244;p90"/>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245" name="Google Shape;245;p90"/>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90"/>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90"/>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90"/>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90"/>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250" name="Google Shape;250;p90"/>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1" name="Google Shape;251;p90"/>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52" name="Google Shape;252;p90"/>
          <p:cNvGrpSpPr/>
          <p:nvPr/>
        </p:nvGrpSpPr>
        <p:grpSpPr>
          <a:xfrm>
            <a:off x="0" y="-4724"/>
            <a:ext cx="16256000" cy="195000"/>
            <a:chOff x="0" y="-4724"/>
            <a:chExt cx="16256000" cy="195000"/>
          </a:xfrm>
        </p:grpSpPr>
        <p:sp>
          <p:nvSpPr>
            <p:cNvPr id="253" name="Google Shape;253;p9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4" name="Google Shape;254;p9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55" name="Google Shape;255;p9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6" name="Google Shape;256;p9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7" name="Google Shape;257;p9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8" name="Google Shape;258;p9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9" name="Google Shape;259;p9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60" name="Shape 260"/>
        <p:cNvGrpSpPr/>
        <p:nvPr/>
      </p:nvGrpSpPr>
      <p:grpSpPr>
        <a:xfrm>
          <a:off x="0" y="0"/>
          <a:ext cx="0" cy="0"/>
          <a:chOff x="0" y="0"/>
          <a:chExt cx="0" cy="0"/>
        </a:xfrm>
      </p:grpSpPr>
      <p:sp>
        <p:nvSpPr>
          <p:cNvPr id="261" name="Google Shape;261;p91"/>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262" name="Google Shape;262;p91"/>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91"/>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264" name="Google Shape;264;p91"/>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65" name="Google Shape;265;p91"/>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66" name="Google Shape;266;p9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91"/>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268" name="Google Shape;268;p91"/>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269" name="Google Shape;269;p91"/>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0" name="Google Shape;270;p9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91"/>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272" name="Google Shape;272;p91"/>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72" name="Google Shape;272;p91"/>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73" name="Google Shape;273;p91"/>
          <p:cNvSpPr txBox="1"/>
          <p:nvPr>
            <p:ph idx="4"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91"/>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75" name="Google Shape;275;p91"/>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76" name="Google Shape;276;p91"/>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77" name="Google Shape;277;p91"/>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278" name="Google Shape;278;p91"/>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91"/>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91"/>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91"/>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91"/>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283" name="Google Shape;283;p91"/>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4" name="Google Shape;284;p91"/>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85" name="Google Shape;285;p91"/>
          <p:cNvGrpSpPr/>
          <p:nvPr/>
        </p:nvGrpSpPr>
        <p:grpSpPr>
          <a:xfrm>
            <a:off x="0" y="-4724"/>
            <a:ext cx="16256000" cy="195000"/>
            <a:chOff x="0" y="-4724"/>
            <a:chExt cx="16256000" cy="195000"/>
          </a:xfrm>
        </p:grpSpPr>
        <p:sp>
          <p:nvSpPr>
            <p:cNvPr id="286" name="Google Shape;286;p91"/>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7" name="Google Shape;287;p91"/>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88" name="Google Shape;288;p91"/>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9" name="Google Shape;289;p91"/>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0" name="Google Shape;290;p91"/>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1" name="Google Shape;291;p91"/>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2" name="Google Shape;292;p91"/>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93" name="Shape 293"/>
        <p:cNvGrpSpPr/>
        <p:nvPr/>
      </p:nvGrpSpPr>
      <p:grpSpPr>
        <a:xfrm>
          <a:off x="0" y="0"/>
          <a:ext cx="0" cy="0"/>
          <a:chOff x="0" y="0"/>
          <a:chExt cx="0" cy="0"/>
        </a:xfrm>
      </p:grpSpPr>
      <p:sp>
        <p:nvSpPr>
          <p:cNvPr id="294" name="Google Shape;294;p92"/>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295" name="Google Shape;295;p92"/>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96" name="Google Shape;296;p92"/>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7" name="Google Shape;297;p92"/>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98" name="Google Shape;298;p9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92"/>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300" name="Google Shape;300;p92"/>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00" name="Google Shape;300;p92"/>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01" name="Google Shape;301;p92"/>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02" name="Google Shape;302;p92"/>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03" name="Google Shape;303;p92"/>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92"/>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5" name="Google Shape;305;p92"/>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306" name="Google Shape;306;p92"/>
          <p:cNvGrpSpPr/>
          <p:nvPr/>
        </p:nvGrpSpPr>
        <p:grpSpPr>
          <a:xfrm>
            <a:off x="0" y="-4724"/>
            <a:ext cx="16256000" cy="195000"/>
            <a:chOff x="0" y="-4724"/>
            <a:chExt cx="16256000" cy="195000"/>
          </a:xfrm>
        </p:grpSpPr>
        <p:sp>
          <p:nvSpPr>
            <p:cNvPr id="307" name="Google Shape;307;p9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8" name="Google Shape;308;p9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09" name="Google Shape;309;p9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0" name="Google Shape;310;p9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1" name="Google Shape;311;p9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2" name="Google Shape;312;p9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3" name="Google Shape;313;p9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314" name="Shape 314"/>
        <p:cNvGrpSpPr/>
        <p:nvPr/>
      </p:nvGrpSpPr>
      <p:grpSpPr>
        <a:xfrm>
          <a:off x="0" y="0"/>
          <a:ext cx="0" cy="0"/>
          <a:chOff x="0" y="0"/>
          <a:chExt cx="0" cy="0"/>
        </a:xfrm>
      </p:grpSpPr>
      <p:sp>
        <p:nvSpPr>
          <p:cNvPr id="315" name="Google Shape;315;p93"/>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316" name="Google Shape;316;p93"/>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93"/>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318" name="Google Shape;318;p93"/>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19" name="Google Shape;319;p93"/>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320" name="Google Shape;320;p9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93"/>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322" name="Google Shape;322;p93"/>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323" name="Google Shape;323;p93"/>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24" name="Google Shape;324;p9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93"/>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326" name="Google Shape;326;p93"/>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26" name="Google Shape;326;p93"/>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27" name="Google Shape;327;p93"/>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28" name="Google Shape;328;p93"/>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29" name="Google Shape;329;p93"/>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93"/>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93"/>
          <p:cNvSpPr txBox="1"/>
          <p:nvPr>
            <p:ph idx="6"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2" name="Google Shape;332;p93"/>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333" name="Google Shape;333;p93"/>
          <p:cNvGrpSpPr/>
          <p:nvPr/>
        </p:nvGrpSpPr>
        <p:grpSpPr>
          <a:xfrm>
            <a:off x="0" y="-4724"/>
            <a:ext cx="16256000" cy="195000"/>
            <a:chOff x="0" y="-4724"/>
            <a:chExt cx="16256000" cy="195000"/>
          </a:xfrm>
        </p:grpSpPr>
        <p:sp>
          <p:nvSpPr>
            <p:cNvPr id="334" name="Google Shape;334;p93"/>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5" name="Google Shape;335;p93"/>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36" name="Google Shape;336;p93"/>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7" name="Google Shape;337;p93"/>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8" name="Google Shape;338;p93"/>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9" name="Google Shape;339;p93"/>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40" name="Google Shape;340;p93"/>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p:cSld name="Content page">
    <p:spTree>
      <p:nvGrpSpPr>
        <p:cNvPr id="341" name="Shape 341"/>
        <p:cNvGrpSpPr/>
        <p:nvPr/>
      </p:nvGrpSpPr>
      <p:grpSpPr>
        <a:xfrm>
          <a:off x="0" y="0"/>
          <a:ext cx="0" cy="0"/>
          <a:chOff x="0" y="0"/>
          <a:chExt cx="0" cy="0"/>
        </a:xfrm>
      </p:grpSpPr>
      <p:sp>
        <p:nvSpPr>
          <p:cNvPr id="342" name="Google Shape;342;p94"/>
          <p:cNvSpPr/>
          <p:nvPr/>
        </p:nvSpPr>
        <p:spPr>
          <a:xfrm>
            <a:off x="0" y="-4725"/>
            <a:ext cx="1463434"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3" name="Google Shape;343;p94"/>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4" name="Google Shape;344;p94"/>
          <p:cNvSpPr/>
          <p:nvPr/>
        </p:nvSpPr>
        <p:spPr>
          <a:xfrm>
            <a:off x="8565235" y="-4725"/>
            <a:ext cx="1404697"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5" name="Google Shape;345;p94"/>
          <p:cNvSpPr/>
          <p:nvPr/>
        </p:nvSpPr>
        <p:spPr>
          <a:xfrm>
            <a:off x="9969932" y="-4725"/>
            <a:ext cx="46986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6" name="Google Shape;346;p94"/>
          <p:cNvSpPr/>
          <p:nvPr/>
        </p:nvSpPr>
        <p:spPr>
          <a:xfrm>
            <a:off x="10439796" y="-4725"/>
            <a:ext cx="166412"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7" name="Google Shape;347;p94"/>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8" name="Google Shape;348;p94"/>
          <p:cNvSpPr/>
          <p:nvPr/>
        </p:nvSpPr>
        <p:spPr>
          <a:xfrm>
            <a:off x="12275204" y="-4725"/>
            <a:ext cx="3980795"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49" name="Google Shape;349;p94"/>
          <p:cNvSpPr txBox="1"/>
          <p:nvPr>
            <p:ph idx="1" type="body"/>
          </p:nvPr>
        </p:nvSpPr>
        <p:spPr>
          <a:xfrm>
            <a:off x="364902" y="1250983"/>
            <a:ext cx="15528769" cy="7268478"/>
          </a:xfrm>
          <a:prstGeom prst="rect">
            <a:avLst/>
          </a:prstGeom>
          <a:noFill/>
          <a:ln>
            <a:noFill/>
          </a:ln>
        </p:spPr>
        <p:txBody>
          <a:bodyPr anchorCtr="0" anchor="t" bIns="91425" lIns="91425" spcFirstLastPara="1" rIns="91425" wrap="square" tIns="91425">
            <a:normAutofit/>
          </a:bodyPr>
          <a:lstStyle>
            <a:lvl1pPr indent="-406400" lvl="0" marL="4572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350" name="Google Shape;350;p94"/>
          <p:cNvSpPr txBox="1"/>
          <p:nvPr>
            <p:ph idx="2" type="body"/>
          </p:nvPr>
        </p:nvSpPr>
        <p:spPr>
          <a:xfrm>
            <a:off x="0" y="190279"/>
            <a:ext cx="13306560" cy="670312"/>
          </a:xfrm>
          <a:prstGeom prst="rect">
            <a:avLst/>
          </a:prstGeom>
          <a:noFill/>
          <a:ln>
            <a:noFill/>
          </a:ln>
        </p:spPr>
        <p:txBody>
          <a:bodyPr anchorCtr="0" anchor="ctr"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351" name="Google Shape;351;p94"/>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pic>
        <p:nvPicPr>
          <p:cNvPr descr="Picture 16" id="352" name="Google Shape;352;p94"/>
          <p:cNvPicPr preferRelativeResize="0"/>
          <p:nvPr/>
        </p:nvPicPr>
        <p:blipFill rotWithShape="1">
          <a:blip r:embed="rId2">
            <a:alphaModFix/>
          </a:blip>
          <a:srcRect b="0" l="0" r="0" t="0"/>
          <a:stretch/>
        </p:blipFill>
        <p:spPr>
          <a:xfrm>
            <a:off x="13754509" y="281243"/>
            <a:ext cx="2157355" cy="779998"/>
          </a:xfrm>
          <a:prstGeom prst="rect">
            <a:avLst/>
          </a:prstGeom>
          <a:noFill/>
          <a:ln>
            <a:noFill/>
          </a:ln>
        </p:spPr>
      </p:pic>
      <p:sp>
        <p:nvSpPr>
          <p:cNvPr id="353" name="Google Shape;353;p94"/>
          <p:cNvSpPr txBox="1"/>
          <p:nvPr>
            <p:ph idx="12" type="sldNum"/>
          </p:nvPr>
        </p:nvSpPr>
        <p:spPr>
          <a:xfrm flipH="1">
            <a:off x="15493075" y="8809534"/>
            <a:ext cx="343903" cy="35814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80"/>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80"/>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6" name="Google Shape;46;p8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7" name="Google Shape;47;p8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8" name="Google Shape;48;p8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9" name="Google Shape;49;p8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0" name="Google Shape;50;p8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1" name="Google Shape;51;p8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2" name="Google Shape;52;p8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3" name="Google Shape;53;p80"/>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0"/>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0"/>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0"/>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80"/>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80"/>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80"/>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3F3F3F"/>
                </a:solidFill>
                <a:latin typeface="Open Sans ExtraBold"/>
                <a:ea typeface="Open Sans ExtraBold"/>
                <a:cs typeface="Open Sans ExtraBold"/>
                <a:sym typeface="Open Sans ExtraBold"/>
              </a:rPr>
              <a:t>Learning Objectives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81"/>
          <p:cNvGrpSpPr/>
          <p:nvPr/>
        </p:nvGrpSpPr>
        <p:grpSpPr>
          <a:xfrm>
            <a:off x="4" y="1425868"/>
            <a:ext cx="16230596" cy="7659509"/>
            <a:chOff x="4" y="1425868"/>
            <a:chExt cx="16230596" cy="7659509"/>
          </a:xfrm>
        </p:grpSpPr>
        <p:grpSp>
          <p:nvGrpSpPr>
            <p:cNvPr id="62" name="Google Shape;62;p81"/>
            <p:cNvGrpSpPr/>
            <p:nvPr/>
          </p:nvGrpSpPr>
          <p:grpSpPr>
            <a:xfrm>
              <a:off x="4" y="1425868"/>
              <a:ext cx="16230596" cy="4611509"/>
              <a:chOff x="0" y="4531017"/>
              <a:chExt cx="16230596" cy="4611509"/>
            </a:xfrm>
          </p:grpSpPr>
          <p:pic>
            <p:nvPicPr>
              <p:cNvPr id="63" name="Google Shape;63;p81"/>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81"/>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81"/>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81"/>
            <p:cNvGrpSpPr/>
            <p:nvPr/>
          </p:nvGrpSpPr>
          <p:grpSpPr>
            <a:xfrm>
              <a:off x="4" y="4473868"/>
              <a:ext cx="16230596" cy="4611509"/>
              <a:chOff x="0" y="4531017"/>
              <a:chExt cx="16230596" cy="4611509"/>
            </a:xfrm>
          </p:grpSpPr>
          <p:pic>
            <p:nvPicPr>
              <p:cNvPr id="67" name="Google Shape;67;p81"/>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81"/>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81"/>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81"/>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43"/>
              <a:buFont typeface="Arial"/>
              <a:buNone/>
            </a:pPr>
            <a:r>
              <a:t/>
            </a:r>
            <a:endParaRPr b="0" i="0" sz="1843" u="none" cap="none" strike="noStrike">
              <a:solidFill>
                <a:srgbClr val="FFFFFF"/>
              </a:solidFill>
              <a:latin typeface="Calibri"/>
              <a:ea typeface="Calibri"/>
              <a:cs typeface="Calibri"/>
              <a:sym typeface="Calibri"/>
            </a:endParaRPr>
          </a:p>
        </p:txBody>
      </p:sp>
      <p:pic>
        <p:nvPicPr>
          <p:cNvPr id="71" name="Google Shape;71;p81"/>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72" name="Google Shape;72;p81"/>
          <p:cNvGrpSpPr/>
          <p:nvPr/>
        </p:nvGrpSpPr>
        <p:grpSpPr>
          <a:xfrm>
            <a:off x="0" y="3238671"/>
            <a:ext cx="16256000" cy="130964"/>
            <a:chOff x="0" y="474414"/>
            <a:chExt cx="7908925" cy="61412"/>
          </a:xfrm>
        </p:grpSpPr>
        <p:sp>
          <p:nvSpPr>
            <p:cNvPr id="73" name="Google Shape;73;p81"/>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4" name="Google Shape;74;p81"/>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5" name="Google Shape;75;p81"/>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6" name="Google Shape;76;p81"/>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7" name="Google Shape;77;p81"/>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8" name="Google Shape;78;p81"/>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9" name="Google Shape;79;p81"/>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grpSp>
      <p:sp>
        <p:nvSpPr>
          <p:cNvPr id="80" name="Google Shape;80;p81"/>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chemeClr val="lt1"/>
              </a:buClr>
              <a:buSzPts val="3200"/>
              <a:buFont typeface="Arial"/>
              <a:buNone/>
              <a:defRPr b="1"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1"/>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81"/>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82"/>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8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3200"/>
              <a:buFont typeface="Open Sans ExtraBold"/>
              <a:buNone/>
              <a:defRPr b="1"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83"/>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83"/>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89" name="Google Shape;89;p83"/>
          <p:cNvGrpSpPr/>
          <p:nvPr/>
        </p:nvGrpSpPr>
        <p:grpSpPr>
          <a:xfrm>
            <a:off x="0" y="-4724"/>
            <a:ext cx="16256000" cy="195000"/>
            <a:chOff x="0" y="-4724"/>
            <a:chExt cx="16256000" cy="195000"/>
          </a:xfrm>
        </p:grpSpPr>
        <p:sp>
          <p:nvSpPr>
            <p:cNvPr id="90" name="Google Shape;90;p83"/>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1" name="Google Shape;91;p83"/>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92" name="Google Shape;92;p83"/>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3" name="Google Shape;93;p83"/>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4" name="Google Shape;94;p83"/>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5" name="Google Shape;95;p83"/>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6" name="Google Shape;96;p83"/>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pic>
        <p:nvPicPr>
          <p:cNvPr id="97" name="Google Shape;97;p83"/>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83"/>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3"/>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83"/>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3"/>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83"/>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83"/>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3F3F3F"/>
                </a:solidFill>
                <a:latin typeface="Open Sans ExtraBold"/>
                <a:ea typeface="Open Sans ExtraBold"/>
                <a:cs typeface="Open Sans ExtraBold"/>
                <a:sym typeface="Open Sans ExtraBold"/>
              </a:rPr>
              <a:t>Key Takeaways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84"/>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84"/>
          <p:cNvSpPr txBox="1"/>
          <p:nvPr/>
        </p:nvSpPr>
        <p:spPr>
          <a:xfrm>
            <a:off x="4298939" y="3577955"/>
            <a:ext cx="1954381" cy="12309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399"/>
              <a:buFont typeface="Arial"/>
              <a:buNone/>
            </a:pPr>
            <a:r>
              <a:rPr b="1" i="0" lang="en-IN" sz="7399" u="none" cap="none" strike="noStrike">
                <a:solidFill>
                  <a:schemeClr val="lt1"/>
                </a:solidFill>
                <a:latin typeface="Calibri"/>
                <a:ea typeface="Calibri"/>
                <a:cs typeface="Calibri"/>
                <a:sym typeface="Calibri"/>
              </a:rPr>
              <a:t>Quiz</a:t>
            </a:r>
            <a:endParaRPr b="0" i="0" sz="1400" u="none" cap="none" strike="noStrike">
              <a:solidFill>
                <a:srgbClr val="000000"/>
              </a:solidFill>
              <a:latin typeface="Arial"/>
              <a:ea typeface="Arial"/>
              <a:cs typeface="Arial"/>
              <a:sym typeface="Arial"/>
            </a:endParaRPr>
          </a:p>
        </p:txBody>
      </p:sp>
      <p:pic>
        <p:nvPicPr>
          <p:cNvPr id="107" name="Google Shape;107;p84"/>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84"/>
          <p:cNvGrpSpPr/>
          <p:nvPr/>
        </p:nvGrpSpPr>
        <p:grpSpPr>
          <a:xfrm>
            <a:off x="0" y="-4724"/>
            <a:ext cx="16256000" cy="195000"/>
            <a:chOff x="0" y="-4724"/>
            <a:chExt cx="16256000" cy="195000"/>
          </a:xfrm>
        </p:grpSpPr>
        <p:sp>
          <p:nvSpPr>
            <p:cNvPr id="109" name="Google Shape;109;p84"/>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0" name="Google Shape;110;p84"/>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11" name="Google Shape;111;p84"/>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2" name="Google Shape;112;p84"/>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3" name="Google Shape;113;p84"/>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4" name="Google Shape;114;p84"/>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5" name="Google Shape;115;p84"/>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85"/>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118" name="Google Shape;118;p85"/>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119" name="Google Shape;119;p85"/>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85"/>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85"/>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85"/>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123" name="Google Shape;123;p85"/>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23" name="Google Shape;123;p85"/>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24" name="Google Shape;124;p85"/>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25" name="Google Shape;125;p85"/>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26" name="Google Shape;126;p85"/>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27" name="Google Shape;127;p85"/>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28" name="Google Shape;128;p85"/>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85"/>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85"/>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85"/>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85"/>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133" name="Google Shape;133;p85"/>
          <p:cNvGrpSpPr/>
          <p:nvPr/>
        </p:nvGrpSpPr>
        <p:grpSpPr>
          <a:xfrm>
            <a:off x="0" y="-4724"/>
            <a:ext cx="16256000" cy="195000"/>
            <a:chOff x="0" y="-4724"/>
            <a:chExt cx="16256000" cy="195000"/>
          </a:xfrm>
        </p:grpSpPr>
        <p:sp>
          <p:nvSpPr>
            <p:cNvPr id="134" name="Google Shape;134;p85"/>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5" name="Google Shape;135;p85"/>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36" name="Google Shape;136;p85"/>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7" name="Google Shape;137;p85"/>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8" name="Google Shape;138;p85"/>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9" name="Google Shape;139;p85"/>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40" name="Google Shape;140;p85"/>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86"/>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43" name="Google Shape;143;p86"/>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86"/>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145" name="Google Shape;145;p86"/>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86"/>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86"/>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86"/>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3F3F3F"/>
              </a:solidFill>
              <a:latin typeface="Open Sans ExtraBold"/>
              <a:ea typeface="Open Sans ExtraBold"/>
              <a:cs typeface="Open Sans ExtraBold"/>
              <a:sym typeface="Open Sans ExtraBold"/>
            </a:endParaRPr>
          </a:p>
        </p:txBody>
      </p:sp>
      <p:sp>
        <p:nvSpPr>
          <p:cNvPr id="149" name="Google Shape;149;p86"/>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150" name="Google Shape;150;p86"/>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86"/>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86"/>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IN"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graphicFrame>
        <p:nvGraphicFramePr>
          <p:cNvPr id="153" name="Google Shape;153;p86"/>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53" name="Google Shape;153;p86"/>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54" name="Google Shape;154;p86"/>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55" name="Google Shape;155;p86"/>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56" name="Google Shape;156;p86"/>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57" name="Google Shape;157;p86"/>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58" name="Google Shape;158;p86"/>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86"/>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86"/>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86"/>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86"/>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86"/>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164" name="Google Shape;164;p86"/>
          <p:cNvGrpSpPr/>
          <p:nvPr/>
        </p:nvGrpSpPr>
        <p:grpSpPr>
          <a:xfrm>
            <a:off x="0" y="-4724"/>
            <a:ext cx="16256000" cy="195000"/>
            <a:chOff x="0" y="-4724"/>
            <a:chExt cx="16256000" cy="195000"/>
          </a:xfrm>
        </p:grpSpPr>
        <p:sp>
          <p:nvSpPr>
            <p:cNvPr id="165" name="Google Shape;165;p86"/>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6" name="Google Shape;166;p86"/>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67" name="Google Shape;167;p86"/>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8" name="Google Shape;168;p86"/>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9" name="Google Shape;169;p86"/>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0" name="Google Shape;170;p86"/>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1" name="Google Shape;171;p86"/>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172" name="Shape 172"/>
        <p:cNvGrpSpPr/>
        <p:nvPr/>
      </p:nvGrpSpPr>
      <p:grpSpPr>
        <a:xfrm>
          <a:off x="0" y="0"/>
          <a:ext cx="0" cy="0"/>
          <a:chOff x="0" y="0"/>
          <a:chExt cx="0" cy="0"/>
        </a:xfrm>
      </p:grpSpPr>
      <p:grpSp>
        <p:nvGrpSpPr>
          <p:cNvPr id="173" name="Google Shape;173;p87"/>
          <p:cNvGrpSpPr/>
          <p:nvPr/>
        </p:nvGrpSpPr>
        <p:grpSpPr>
          <a:xfrm>
            <a:off x="-1" y="4423429"/>
            <a:ext cx="16256001" cy="4792283"/>
            <a:chOff x="0" y="4606764"/>
            <a:chExt cx="15661900" cy="4233211"/>
          </a:xfrm>
        </p:grpSpPr>
        <p:pic>
          <p:nvPicPr>
            <p:cNvPr id="174" name="Google Shape;174;p87"/>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175" name="Google Shape;175;p87"/>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76" name="Google Shape;176;p87"/>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77" name="Google Shape;177;p87"/>
          <p:cNvGrpSpPr/>
          <p:nvPr/>
        </p:nvGrpSpPr>
        <p:grpSpPr>
          <a:xfrm>
            <a:off x="-1" y="123515"/>
            <a:ext cx="16256001" cy="4792283"/>
            <a:chOff x="0" y="4606764"/>
            <a:chExt cx="15661900" cy="4233211"/>
          </a:xfrm>
        </p:grpSpPr>
        <p:pic>
          <p:nvPicPr>
            <p:cNvPr id="178" name="Google Shape;178;p87"/>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179" name="Google Shape;179;p87"/>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80" name="Google Shape;180;p87"/>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81" name="Google Shape;181;p87"/>
          <p:cNvGrpSpPr/>
          <p:nvPr/>
        </p:nvGrpSpPr>
        <p:grpSpPr>
          <a:xfrm>
            <a:off x="0" y="-7450"/>
            <a:ext cx="16256000" cy="130964"/>
            <a:chOff x="0" y="474414"/>
            <a:chExt cx="7908925" cy="61412"/>
          </a:xfrm>
        </p:grpSpPr>
        <p:sp>
          <p:nvSpPr>
            <p:cNvPr id="182" name="Google Shape;182;p87"/>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3" name="Google Shape;183;p87"/>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4" name="Google Shape;184;p87"/>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5" name="Google Shape;185;p87"/>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6" name="Google Shape;186;p87"/>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7" name="Google Shape;187;p87"/>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8" name="Google Shape;188;p87"/>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pic>
        <p:nvPicPr>
          <p:cNvPr id="189" name="Google Shape;189;p87"/>
          <p:cNvPicPr preferRelativeResize="0"/>
          <p:nvPr/>
        </p:nvPicPr>
        <p:blipFill rotWithShape="1">
          <a:blip r:embed="rId3">
            <a:alphaModFix/>
          </a:blip>
          <a:srcRect b="0" l="0" r="0" t="0"/>
          <a:stretch/>
        </p:blipFill>
        <p:spPr>
          <a:xfrm>
            <a:off x="14272524" y="2563382"/>
            <a:ext cx="1644872" cy="594709"/>
          </a:xfrm>
          <a:prstGeom prst="rect">
            <a:avLst/>
          </a:prstGeom>
          <a:noFill/>
          <a:ln>
            <a:noFill/>
          </a:ln>
        </p:spPr>
      </p:pic>
      <p:sp>
        <p:nvSpPr>
          <p:cNvPr id="190" name="Google Shape;190;p87"/>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3200"/>
              <a:buFont typeface="Arial"/>
              <a:buNone/>
              <a:defRPr b="1"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87"/>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87"/>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8"/>
          <p:cNvSpPr txBox="1"/>
          <p:nvPr>
            <p:ph type="title"/>
          </p:nvPr>
        </p:nvSpPr>
        <p:spPr>
          <a:xfrm>
            <a:off x="1117600" y="487363"/>
            <a:ext cx="14020800" cy="17668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8"/>
          <p:cNvSpPr txBox="1"/>
          <p:nvPr>
            <p:ph idx="1" type="body"/>
          </p:nvPr>
        </p:nvSpPr>
        <p:spPr>
          <a:xfrm>
            <a:off x="1117600" y="2433638"/>
            <a:ext cx="14020800" cy="580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8"/>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8"/>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8"/>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6.jpg"/><Relationship Id="rId4" Type="http://schemas.openxmlformats.org/officeDocument/2006/relationships/image" Target="../media/image39.jpg"/><Relationship Id="rId5" Type="http://schemas.openxmlformats.org/officeDocument/2006/relationships/image" Target="../media/image37.jpg"/><Relationship Id="rId6" Type="http://schemas.openxmlformats.org/officeDocument/2006/relationships/image" Target="../media/image41.jpg"/><Relationship Id="rId7" Type="http://schemas.openxmlformats.org/officeDocument/2006/relationships/image" Target="../media/image44.jpg"/><Relationship Id="rId8"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5.jp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comments" Target="../comments/comment1.xml"/><Relationship Id="rId4" Type="http://schemas.openxmlformats.org/officeDocument/2006/relationships/image" Target="../media/image32.png"/><Relationship Id="rId5" Type="http://schemas.openxmlformats.org/officeDocument/2006/relationships/image" Target="../media/image42.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comments" Target="../comments/comment2.xml"/><Relationship Id="rId4" Type="http://schemas.openxmlformats.org/officeDocument/2006/relationships/image" Target="../media/image32.png"/><Relationship Id="rId5" Type="http://schemas.openxmlformats.org/officeDocument/2006/relationships/image" Target="../media/image42.png"/><Relationship Id="rId6"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2800"/>
              <a:buNone/>
            </a:pPr>
            <a:r>
              <a:rPr lang="en-IN"/>
              <a:t>Lesson 07—Spark ML Programming </a:t>
            </a:r>
            <a:endParaRPr/>
          </a:p>
        </p:txBody>
      </p:sp>
      <p:sp>
        <p:nvSpPr>
          <p:cNvPr id="360" name="Google Shape;360;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4267"/>
              <a:buNone/>
            </a:pPr>
            <a:r>
              <a:rPr lang="en-IN" sz="4267"/>
              <a:t>Apache Spark and Scala</a:t>
            </a:r>
            <a:endParaRPr/>
          </a:p>
        </p:txBody>
      </p:sp>
      <p:sp>
        <p:nvSpPr>
          <p:cNvPr id="361" name="Google Shape;361;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IN"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500"/>
                                        <p:tgtEl>
                                          <p:spTgt spid="36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500"/>
                                        <p:tgtEl>
                                          <p:spTgt spid="3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0"/>
          <p:cNvSpPr/>
          <p:nvPr/>
        </p:nvSpPr>
        <p:spPr>
          <a:xfrm>
            <a:off x="2035174" y="4064487"/>
            <a:ext cx="8128000" cy="169527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Example algorithms include</a:t>
            </a:r>
            <a:r>
              <a:rPr b="0" i="0" lang="en-IN" sz="2400" u="none" cap="none" strike="noStrike">
                <a:solidFill>
                  <a:srgbClr val="000000"/>
                </a:solidFill>
                <a:latin typeface="Open Sans SemiBold"/>
                <a:ea typeface="Open Sans SemiBold"/>
                <a:cs typeface="Open Sans SemiBold"/>
                <a:sym typeface="Open Sans SemiBold"/>
              </a:rPr>
              <a:t>:</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Clustering</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Principal component analysis                              </a:t>
            </a:r>
            <a:endParaRPr b="0" i="0" sz="1400" u="none" cap="none" strike="noStrike">
              <a:solidFill>
                <a:srgbClr val="000000"/>
              </a:solidFill>
              <a:latin typeface="Arial"/>
              <a:ea typeface="Arial"/>
              <a:cs typeface="Arial"/>
              <a:sym typeface="Arial"/>
            </a:endParaRPr>
          </a:p>
        </p:txBody>
      </p:sp>
      <p:pic>
        <p:nvPicPr>
          <p:cNvPr id="525" name="Google Shape;525;p10"/>
          <p:cNvPicPr preferRelativeResize="0"/>
          <p:nvPr/>
        </p:nvPicPr>
        <p:blipFill rotWithShape="1">
          <a:blip r:embed="rId3">
            <a:alphaModFix/>
          </a:blip>
          <a:srcRect b="0" l="0" r="0" t="0"/>
          <a:stretch/>
        </p:blipFill>
        <p:spPr>
          <a:xfrm>
            <a:off x="9557757" y="3443746"/>
            <a:ext cx="4884384" cy="4632026"/>
          </a:xfrm>
          <a:prstGeom prst="rect">
            <a:avLst/>
          </a:prstGeom>
          <a:noFill/>
          <a:ln>
            <a:noFill/>
          </a:ln>
        </p:spPr>
      </p:pic>
      <p:sp>
        <p:nvSpPr>
          <p:cNvPr id="526" name="Google Shape;526;p10"/>
          <p:cNvSpPr/>
          <p:nvPr/>
        </p:nvSpPr>
        <p:spPr>
          <a:xfrm>
            <a:off x="1199783" y="1598356"/>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 unsupervised learning, there is no pre-existing data with known labels. </a:t>
            </a:r>
            <a:endParaRPr b="0" i="0" sz="1400" u="none" cap="none" strike="noStrike">
              <a:solidFill>
                <a:srgbClr val="000000"/>
              </a:solidFill>
              <a:latin typeface="Arial"/>
              <a:ea typeface="Arial"/>
              <a:cs typeface="Arial"/>
              <a:sym typeface="Arial"/>
            </a:endParaRPr>
          </a:p>
        </p:txBody>
      </p:sp>
      <p:sp>
        <p:nvSpPr>
          <p:cNvPr id="527" name="Google Shape;527;p10"/>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8" name="Google Shape;528;p10"/>
          <p:cNvSpPr/>
          <p:nvPr/>
        </p:nvSpPr>
        <p:spPr>
          <a:xfrm>
            <a:off x="1199783" y="2397221"/>
            <a:ext cx="14944298"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Using machine learning algorithms, you find areas in a multi-dimensional space that are similar to each other. </a:t>
            </a:r>
            <a:endParaRPr b="0" i="0" sz="1400" u="none" cap="none" strike="noStrike">
              <a:solidFill>
                <a:srgbClr val="000000"/>
              </a:solidFill>
              <a:latin typeface="Arial"/>
              <a:ea typeface="Arial"/>
              <a:cs typeface="Arial"/>
              <a:sym typeface="Arial"/>
            </a:endParaRPr>
          </a:p>
        </p:txBody>
      </p:sp>
      <p:sp>
        <p:nvSpPr>
          <p:cNvPr id="529" name="Google Shape;529;p10"/>
          <p:cNvSpPr/>
          <p:nvPr/>
        </p:nvSpPr>
        <p:spPr>
          <a:xfrm>
            <a:off x="828311" y="257915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p10"/>
          <p:cNvSpPr/>
          <p:nvPr/>
        </p:nvSpPr>
        <p:spPr>
          <a:xfrm>
            <a:off x="6215213" y="1169036"/>
            <a:ext cx="391966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UNSUPERVISED LEARNING</a:t>
            </a:r>
            <a:endParaRPr b="0" i="0" sz="1400" u="none" cap="none" strike="noStrike">
              <a:solidFill>
                <a:srgbClr val="000000"/>
              </a:solidFill>
              <a:latin typeface="Arial"/>
              <a:ea typeface="Arial"/>
              <a:cs typeface="Arial"/>
              <a:sym typeface="Arial"/>
            </a:endParaRPr>
          </a:p>
        </p:txBody>
      </p:sp>
      <p:sp>
        <p:nvSpPr>
          <p:cNvPr id="531" name="Google Shape;531;p1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532" name="Google Shape;532;p10"/>
          <p:cNvPicPr preferRelativeResize="0"/>
          <p:nvPr/>
        </p:nvPicPr>
        <p:blipFill rotWithShape="1">
          <a:blip r:embed="rId4">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11"/>
          <p:cNvPicPr preferRelativeResize="0"/>
          <p:nvPr/>
        </p:nvPicPr>
        <p:blipFill rotWithShape="1">
          <a:blip r:embed="rId3">
            <a:alphaModFix/>
          </a:blip>
          <a:srcRect b="0" l="1033" r="0" t="0"/>
          <a:stretch/>
        </p:blipFill>
        <p:spPr>
          <a:xfrm>
            <a:off x="7538364" y="4545878"/>
            <a:ext cx="6655511" cy="3212720"/>
          </a:xfrm>
          <a:prstGeom prst="rect">
            <a:avLst/>
          </a:prstGeom>
          <a:solidFill>
            <a:srgbClr val="ECECEC"/>
          </a:solidFill>
          <a:ln cap="sq" cmpd="sng" w="88900">
            <a:solidFill>
              <a:srgbClr val="FFFFFF"/>
            </a:solidFill>
            <a:prstDash val="solid"/>
            <a:miter lim="8000"/>
            <a:headEnd len="sm" w="sm" type="none"/>
            <a:tailEnd len="sm" w="sm" type="none"/>
          </a:ln>
          <a:effectLst>
            <a:outerShdw blurRad="63500" sx="102000" rotWithShape="0" algn="ctr" sy="102000">
              <a:srgbClr val="000000">
                <a:alpha val="40000"/>
              </a:srgbClr>
            </a:outerShdw>
          </a:effectLst>
        </p:spPr>
      </p:pic>
      <p:sp>
        <p:nvSpPr>
          <p:cNvPr id="538" name="Google Shape;538;p11"/>
          <p:cNvSpPr/>
          <p:nvPr/>
        </p:nvSpPr>
        <p:spPr>
          <a:xfrm>
            <a:off x="1199783" y="1598356"/>
            <a:ext cx="14944298"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 semi-supervised learning, partially labeled data is used, and  estimation techniques are used to identify unlabeled data.</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0" name="Google Shape;540;p11"/>
          <p:cNvSpPr/>
          <p:nvPr/>
        </p:nvSpPr>
        <p:spPr>
          <a:xfrm>
            <a:off x="1199783" y="2824213"/>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This provides superior performance over unsupervised learning, which is often CPU intensive.</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828311" y="3006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p11"/>
          <p:cNvSpPr/>
          <p:nvPr/>
        </p:nvSpPr>
        <p:spPr>
          <a:xfrm>
            <a:off x="2035174" y="4064487"/>
            <a:ext cx="8128000" cy="208775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Example :</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130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Clustering</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130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Factorization machines</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6050105" y="1169036"/>
            <a:ext cx="424988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SEMI-SUPERVISED LEARNING</a:t>
            </a:r>
            <a:endParaRPr b="0" i="0" sz="1400" u="none" cap="none" strike="noStrike">
              <a:solidFill>
                <a:srgbClr val="000000"/>
              </a:solidFill>
              <a:latin typeface="Arial"/>
              <a:ea typeface="Arial"/>
              <a:cs typeface="Arial"/>
              <a:sym typeface="Arial"/>
            </a:endParaRPr>
          </a:p>
        </p:txBody>
      </p:sp>
      <p:sp>
        <p:nvSpPr>
          <p:cNvPr id="544" name="Google Shape;544;p1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545" name="Google Shape;545;p11"/>
          <p:cNvPicPr preferRelativeResize="0"/>
          <p:nvPr/>
        </p:nvPicPr>
        <p:blipFill rotWithShape="1">
          <a:blip r:embed="rId4">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grpSp>
        <p:nvGrpSpPr>
          <p:cNvPr id="550" name="Google Shape;550;p12"/>
          <p:cNvGrpSpPr/>
          <p:nvPr/>
        </p:nvGrpSpPr>
        <p:grpSpPr>
          <a:xfrm>
            <a:off x="3114319" y="3312300"/>
            <a:ext cx="9357436" cy="4353565"/>
            <a:chOff x="4744604" y="3953961"/>
            <a:chExt cx="9357436" cy="4353565"/>
          </a:xfrm>
        </p:grpSpPr>
        <p:cxnSp>
          <p:nvCxnSpPr>
            <p:cNvPr id="551" name="Google Shape;551;p12"/>
            <p:cNvCxnSpPr/>
            <p:nvPr/>
          </p:nvCxnSpPr>
          <p:spPr>
            <a:xfrm flipH="1">
              <a:off x="12976186" y="7148878"/>
              <a:ext cx="1066331" cy="10380"/>
            </a:xfrm>
            <a:prstGeom prst="straightConnector1">
              <a:avLst/>
            </a:prstGeom>
            <a:noFill/>
            <a:ln cap="flat" cmpd="sng" w="57150">
              <a:solidFill>
                <a:srgbClr val="D0CECE"/>
              </a:solidFill>
              <a:prstDash val="solid"/>
              <a:miter lim="800000"/>
              <a:headEnd len="sm" w="sm" type="none"/>
              <a:tailEnd len="sm" w="sm" type="none"/>
            </a:ln>
          </p:spPr>
        </p:cxnSp>
        <p:cxnSp>
          <p:nvCxnSpPr>
            <p:cNvPr id="552" name="Google Shape;552;p12"/>
            <p:cNvCxnSpPr/>
            <p:nvPr/>
          </p:nvCxnSpPr>
          <p:spPr>
            <a:xfrm flipH="1">
              <a:off x="12976185" y="6136930"/>
              <a:ext cx="1066331" cy="10380"/>
            </a:xfrm>
            <a:prstGeom prst="straightConnector1">
              <a:avLst/>
            </a:prstGeom>
            <a:noFill/>
            <a:ln cap="flat" cmpd="sng" w="57150">
              <a:solidFill>
                <a:srgbClr val="D0CECE"/>
              </a:solidFill>
              <a:prstDash val="solid"/>
              <a:miter lim="800000"/>
              <a:headEnd len="sm" w="sm" type="none"/>
              <a:tailEnd len="sm" w="sm" type="none"/>
            </a:ln>
          </p:spPr>
        </p:cxnSp>
        <p:sp>
          <p:nvSpPr>
            <p:cNvPr id="553" name="Google Shape;553;p12"/>
            <p:cNvSpPr/>
            <p:nvPr/>
          </p:nvSpPr>
          <p:spPr>
            <a:xfrm flipH="1">
              <a:off x="4744604" y="3953961"/>
              <a:ext cx="2672108" cy="2011716"/>
            </a:xfrm>
            <a:prstGeom prst="cloudCallout">
              <a:avLst>
                <a:gd fmla="val -20833" name="adj1"/>
                <a:gd fmla="val 62500" name="adj2"/>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4" name="Google Shape;554;p12"/>
            <p:cNvSpPr txBox="1"/>
            <p:nvPr/>
          </p:nvSpPr>
          <p:spPr>
            <a:xfrm>
              <a:off x="5859528" y="7327309"/>
              <a:ext cx="227498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Learning rate α</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Inverse temperature β</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Discount rate </a:t>
              </a:r>
              <a:r>
                <a:rPr b="0" i="0" lang="en-IN" sz="2000" u="none" cap="none" strike="noStrike">
                  <a:solidFill>
                    <a:schemeClr val="dk1"/>
                  </a:solidFill>
                  <a:latin typeface="Calibri"/>
                  <a:ea typeface="Calibri"/>
                  <a:cs typeface="Calibri"/>
                  <a:sym typeface="Calibri"/>
                </a:rPr>
                <a:t>γ</a:t>
              </a:r>
              <a:endParaRPr b="0" i="0" sz="1800" u="none" cap="none" strike="noStrike">
                <a:solidFill>
                  <a:schemeClr val="dk1"/>
                </a:solidFill>
                <a:latin typeface="Calibri"/>
                <a:ea typeface="Calibri"/>
                <a:cs typeface="Calibri"/>
                <a:sym typeface="Calibri"/>
              </a:endParaRPr>
            </a:p>
          </p:txBody>
        </p:sp>
        <p:pic>
          <p:nvPicPr>
            <p:cNvPr id="555" name="Google Shape;555;p12"/>
            <p:cNvPicPr preferRelativeResize="0"/>
            <p:nvPr/>
          </p:nvPicPr>
          <p:blipFill rotWithShape="1">
            <a:blip r:embed="rId3">
              <a:alphaModFix/>
            </a:blip>
            <a:srcRect b="15960" l="14363" r="14363" t="15960"/>
            <a:stretch/>
          </p:blipFill>
          <p:spPr>
            <a:xfrm>
              <a:off x="10574995" y="5679157"/>
              <a:ext cx="2441257" cy="2048096"/>
            </a:xfrm>
            <a:prstGeom prst="rect">
              <a:avLst/>
            </a:prstGeom>
            <a:noFill/>
            <a:ln>
              <a:noFill/>
            </a:ln>
          </p:spPr>
        </p:pic>
        <p:pic>
          <p:nvPicPr>
            <p:cNvPr id="556" name="Google Shape;556;p12"/>
            <p:cNvPicPr preferRelativeResize="0"/>
            <p:nvPr/>
          </p:nvPicPr>
          <p:blipFill rotWithShape="1">
            <a:blip r:embed="rId4">
              <a:alphaModFix/>
            </a:blip>
            <a:srcRect b="35233" l="10809" r="10809" t="35233"/>
            <a:stretch/>
          </p:blipFill>
          <p:spPr>
            <a:xfrm>
              <a:off x="13037448" y="6399542"/>
              <a:ext cx="1064592" cy="352302"/>
            </a:xfrm>
            <a:prstGeom prst="rect">
              <a:avLst/>
            </a:prstGeom>
            <a:noFill/>
            <a:ln>
              <a:noFill/>
            </a:ln>
          </p:spPr>
        </p:pic>
        <p:pic>
          <p:nvPicPr>
            <p:cNvPr id="557" name="Google Shape;557;p12"/>
            <p:cNvPicPr preferRelativeResize="0"/>
            <p:nvPr/>
          </p:nvPicPr>
          <p:blipFill rotWithShape="1">
            <a:blip r:embed="rId5">
              <a:alphaModFix/>
            </a:blip>
            <a:srcRect b="35233" l="10809" r="10809" t="35233"/>
            <a:stretch/>
          </p:blipFill>
          <p:spPr>
            <a:xfrm>
              <a:off x="10273663" y="4468998"/>
              <a:ext cx="1145030" cy="378922"/>
            </a:xfrm>
            <a:prstGeom prst="rect">
              <a:avLst/>
            </a:prstGeom>
            <a:noFill/>
            <a:ln>
              <a:noFill/>
            </a:ln>
          </p:spPr>
        </p:pic>
        <p:cxnSp>
          <p:nvCxnSpPr>
            <p:cNvPr id="558" name="Google Shape;558;p12"/>
            <p:cNvCxnSpPr/>
            <p:nvPr/>
          </p:nvCxnSpPr>
          <p:spPr>
            <a:xfrm rot="10800000">
              <a:off x="14042517" y="4980180"/>
              <a:ext cx="0" cy="1156750"/>
            </a:xfrm>
            <a:prstGeom prst="straightConnector1">
              <a:avLst/>
            </a:prstGeom>
            <a:noFill/>
            <a:ln cap="flat" cmpd="sng" w="57150">
              <a:solidFill>
                <a:srgbClr val="D0CECE"/>
              </a:solidFill>
              <a:prstDash val="solid"/>
              <a:miter lim="800000"/>
              <a:headEnd len="sm" w="sm" type="none"/>
              <a:tailEnd len="sm" w="sm" type="none"/>
            </a:ln>
          </p:spPr>
        </p:cxnSp>
        <p:cxnSp>
          <p:nvCxnSpPr>
            <p:cNvPr id="559" name="Google Shape;559;p12"/>
            <p:cNvCxnSpPr/>
            <p:nvPr/>
          </p:nvCxnSpPr>
          <p:spPr>
            <a:xfrm rot="10800000">
              <a:off x="14042517" y="7148878"/>
              <a:ext cx="0" cy="1156750"/>
            </a:xfrm>
            <a:prstGeom prst="straightConnector1">
              <a:avLst/>
            </a:prstGeom>
            <a:noFill/>
            <a:ln cap="flat" cmpd="sng" w="57150">
              <a:solidFill>
                <a:srgbClr val="D0CECE"/>
              </a:solidFill>
              <a:prstDash val="solid"/>
              <a:miter lim="800000"/>
              <a:headEnd len="sm" w="sm" type="none"/>
              <a:tailEnd len="sm" w="sm" type="none"/>
            </a:ln>
          </p:spPr>
        </p:cxnSp>
        <p:cxnSp>
          <p:nvCxnSpPr>
            <p:cNvPr id="560" name="Google Shape;560;p12"/>
            <p:cNvCxnSpPr/>
            <p:nvPr/>
          </p:nvCxnSpPr>
          <p:spPr>
            <a:xfrm flipH="1">
              <a:off x="5413829" y="8295248"/>
              <a:ext cx="8628689" cy="12278"/>
            </a:xfrm>
            <a:prstGeom prst="straightConnector1">
              <a:avLst/>
            </a:prstGeom>
            <a:noFill/>
            <a:ln cap="flat" cmpd="sng" w="57150">
              <a:solidFill>
                <a:srgbClr val="D0CECE"/>
              </a:solidFill>
              <a:prstDash val="solid"/>
              <a:miter lim="800000"/>
              <a:headEnd len="sm" w="sm" type="none"/>
              <a:tailEnd len="sm" w="sm" type="none"/>
            </a:ln>
          </p:spPr>
        </p:cxnSp>
        <p:cxnSp>
          <p:nvCxnSpPr>
            <p:cNvPr id="561" name="Google Shape;561;p12"/>
            <p:cNvCxnSpPr/>
            <p:nvPr/>
          </p:nvCxnSpPr>
          <p:spPr>
            <a:xfrm rot="10800000">
              <a:off x="7639050" y="4981607"/>
              <a:ext cx="6403471" cy="1"/>
            </a:xfrm>
            <a:prstGeom prst="straightConnector1">
              <a:avLst/>
            </a:prstGeom>
            <a:noFill/>
            <a:ln cap="flat" cmpd="sng" w="57150">
              <a:solidFill>
                <a:srgbClr val="D0CECE"/>
              </a:solidFill>
              <a:prstDash val="solid"/>
              <a:miter lim="800000"/>
              <a:headEnd len="sm" w="sm" type="none"/>
              <a:tailEnd len="sm" w="sm" type="none"/>
            </a:ln>
          </p:spPr>
        </p:cxnSp>
        <p:pic>
          <p:nvPicPr>
            <p:cNvPr id="562" name="Google Shape;562;p12"/>
            <p:cNvPicPr preferRelativeResize="0"/>
            <p:nvPr/>
          </p:nvPicPr>
          <p:blipFill rotWithShape="1">
            <a:blip r:embed="rId6">
              <a:alphaModFix/>
            </a:blip>
            <a:srcRect b="4974" l="37427" r="35981" t="69084"/>
            <a:stretch/>
          </p:blipFill>
          <p:spPr>
            <a:xfrm>
              <a:off x="5959050" y="6301532"/>
              <a:ext cx="1181061" cy="1011948"/>
            </a:xfrm>
            <a:prstGeom prst="rect">
              <a:avLst/>
            </a:prstGeom>
            <a:noFill/>
            <a:ln>
              <a:noFill/>
            </a:ln>
          </p:spPr>
        </p:pic>
        <p:pic>
          <p:nvPicPr>
            <p:cNvPr id="563" name="Google Shape;563;p12"/>
            <p:cNvPicPr preferRelativeResize="0"/>
            <p:nvPr/>
          </p:nvPicPr>
          <p:blipFill rotWithShape="1">
            <a:blip r:embed="rId6">
              <a:alphaModFix/>
            </a:blip>
            <a:srcRect b="4974" l="37427" r="35981" t="69084"/>
            <a:stretch/>
          </p:blipFill>
          <p:spPr>
            <a:xfrm flipH="1">
              <a:off x="9695567" y="5728779"/>
              <a:ext cx="879426" cy="753502"/>
            </a:xfrm>
            <a:prstGeom prst="rect">
              <a:avLst/>
            </a:prstGeom>
            <a:noFill/>
            <a:ln>
              <a:noFill/>
            </a:ln>
          </p:spPr>
        </p:pic>
        <p:sp>
          <p:nvSpPr>
            <p:cNvPr id="564" name="Google Shape;564;p12"/>
            <p:cNvSpPr txBox="1"/>
            <p:nvPr/>
          </p:nvSpPr>
          <p:spPr>
            <a:xfrm>
              <a:off x="9614263" y="6759148"/>
              <a:ext cx="9156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action</a:t>
              </a:r>
              <a:endParaRPr b="0" i="0" sz="1400" u="none" cap="none" strike="noStrike">
                <a:solidFill>
                  <a:srgbClr val="000000"/>
                </a:solidFill>
                <a:latin typeface="Arial"/>
                <a:ea typeface="Arial"/>
                <a:cs typeface="Arial"/>
                <a:sym typeface="Arial"/>
              </a:endParaRPr>
            </a:p>
          </p:txBody>
        </p:sp>
        <p:sp>
          <p:nvSpPr>
            <p:cNvPr id="565" name="Google Shape;565;p12"/>
            <p:cNvSpPr txBox="1"/>
            <p:nvPr/>
          </p:nvSpPr>
          <p:spPr>
            <a:xfrm>
              <a:off x="10998250" y="5271462"/>
              <a:ext cx="171841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Environment</a:t>
              </a:r>
              <a:endParaRPr b="0" i="0" sz="1400" u="none" cap="none" strike="noStrike">
                <a:solidFill>
                  <a:srgbClr val="000000"/>
                </a:solidFill>
                <a:latin typeface="Arial"/>
                <a:ea typeface="Arial"/>
                <a:cs typeface="Arial"/>
                <a:sym typeface="Arial"/>
              </a:endParaRPr>
            </a:p>
          </p:txBody>
        </p:sp>
        <p:sp>
          <p:nvSpPr>
            <p:cNvPr id="566" name="Google Shape;566;p12"/>
            <p:cNvSpPr txBox="1"/>
            <p:nvPr/>
          </p:nvSpPr>
          <p:spPr>
            <a:xfrm>
              <a:off x="10300733" y="4143676"/>
              <a:ext cx="108010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Reward</a:t>
              </a:r>
              <a:endParaRPr b="0" i="0" sz="1400" u="none" cap="none" strike="noStrike">
                <a:solidFill>
                  <a:srgbClr val="000000"/>
                </a:solidFill>
                <a:latin typeface="Arial"/>
                <a:ea typeface="Arial"/>
                <a:cs typeface="Arial"/>
                <a:sym typeface="Arial"/>
              </a:endParaRPr>
            </a:p>
          </p:txBody>
        </p:sp>
        <p:sp>
          <p:nvSpPr>
            <p:cNvPr id="567" name="Google Shape;567;p12"/>
            <p:cNvSpPr txBox="1"/>
            <p:nvPr/>
          </p:nvSpPr>
          <p:spPr>
            <a:xfrm>
              <a:off x="5063612" y="4244602"/>
              <a:ext cx="179087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chemeClr val="lt1"/>
                  </a:solidFill>
                  <a:latin typeface="Open Sans"/>
                  <a:ea typeface="Open Sans"/>
                  <a:cs typeface="Open Sans"/>
                  <a:sym typeface="Open Sans"/>
                </a:rPr>
                <a:t>Internal State</a:t>
              </a:r>
              <a:endParaRPr b="0" i="0" sz="1400" u="none" cap="none" strike="noStrike">
                <a:solidFill>
                  <a:srgbClr val="000000"/>
                </a:solidFill>
                <a:latin typeface="Arial"/>
                <a:ea typeface="Arial"/>
                <a:cs typeface="Arial"/>
                <a:sym typeface="Arial"/>
              </a:endParaRPr>
            </a:p>
          </p:txBody>
        </p:sp>
        <p:cxnSp>
          <p:nvCxnSpPr>
            <p:cNvPr id="568" name="Google Shape;568;p12"/>
            <p:cNvCxnSpPr/>
            <p:nvPr/>
          </p:nvCxnSpPr>
          <p:spPr>
            <a:xfrm rot="10800000">
              <a:off x="5413829" y="5486400"/>
              <a:ext cx="0" cy="2819228"/>
            </a:xfrm>
            <a:prstGeom prst="straightConnector1">
              <a:avLst/>
            </a:prstGeom>
            <a:noFill/>
            <a:ln cap="flat" cmpd="sng" w="57150">
              <a:solidFill>
                <a:srgbClr val="D0CECE"/>
              </a:solidFill>
              <a:prstDash val="solid"/>
              <a:miter lim="800000"/>
              <a:headEnd len="sm" w="sm" type="none"/>
              <a:tailEnd len="med" w="med" type="triangle"/>
            </a:ln>
          </p:spPr>
        </p:cxnSp>
        <p:cxnSp>
          <p:nvCxnSpPr>
            <p:cNvPr id="569" name="Google Shape;569;p12"/>
            <p:cNvCxnSpPr/>
            <p:nvPr/>
          </p:nvCxnSpPr>
          <p:spPr>
            <a:xfrm>
              <a:off x="9728173" y="6673524"/>
              <a:ext cx="733057" cy="0"/>
            </a:xfrm>
            <a:prstGeom prst="straightConnector1">
              <a:avLst/>
            </a:prstGeom>
            <a:noFill/>
            <a:ln cap="flat" cmpd="sng" w="57150">
              <a:solidFill>
                <a:srgbClr val="D0CECE"/>
              </a:solidFill>
              <a:prstDash val="solid"/>
              <a:miter lim="800000"/>
              <a:headEnd len="sm" w="sm" type="none"/>
              <a:tailEnd len="med" w="med" type="triangle"/>
            </a:ln>
          </p:spPr>
        </p:cxnSp>
        <p:cxnSp>
          <p:nvCxnSpPr>
            <p:cNvPr id="570" name="Google Shape;570;p12"/>
            <p:cNvCxnSpPr/>
            <p:nvPr/>
          </p:nvCxnSpPr>
          <p:spPr>
            <a:xfrm>
              <a:off x="7644719" y="4962471"/>
              <a:ext cx="0" cy="979990"/>
            </a:xfrm>
            <a:prstGeom prst="straightConnector1">
              <a:avLst/>
            </a:prstGeom>
            <a:noFill/>
            <a:ln cap="flat" cmpd="sng" w="57150">
              <a:solidFill>
                <a:srgbClr val="D0CECE"/>
              </a:solidFill>
              <a:prstDash val="solid"/>
              <a:miter lim="800000"/>
              <a:headEnd len="sm" w="sm" type="none"/>
              <a:tailEnd len="med" w="med" type="triangle"/>
            </a:ln>
          </p:spPr>
        </p:cxnSp>
        <p:pic>
          <p:nvPicPr>
            <p:cNvPr id="571" name="Google Shape;571;p12"/>
            <p:cNvPicPr preferRelativeResize="0"/>
            <p:nvPr/>
          </p:nvPicPr>
          <p:blipFill rotWithShape="1">
            <a:blip r:embed="rId7">
              <a:alphaModFix/>
            </a:blip>
            <a:srcRect b="0" l="0" r="0" t="0"/>
            <a:stretch/>
          </p:blipFill>
          <p:spPr>
            <a:xfrm>
              <a:off x="5848130" y="4754852"/>
              <a:ext cx="685446" cy="685446"/>
            </a:xfrm>
            <a:prstGeom prst="rect">
              <a:avLst/>
            </a:prstGeom>
            <a:noFill/>
            <a:ln>
              <a:noFill/>
            </a:ln>
          </p:spPr>
        </p:pic>
      </p:grpSp>
      <p:sp>
        <p:nvSpPr>
          <p:cNvPr id="572" name="Google Shape;572;p12"/>
          <p:cNvSpPr/>
          <p:nvPr/>
        </p:nvSpPr>
        <p:spPr>
          <a:xfrm>
            <a:off x="1199783" y="1598356"/>
            <a:ext cx="14944298"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Reinforcement Learning allows the machine or software agent to learn its behavior based on feedback from the environment.</a:t>
            </a:r>
            <a:endParaRPr b="0" i="0" sz="1400" u="none" cap="none" strike="noStrike">
              <a:solidFill>
                <a:srgbClr val="000000"/>
              </a:solidFill>
              <a:latin typeface="Arial"/>
              <a:ea typeface="Arial"/>
              <a:cs typeface="Arial"/>
              <a:sym typeface="Arial"/>
            </a:endParaRPr>
          </a:p>
        </p:txBody>
      </p:sp>
      <p:sp>
        <p:nvSpPr>
          <p:cNvPr id="573" name="Google Shape;573;p12"/>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4" name="Google Shape;574;p12"/>
          <p:cNvSpPr/>
          <p:nvPr/>
        </p:nvSpPr>
        <p:spPr>
          <a:xfrm>
            <a:off x="6091783" y="1169036"/>
            <a:ext cx="416652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REINFORCEMENT LEARNING</a:t>
            </a:r>
            <a:endParaRPr b="0" i="0" sz="1400" u="none" cap="none" strike="noStrike">
              <a:solidFill>
                <a:srgbClr val="000000"/>
              </a:solidFill>
              <a:latin typeface="Arial"/>
              <a:ea typeface="Arial"/>
              <a:cs typeface="Arial"/>
              <a:sym typeface="Arial"/>
            </a:endParaRPr>
          </a:p>
        </p:txBody>
      </p:sp>
      <p:sp>
        <p:nvSpPr>
          <p:cNvPr id="575" name="Google Shape;575;p1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576" name="Google Shape;576;p12"/>
          <p:cNvPicPr preferRelativeResize="0"/>
          <p:nvPr/>
        </p:nvPicPr>
        <p:blipFill rotWithShape="1">
          <a:blip r:embed="rId8">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graphicFrame>
        <p:nvGraphicFramePr>
          <p:cNvPr id="581" name="Google Shape;581;p13"/>
          <p:cNvGraphicFramePr/>
          <p:nvPr/>
        </p:nvGraphicFramePr>
        <p:xfrm>
          <a:off x="2727400" y="4579944"/>
          <a:ext cx="3000000" cy="3000000"/>
        </p:xfrm>
        <a:graphic>
          <a:graphicData uri="http://schemas.openxmlformats.org/drawingml/2006/table">
            <a:tbl>
              <a:tblPr>
                <a:noFill/>
                <a:tableStyleId>{742028AA-9BE3-4DAA-85DC-EA3316296631}</a:tableStyleId>
              </a:tblPr>
              <a:tblGrid>
                <a:gridCol w="3612450"/>
                <a:gridCol w="3612450"/>
                <a:gridCol w="3612450"/>
              </a:tblGrid>
              <a:tr h="988125">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Weight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Texture</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Label</a:t>
                      </a:r>
                      <a:endParaRPr sz="1400" u="none" cap="none" strike="noStrike"/>
                    </a:p>
                  </a:txBody>
                  <a:tcPr marT="45725" marB="45725" marR="91450" marL="91450" anchor="ctr"/>
                </a:tc>
              </a:tr>
              <a:tr h="988125">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120 g</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Smooth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Apple</a:t>
                      </a:r>
                      <a:endParaRPr sz="1400" u="none" cap="none" strike="noStrike"/>
                    </a:p>
                  </a:txBody>
                  <a:tcPr marT="45725" marB="45725" marR="91450" marL="91450" anchor="ctr"/>
                </a:tc>
              </a:tr>
              <a:tr h="988125">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150 g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Bumpy</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Orange</a:t>
                      </a:r>
                      <a:endParaRPr sz="1400" u="none" cap="none" strike="noStrike"/>
                    </a:p>
                  </a:txBody>
                  <a:tcPr marT="45725" marB="45725" marR="91450" marL="91450" anchor="ctr"/>
                </a:tc>
              </a:tr>
              <a:tr h="988125">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180 g </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Bumpy</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600"/>
                        <a:buFont typeface="Calibri"/>
                        <a:buNone/>
                      </a:pPr>
                      <a:r>
                        <a:rPr lang="en-IN" sz="2400" u="none" cap="none" strike="noStrike">
                          <a:solidFill>
                            <a:srgbClr val="3F3F3F"/>
                          </a:solidFill>
                          <a:latin typeface="Open Sans"/>
                          <a:ea typeface="Open Sans"/>
                          <a:cs typeface="Open Sans"/>
                          <a:sym typeface="Open Sans"/>
                        </a:rPr>
                        <a:t>Orange</a:t>
                      </a:r>
                      <a:endParaRPr sz="1400" u="none" cap="none" strike="noStrike"/>
                    </a:p>
                  </a:txBody>
                  <a:tcPr marT="45725" marB="45725" marR="91450" marL="91450" anchor="ctr"/>
                </a:tc>
              </a:tr>
            </a:tbl>
          </a:graphicData>
        </a:graphic>
      </p:graphicFrame>
      <p:sp>
        <p:nvSpPr>
          <p:cNvPr id="582" name="Google Shape;582;p13"/>
          <p:cNvSpPr txBox="1"/>
          <p:nvPr/>
        </p:nvSpPr>
        <p:spPr>
          <a:xfrm>
            <a:off x="853441" y="3056049"/>
            <a:ext cx="3243862" cy="554014"/>
          </a:xfrm>
          <a:prstGeom prst="rect">
            <a:avLst/>
          </a:prstGeom>
          <a:noFill/>
          <a:ln cap="flat" cmpd="sng" w="12700">
            <a:solidFill>
              <a:srgbClr val="D8D8D8"/>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50"/>
              <a:buFont typeface="Calibri"/>
              <a:buNone/>
            </a:pPr>
            <a:r>
              <a:rPr b="0" i="0" lang="en-IN" sz="2200" u="none" cap="none" strike="noStrike">
                <a:solidFill>
                  <a:srgbClr val="000000"/>
                </a:solidFill>
                <a:latin typeface="Open Sans"/>
                <a:ea typeface="Open Sans"/>
                <a:cs typeface="Open Sans"/>
                <a:sym typeface="Open Sans"/>
              </a:rPr>
              <a:t>Collect Training Data</a:t>
            </a:r>
            <a:endParaRPr b="0" i="0" sz="1400" u="none" cap="none" strike="noStrike">
              <a:solidFill>
                <a:srgbClr val="000000"/>
              </a:solidFill>
              <a:latin typeface="Arial"/>
              <a:ea typeface="Arial"/>
              <a:cs typeface="Arial"/>
              <a:sym typeface="Arial"/>
            </a:endParaRPr>
          </a:p>
        </p:txBody>
      </p:sp>
      <p:cxnSp>
        <p:nvCxnSpPr>
          <p:cNvPr id="583" name="Google Shape;583;p13"/>
          <p:cNvCxnSpPr/>
          <p:nvPr/>
        </p:nvCxnSpPr>
        <p:spPr>
          <a:xfrm>
            <a:off x="4167560" y="3347864"/>
            <a:ext cx="2448271" cy="0"/>
          </a:xfrm>
          <a:prstGeom prst="straightConnector1">
            <a:avLst/>
          </a:prstGeom>
          <a:noFill/>
          <a:ln cap="flat" cmpd="sng" w="38100">
            <a:solidFill>
              <a:srgbClr val="757070"/>
            </a:solidFill>
            <a:prstDash val="solid"/>
            <a:miter lim="8000"/>
            <a:headEnd len="sm" w="sm" type="none"/>
            <a:tailEnd len="lg" w="lg" type="stealth"/>
          </a:ln>
        </p:spPr>
      </p:cxnSp>
      <p:sp>
        <p:nvSpPr>
          <p:cNvPr id="584" name="Google Shape;584;p13"/>
          <p:cNvSpPr txBox="1"/>
          <p:nvPr/>
        </p:nvSpPr>
        <p:spPr>
          <a:xfrm>
            <a:off x="11985064" y="3030216"/>
            <a:ext cx="2664295" cy="461662"/>
          </a:xfrm>
          <a:prstGeom prst="rect">
            <a:avLst/>
          </a:prstGeom>
          <a:noFill/>
          <a:ln cap="flat" cmpd="sng" w="12700">
            <a:solidFill>
              <a:srgbClr val="D8D8D8"/>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50"/>
              <a:buFont typeface="Calibri"/>
              <a:buNone/>
            </a:pPr>
            <a:r>
              <a:rPr b="0" i="0" lang="en-IN" sz="2200" u="none" cap="none" strike="noStrike">
                <a:solidFill>
                  <a:srgbClr val="000000"/>
                </a:solidFill>
                <a:latin typeface="Open Sans"/>
                <a:ea typeface="Open Sans"/>
                <a:cs typeface="Open Sans"/>
                <a:sym typeface="Open Sans"/>
              </a:rPr>
              <a:t>Make Predictions</a:t>
            </a:r>
            <a:endParaRPr b="0" i="0" sz="1400" u="none" cap="none" strike="noStrike">
              <a:solidFill>
                <a:srgbClr val="000000"/>
              </a:solidFill>
              <a:latin typeface="Arial"/>
              <a:ea typeface="Arial"/>
              <a:cs typeface="Arial"/>
              <a:sym typeface="Arial"/>
            </a:endParaRPr>
          </a:p>
        </p:txBody>
      </p:sp>
      <p:sp>
        <p:nvSpPr>
          <p:cNvPr id="585" name="Google Shape;585;p13"/>
          <p:cNvSpPr txBox="1"/>
          <p:nvPr/>
        </p:nvSpPr>
        <p:spPr>
          <a:xfrm>
            <a:off x="6759847" y="3013449"/>
            <a:ext cx="2664295" cy="478430"/>
          </a:xfrm>
          <a:prstGeom prst="rect">
            <a:avLst/>
          </a:prstGeom>
          <a:noFill/>
          <a:ln cap="flat" cmpd="sng" w="12700">
            <a:solidFill>
              <a:srgbClr val="D8D8D8"/>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50"/>
              <a:buFont typeface="Calibri"/>
              <a:buNone/>
            </a:pPr>
            <a:r>
              <a:rPr b="0" i="0" lang="en-IN" sz="2200" u="none" cap="none" strike="noStrike">
                <a:solidFill>
                  <a:srgbClr val="000000"/>
                </a:solidFill>
                <a:latin typeface="Open Sans"/>
                <a:ea typeface="Open Sans"/>
                <a:cs typeface="Open Sans"/>
                <a:sym typeface="Open Sans"/>
              </a:rPr>
              <a:t>Train Classifier</a:t>
            </a:r>
            <a:endParaRPr b="0" i="0" sz="1400" u="none" cap="none" strike="noStrike">
              <a:solidFill>
                <a:srgbClr val="000000"/>
              </a:solidFill>
              <a:latin typeface="Arial"/>
              <a:ea typeface="Arial"/>
              <a:cs typeface="Arial"/>
              <a:sym typeface="Arial"/>
            </a:endParaRPr>
          </a:p>
        </p:txBody>
      </p:sp>
      <p:cxnSp>
        <p:nvCxnSpPr>
          <p:cNvPr id="586" name="Google Shape;586;p13"/>
          <p:cNvCxnSpPr/>
          <p:nvPr/>
        </p:nvCxnSpPr>
        <p:spPr>
          <a:xfrm>
            <a:off x="9536792" y="3275856"/>
            <a:ext cx="2448271" cy="0"/>
          </a:xfrm>
          <a:prstGeom prst="straightConnector1">
            <a:avLst/>
          </a:prstGeom>
          <a:noFill/>
          <a:ln cap="flat" cmpd="sng" w="38100">
            <a:solidFill>
              <a:srgbClr val="757070"/>
            </a:solidFill>
            <a:prstDash val="solid"/>
            <a:miter lim="8000"/>
            <a:headEnd len="sm" w="sm" type="none"/>
            <a:tailEnd len="lg" w="lg" type="stealth"/>
          </a:ln>
        </p:spPr>
      </p:cxnSp>
      <p:sp>
        <p:nvSpPr>
          <p:cNvPr id="587" name="Google Shape;587;p13"/>
          <p:cNvSpPr txBox="1"/>
          <p:nvPr/>
        </p:nvSpPr>
        <p:spPr>
          <a:xfrm>
            <a:off x="584823" y="2568379"/>
            <a:ext cx="2016224" cy="461662"/>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50"/>
              <a:buFont typeface="Calibri"/>
              <a:buNone/>
            </a:pPr>
            <a:r>
              <a:rPr b="0" i="0" lang="en-IN" sz="2200" u="none" cap="none" strike="noStrike">
                <a:solidFill>
                  <a:srgbClr val="000000"/>
                </a:solidFill>
                <a:latin typeface="Open Sans"/>
                <a:ea typeface="Open Sans"/>
                <a:cs typeface="Open Sans"/>
                <a:sym typeface="Open Sans"/>
              </a:rPr>
              <a:t>Apple</a:t>
            </a:r>
            <a:endParaRPr b="0" i="0" sz="1400" u="none" cap="none" strike="noStrike">
              <a:solidFill>
                <a:srgbClr val="000000"/>
              </a:solidFill>
              <a:latin typeface="Arial"/>
              <a:ea typeface="Arial"/>
              <a:cs typeface="Arial"/>
              <a:sym typeface="Arial"/>
            </a:endParaRPr>
          </a:p>
        </p:txBody>
      </p:sp>
      <p:sp>
        <p:nvSpPr>
          <p:cNvPr id="588" name="Google Shape;588;p13"/>
          <p:cNvSpPr txBox="1"/>
          <p:nvPr/>
        </p:nvSpPr>
        <p:spPr>
          <a:xfrm>
            <a:off x="2377406" y="2631721"/>
            <a:ext cx="2016224" cy="461662"/>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50"/>
              <a:buFont typeface="Calibri"/>
              <a:buNone/>
            </a:pPr>
            <a:r>
              <a:rPr b="0" i="0" lang="en-IN" sz="2200" u="none" cap="none" strike="noStrike">
                <a:solidFill>
                  <a:srgbClr val="000000"/>
                </a:solidFill>
                <a:latin typeface="Open Sans"/>
                <a:ea typeface="Open Sans"/>
                <a:cs typeface="Open Sans"/>
                <a:sym typeface="Open Sans"/>
              </a:rPr>
              <a:t>Orange</a:t>
            </a:r>
            <a:endParaRPr b="0" i="0" sz="1400" u="none" cap="none" strike="noStrike">
              <a:solidFill>
                <a:srgbClr val="000000"/>
              </a:solidFill>
              <a:latin typeface="Arial"/>
              <a:ea typeface="Arial"/>
              <a:cs typeface="Arial"/>
              <a:sym typeface="Arial"/>
            </a:endParaRPr>
          </a:p>
        </p:txBody>
      </p:sp>
      <p:sp>
        <p:nvSpPr>
          <p:cNvPr id="589" name="Google Shape;589;p13"/>
          <p:cNvSpPr txBox="1"/>
          <p:nvPr/>
        </p:nvSpPr>
        <p:spPr>
          <a:xfrm>
            <a:off x="277348" y="4144115"/>
            <a:ext cx="2376610" cy="584773"/>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1" i="0" lang="en-IN" sz="2400" u="none" cap="none" strike="noStrike">
                <a:solidFill>
                  <a:srgbClr val="3F3F3F"/>
                </a:solidFill>
                <a:latin typeface="Open Sans"/>
                <a:ea typeface="Open Sans"/>
                <a:cs typeface="Open Sans"/>
                <a:sym typeface="Open Sans"/>
              </a:rPr>
              <a:t>Training Data</a:t>
            </a:r>
            <a:endParaRPr b="0" i="0" sz="1400" u="none" cap="none" strike="noStrike">
              <a:solidFill>
                <a:srgbClr val="000000"/>
              </a:solidFill>
              <a:latin typeface="Arial"/>
              <a:ea typeface="Arial"/>
              <a:cs typeface="Arial"/>
              <a:sym typeface="Arial"/>
            </a:endParaRPr>
          </a:p>
        </p:txBody>
      </p:sp>
      <p:sp>
        <p:nvSpPr>
          <p:cNvPr id="590" name="Google Shape;590;p13"/>
          <p:cNvSpPr txBox="1"/>
          <p:nvPr/>
        </p:nvSpPr>
        <p:spPr>
          <a:xfrm>
            <a:off x="2708350" y="3929841"/>
            <a:ext cx="7200799" cy="646329"/>
          </a:xfrm>
          <a:prstGeom prst="rect">
            <a:avLst/>
          </a:prstGeom>
          <a:solidFill>
            <a:srgbClr val="F4B081"/>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Open Sans SemiBold"/>
                <a:ea typeface="Open Sans SemiBold"/>
                <a:cs typeface="Open Sans SemiBold"/>
                <a:sym typeface="Open Sans SemiBold"/>
              </a:rPr>
              <a:t>FEATURES</a:t>
            </a:r>
            <a:endParaRPr b="0" i="0" sz="1400" u="none" cap="none" strike="noStrike">
              <a:solidFill>
                <a:srgbClr val="000000"/>
              </a:solidFill>
              <a:latin typeface="Arial"/>
              <a:ea typeface="Arial"/>
              <a:cs typeface="Arial"/>
              <a:sym typeface="Arial"/>
            </a:endParaRPr>
          </a:p>
        </p:txBody>
      </p:sp>
      <p:pic>
        <p:nvPicPr>
          <p:cNvPr id="591" name="Google Shape;591;p13"/>
          <p:cNvPicPr preferRelativeResize="0"/>
          <p:nvPr/>
        </p:nvPicPr>
        <p:blipFill rotWithShape="1">
          <a:blip r:embed="rId3">
            <a:alphaModFix/>
          </a:blip>
          <a:srcRect b="4534" l="63135" r="5734" t="65948"/>
          <a:stretch/>
        </p:blipFill>
        <p:spPr>
          <a:xfrm>
            <a:off x="2727400" y="1157095"/>
            <a:ext cx="1571540" cy="1490296"/>
          </a:xfrm>
          <a:prstGeom prst="rect">
            <a:avLst/>
          </a:prstGeom>
          <a:noFill/>
          <a:ln>
            <a:noFill/>
          </a:ln>
        </p:spPr>
      </p:pic>
      <p:pic>
        <p:nvPicPr>
          <p:cNvPr id="592" name="Google Shape;592;p13"/>
          <p:cNvPicPr preferRelativeResize="0"/>
          <p:nvPr/>
        </p:nvPicPr>
        <p:blipFill rotWithShape="1">
          <a:blip r:embed="rId3">
            <a:alphaModFix/>
          </a:blip>
          <a:srcRect b="68463" l="4529" r="63586" t="4264"/>
          <a:stretch/>
        </p:blipFill>
        <p:spPr>
          <a:xfrm>
            <a:off x="702018" y="1145113"/>
            <a:ext cx="1609794" cy="1376884"/>
          </a:xfrm>
          <a:prstGeom prst="rect">
            <a:avLst/>
          </a:prstGeom>
          <a:noFill/>
          <a:ln>
            <a:noFill/>
          </a:ln>
        </p:spPr>
      </p:pic>
      <p:sp>
        <p:nvSpPr>
          <p:cNvPr id="593" name="Google Shape;593;p13"/>
          <p:cNvSpPr/>
          <p:nvPr/>
        </p:nvSpPr>
        <p:spPr>
          <a:xfrm>
            <a:off x="4680756" y="1169036"/>
            <a:ext cx="698858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EXAMPLE: FIRST MACHINE LEARNING PROGRAM</a:t>
            </a:r>
            <a:endParaRPr b="0" i="0" sz="1400" u="none" cap="none" strike="noStrike">
              <a:solidFill>
                <a:srgbClr val="000000"/>
              </a:solidFill>
              <a:latin typeface="Arial"/>
              <a:ea typeface="Arial"/>
              <a:cs typeface="Arial"/>
              <a:sym typeface="Arial"/>
            </a:endParaRPr>
          </a:p>
        </p:txBody>
      </p:sp>
      <p:sp>
        <p:nvSpPr>
          <p:cNvPr id="594" name="Google Shape;594;p1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595" name="Google Shape;595;p13"/>
          <p:cNvPicPr preferRelativeResize="0"/>
          <p:nvPr/>
        </p:nvPicPr>
        <p:blipFill rotWithShape="1">
          <a:blip r:embed="rId4">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pSp>
        <p:nvGrpSpPr>
          <p:cNvPr id="600" name="Google Shape;600;p14"/>
          <p:cNvGrpSpPr/>
          <p:nvPr/>
        </p:nvGrpSpPr>
        <p:grpSpPr>
          <a:xfrm>
            <a:off x="1015201" y="2528414"/>
            <a:ext cx="2852924" cy="1567692"/>
            <a:chOff x="0" y="0"/>
            <a:chExt cx="2852921" cy="933247"/>
          </a:xfrm>
        </p:grpSpPr>
        <p:sp>
          <p:nvSpPr>
            <p:cNvPr id="601" name="Google Shape;601;p14"/>
            <p:cNvSpPr/>
            <p:nvPr/>
          </p:nvSpPr>
          <p:spPr>
            <a:xfrm>
              <a:off x="0" y="0"/>
              <a:ext cx="2852921" cy="933247"/>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600"/>
                <a:buFont typeface="Calibri"/>
                <a:buNone/>
              </a:pPr>
              <a:r>
                <a:t/>
              </a:r>
              <a:endParaRPr b="0" i="0" sz="2600" u="none" cap="none" strike="noStrike">
                <a:solidFill>
                  <a:srgbClr val="000000"/>
                </a:solidFill>
                <a:latin typeface="Calibri"/>
                <a:ea typeface="Calibri"/>
                <a:cs typeface="Calibri"/>
                <a:sym typeface="Calibri"/>
              </a:endParaRPr>
            </a:p>
          </p:txBody>
        </p:sp>
        <p:sp>
          <p:nvSpPr>
            <p:cNvPr id="602" name="Google Shape;602;p14"/>
            <p:cNvSpPr/>
            <p:nvPr/>
          </p:nvSpPr>
          <p:spPr>
            <a:xfrm>
              <a:off x="0" y="99873"/>
              <a:ext cx="2852921" cy="733499"/>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000000"/>
                </a:buClr>
                <a:buSzPts val="650"/>
                <a:buFont typeface="Calibri"/>
                <a:buNone/>
              </a:pPr>
              <a:r>
                <a:rPr b="0" i="0" lang="en-IN" sz="2600" u="none" cap="none" strike="noStrike">
                  <a:solidFill>
                    <a:schemeClr val="lt1"/>
                  </a:solidFill>
                  <a:latin typeface="Open Sans"/>
                  <a:ea typeface="Open Sans"/>
                  <a:cs typeface="Open Sans"/>
                  <a:sym typeface="Open Sans"/>
                </a:rPr>
                <a:t>Features</a:t>
              </a:r>
              <a:endParaRPr b="0" i="0" sz="1400" u="none" cap="none" strike="noStrike">
                <a:solidFill>
                  <a:srgbClr val="000000"/>
                </a:solidFill>
                <a:latin typeface="Arial"/>
                <a:ea typeface="Arial"/>
                <a:cs typeface="Arial"/>
                <a:sym typeface="Arial"/>
              </a:endParaRPr>
            </a:p>
          </p:txBody>
        </p:sp>
      </p:grpSp>
      <p:grpSp>
        <p:nvGrpSpPr>
          <p:cNvPr id="603" name="Google Shape;603;p14"/>
          <p:cNvGrpSpPr/>
          <p:nvPr/>
        </p:nvGrpSpPr>
        <p:grpSpPr>
          <a:xfrm>
            <a:off x="6705632" y="2528414"/>
            <a:ext cx="2852924" cy="1567692"/>
            <a:chOff x="0" y="0"/>
            <a:chExt cx="2852921" cy="933247"/>
          </a:xfrm>
        </p:grpSpPr>
        <p:sp>
          <p:nvSpPr>
            <p:cNvPr id="604" name="Google Shape;604;p14"/>
            <p:cNvSpPr/>
            <p:nvPr/>
          </p:nvSpPr>
          <p:spPr>
            <a:xfrm>
              <a:off x="0" y="0"/>
              <a:ext cx="2852921" cy="933247"/>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600"/>
                <a:buFont typeface="Calibri"/>
                <a:buNone/>
              </a:pPr>
              <a:r>
                <a:t/>
              </a:r>
              <a:endParaRPr b="0" i="0" sz="2600" u="none" cap="none" strike="noStrike">
                <a:solidFill>
                  <a:srgbClr val="000000"/>
                </a:solidFill>
                <a:latin typeface="Calibri"/>
                <a:ea typeface="Calibri"/>
                <a:cs typeface="Calibri"/>
                <a:sym typeface="Calibri"/>
              </a:endParaRPr>
            </a:p>
          </p:txBody>
        </p:sp>
        <p:sp>
          <p:nvSpPr>
            <p:cNvPr id="605" name="Google Shape;605;p14"/>
            <p:cNvSpPr/>
            <p:nvPr/>
          </p:nvSpPr>
          <p:spPr>
            <a:xfrm>
              <a:off x="0" y="99873"/>
              <a:ext cx="2852921" cy="733499"/>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none" cap="none" strike="noStrike">
                  <a:solidFill>
                    <a:schemeClr val="lt1"/>
                  </a:solidFill>
                  <a:latin typeface="Open Sans"/>
                  <a:ea typeface="Open Sans"/>
                  <a:cs typeface="Open Sans"/>
                  <a:sym typeface="Open Sans"/>
                </a:rPr>
                <a:t>Labels</a:t>
              </a:r>
              <a:endParaRPr b="0" i="0" sz="1400" u="none" cap="none" strike="noStrike">
                <a:solidFill>
                  <a:srgbClr val="000000"/>
                </a:solidFill>
                <a:latin typeface="Arial"/>
                <a:ea typeface="Arial"/>
                <a:cs typeface="Arial"/>
                <a:sym typeface="Arial"/>
              </a:endParaRPr>
            </a:p>
          </p:txBody>
        </p:sp>
      </p:grpSp>
      <p:grpSp>
        <p:nvGrpSpPr>
          <p:cNvPr id="606" name="Google Shape;606;p14"/>
          <p:cNvGrpSpPr/>
          <p:nvPr/>
        </p:nvGrpSpPr>
        <p:grpSpPr>
          <a:xfrm>
            <a:off x="12396063" y="2528414"/>
            <a:ext cx="2852924" cy="1567692"/>
            <a:chOff x="0" y="0"/>
            <a:chExt cx="2852921" cy="933247"/>
          </a:xfrm>
        </p:grpSpPr>
        <p:sp>
          <p:nvSpPr>
            <p:cNvPr id="607" name="Google Shape;607;p14"/>
            <p:cNvSpPr/>
            <p:nvPr/>
          </p:nvSpPr>
          <p:spPr>
            <a:xfrm>
              <a:off x="0" y="0"/>
              <a:ext cx="2852921" cy="933247"/>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600"/>
                <a:buFont typeface="Calibri"/>
                <a:buNone/>
              </a:pPr>
              <a:r>
                <a:t/>
              </a:r>
              <a:endParaRPr b="0" i="0" sz="2600" u="none" cap="none" strike="noStrike">
                <a:solidFill>
                  <a:srgbClr val="000000"/>
                </a:solidFill>
                <a:latin typeface="Calibri"/>
                <a:ea typeface="Calibri"/>
                <a:cs typeface="Calibri"/>
                <a:sym typeface="Calibri"/>
              </a:endParaRPr>
            </a:p>
          </p:txBody>
        </p:sp>
        <p:sp>
          <p:nvSpPr>
            <p:cNvPr id="608" name="Google Shape;608;p14"/>
            <p:cNvSpPr/>
            <p:nvPr/>
          </p:nvSpPr>
          <p:spPr>
            <a:xfrm>
              <a:off x="0" y="99873"/>
              <a:ext cx="2852921" cy="733499"/>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none" cap="none" strike="noStrike">
                  <a:solidFill>
                    <a:schemeClr val="lt1"/>
                  </a:solidFill>
                  <a:latin typeface="Open Sans"/>
                  <a:ea typeface="Open Sans"/>
                  <a:cs typeface="Open Sans"/>
                  <a:sym typeface="Open Sans"/>
                </a:rPr>
                <a:t>Model</a:t>
              </a:r>
              <a:endParaRPr b="0" i="0" sz="1400" u="none" cap="none" strike="noStrike">
                <a:solidFill>
                  <a:srgbClr val="000000"/>
                </a:solidFill>
                <a:latin typeface="Arial"/>
                <a:ea typeface="Arial"/>
                <a:cs typeface="Arial"/>
                <a:sym typeface="Arial"/>
              </a:endParaRPr>
            </a:p>
          </p:txBody>
        </p:sp>
      </p:grpSp>
      <p:grpSp>
        <p:nvGrpSpPr>
          <p:cNvPr id="609" name="Google Shape;609;p14"/>
          <p:cNvGrpSpPr/>
          <p:nvPr/>
        </p:nvGrpSpPr>
        <p:grpSpPr>
          <a:xfrm>
            <a:off x="3868125" y="5676757"/>
            <a:ext cx="2852924" cy="1831475"/>
            <a:chOff x="0" y="0"/>
            <a:chExt cx="2852921" cy="933247"/>
          </a:xfrm>
        </p:grpSpPr>
        <p:sp>
          <p:nvSpPr>
            <p:cNvPr id="610" name="Google Shape;610;p14"/>
            <p:cNvSpPr/>
            <p:nvPr/>
          </p:nvSpPr>
          <p:spPr>
            <a:xfrm>
              <a:off x="0" y="0"/>
              <a:ext cx="2852921" cy="933247"/>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2600"/>
                <a:buFont typeface="Calibri"/>
                <a:buNone/>
              </a:pPr>
              <a:r>
                <a:t/>
              </a:r>
              <a:endParaRPr b="0" i="0" sz="2600" u="none" cap="none" strike="noStrike">
                <a:solidFill>
                  <a:srgbClr val="000000"/>
                </a:solidFill>
                <a:latin typeface="Calibri"/>
                <a:ea typeface="Calibri"/>
                <a:cs typeface="Calibri"/>
                <a:sym typeface="Calibri"/>
              </a:endParaRPr>
            </a:p>
          </p:txBody>
        </p:sp>
        <p:sp>
          <p:nvSpPr>
            <p:cNvPr id="611" name="Google Shape;611;p14"/>
            <p:cNvSpPr/>
            <p:nvPr/>
          </p:nvSpPr>
          <p:spPr>
            <a:xfrm>
              <a:off x="0" y="99873"/>
              <a:ext cx="2852921" cy="733499"/>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none" cap="none" strike="noStrike">
                  <a:solidFill>
                    <a:schemeClr val="lt1"/>
                  </a:solidFill>
                  <a:latin typeface="Open Sans"/>
                  <a:ea typeface="Open Sans"/>
                  <a:cs typeface="Open Sans"/>
                  <a:sym typeface="Open Sans"/>
                </a:rPr>
                <a:t>Training data</a:t>
              </a:r>
              <a:endParaRPr b="0" i="0" sz="1400" u="none" cap="none" strike="noStrike">
                <a:solidFill>
                  <a:srgbClr val="000000"/>
                </a:solidFill>
                <a:latin typeface="Arial"/>
                <a:ea typeface="Arial"/>
                <a:cs typeface="Arial"/>
                <a:sym typeface="Arial"/>
              </a:endParaRPr>
            </a:p>
          </p:txBody>
        </p:sp>
      </p:grpSp>
      <p:grpSp>
        <p:nvGrpSpPr>
          <p:cNvPr id="612" name="Google Shape;612;p14"/>
          <p:cNvGrpSpPr/>
          <p:nvPr/>
        </p:nvGrpSpPr>
        <p:grpSpPr>
          <a:xfrm>
            <a:off x="9543139" y="5676757"/>
            <a:ext cx="2852924" cy="1831475"/>
            <a:chOff x="0" y="0"/>
            <a:chExt cx="2852921" cy="933247"/>
          </a:xfrm>
        </p:grpSpPr>
        <p:sp>
          <p:nvSpPr>
            <p:cNvPr id="613" name="Google Shape;613;p14"/>
            <p:cNvSpPr/>
            <p:nvPr/>
          </p:nvSpPr>
          <p:spPr>
            <a:xfrm>
              <a:off x="0" y="0"/>
              <a:ext cx="2852921" cy="933247"/>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2600"/>
                <a:buFont typeface="Calibri"/>
                <a:buNone/>
              </a:pPr>
              <a:r>
                <a:t/>
              </a:r>
              <a:endParaRPr b="0" i="0" sz="2600" u="none" cap="none" strike="noStrike">
                <a:solidFill>
                  <a:srgbClr val="000000"/>
                </a:solidFill>
                <a:latin typeface="Calibri"/>
                <a:ea typeface="Calibri"/>
                <a:cs typeface="Calibri"/>
                <a:sym typeface="Calibri"/>
              </a:endParaRPr>
            </a:p>
          </p:txBody>
        </p:sp>
        <p:sp>
          <p:nvSpPr>
            <p:cNvPr id="614" name="Google Shape;614;p14"/>
            <p:cNvSpPr/>
            <p:nvPr/>
          </p:nvSpPr>
          <p:spPr>
            <a:xfrm>
              <a:off x="0" y="236390"/>
              <a:ext cx="2852921" cy="460465"/>
            </a:xfrm>
            <a:prstGeom prst="rect">
              <a:avLst/>
            </a:prstGeom>
            <a:solidFill>
              <a:srgbClr val="2E75B5"/>
            </a:solidFill>
            <a:ln>
              <a:noFill/>
            </a:ln>
            <a:effectLst>
              <a:outerShdw blurRad="63500" sx="102000" rotWithShape="0" algn="ctr" sy="102000">
                <a:srgbClr val="000000">
                  <a:alpha val="40000"/>
                </a:srgbClr>
              </a:outerShdw>
            </a:effectLst>
          </p:spPr>
          <p:txBody>
            <a:bodyPr anchorCtr="0" anchor="ctr" bIns="187925" lIns="187925" spcFirstLastPara="1" rIns="187925" wrap="square" tIns="187925">
              <a:noAutofit/>
            </a:bodyPr>
            <a:lstStyle/>
            <a:p>
              <a:pPr indent="0" lvl="0" marL="0" marR="0" rtl="0" algn="ctr">
                <a:lnSpc>
                  <a:spcPct val="100000"/>
                </a:lnSpc>
                <a:spcBef>
                  <a:spcPts val="0"/>
                </a:spcBef>
                <a:spcAft>
                  <a:spcPts val="0"/>
                </a:spcAft>
                <a:buClr>
                  <a:srgbClr val="000000"/>
                </a:buClr>
                <a:buSzPts val="2600"/>
                <a:buFont typeface="Arial"/>
                <a:buNone/>
              </a:pPr>
              <a:r>
                <a:rPr b="0" i="0" lang="en-IN" sz="2600" u="none" cap="none" strike="noStrike">
                  <a:solidFill>
                    <a:schemeClr val="lt1"/>
                  </a:solidFill>
                  <a:latin typeface="Open Sans"/>
                  <a:ea typeface="Open Sans"/>
                  <a:cs typeface="Open Sans"/>
                  <a:sym typeface="Open Sans"/>
                </a:rPr>
                <a:t>Test Data</a:t>
              </a:r>
              <a:endParaRPr b="0" i="0" sz="1400" u="none" cap="none" strike="noStrike">
                <a:solidFill>
                  <a:srgbClr val="000000"/>
                </a:solidFill>
                <a:latin typeface="Arial"/>
                <a:ea typeface="Arial"/>
                <a:cs typeface="Arial"/>
                <a:sym typeface="Arial"/>
              </a:endParaRPr>
            </a:p>
          </p:txBody>
        </p:sp>
      </p:grpSp>
      <p:sp>
        <p:nvSpPr>
          <p:cNvPr id="615" name="Google Shape;615;p14"/>
          <p:cNvSpPr/>
          <p:nvPr/>
        </p:nvSpPr>
        <p:spPr>
          <a:xfrm>
            <a:off x="4463581" y="1169036"/>
            <a:ext cx="742293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COMMON TERMINOLOGIES IN MACHINE LEARNING</a:t>
            </a:r>
            <a:endParaRPr b="0" i="0" sz="1400" u="none" cap="none" strike="noStrike">
              <a:solidFill>
                <a:srgbClr val="000000"/>
              </a:solidFill>
              <a:latin typeface="Arial"/>
              <a:ea typeface="Arial"/>
              <a:cs typeface="Arial"/>
              <a:sym typeface="Arial"/>
            </a:endParaRPr>
          </a:p>
        </p:txBody>
      </p:sp>
      <p:sp>
        <p:nvSpPr>
          <p:cNvPr id="616" name="Google Shape;616;p1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617" name="Google Shape;617;p14"/>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pSp>
        <p:nvGrpSpPr>
          <p:cNvPr id="622" name="Google Shape;622;p15"/>
          <p:cNvGrpSpPr/>
          <p:nvPr/>
        </p:nvGrpSpPr>
        <p:grpSpPr>
          <a:xfrm>
            <a:off x="4697091" y="1845566"/>
            <a:ext cx="6832784" cy="6449843"/>
            <a:chOff x="4249471" y="1426828"/>
            <a:chExt cx="7724235" cy="7291335"/>
          </a:xfrm>
        </p:grpSpPr>
        <p:sp>
          <p:nvSpPr>
            <p:cNvPr id="623" name="Google Shape;623;p15"/>
            <p:cNvSpPr txBox="1"/>
            <p:nvPr/>
          </p:nvSpPr>
          <p:spPr>
            <a:xfrm>
              <a:off x="4249471" y="6560129"/>
              <a:ext cx="804953"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Input</a:t>
              </a:r>
              <a:endParaRPr b="0" i="0" sz="1400" u="none" cap="none" strike="noStrike">
                <a:solidFill>
                  <a:srgbClr val="000000"/>
                </a:solidFill>
                <a:latin typeface="Arial"/>
                <a:ea typeface="Arial"/>
                <a:cs typeface="Arial"/>
                <a:sym typeface="Arial"/>
              </a:endParaRPr>
            </a:p>
          </p:txBody>
        </p:sp>
        <p:grpSp>
          <p:nvGrpSpPr>
            <p:cNvPr id="624" name="Google Shape;624;p15"/>
            <p:cNvGrpSpPr/>
            <p:nvPr/>
          </p:nvGrpSpPr>
          <p:grpSpPr>
            <a:xfrm>
              <a:off x="5480630" y="1426828"/>
              <a:ext cx="6493076" cy="7291335"/>
              <a:chOff x="5480630" y="1426828"/>
              <a:chExt cx="6493076" cy="7291335"/>
            </a:xfrm>
          </p:grpSpPr>
          <p:sp>
            <p:nvSpPr>
              <p:cNvPr id="625" name="Google Shape;625;p15"/>
              <p:cNvSpPr txBox="1"/>
              <p:nvPr/>
            </p:nvSpPr>
            <p:spPr>
              <a:xfrm>
                <a:off x="6116653" y="1426828"/>
                <a:ext cx="2397392"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Ingest / Enrich Data</a:t>
                </a:r>
                <a:endParaRPr b="0" i="0" sz="1400" u="none" cap="none" strike="noStrike">
                  <a:solidFill>
                    <a:srgbClr val="000000"/>
                  </a:solidFill>
                  <a:latin typeface="Arial"/>
                  <a:ea typeface="Arial"/>
                  <a:cs typeface="Arial"/>
                  <a:sym typeface="Arial"/>
                </a:endParaRPr>
              </a:p>
            </p:txBody>
          </p:sp>
          <p:sp>
            <p:nvSpPr>
              <p:cNvPr id="626" name="Google Shape;626;p15"/>
              <p:cNvSpPr txBox="1"/>
              <p:nvPr/>
            </p:nvSpPr>
            <p:spPr>
              <a:xfrm>
                <a:off x="5816347" y="2509971"/>
                <a:ext cx="2998008"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Clean / Transform / Filter</a:t>
                </a:r>
                <a:endParaRPr b="0" i="0" sz="1400" u="none" cap="none" strike="noStrike">
                  <a:solidFill>
                    <a:srgbClr val="000000"/>
                  </a:solidFill>
                  <a:latin typeface="Arial"/>
                  <a:ea typeface="Arial"/>
                  <a:cs typeface="Arial"/>
                  <a:sym typeface="Arial"/>
                </a:endParaRPr>
              </a:p>
            </p:txBody>
          </p:sp>
          <p:sp>
            <p:nvSpPr>
              <p:cNvPr id="627" name="Google Shape;627;p15"/>
              <p:cNvSpPr txBox="1"/>
              <p:nvPr/>
            </p:nvSpPr>
            <p:spPr>
              <a:xfrm>
                <a:off x="5592219" y="3483242"/>
                <a:ext cx="3446259"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Select / Create New Features</a:t>
                </a:r>
                <a:endParaRPr b="0" i="0" sz="1400" u="none" cap="none" strike="noStrike">
                  <a:solidFill>
                    <a:srgbClr val="000000"/>
                  </a:solidFill>
                  <a:latin typeface="Arial"/>
                  <a:ea typeface="Arial"/>
                  <a:cs typeface="Arial"/>
                  <a:sym typeface="Arial"/>
                </a:endParaRPr>
              </a:p>
            </p:txBody>
          </p:sp>
          <p:sp>
            <p:nvSpPr>
              <p:cNvPr id="628" name="Google Shape;628;p15"/>
              <p:cNvSpPr txBox="1"/>
              <p:nvPr/>
            </p:nvSpPr>
            <p:spPr>
              <a:xfrm>
                <a:off x="6558926" y="4418149"/>
                <a:ext cx="1512848"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Training Set</a:t>
                </a:r>
                <a:endParaRPr b="0" i="0" sz="1400" u="none" cap="none" strike="noStrike">
                  <a:solidFill>
                    <a:srgbClr val="000000"/>
                  </a:solidFill>
                  <a:latin typeface="Arial"/>
                  <a:ea typeface="Arial"/>
                  <a:cs typeface="Arial"/>
                  <a:sym typeface="Arial"/>
                </a:endParaRPr>
              </a:p>
            </p:txBody>
          </p:sp>
          <p:sp>
            <p:nvSpPr>
              <p:cNvPr id="629" name="Google Shape;629;p15"/>
              <p:cNvSpPr txBox="1"/>
              <p:nvPr/>
            </p:nvSpPr>
            <p:spPr>
              <a:xfrm>
                <a:off x="6140938" y="5406183"/>
                <a:ext cx="2348826"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Learning Algorithm</a:t>
                </a:r>
                <a:endParaRPr b="0" i="0" sz="1400" u="none" cap="none" strike="noStrike">
                  <a:solidFill>
                    <a:srgbClr val="000000"/>
                  </a:solidFill>
                  <a:latin typeface="Arial"/>
                  <a:ea typeface="Arial"/>
                  <a:cs typeface="Arial"/>
                  <a:sym typeface="Arial"/>
                </a:endParaRPr>
              </a:p>
            </p:txBody>
          </p:sp>
          <p:sp>
            <p:nvSpPr>
              <p:cNvPr id="630" name="Google Shape;630;p15"/>
              <p:cNvSpPr txBox="1"/>
              <p:nvPr/>
            </p:nvSpPr>
            <p:spPr>
              <a:xfrm>
                <a:off x="9444534" y="6658337"/>
                <a:ext cx="1011538"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
            <p:nvSpPr>
              <p:cNvPr id="631" name="Google Shape;631;p15"/>
              <p:cNvSpPr txBox="1"/>
              <p:nvPr/>
            </p:nvSpPr>
            <p:spPr>
              <a:xfrm>
                <a:off x="6112814" y="7241760"/>
                <a:ext cx="2405073"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Hypothesis / Model</a:t>
                </a:r>
                <a:endParaRPr b="0" i="0" sz="1400" u="none" cap="none" strike="noStrike">
                  <a:solidFill>
                    <a:srgbClr val="000000"/>
                  </a:solidFill>
                  <a:latin typeface="Arial"/>
                  <a:ea typeface="Arial"/>
                  <a:cs typeface="Arial"/>
                  <a:sym typeface="Arial"/>
                </a:endParaRPr>
              </a:p>
            </p:txBody>
          </p:sp>
          <p:sp>
            <p:nvSpPr>
              <p:cNvPr id="632" name="Google Shape;632;p15"/>
              <p:cNvSpPr txBox="1"/>
              <p:nvPr/>
            </p:nvSpPr>
            <p:spPr>
              <a:xfrm>
                <a:off x="5784125" y="8283249"/>
                <a:ext cx="3062447" cy="434914"/>
              </a:xfrm>
              <a:prstGeom prst="rect">
                <a:avLst/>
              </a:prstGeom>
              <a:noFill/>
              <a:ln cap="flat" cmpd="sng" w="9525">
                <a:solidFill>
                  <a:srgbClr val="D8D8D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0" i="0" lang="en-IN" sz="1900" u="none" cap="none" strike="noStrike">
                    <a:solidFill>
                      <a:schemeClr val="dk1"/>
                    </a:solidFill>
                    <a:latin typeface="Calibri"/>
                    <a:ea typeface="Calibri"/>
                    <a:cs typeface="Calibri"/>
                    <a:sym typeface="Calibri"/>
                  </a:rPr>
                  <a:t>Evaluate Accuracy / Score</a:t>
                </a:r>
                <a:endParaRPr b="0" i="0" sz="1400" u="none" cap="none" strike="noStrike">
                  <a:solidFill>
                    <a:srgbClr val="000000"/>
                  </a:solidFill>
                  <a:latin typeface="Arial"/>
                  <a:ea typeface="Arial"/>
                  <a:cs typeface="Arial"/>
                  <a:sym typeface="Arial"/>
                </a:endParaRPr>
              </a:p>
            </p:txBody>
          </p:sp>
          <p:sp>
            <p:nvSpPr>
              <p:cNvPr id="633" name="Google Shape;633;p15"/>
              <p:cNvSpPr/>
              <p:nvPr/>
            </p:nvSpPr>
            <p:spPr>
              <a:xfrm>
                <a:off x="7160329" y="1988013"/>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34" name="Google Shape;634;p15"/>
              <p:cNvSpPr/>
              <p:nvPr/>
            </p:nvSpPr>
            <p:spPr>
              <a:xfrm>
                <a:off x="7160329" y="2955537"/>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35" name="Google Shape;635;p15"/>
              <p:cNvSpPr/>
              <p:nvPr/>
            </p:nvSpPr>
            <p:spPr>
              <a:xfrm>
                <a:off x="7160329" y="3935171"/>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36" name="Google Shape;636;p15"/>
              <p:cNvSpPr/>
              <p:nvPr/>
            </p:nvSpPr>
            <p:spPr>
              <a:xfrm>
                <a:off x="7160329" y="7701922"/>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37" name="Google Shape;637;p15"/>
              <p:cNvSpPr txBox="1"/>
              <p:nvPr/>
            </p:nvSpPr>
            <p:spPr>
              <a:xfrm>
                <a:off x="6848847" y="6564854"/>
                <a:ext cx="887396" cy="434914"/>
              </a:xfrm>
              <a:prstGeom prst="rect">
                <a:avLst/>
              </a:prstGeom>
              <a:noFill/>
              <a:ln cap="flat" cmpd="sng" w="57150">
                <a:solidFill>
                  <a:srgbClr val="2E75B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1" i="0" lang="en-IN" sz="1900" u="none" cap="none" strike="noStrike">
                    <a:solidFill>
                      <a:schemeClr val="dk1"/>
                    </a:solidFill>
                    <a:latin typeface="Open Sans"/>
                    <a:ea typeface="Open Sans"/>
                    <a:cs typeface="Open Sans"/>
                    <a:sym typeface="Open Sans"/>
                  </a:rPr>
                  <a:t>  h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5480630" y="6658337"/>
                <a:ext cx="1046360" cy="371429"/>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39" name="Google Shape;639;p15"/>
              <p:cNvSpPr/>
              <p:nvPr/>
            </p:nvSpPr>
            <p:spPr>
              <a:xfrm>
                <a:off x="7981651" y="6658337"/>
                <a:ext cx="1046360" cy="371429"/>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40" name="Google Shape;640;p15"/>
              <p:cNvSpPr/>
              <p:nvPr/>
            </p:nvSpPr>
            <p:spPr>
              <a:xfrm rot="5400000">
                <a:off x="6994738" y="3660437"/>
                <a:ext cx="5077671" cy="4880264"/>
              </a:xfrm>
              <a:prstGeom prst="blockArc">
                <a:avLst>
                  <a:gd fmla="val 10671237" name="adj1"/>
                  <a:gd fmla="val 162415" name="adj2"/>
                  <a:gd fmla="val 4833" name="adj3"/>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641" name="Google Shape;641;p15"/>
              <p:cNvSpPr/>
              <p:nvPr/>
            </p:nvSpPr>
            <p:spPr>
              <a:xfrm rot="-5400000">
                <a:off x="9093133" y="3499483"/>
                <a:ext cx="642992" cy="354037"/>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42" name="Google Shape;642;p15"/>
              <p:cNvSpPr/>
              <p:nvPr/>
            </p:nvSpPr>
            <p:spPr>
              <a:xfrm>
                <a:off x="7175774" y="4926315"/>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643" name="Google Shape;643;p15"/>
              <p:cNvSpPr/>
              <p:nvPr/>
            </p:nvSpPr>
            <p:spPr>
              <a:xfrm>
                <a:off x="7175774" y="5952448"/>
                <a:ext cx="294654" cy="483858"/>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grpSp>
      </p:grpSp>
      <p:sp>
        <p:nvSpPr>
          <p:cNvPr id="644" name="Google Shape;644;p15"/>
          <p:cNvSpPr/>
          <p:nvPr/>
        </p:nvSpPr>
        <p:spPr>
          <a:xfrm>
            <a:off x="4412477" y="1169036"/>
            <a:ext cx="752513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STEPS FOR CREATING A MACHINE LEARNING MODEL</a:t>
            </a:r>
            <a:endParaRPr b="0" i="0" sz="1400" u="none" cap="none" strike="noStrike">
              <a:solidFill>
                <a:srgbClr val="000000"/>
              </a:solidFill>
              <a:latin typeface="Arial"/>
              <a:ea typeface="Arial"/>
              <a:cs typeface="Arial"/>
              <a:sym typeface="Arial"/>
            </a:endParaRPr>
          </a:p>
        </p:txBody>
      </p:sp>
      <p:sp>
        <p:nvSpPr>
          <p:cNvPr id="645" name="Google Shape;645;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646" name="Google Shape;646;p15"/>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6"/>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1" i="0" lang="en-IN" sz="3200" u="none" cap="none" strike="noStrike">
                <a:solidFill>
                  <a:schemeClr val="lt1"/>
                </a:solidFill>
                <a:latin typeface="Open Sans ExtraBold"/>
                <a:ea typeface="Open Sans ExtraBold"/>
                <a:cs typeface="Open Sans ExtraBold"/>
                <a:sym typeface="Open Sans ExtraBold"/>
              </a:rPr>
              <a:t>Spark ML Programming</a:t>
            </a:r>
            <a:endParaRPr/>
          </a:p>
        </p:txBody>
      </p:sp>
      <p:sp>
        <p:nvSpPr>
          <p:cNvPr id="652" name="Google Shape;652;p16"/>
          <p:cNvSpPr txBox="1"/>
          <p:nvPr>
            <p:ph idx="2" type="body"/>
          </p:nvPr>
        </p:nvSpPr>
        <p:spPr>
          <a:xfrm>
            <a:off x="926742" y="2380588"/>
            <a:ext cx="12378899"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IN" sz="2800" u="none" cap="none" strike="noStrike">
                <a:solidFill>
                  <a:srgbClr val="0F547B"/>
                </a:solidFill>
                <a:latin typeface="Open Sans SemiBold"/>
                <a:ea typeface="Open Sans SemiBold"/>
                <a:cs typeface="Open Sans SemiBold"/>
                <a:sym typeface="Open Sans SemiBold"/>
              </a:rPr>
              <a:t>Topic 2: Machine Learning Using Spark MLlib and Spark 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pSp>
        <p:nvGrpSpPr>
          <p:cNvPr id="657" name="Google Shape;657;p17"/>
          <p:cNvGrpSpPr/>
          <p:nvPr/>
        </p:nvGrpSpPr>
        <p:grpSpPr>
          <a:xfrm>
            <a:off x="4317331" y="4358438"/>
            <a:ext cx="8008065" cy="2958278"/>
            <a:chOff x="6326789" y="3197082"/>
            <a:chExt cx="9192178" cy="3395704"/>
          </a:xfrm>
        </p:grpSpPr>
        <p:sp>
          <p:nvSpPr>
            <p:cNvPr id="658" name="Google Shape;658;p17"/>
            <p:cNvSpPr/>
            <p:nvPr/>
          </p:nvSpPr>
          <p:spPr>
            <a:xfrm>
              <a:off x="8780993" y="3197082"/>
              <a:ext cx="3351224" cy="3351224"/>
            </a:xfrm>
            <a:prstGeom prst="ellipse">
              <a:avLst/>
            </a:prstGeom>
            <a:solidFill>
              <a:schemeClr val="lt1"/>
            </a:solidFill>
            <a:ln cap="flat" cmpd="sng" w="38100">
              <a:solidFill>
                <a:srgbClr val="3A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9" name="Google Shape;659;p17"/>
            <p:cNvSpPr txBox="1"/>
            <p:nvPr/>
          </p:nvSpPr>
          <p:spPr>
            <a:xfrm>
              <a:off x="7904411" y="3236481"/>
              <a:ext cx="13869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Spark.mllib</a:t>
              </a:r>
              <a:endParaRPr b="0" i="0" sz="1800" u="none" cap="none" strike="noStrike">
                <a:solidFill>
                  <a:srgbClr val="3F3F3F"/>
                </a:solidFill>
                <a:latin typeface="Open Sans"/>
                <a:ea typeface="Open Sans"/>
                <a:cs typeface="Open Sans"/>
                <a:sym typeface="Open Sans"/>
              </a:endParaRPr>
            </a:p>
          </p:txBody>
        </p:sp>
        <p:sp>
          <p:nvSpPr>
            <p:cNvPr id="660" name="Google Shape;660;p17"/>
            <p:cNvSpPr/>
            <p:nvPr/>
          </p:nvSpPr>
          <p:spPr>
            <a:xfrm>
              <a:off x="8916653" y="3307735"/>
              <a:ext cx="3079906" cy="3079905"/>
            </a:xfrm>
            <a:prstGeom prst="ellipse">
              <a:avLst/>
            </a:prstGeom>
            <a:solidFill>
              <a:srgbClr val="FEA628"/>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1" name="Google Shape;661;p17"/>
            <p:cNvSpPr txBox="1"/>
            <p:nvPr/>
          </p:nvSpPr>
          <p:spPr>
            <a:xfrm>
              <a:off x="9803566" y="4296158"/>
              <a:ext cx="1268296"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IN" sz="2800" u="none" cap="none" strike="noStrike">
                  <a:solidFill>
                    <a:srgbClr val="3F3F3F"/>
                  </a:solidFill>
                  <a:latin typeface="Open Sans SemiBold"/>
                  <a:ea typeface="Open Sans SemiBold"/>
                  <a:cs typeface="Open Sans SemiBold"/>
                  <a:sym typeface="Open Sans SemiBold"/>
                </a:rPr>
                <a:t>Spark </a:t>
              </a:r>
              <a:br>
                <a:rPr b="0" i="0" lang="en-IN" sz="2800" u="none" cap="none" strike="noStrike">
                  <a:solidFill>
                    <a:srgbClr val="3F3F3F"/>
                  </a:solidFill>
                  <a:latin typeface="Open Sans SemiBold"/>
                  <a:ea typeface="Open Sans SemiBold"/>
                  <a:cs typeface="Open Sans SemiBold"/>
                  <a:sym typeface="Open Sans SemiBold"/>
                </a:rPr>
              </a:br>
              <a:r>
                <a:rPr b="0" i="0" lang="en-IN" sz="2800" u="none" cap="none" strike="noStrike">
                  <a:solidFill>
                    <a:srgbClr val="3F3F3F"/>
                  </a:solidFill>
                  <a:latin typeface="Open Sans SemiBold"/>
                  <a:ea typeface="Open Sans SemiBold"/>
                  <a:cs typeface="Open Sans SemiBold"/>
                  <a:sym typeface="Open Sans SemiBold"/>
                </a:rPr>
                <a:t>MLLIB</a:t>
              </a:r>
              <a:endParaRPr b="0" i="0" sz="1400" u="none" cap="none" strike="noStrike">
                <a:solidFill>
                  <a:srgbClr val="000000"/>
                </a:solidFill>
                <a:latin typeface="Arial"/>
                <a:ea typeface="Arial"/>
                <a:cs typeface="Arial"/>
                <a:sym typeface="Arial"/>
              </a:endParaRPr>
            </a:p>
          </p:txBody>
        </p:sp>
        <p:cxnSp>
          <p:nvCxnSpPr>
            <p:cNvPr id="662" name="Google Shape;662;p17"/>
            <p:cNvCxnSpPr>
              <a:stCxn id="658" idx="7"/>
              <a:endCxn id="658" idx="7"/>
            </p:cNvCxnSpPr>
            <p:nvPr/>
          </p:nvCxnSpPr>
          <p:spPr>
            <a:xfrm>
              <a:off x="11641442" y="3687857"/>
              <a:ext cx="0" cy="0"/>
            </a:xfrm>
            <a:prstGeom prst="straightConnector1">
              <a:avLst/>
            </a:prstGeom>
            <a:noFill/>
            <a:ln cap="flat" cmpd="sng" w="9525">
              <a:solidFill>
                <a:srgbClr val="3F3F3F"/>
              </a:solidFill>
              <a:prstDash val="solid"/>
              <a:miter lim="800000"/>
              <a:headEnd len="sm" w="sm" type="none"/>
              <a:tailEnd len="sm" w="sm" type="none"/>
            </a:ln>
          </p:spPr>
        </p:cxnSp>
        <p:cxnSp>
          <p:nvCxnSpPr>
            <p:cNvPr id="663" name="Google Shape;663;p17"/>
            <p:cNvCxnSpPr/>
            <p:nvPr/>
          </p:nvCxnSpPr>
          <p:spPr>
            <a:xfrm>
              <a:off x="11544300" y="3615433"/>
              <a:ext cx="1809750" cy="0"/>
            </a:xfrm>
            <a:prstGeom prst="straightConnector1">
              <a:avLst/>
            </a:prstGeom>
            <a:noFill/>
            <a:ln cap="flat" cmpd="sng" w="9525">
              <a:solidFill>
                <a:srgbClr val="3F3F3F"/>
              </a:solidFill>
              <a:prstDash val="solid"/>
              <a:miter lim="800000"/>
              <a:headEnd len="sm" w="sm" type="none"/>
              <a:tailEnd len="sm" w="sm" type="none"/>
            </a:ln>
          </p:spPr>
        </p:cxnSp>
        <p:cxnSp>
          <p:nvCxnSpPr>
            <p:cNvPr id="664" name="Google Shape;664;p17"/>
            <p:cNvCxnSpPr/>
            <p:nvPr/>
          </p:nvCxnSpPr>
          <p:spPr>
            <a:xfrm>
              <a:off x="7536415" y="3615433"/>
              <a:ext cx="1809750" cy="0"/>
            </a:xfrm>
            <a:prstGeom prst="straightConnector1">
              <a:avLst/>
            </a:prstGeom>
            <a:noFill/>
            <a:ln cap="flat" cmpd="sng" w="9525">
              <a:solidFill>
                <a:srgbClr val="3F3F3F"/>
              </a:solidFill>
              <a:prstDash val="solid"/>
              <a:miter lim="800000"/>
              <a:headEnd len="sm" w="sm" type="none"/>
              <a:tailEnd len="sm" w="sm" type="none"/>
            </a:ln>
          </p:spPr>
        </p:cxnSp>
        <p:cxnSp>
          <p:nvCxnSpPr>
            <p:cNvPr id="665" name="Google Shape;665;p17"/>
            <p:cNvCxnSpPr/>
            <p:nvPr/>
          </p:nvCxnSpPr>
          <p:spPr>
            <a:xfrm>
              <a:off x="7543800" y="3615433"/>
              <a:ext cx="0" cy="2480567"/>
            </a:xfrm>
            <a:prstGeom prst="straightConnector1">
              <a:avLst/>
            </a:prstGeom>
            <a:noFill/>
            <a:ln cap="flat" cmpd="sng" w="9525">
              <a:solidFill>
                <a:srgbClr val="3F3F3F"/>
              </a:solidFill>
              <a:prstDash val="solid"/>
              <a:miter lim="800000"/>
              <a:headEnd len="sm" w="sm" type="none"/>
              <a:tailEnd len="sm" w="sm" type="none"/>
            </a:ln>
          </p:spPr>
        </p:cxnSp>
        <p:cxnSp>
          <p:nvCxnSpPr>
            <p:cNvPr id="666" name="Google Shape;666;p17"/>
            <p:cNvCxnSpPr/>
            <p:nvPr/>
          </p:nvCxnSpPr>
          <p:spPr>
            <a:xfrm>
              <a:off x="13354050" y="3615433"/>
              <a:ext cx="0" cy="2480567"/>
            </a:xfrm>
            <a:prstGeom prst="straightConnector1">
              <a:avLst/>
            </a:prstGeom>
            <a:noFill/>
            <a:ln cap="flat" cmpd="sng" w="9525">
              <a:solidFill>
                <a:srgbClr val="3F3F3F"/>
              </a:solidFill>
              <a:prstDash val="solid"/>
              <a:miter lim="800000"/>
              <a:headEnd len="sm" w="sm" type="none"/>
              <a:tailEnd len="sm" w="sm" type="none"/>
            </a:ln>
          </p:spPr>
        </p:cxnSp>
        <p:cxnSp>
          <p:nvCxnSpPr>
            <p:cNvPr id="667" name="Google Shape;667;p17"/>
            <p:cNvCxnSpPr/>
            <p:nvPr/>
          </p:nvCxnSpPr>
          <p:spPr>
            <a:xfrm>
              <a:off x="6631540" y="6096000"/>
              <a:ext cx="1809750" cy="0"/>
            </a:xfrm>
            <a:prstGeom prst="straightConnector1">
              <a:avLst/>
            </a:prstGeom>
            <a:noFill/>
            <a:ln cap="flat" cmpd="sng" w="9525">
              <a:solidFill>
                <a:srgbClr val="3F3F3F"/>
              </a:solidFill>
              <a:prstDash val="solid"/>
              <a:miter lim="800000"/>
              <a:headEnd len="sm" w="sm" type="none"/>
              <a:tailEnd len="sm" w="sm" type="none"/>
            </a:ln>
          </p:spPr>
        </p:cxnSp>
        <p:cxnSp>
          <p:nvCxnSpPr>
            <p:cNvPr id="668" name="Google Shape;668;p17"/>
            <p:cNvCxnSpPr/>
            <p:nvPr/>
          </p:nvCxnSpPr>
          <p:spPr>
            <a:xfrm>
              <a:off x="12517990" y="6096000"/>
              <a:ext cx="1809750" cy="0"/>
            </a:xfrm>
            <a:prstGeom prst="straightConnector1">
              <a:avLst/>
            </a:prstGeom>
            <a:noFill/>
            <a:ln cap="flat" cmpd="sng" w="9525">
              <a:solidFill>
                <a:srgbClr val="3F3F3F"/>
              </a:solidFill>
              <a:prstDash val="solid"/>
              <a:miter lim="800000"/>
              <a:headEnd len="sm" w="sm" type="none"/>
              <a:tailEnd len="sm" w="sm" type="none"/>
            </a:ln>
          </p:spPr>
        </p:cxnSp>
        <p:sp>
          <p:nvSpPr>
            <p:cNvPr id="669" name="Google Shape;669;p17"/>
            <p:cNvSpPr txBox="1"/>
            <p:nvPr/>
          </p:nvSpPr>
          <p:spPr>
            <a:xfrm>
              <a:off x="11912630" y="3215457"/>
              <a:ext cx="11304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Spark.ml</a:t>
              </a:r>
              <a:endParaRPr b="0" i="0" sz="1400" u="none" cap="none" strike="noStrike">
                <a:solidFill>
                  <a:srgbClr val="000000"/>
                </a:solidFill>
                <a:latin typeface="Arial"/>
                <a:ea typeface="Arial"/>
                <a:cs typeface="Arial"/>
                <a:sym typeface="Arial"/>
              </a:endParaRPr>
            </a:p>
          </p:txBody>
        </p:sp>
        <p:sp>
          <p:nvSpPr>
            <p:cNvPr id="670" name="Google Shape;670;p17"/>
            <p:cNvSpPr txBox="1"/>
            <p:nvPr/>
          </p:nvSpPr>
          <p:spPr>
            <a:xfrm>
              <a:off x="6326789" y="6168843"/>
              <a:ext cx="2708894" cy="42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Built on top of RDDs</a:t>
              </a:r>
              <a:endParaRPr b="0" i="0" sz="1400" u="none" cap="none" strike="noStrike">
                <a:solidFill>
                  <a:srgbClr val="000000"/>
                </a:solidFill>
                <a:latin typeface="Arial"/>
                <a:ea typeface="Arial"/>
                <a:cs typeface="Arial"/>
                <a:sym typeface="Arial"/>
              </a:endParaRPr>
            </a:p>
          </p:txBody>
        </p:sp>
        <p:sp>
          <p:nvSpPr>
            <p:cNvPr id="671" name="Google Shape;671;p17"/>
            <p:cNvSpPr txBox="1"/>
            <p:nvPr/>
          </p:nvSpPr>
          <p:spPr>
            <a:xfrm>
              <a:off x="11996558" y="6168842"/>
              <a:ext cx="3522409" cy="42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Built on top of DataFrames</a:t>
              </a:r>
              <a:endParaRPr b="0" i="0" sz="1800" u="none" cap="none" strike="noStrike">
                <a:solidFill>
                  <a:srgbClr val="3F3F3F"/>
                </a:solidFill>
                <a:latin typeface="Open Sans"/>
                <a:ea typeface="Open Sans"/>
                <a:cs typeface="Open Sans"/>
                <a:sym typeface="Open Sans"/>
              </a:endParaRPr>
            </a:p>
          </p:txBody>
        </p:sp>
      </p:grpSp>
      <p:sp>
        <p:nvSpPr>
          <p:cNvPr id="672" name="Google Shape;672;p17"/>
          <p:cNvSpPr/>
          <p:nvPr/>
        </p:nvSpPr>
        <p:spPr>
          <a:xfrm>
            <a:off x="1161384" y="1217337"/>
            <a:ext cx="13941420" cy="430887"/>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sp>
        <p:nvSpPr>
          <p:cNvPr id="673" name="Google Shape;673;p17"/>
          <p:cNvSpPr/>
          <p:nvPr/>
        </p:nvSpPr>
        <p:spPr>
          <a:xfrm>
            <a:off x="1390586" y="1597640"/>
            <a:ext cx="14944298"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 two scalable Machine Learning libraries of Spark, the MLlib and ML, contain general learning utilities and algorithms. </a:t>
            </a:r>
            <a:endParaRPr b="0" i="0" sz="1400" u="none" cap="none" strike="noStrike">
              <a:solidFill>
                <a:srgbClr val="000000"/>
              </a:solidFill>
              <a:latin typeface="Arial"/>
              <a:ea typeface="Arial"/>
              <a:cs typeface="Arial"/>
              <a:sym typeface="Arial"/>
            </a:endParaRPr>
          </a:p>
        </p:txBody>
      </p:sp>
      <p:sp>
        <p:nvSpPr>
          <p:cNvPr id="674" name="Google Shape;674;p17"/>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5" name="Google Shape;675;p17"/>
          <p:cNvSpPr/>
          <p:nvPr/>
        </p:nvSpPr>
        <p:spPr>
          <a:xfrm>
            <a:off x="5920486" y="1169036"/>
            <a:ext cx="450912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MACHINE LEARNING IN SPARK</a:t>
            </a:r>
            <a:endParaRPr b="0" i="0" sz="1400" u="none" cap="none" strike="noStrike">
              <a:solidFill>
                <a:srgbClr val="000000"/>
              </a:solidFill>
              <a:latin typeface="Arial"/>
              <a:ea typeface="Arial"/>
              <a:cs typeface="Arial"/>
              <a:sym typeface="Arial"/>
            </a:endParaRPr>
          </a:p>
        </p:txBody>
      </p:sp>
      <p:sp>
        <p:nvSpPr>
          <p:cNvPr id="676" name="Google Shape;676;p1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Using Spark MLlib and Spark ML</a:t>
            </a:r>
            <a:endParaRPr/>
          </a:p>
        </p:txBody>
      </p:sp>
      <p:pic>
        <p:nvPicPr>
          <p:cNvPr id="677" name="Google Shape;677;p17"/>
          <p:cNvPicPr preferRelativeResize="0"/>
          <p:nvPr/>
        </p:nvPicPr>
        <p:blipFill rotWithShape="1">
          <a:blip r:embed="rId3">
            <a:alphaModFix/>
          </a:blip>
          <a:srcRect b="0" l="0" r="0" t="0"/>
          <a:stretch/>
        </p:blipFill>
        <p:spPr>
          <a:xfrm>
            <a:off x="2847975" y="870793"/>
            <a:ext cx="10546502" cy="274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Using Spark MLlib and Spark ML (Contd.)</a:t>
            </a:r>
            <a:endParaRPr/>
          </a:p>
        </p:txBody>
      </p:sp>
      <p:pic>
        <p:nvPicPr>
          <p:cNvPr id="683" name="Google Shape;683;p18"/>
          <p:cNvPicPr preferRelativeResize="0"/>
          <p:nvPr/>
        </p:nvPicPr>
        <p:blipFill rotWithShape="1">
          <a:blip r:embed="rId3">
            <a:alphaModFix/>
          </a:blip>
          <a:srcRect b="0" l="0" r="0" t="0"/>
          <a:stretch/>
        </p:blipFill>
        <p:spPr>
          <a:xfrm>
            <a:off x="1935902" y="870793"/>
            <a:ext cx="12370648" cy="274320"/>
          </a:xfrm>
          <a:prstGeom prst="rect">
            <a:avLst/>
          </a:prstGeom>
          <a:noFill/>
          <a:ln>
            <a:noFill/>
          </a:ln>
        </p:spPr>
      </p:pic>
      <p:sp>
        <p:nvSpPr>
          <p:cNvPr id="684" name="Google Shape;684;p18"/>
          <p:cNvSpPr/>
          <p:nvPr/>
        </p:nvSpPr>
        <p:spPr>
          <a:xfrm>
            <a:off x="1390586" y="1597640"/>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MLlib is a package, built on and included in Spark.</a:t>
            </a:r>
            <a:endParaRPr b="0" i="0" sz="1400" u="none" cap="none" strike="noStrike">
              <a:solidFill>
                <a:srgbClr val="000000"/>
              </a:solidFill>
              <a:latin typeface="Arial"/>
              <a:ea typeface="Arial"/>
              <a:cs typeface="Arial"/>
              <a:sym typeface="Arial"/>
            </a:endParaRPr>
          </a:p>
        </p:txBody>
      </p:sp>
      <p:sp>
        <p:nvSpPr>
          <p:cNvPr id="685" name="Google Shape;685;p18"/>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686" name="Google Shape;686;p18"/>
          <p:cNvGrpSpPr/>
          <p:nvPr/>
        </p:nvGrpSpPr>
        <p:grpSpPr>
          <a:xfrm>
            <a:off x="11124522" y="4343062"/>
            <a:ext cx="3552231" cy="1043875"/>
            <a:chOff x="1390586" y="5640396"/>
            <a:chExt cx="3552231" cy="1043875"/>
          </a:xfrm>
        </p:grpSpPr>
        <p:sp>
          <p:nvSpPr>
            <p:cNvPr id="687" name="Google Shape;687;p18"/>
            <p:cNvSpPr/>
            <p:nvPr/>
          </p:nvSpPr>
          <p:spPr>
            <a:xfrm>
              <a:off x="1390586" y="5640396"/>
              <a:ext cx="3552231" cy="1043875"/>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88" name="Google Shape;688;p18"/>
            <p:cNvSpPr/>
            <p:nvPr/>
          </p:nvSpPr>
          <p:spPr>
            <a:xfrm>
              <a:off x="1967495" y="5868695"/>
              <a:ext cx="2398412" cy="587277"/>
            </a:xfrm>
            <a:prstGeom prst="rect">
              <a:avLst/>
            </a:prstGeom>
            <a:noFill/>
            <a:ln>
              <a:noFill/>
            </a:ln>
          </p:spPr>
          <p:txBody>
            <a:bodyPr anchorCtr="0" anchor="t" bIns="45700" lIns="91425" spcFirstLastPara="1" rIns="91425" wrap="square" tIns="45700">
              <a:spAutoFit/>
            </a:bodyPr>
            <a:lstStyle/>
            <a:p>
              <a:pPr indent="0" lvl="1"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ML algorithms </a:t>
              </a:r>
              <a:endParaRPr b="0" i="0" sz="1400" u="none" cap="none" strike="noStrike">
                <a:solidFill>
                  <a:srgbClr val="000000"/>
                </a:solidFill>
                <a:latin typeface="Arial"/>
                <a:ea typeface="Arial"/>
                <a:cs typeface="Arial"/>
                <a:sym typeface="Arial"/>
              </a:endParaRPr>
            </a:p>
          </p:txBody>
        </p:sp>
      </p:grpSp>
      <p:grpSp>
        <p:nvGrpSpPr>
          <p:cNvPr id="689" name="Google Shape;689;p18"/>
          <p:cNvGrpSpPr/>
          <p:nvPr/>
        </p:nvGrpSpPr>
        <p:grpSpPr>
          <a:xfrm>
            <a:off x="6351885" y="7359233"/>
            <a:ext cx="3552231" cy="1043875"/>
            <a:chOff x="1340300" y="7206209"/>
            <a:chExt cx="3552231" cy="1043875"/>
          </a:xfrm>
        </p:grpSpPr>
        <p:sp>
          <p:nvSpPr>
            <p:cNvPr id="690" name="Google Shape;690;p18"/>
            <p:cNvSpPr/>
            <p:nvPr/>
          </p:nvSpPr>
          <p:spPr>
            <a:xfrm>
              <a:off x="1340300" y="7206209"/>
              <a:ext cx="3552231" cy="1043875"/>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1" name="Google Shape;691;p18"/>
            <p:cNvSpPr/>
            <p:nvPr/>
          </p:nvSpPr>
          <p:spPr>
            <a:xfrm>
              <a:off x="1996557" y="7434508"/>
              <a:ext cx="2239716" cy="587277"/>
            </a:xfrm>
            <a:prstGeom prst="rect">
              <a:avLst/>
            </a:prstGeom>
            <a:noFill/>
            <a:ln>
              <a:noFill/>
            </a:ln>
          </p:spPr>
          <p:txBody>
            <a:bodyPr anchorCtr="0" anchor="t" bIns="45700" lIns="91425" spcFirstLastPara="1" rIns="91425" wrap="square" tIns="45700">
              <a:spAutoFit/>
            </a:bodyPr>
            <a:lstStyle/>
            <a:p>
              <a:pPr indent="0" lvl="1"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Featurization</a:t>
              </a:r>
              <a:endParaRPr b="0" i="0" sz="1400" u="none" cap="none" strike="noStrike">
                <a:solidFill>
                  <a:srgbClr val="000000"/>
                </a:solidFill>
                <a:latin typeface="Arial"/>
                <a:ea typeface="Arial"/>
                <a:cs typeface="Arial"/>
                <a:sym typeface="Arial"/>
              </a:endParaRPr>
            </a:p>
          </p:txBody>
        </p:sp>
      </p:grpSp>
      <p:grpSp>
        <p:nvGrpSpPr>
          <p:cNvPr id="692" name="Google Shape;692;p18"/>
          <p:cNvGrpSpPr/>
          <p:nvPr/>
        </p:nvGrpSpPr>
        <p:grpSpPr>
          <a:xfrm>
            <a:off x="1565699" y="4342295"/>
            <a:ext cx="3552231" cy="1043875"/>
            <a:chOff x="6396138" y="7675301"/>
            <a:chExt cx="3552231" cy="1043875"/>
          </a:xfrm>
        </p:grpSpPr>
        <p:sp>
          <p:nvSpPr>
            <p:cNvPr id="693" name="Google Shape;693;p18"/>
            <p:cNvSpPr/>
            <p:nvPr/>
          </p:nvSpPr>
          <p:spPr>
            <a:xfrm>
              <a:off x="6396138" y="7675301"/>
              <a:ext cx="3552231" cy="1043875"/>
            </a:xfrm>
            <a:prstGeom prst="rect">
              <a:avLst/>
            </a:prstGeom>
            <a:solidFill>
              <a:srgbClr val="D0CE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4" name="Google Shape;694;p18"/>
            <p:cNvSpPr/>
            <p:nvPr/>
          </p:nvSpPr>
          <p:spPr>
            <a:xfrm>
              <a:off x="7508449" y="7903600"/>
              <a:ext cx="1327608" cy="587277"/>
            </a:xfrm>
            <a:prstGeom prst="rect">
              <a:avLst/>
            </a:prstGeom>
            <a:noFill/>
            <a:ln>
              <a:noFill/>
            </a:ln>
          </p:spPr>
          <p:txBody>
            <a:bodyPr anchorCtr="0" anchor="t" bIns="45700" lIns="91425" spcFirstLastPara="1" rIns="91425" wrap="square" tIns="45700">
              <a:spAutoFit/>
            </a:bodyPr>
            <a:lstStyle/>
            <a:p>
              <a:pPr indent="0" lvl="1"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Utilities</a:t>
              </a:r>
              <a:endParaRPr b="0" i="0" sz="1400" u="none" cap="none" strike="noStrike">
                <a:solidFill>
                  <a:srgbClr val="000000"/>
                </a:solidFill>
                <a:latin typeface="Arial"/>
                <a:ea typeface="Arial"/>
                <a:cs typeface="Arial"/>
                <a:sym typeface="Arial"/>
              </a:endParaRPr>
            </a:p>
          </p:txBody>
        </p:sp>
      </p:grpSp>
      <p:grpSp>
        <p:nvGrpSpPr>
          <p:cNvPr id="695" name="Google Shape;695;p18"/>
          <p:cNvGrpSpPr/>
          <p:nvPr/>
        </p:nvGrpSpPr>
        <p:grpSpPr>
          <a:xfrm>
            <a:off x="6231650" y="3016456"/>
            <a:ext cx="3792700" cy="3806208"/>
            <a:chOff x="6224876" y="3016456"/>
            <a:chExt cx="3792700" cy="3806208"/>
          </a:xfrm>
        </p:grpSpPr>
        <p:grpSp>
          <p:nvGrpSpPr>
            <p:cNvPr id="696" name="Google Shape;696;p18"/>
            <p:cNvGrpSpPr/>
            <p:nvPr/>
          </p:nvGrpSpPr>
          <p:grpSpPr>
            <a:xfrm>
              <a:off x="6224876" y="3016456"/>
              <a:ext cx="3792700" cy="3806208"/>
              <a:chOff x="3671888" y="1063625"/>
              <a:chExt cx="1336675" cy="1341437"/>
            </a:xfrm>
          </p:grpSpPr>
          <p:sp>
            <p:nvSpPr>
              <p:cNvPr id="697" name="Google Shape;697;p18"/>
              <p:cNvSpPr/>
              <p:nvPr/>
            </p:nvSpPr>
            <p:spPr>
              <a:xfrm>
                <a:off x="3890963" y="1284288"/>
                <a:ext cx="896937" cy="895350"/>
              </a:xfrm>
              <a:custGeom>
                <a:rect b="b" l="l" r="r" t="t"/>
                <a:pathLst>
                  <a:path extrusionOk="0" h="479" w="479">
                    <a:moveTo>
                      <a:pt x="430" y="151"/>
                    </a:moveTo>
                    <a:cubicBezTo>
                      <a:pt x="381" y="46"/>
                      <a:pt x="256" y="0"/>
                      <a:pt x="151" y="49"/>
                    </a:cubicBezTo>
                    <a:cubicBezTo>
                      <a:pt x="46" y="98"/>
                      <a:pt x="0" y="223"/>
                      <a:pt x="49" y="329"/>
                    </a:cubicBezTo>
                    <a:cubicBezTo>
                      <a:pt x="98" y="434"/>
                      <a:pt x="223" y="479"/>
                      <a:pt x="328" y="430"/>
                    </a:cubicBezTo>
                    <a:cubicBezTo>
                      <a:pt x="434" y="381"/>
                      <a:pt x="479" y="256"/>
                      <a:pt x="430" y="151"/>
                    </a:cubicBezTo>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98" name="Google Shape;698;p18"/>
              <p:cNvSpPr/>
              <p:nvPr/>
            </p:nvSpPr>
            <p:spPr>
              <a:xfrm>
                <a:off x="3671888" y="1063625"/>
                <a:ext cx="1336675" cy="1341437"/>
              </a:xfrm>
              <a:custGeom>
                <a:rect b="b" l="l" r="r" t="t"/>
                <a:pathLst>
                  <a:path extrusionOk="0" h="717" w="714">
                    <a:moveTo>
                      <a:pt x="642" y="309"/>
                    </a:moveTo>
                    <a:cubicBezTo>
                      <a:pt x="640" y="294"/>
                      <a:pt x="636" y="279"/>
                      <a:pt x="631" y="264"/>
                    </a:cubicBezTo>
                    <a:cubicBezTo>
                      <a:pt x="633" y="263"/>
                      <a:pt x="633" y="263"/>
                      <a:pt x="633" y="263"/>
                    </a:cubicBezTo>
                    <a:cubicBezTo>
                      <a:pt x="688" y="220"/>
                      <a:pt x="688" y="220"/>
                      <a:pt x="688" y="220"/>
                    </a:cubicBezTo>
                    <a:cubicBezTo>
                      <a:pt x="653" y="156"/>
                      <a:pt x="653" y="156"/>
                      <a:pt x="653" y="156"/>
                    </a:cubicBezTo>
                    <a:cubicBezTo>
                      <a:pt x="584" y="178"/>
                      <a:pt x="584" y="178"/>
                      <a:pt x="584" y="178"/>
                    </a:cubicBezTo>
                    <a:cubicBezTo>
                      <a:pt x="574" y="166"/>
                      <a:pt x="564" y="154"/>
                      <a:pt x="552" y="144"/>
                    </a:cubicBezTo>
                    <a:cubicBezTo>
                      <a:pt x="553" y="143"/>
                      <a:pt x="553" y="143"/>
                      <a:pt x="553" y="143"/>
                    </a:cubicBezTo>
                    <a:cubicBezTo>
                      <a:pt x="580" y="78"/>
                      <a:pt x="580" y="78"/>
                      <a:pt x="580" y="78"/>
                    </a:cubicBezTo>
                    <a:cubicBezTo>
                      <a:pt x="519" y="39"/>
                      <a:pt x="519" y="39"/>
                      <a:pt x="519" y="39"/>
                    </a:cubicBezTo>
                    <a:cubicBezTo>
                      <a:pt x="469" y="91"/>
                      <a:pt x="469" y="91"/>
                      <a:pt x="469" y="91"/>
                    </a:cubicBezTo>
                    <a:cubicBezTo>
                      <a:pt x="455" y="85"/>
                      <a:pt x="440" y="80"/>
                      <a:pt x="425" y="76"/>
                    </a:cubicBezTo>
                    <a:cubicBezTo>
                      <a:pt x="425" y="75"/>
                      <a:pt x="425" y="75"/>
                      <a:pt x="425" y="75"/>
                    </a:cubicBezTo>
                    <a:cubicBezTo>
                      <a:pt x="417" y="5"/>
                      <a:pt x="417" y="5"/>
                      <a:pt x="417" y="5"/>
                    </a:cubicBezTo>
                    <a:cubicBezTo>
                      <a:pt x="345" y="0"/>
                      <a:pt x="345" y="0"/>
                      <a:pt x="345" y="0"/>
                    </a:cubicBezTo>
                    <a:cubicBezTo>
                      <a:pt x="326" y="70"/>
                      <a:pt x="326" y="70"/>
                      <a:pt x="326" y="70"/>
                    </a:cubicBezTo>
                    <a:cubicBezTo>
                      <a:pt x="311" y="71"/>
                      <a:pt x="302" y="71"/>
                      <a:pt x="280" y="79"/>
                    </a:cubicBezTo>
                    <a:cubicBezTo>
                      <a:pt x="279" y="77"/>
                      <a:pt x="279" y="77"/>
                      <a:pt x="279" y="77"/>
                    </a:cubicBezTo>
                    <a:cubicBezTo>
                      <a:pt x="241" y="21"/>
                      <a:pt x="241" y="21"/>
                      <a:pt x="241" y="21"/>
                    </a:cubicBezTo>
                    <a:cubicBezTo>
                      <a:pt x="175" y="51"/>
                      <a:pt x="175" y="51"/>
                      <a:pt x="175" y="51"/>
                    </a:cubicBezTo>
                    <a:cubicBezTo>
                      <a:pt x="192" y="120"/>
                      <a:pt x="192" y="120"/>
                      <a:pt x="192" y="120"/>
                    </a:cubicBezTo>
                    <a:cubicBezTo>
                      <a:pt x="175" y="132"/>
                      <a:pt x="159" y="145"/>
                      <a:pt x="145" y="160"/>
                    </a:cubicBezTo>
                    <a:cubicBezTo>
                      <a:pt x="144" y="159"/>
                      <a:pt x="144" y="159"/>
                      <a:pt x="144" y="159"/>
                    </a:cubicBezTo>
                    <a:cubicBezTo>
                      <a:pt x="79" y="131"/>
                      <a:pt x="79" y="131"/>
                      <a:pt x="79" y="131"/>
                    </a:cubicBezTo>
                    <a:cubicBezTo>
                      <a:pt x="40" y="191"/>
                      <a:pt x="40" y="191"/>
                      <a:pt x="40" y="191"/>
                    </a:cubicBezTo>
                    <a:cubicBezTo>
                      <a:pt x="91" y="242"/>
                      <a:pt x="91" y="242"/>
                      <a:pt x="91" y="242"/>
                    </a:cubicBezTo>
                    <a:cubicBezTo>
                      <a:pt x="82" y="263"/>
                      <a:pt x="75" y="286"/>
                      <a:pt x="71" y="309"/>
                    </a:cubicBezTo>
                    <a:cubicBezTo>
                      <a:pt x="69" y="309"/>
                      <a:pt x="69" y="309"/>
                      <a:pt x="69" y="309"/>
                    </a:cubicBezTo>
                    <a:cubicBezTo>
                      <a:pt x="0" y="321"/>
                      <a:pt x="0" y="321"/>
                      <a:pt x="0" y="321"/>
                    </a:cubicBezTo>
                    <a:cubicBezTo>
                      <a:pt x="0" y="394"/>
                      <a:pt x="0" y="394"/>
                      <a:pt x="0" y="394"/>
                    </a:cubicBezTo>
                    <a:cubicBezTo>
                      <a:pt x="71" y="408"/>
                      <a:pt x="71" y="408"/>
                      <a:pt x="71" y="408"/>
                    </a:cubicBezTo>
                    <a:cubicBezTo>
                      <a:pt x="71" y="408"/>
                      <a:pt x="71" y="408"/>
                      <a:pt x="71" y="408"/>
                    </a:cubicBezTo>
                    <a:cubicBezTo>
                      <a:pt x="74" y="423"/>
                      <a:pt x="77" y="438"/>
                      <a:pt x="82" y="453"/>
                    </a:cubicBezTo>
                    <a:cubicBezTo>
                      <a:pt x="81" y="454"/>
                      <a:pt x="81" y="454"/>
                      <a:pt x="81" y="454"/>
                    </a:cubicBezTo>
                    <a:cubicBezTo>
                      <a:pt x="26" y="498"/>
                      <a:pt x="26" y="498"/>
                      <a:pt x="26" y="498"/>
                    </a:cubicBezTo>
                    <a:cubicBezTo>
                      <a:pt x="61" y="561"/>
                      <a:pt x="61" y="561"/>
                      <a:pt x="61" y="561"/>
                    </a:cubicBezTo>
                    <a:cubicBezTo>
                      <a:pt x="130" y="539"/>
                      <a:pt x="130" y="539"/>
                      <a:pt x="130" y="539"/>
                    </a:cubicBezTo>
                    <a:cubicBezTo>
                      <a:pt x="130" y="539"/>
                      <a:pt x="130" y="539"/>
                      <a:pt x="130" y="539"/>
                    </a:cubicBezTo>
                    <a:cubicBezTo>
                      <a:pt x="140" y="551"/>
                      <a:pt x="150" y="563"/>
                      <a:pt x="162" y="573"/>
                    </a:cubicBezTo>
                    <a:cubicBezTo>
                      <a:pt x="161" y="575"/>
                      <a:pt x="161" y="575"/>
                      <a:pt x="161" y="575"/>
                    </a:cubicBezTo>
                    <a:cubicBezTo>
                      <a:pt x="133" y="640"/>
                      <a:pt x="133" y="640"/>
                      <a:pt x="133" y="640"/>
                    </a:cubicBezTo>
                    <a:cubicBezTo>
                      <a:pt x="194" y="678"/>
                      <a:pt x="194" y="678"/>
                      <a:pt x="194" y="678"/>
                    </a:cubicBezTo>
                    <a:cubicBezTo>
                      <a:pt x="245" y="626"/>
                      <a:pt x="245" y="626"/>
                      <a:pt x="245" y="626"/>
                    </a:cubicBezTo>
                    <a:cubicBezTo>
                      <a:pt x="245" y="625"/>
                      <a:pt x="245" y="625"/>
                      <a:pt x="245" y="625"/>
                    </a:cubicBezTo>
                    <a:cubicBezTo>
                      <a:pt x="259" y="631"/>
                      <a:pt x="274" y="636"/>
                      <a:pt x="289" y="640"/>
                    </a:cubicBezTo>
                    <a:cubicBezTo>
                      <a:pt x="289" y="642"/>
                      <a:pt x="289" y="642"/>
                      <a:pt x="289" y="642"/>
                    </a:cubicBezTo>
                    <a:cubicBezTo>
                      <a:pt x="296" y="712"/>
                      <a:pt x="296" y="712"/>
                      <a:pt x="296" y="712"/>
                    </a:cubicBezTo>
                    <a:cubicBezTo>
                      <a:pt x="368" y="717"/>
                      <a:pt x="368" y="717"/>
                      <a:pt x="368" y="717"/>
                    </a:cubicBezTo>
                    <a:cubicBezTo>
                      <a:pt x="387" y="647"/>
                      <a:pt x="387" y="647"/>
                      <a:pt x="387" y="647"/>
                    </a:cubicBezTo>
                    <a:cubicBezTo>
                      <a:pt x="392" y="644"/>
                      <a:pt x="392" y="644"/>
                      <a:pt x="392" y="644"/>
                    </a:cubicBezTo>
                    <a:cubicBezTo>
                      <a:pt x="407" y="642"/>
                      <a:pt x="419" y="641"/>
                      <a:pt x="442" y="633"/>
                    </a:cubicBezTo>
                    <a:cubicBezTo>
                      <a:pt x="443" y="636"/>
                      <a:pt x="443" y="636"/>
                      <a:pt x="443" y="636"/>
                    </a:cubicBezTo>
                    <a:cubicBezTo>
                      <a:pt x="470" y="690"/>
                      <a:pt x="470" y="690"/>
                      <a:pt x="470" y="690"/>
                    </a:cubicBezTo>
                    <a:cubicBezTo>
                      <a:pt x="536" y="659"/>
                      <a:pt x="536" y="659"/>
                      <a:pt x="536" y="659"/>
                    </a:cubicBezTo>
                    <a:cubicBezTo>
                      <a:pt x="520" y="593"/>
                      <a:pt x="520" y="593"/>
                      <a:pt x="520" y="593"/>
                    </a:cubicBezTo>
                    <a:cubicBezTo>
                      <a:pt x="521" y="594"/>
                      <a:pt x="521" y="594"/>
                      <a:pt x="521" y="594"/>
                    </a:cubicBezTo>
                    <a:cubicBezTo>
                      <a:pt x="537" y="582"/>
                      <a:pt x="553" y="570"/>
                      <a:pt x="567" y="556"/>
                    </a:cubicBezTo>
                    <a:cubicBezTo>
                      <a:pt x="569" y="558"/>
                      <a:pt x="569" y="558"/>
                      <a:pt x="569" y="558"/>
                    </a:cubicBezTo>
                    <a:cubicBezTo>
                      <a:pt x="634" y="586"/>
                      <a:pt x="634" y="586"/>
                      <a:pt x="634" y="586"/>
                    </a:cubicBezTo>
                    <a:cubicBezTo>
                      <a:pt x="674" y="526"/>
                      <a:pt x="674" y="526"/>
                      <a:pt x="674" y="526"/>
                    </a:cubicBezTo>
                    <a:cubicBezTo>
                      <a:pt x="622" y="475"/>
                      <a:pt x="622" y="475"/>
                      <a:pt x="622" y="475"/>
                    </a:cubicBezTo>
                    <a:cubicBezTo>
                      <a:pt x="622" y="475"/>
                      <a:pt x="622" y="475"/>
                      <a:pt x="622" y="475"/>
                    </a:cubicBezTo>
                    <a:cubicBezTo>
                      <a:pt x="631" y="453"/>
                      <a:pt x="638" y="431"/>
                      <a:pt x="642" y="408"/>
                    </a:cubicBezTo>
                    <a:cubicBezTo>
                      <a:pt x="644" y="408"/>
                      <a:pt x="644" y="408"/>
                      <a:pt x="644" y="408"/>
                    </a:cubicBezTo>
                    <a:cubicBezTo>
                      <a:pt x="714" y="396"/>
                      <a:pt x="714" y="396"/>
                      <a:pt x="714" y="396"/>
                    </a:cubicBezTo>
                    <a:cubicBezTo>
                      <a:pt x="714" y="323"/>
                      <a:pt x="714" y="323"/>
                      <a:pt x="714" y="323"/>
                    </a:cubicBezTo>
                    <a:cubicBezTo>
                      <a:pt x="643" y="309"/>
                      <a:pt x="643" y="309"/>
                      <a:pt x="643" y="309"/>
                    </a:cubicBezTo>
                    <a:lnTo>
                      <a:pt x="642" y="309"/>
                    </a:lnTo>
                    <a:close/>
                    <a:moveTo>
                      <a:pt x="458" y="576"/>
                    </a:moveTo>
                    <a:cubicBezTo>
                      <a:pt x="338" y="632"/>
                      <a:pt x="195" y="580"/>
                      <a:pt x="139" y="459"/>
                    </a:cubicBezTo>
                    <a:cubicBezTo>
                      <a:pt x="82" y="339"/>
                      <a:pt x="135" y="196"/>
                      <a:pt x="255" y="140"/>
                    </a:cubicBezTo>
                    <a:cubicBezTo>
                      <a:pt x="375" y="84"/>
                      <a:pt x="519" y="136"/>
                      <a:pt x="575" y="256"/>
                    </a:cubicBezTo>
                    <a:cubicBezTo>
                      <a:pt x="631" y="377"/>
                      <a:pt x="578" y="520"/>
                      <a:pt x="458" y="576"/>
                    </a:cubicBezTo>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699" name="Google Shape;699;p18"/>
            <p:cNvSpPr/>
            <p:nvPr/>
          </p:nvSpPr>
          <p:spPr>
            <a:xfrm>
              <a:off x="6908117" y="4618361"/>
              <a:ext cx="2429624" cy="830997"/>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rgbClr val="000000"/>
                </a:buClr>
                <a:buSzPts val="2300"/>
                <a:buFont typeface="Arial"/>
                <a:buNone/>
              </a:pPr>
              <a:r>
                <a:rPr b="0" i="0" lang="en-IN" sz="2300" u="none" cap="none" strike="noStrike">
                  <a:solidFill>
                    <a:schemeClr val="lt1"/>
                  </a:solidFill>
                  <a:latin typeface="Open Sans SemiBold"/>
                  <a:ea typeface="Open Sans SemiBold"/>
                  <a:cs typeface="Open Sans SemiBold"/>
                  <a:sym typeface="Open Sans SemiBold"/>
                </a:rPr>
                <a:t>Tools provided by MLlib</a:t>
              </a:r>
              <a:endParaRPr b="0" i="0" sz="2300" u="none" cap="none" strike="noStrike">
                <a:solidFill>
                  <a:schemeClr val="lt1"/>
                </a:solidFill>
                <a:latin typeface="Open Sans SemiBold"/>
                <a:ea typeface="Open Sans SemiBold"/>
                <a:cs typeface="Open Sans SemiBold"/>
                <a:sym typeface="Open Sans SemiBold"/>
              </a:endParaRPr>
            </a:p>
          </p:txBody>
        </p:sp>
      </p:grpSp>
      <p:sp>
        <p:nvSpPr>
          <p:cNvPr id="700" name="Google Shape;700;p18"/>
          <p:cNvSpPr/>
          <p:nvPr/>
        </p:nvSpPr>
        <p:spPr>
          <a:xfrm>
            <a:off x="6931981" y="1169036"/>
            <a:ext cx="248613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WHAT IS MLLIB?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9"/>
          <p:cNvSpPr txBox="1"/>
          <p:nvPr>
            <p:ph idx="4294967295" type="body"/>
          </p:nvPr>
        </p:nvSpPr>
        <p:spPr>
          <a:xfrm>
            <a:off x="367631" y="1840638"/>
            <a:ext cx="15528925" cy="445280"/>
          </a:xfrm>
          <a:prstGeom prst="rect">
            <a:avLst/>
          </a:prstGeom>
          <a:noFill/>
          <a:ln>
            <a:noFill/>
          </a:ln>
        </p:spPr>
        <p:txBody>
          <a:bodyPr anchorCtr="0" anchor="t" bIns="45700" lIns="45700" spcFirstLastPara="1" rIns="45700" wrap="square" tIns="45700">
            <a:noAutofit/>
          </a:bodyPr>
          <a:lstStyle/>
          <a:p>
            <a:pPr indent="0" lvl="0" marL="0" rtl="0" algn="ctr">
              <a:lnSpc>
                <a:spcPct val="100000"/>
              </a:lnSpc>
              <a:spcBef>
                <a:spcPts val="0"/>
              </a:spcBef>
              <a:spcAft>
                <a:spcPts val="0"/>
              </a:spcAft>
              <a:buClr>
                <a:srgbClr val="000000"/>
              </a:buClr>
              <a:buSzPts val="2400"/>
              <a:buNone/>
            </a:pPr>
            <a:r>
              <a:rPr b="0" i="0" lang="en-IN" sz="2400" u="none" cap="none" strike="noStrike">
                <a:solidFill>
                  <a:srgbClr val="000000"/>
                </a:solidFill>
                <a:latin typeface="Open Sans"/>
                <a:ea typeface="Open Sans"/>
                <a:cs typeface="Open Sans"/>
                <a:sym typeface="Open Sans"/>
              </a:rPr>
              <a:t>MLlib supports four essential data types which are </a:t>
            </a:r>
            <a:r>
              <a:rPr lang="en-IN" sz="2400">
                <a:solidFill>
                  <a:srgbClr val="000000"/>
                </a:solidFill>
                <a:latin typeface="Open Sans"/>
                <a:ea typeface="Open Sans"/>
                <a:cs typeface="Open Sans"/>
                <a:sym typeface="Open Sans"/>
              </a:rPr>
              <a:t>as follows:</a:t>
            </a:r>
            <a:endParaRPr b="0" i="0" sz="2800" u="none" cap="none" strike="noStrike">
              <a:solidFill>
                <a:srgbClr val="000000"/>
              </a:solidFill>
              <a:latin typeface="Calibri"/>
              <a:ea typeface="Calibri"/>
              <a:cs typeface="Calibri"/>
              <a:sym typeface="Calibri"/>
            </a:endParaRPr>
          </a:p>
        </p:txBody>
      </p:sp>
      <p:sp>
        <p:nvSpPr>
          <p:cNvPr id="706" name="Google Shape;706;p19"/>
          <p:cNvSpPr/>
          <p:nvPr/>
        </p:nvSpPr>
        <p:spPr>
          <a:xfrm>
            <a:off x="6351836" y="2586545"/>
            <a:ext cx="3687514" cy="590550"/>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1. Local vector</a:t>
            </a:r>
            <a:endParaRPr b="0" i="0" sz="2400" u="none" cap="none" strike="noStrike">
              <a:solidFill>
                <a:schemeClr val="lt1"/>
              </a:solidFill>
              <a:latin typeface="Calibri"/>
              <a:ea typeface="Calibri"/>
              <a:cs typeface="Calibri"/>
              <a:sym typeface="Calibri"/>
            </a:endParaRPr>
          </a:p>
        </p:txBody>
      </p:sp>
      <p:sp>
        <p:nvSpPr>
          <p:cNvPr id="707" name="Google Shape;707;p19"/>
          <p:cNvSpPr/>
          <p:nvPr/>
        </p:nvSpPr>
        <p:spPr>
          <a:xfrm>
            <a:off x="6351836" y="3638476"/>
            <a:ext cx="3687514" cy="590550"/>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2. Labeled point</a:t>
            </a:r>
            <a:endParaRPr b="0" i="0" sz="2400" u="none" cap="none" strike="noStrike">
              <a:solidFill>
                <a:schemeClr val="lt1"/>
              </a:solidFill>
              <a:latin typeface="Calibri"/>
              <a:ea typeface="Calibri"/>
              <a:cs typeface="Calibri"/>
              <a:sym typeface="Calibri"/>
            </a:endParaRPr>
          </a:p>
        </p:txBody>
      </p:sp>
      <p:sp>
        <p:nvSpPr>
          <p:cNvPr id="708" name="Google Shape;708;p19"/>
          <p:cNvSpPr/>
          <p:nvPr/>
        </p:nvSpPr>
        <p:spPr>
          <a:xfrm>
            <a:off x="6351836" y="4690407"/>
            <a:ext cx="3687514" cy="590550"/>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3. Local matrix</a:t>
            </a:r>
            <a:endParaRPr b="0" i="0" sz="2400" u="none" cap="none" strike="noStrike">
              <a:solidFill>
                <a:schemeClr val="lt1"/>
              </a:solidFill>
              <a:latin typeface="Calibri"/>
              <a:ea typeface="Calibri"/>
              <a:cs typeface="Calibri"/>
              <a:sym typeface="Calibri"/>
            </a:endParaRPr>
          </a:p>
        </p:txBody>
      </p:sp>
      <p:sp>
        <p:nvSpPr>
          <p:cNvPr id="709" name="Google Shape;709;p19"/>
          <p:cNvSpPr/>
          <p:nvPr/>
        </p:nvSpPr>
        <p:spPr>
          <a:xfrm>
            <a:off x="6351836" y="5742337"/>
            <a:ext cx="3687514" cy="590550"/>
          </a:xfrm>
          <a:prstGeom prst="rect">
            <a:avLst/>
          </a:prstGeom>
          <a:solidFill>
            <a:srgbClr val="323F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4. Distributed matrix</a:t>
            </a:r>
            <a:endParaRPr b="0" i="0" sz="2400" u="none" cap="none" strike="noStrike">
              <a:solidFill>
                <a:schemeClr val="lt1"/>
              </a:solidFill>
              <a:latin typeface="Calibri"/>
              <a:ea typeface="Calibri"/>
              <a:cs typeface="Calibri"/>
              <a:sym typeface="Calibri"/>
            </a:endParaRPr>
          </a:p>
        </p:txBody>
      </p:sp>
      <p:sp>
        <p:nvSpPr>
          <p:cNvPr id="710" name="Google Shape;710;p19"/>
          <p:cNvSpPr/>
          <p:nvPr/>
        </p:nvSpPr>
        <p:spPr>
          <a:xfrm>
            <a:off x="4252243" y="7019611"/>
            <a:ext cx="874015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Open Sans"/>
                <a:ea typeface="Open Sans"/>
                <a:cs typeface="Open Sans"/>
                <a:sym typeface="Open Sans"/>
              </a:rPr>
              <a:t>These data types are widely used in Spark MLlib algorithms.</a:t>
            </a:r>
            <a:endParaRPr b="0" i="0" sz="2400" u="none" cap="none" strike="noStrike">
              <a:solidFill>
                <a:srgbClr val="000000"/>
              </a:solidFill>
              <a:latin typeface="Open Sans"/>
              <a:ea typeface="Open Sans"/>
              <a:cs typeface="Open Sans"/>
              <a:sym typeface="Open Sans"/>
            </a:endParaRPr>
          </a:p>
        </p:txBody>
      </p:sp>
      <p:sp>
        <p:nvSpPr>
          <p:cNvPr id="711" name="Google Shape;711;p19"/>
          <p:cNvSpPr/>
          <p:nvPr/>
        </p:nvSpPr>
        <p:spPr>
          <a:xfrm>
            <a:off x="6274398" y="1169036"/>
            <a:ext cx="380129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SPARK MLLIB DATA TYPES</a:t>
            </a:r>
            <a:endParaRPr b="0" i="0" sz="1400" u="none" cap="none" strike="noStrike">
              <a:solidFill>
                <a:srgbClr val="000000"/>
              </a:solidFill>
              <a:latin typeface="Arial"/>
              <a:ea typeface="Arial"/>
              <a:cs typeface="Arial"/>
              <a:sym typeface="Arial"/>
            </a:endParaRPr>
          </a:p>
        </p:txBody>
      </p:sp>
      <p:sp>
        <p:nvSpPr>
          <p:cNvPr id="712" name="Google Shape;712;p1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Using Spark MLlib and Spark ML (Contd.)</a:t>
            </a:r>
            <a:endParaRPr/>
          </a:p>
        </p:txBody>
      </p:sp>
      <p:pic>
        <p:nvPicPr>
          <p:cNvPr id="713" name="Google Shape;713;p19"/>
          <p:cNvPicPr preferRelativeResize="0"/>
          <p:nvPr/>
        </p:nvPicPr>
        <p:blipFill rotWithShape="1">
          <a:blip r:embed="rId3">
            <a:alphaModFix/>
          </a:blip>
          <a:srcRect b="0" l="0" r="0" t="0"/>
          <a:stretch/>
        </p:blipFill>
        <p:spPr>
          <a:xfrm>
            <a:off x="1935902" y="870793"/>
            <a:ext cx="12370648" cy="274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
          <p:cNvSpPr txBox="1"/>
          <p:nvPr>
            <p:ph idx="1" type="body"/>
          </p:nvPr>
        </p:nvSpPr>
        <p:spPr>
          <a:xfrm>
            <a:off x="5249459" y="1932381"/>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Describe the key concepts of Spark ML</a:t>
            </a:r>
            <a:endParaRPr/>
          </a:p>
        </p:txBody>
      </p:sp>
      <p:sp>
        <p:nvSpPr>
          <p:cNvPr id="367" name="Google Shape;367;p2"/>
          <p:cNvSpPr txBox="1"/>
          <p:nvPr>
            <p:ph idx="2" type="body"/>
          </p:nvPr>
        </p:nvSpPr>
        <p:spPr>
          <a:xfrm>
            <a:off x="5249459" y="312507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Explain the use cases and techniques of Machine Learning (ML)</a:t>
            </a:r>
            <a:endParaRPr/>
          </a:p>
        </p:txBody>
      </p:sp>
      <p:sp>
        <p:nvSpPr>
          <p:cNvPr id="368" name="Google Shape;368;p2"/>
          <p:cNvSpPr txBox="1"/>
          <p:nvPr>
            <p:ph idx="3" type="body"/>
          </p:nvPr>
        </p:nvSpPr>
        <p:spPr>
          <a:xfrm>
            <a:off x="5249459" y="4317775"/>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Explain the concept of an ML Dataset</a:t>
            </a:r>
            <a:endParaRPr/>
          </a:p>
        </p:txBody>
      </p:sp>
      <p:sp>
        <p:nvSpPr>
          <p:cNvPr id="369" name="Google Shape;369;p2"/>
          <p:cNvSpPr txBox="1"/>
          <p:nvPr>
            <p:ph idx="4" type="body"/>
          </p:nvPr>
        </p:nvSpPr>
        <p:spPr>
          <a:xfrm>
            <a:off x="5249459" y="551047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Discuss ML algorithm, model selection via cross validation</a:t>
            </a:r>
            <a:endParaRPr/>
          </a:p>
        </p:txBody>
      </p:sp>
      <p:pic>
        <p:nvPicPr>
          <p:cNvPr id="370" name="Google Shape;370;p2"/>
          <p:cNvPicPr preferRelativeResize="0"/>
          <p:nvPr/>
        </p:nvPicPr>
        <p:blipFill rotWithShape="1">
          <a:blip r:embed="rId3">
            <a:alphaModFix/>
          </a:blip>
          <a:srcRect b="23651" l="19927" r="25876" t="20892"/>
          <a:stretch/>
        </p:blipFill>
        <p:spPr>
          <a:xfrm>
            <a:off x="4558933" y="1996905"/>
            <a:ext cx="457415" cy="457200"/>
          </a:xfrm>
          <a:prstGeom prst="rect">
            <a:avLst/>
          </a:prstGeom>
          <a:noFill/>
          <a:ln>
            <a:noFill/>
          </a:ln>
        </p:spPr>
      </p:pic>
      <p:pic>
        <p:nvPicPr>
          <p:cNvPr id="371" name="Google Shape;371;p2"/>
          <p:cNvPicPr preferRelativeResize="0"/>
          <p:nvPr/>
        </p:nvPicPr>
        <p:blipFill rotWithShape="1">
          <a:blip r:embed="rId3">
            <a:alphaModFix/>
          </a:blip>
          <a:srcRect b="23651" l="19927" r="25876" t="20892"/>
          <a:stretch/>
        </p:blipFill>
        <p:spPr>
          <a:xfrm>
            <a:off x="4558932" y="3125078"/>
            <a:ext cx="457415" cy="457200"/>
          </a:xfrm>
          <a:prstGeom prst="rect">
            <a:avLst/>
          </a:prstGeom>
          <a:noFill/>
          <a:ln>
            <a:noFill/>
          </a:ln>
        </p:spPr>
      </p:pic>
      <p:pic>
        <p:nvPicPr>
          <p:cNvPr id="372" name="Google Shape;372;p2"/>
          <p:cNvPicPr preferRelativeResize="0"/>
          <p:nvPr/>
        </p:nvPicPr>
        <p:blipFill rotWithShape="1">
          <a:blip r:embed="rId3">
            <a:alphaModFix/>
          </a:blip>
          <a:srcRect b="23651" l="19927" r="25876" t="20892"/>
          <a:stretch/>
        </p:blipFill>
        <p:spPr>
          <a:xfrm>
            <a:off x="4558932" y="4317775"/>
            <a:ext cx="457415" cy="457200"/>
          </a:xfrm>
          <a:prstGeom prst="rect">
            <a:avLst/>
          </a:prstGeom>
          <a:noFill/>
          <a:ln>
            <a:noFill/>
          </a:ln>
        </p:spPr>
      </p:pic>
      <p:pic>
        <p:nvPicPr>
          <p:cNvPr id="373" name="Google Shape;373;p2"/>
          <p:cNvPicPr preferRelativeResize="0"/>
          <p:nvPr/>
        </p:nvPicPr>
        <p:blipFill rotWithShape="1">
          <a:blip r:embed="rId3">
            <a:alphaModFix/>
          </a:blip>
          <a:srcRect b="23651" l="19927" r="25876" t="20892"/>
          <a:stretch/>
        </p:blipFill>
        <p:spPr>
          <a:xfrm>
            <a:off x="4558932" y="5510472"/>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0"/>
          <p:cNvSpPr/>
          <p:nvPr/>
        </p:nvSpPr>
        <p:spPr>
          <a:xfrm flipH="1">
            <a:off x="229228" y="5063894"/>
            <a:ext cx="6254328" cy="2359742"/>
          </a:xfrm>
          <a:prstGeom prst="homePlate">
            <a:avLst>
              <a:gd fmla="val 50000"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9" name="Google Shape;719;p20"/>
          <p:cNvSpPr/>
          <p:nvPr/>
        </p:nvSpPr>
        <p:spPr>
          <a:xfrm>
            <a:off x="9673901" y="4880842"/>
            <a:ext cx="6254328" cy="2359742"/>
          </a:xfrm>
          <a:prstGeom prst="homePlate">
            <a:avLst>
              <a:gd fmla="val 50000" name="adj"/>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0" name="Google Shape;720;p20"/>
          <p:cNvSpPr/>
          <p:nvPr/>
        </p:nvSpPr>
        <p:spPr>
          <a:xfrm>
            <a:off x="10661825" y="5295728"/>
            <a:ext cx="5266404" cy="15337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2. Model selection and tuning </a:t>
            </a:r>
            <a:endParaRPr b="0" i="0" sz="1400" u="none" cap="none" strike="noStrike">
              <a:solidFill>
                <a:srgbClr val="000000"/>
              </a:solidFill>
              <a:latin typeface="Arial"/>
              <a:ea typeface="Arial"/>
              <a:cs typeface="Arial"/>
              <a:sym typeface="Arial"/>
            </a:endParaRPr>
          </a:p>
          <a:p>
            <a:pPr indent="-342898" lvl="0" marL="579438" marR="0" rtl="0" algn="l">
              <a:lnSpc>
                <a:spcPct val="100000"/>
              </a:lnSpc>
              <a:spcBef>
                <a:spcPts val="130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Train validation split</a:t>
            </a:r>
            <a:endParaRPr b="0" i="0" sz="1400" u="none" cap="none" strike="noStrike">
              <a:solidFill>
                <a:srgbClr val="000000"/>
              </a:solidFill>
              <a:latin typeface="Arial"/>
              <a:ea typeface="Arial"/>
              <a:cs typeface="Arial"/>
              <a:sym typeface="Arial"/>
            </a:endParaRPr>
          </a:p>
          <a:p>
            <a:pPr indent="-342898" lvl="0" marL="579438" marR="0" rtl="0" algn="l">
              <a:lnSpc>
                <a:spcPct val="100000"/>
              </a:lnSpc>
              <a:spcBef>
                <a:spcPts val="130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K-folds cross validation</a:t>
            </a:r>
            <a:endParaRPr b="0" i="0" sz="1400" u="none" cap="none" strike="noStrike">
              <a:solidFill>
                <a:srgbClr val="000000"/>
              </a:solidFill>
              <a:latin typeface="Arial"/>
              <a:ea typeface="Arial"/>
              <a:cs typeface="Arial"/>
              <a:sym typeface="Arial"/>
            </a:endParaRPr>
          </a:p>
        </p:txBody>
      </p:sp>
      <p:sp>
        <p:nvSpPr>
          <p:cNvPr id="721" name="Google Shape;721;p20"/>
          <p:cNvSpPr/>
          <p:nvPr/>
        </p:nvSpPr>
        <p:spPr>
          <a:xfrm>
            <a:off x="2368531" y="5295728"/>
            <a:ext cx="2435625" cy="9977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1. Pipelines</a:t>
            </a:r>
            <a:r>
              <a:rPr b="0" i="0" lang="en-IN" sz="2400" u="none" cap="none" strike="noStrike">
                <a:solidFill>
                  <a:srgbClr val="3F3F3F"/>
                </a:solidFill>
                <a:latin typeface="Open Sans"/>
                <a:ea typeface="Open Sans"/>
                <a:cs typeface="Open Sans"/>
                <a:sym typeface="Open Sans"/>
              </a:rPr>
              <a:t> </a:t>
            </a:r>
            <a:endParaRPr b="0" i="0" sz="1400" u="none" cap="none" strike="noStrike">
              <a:solidFill>
                <a:srgbClr val="000000"/>
              </a:solidFill>
              <a:latin typeface="Arial"/>
              <a:ea typeface="Arial"/>
              <a:cs typeface="Arial"/>
              <a:sym typeface="Arial"/>
            </a:endParaRPr>
          </a:p>
          <a:p>
            <a:pPr indent="-342898" lvl="0" marL="579438" marR="0" rtl="0" algn="l">
              <a:lnSpc>
                <a:spcPct val="100000"/>
              </a:lnSpc>
              <a:spcBef>
                <a:spcPts val="1300"/>
              </a:spcBef>
              <a:spcAft>
                <a:spcPts val="0"/>
              </a:spcAft>
              <a:buClr>
                <a:srgbClr val="000000"/>
              </a:buClr>
              <a:buSzPts val="2400"/>
              <a:buFont typeface="Arial"/>
              <a:buChar char="•"/>
            </a:pPr>
            <a:r>
              <a:rPr b="0" i="0" lang="en-IN" sz="2400" u="none" cap="none" strike="noStrike">
                <a:solidFill>
                  <a:srgbClr val="3F3F3F"/>
                </a:solidFill>
                <a:latin typeface="Open Sans"/>
                <a:ea typeface="Open Sans"/>
                <a:cs typeface="Open Sans"/>
                <a:sym typeface="Open Sans"/>
              </a:rPr>
              <a:t>Persistence</a:t>
            </a:r>
            <a:endParaRPr b="0" i="0" sz="1400" u="none" cap="none" strike="noStrike">
              <a:solidFill>
                <a:srgbClr val="000000"/>
              </a:solidFill>
              <a:latin typeface="Arial"/>
              <a:ea typeface="Arial"/>
              <a:cs typeface="Arial"/>
              <a:sym typeface="Arial"/>
            </a:endParaRPr>
          </a:p>
        </p:txBody>
      </p:sp>
      <p:grpSp>
        <p:nvGrpSpPr>
          <p:cNvPr id="722" name="Google Shape;722;p20"/>
          <p:cNvGrpSpPr/>
          <p:nvPr/>
        </p:nvGrpSpPr>
        <p:grpSpPr>
          <a:xfrm>
            <a:off x="5637735" y="3615567"/>
            <a:ext cx="4980530" cy="4980530"/>
            <a:chOff x="3750515" y="3615567"/>
            <a:chExt cx="4980530" cy="4980530"/>
          </a:xfrm>
        </p:grpSpPr>
        <p:sp>
          <p:nvSpPr>
            <p:cNvPr id="723" name="Google Shape;723;p20"/>
            <p:cNvSpPr/>
            <p:nvPr/>
          </p:nvSpPr>
          <p:spPr>
            <a:xfrm>
              <a:off x="3750515" y="3615567"/>
              <a:ext cx="4980530" cy="4980530"/>
            </a:xfrm>
            <a:prstGeom prst="ellipse">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4" name="Google Shape;724;p20"/>
            <p:cNvSpPr/>
            <p:nvPr/>
          </p:nvSpPr>
          <p:spPr>
            <a:xfrm>
              <a:off x="4025284" y="3890336"/>
              <a:ext cx="4430992" cy="4430992"/>
            </a:xfrm>
            <a:prstGeom prst="ellipse">
              <a:avLst/>
            </a:prstGeom>
            <a:solidFill>
              <a:srgbClr val="8296B0"/>
            </a:solidFill>
            <a:ln>
              <a:noFill/>
            </a:ln>
            <a:effectLst>
              <a:outerShdw blurRad="1270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725" name="Google Shape;725;p20"/>
          <p:cNvSpPr/>
          <p:nvPr/>
        </p:nvSpPr>
        <p:spPr>
          <a:xfrm>
            <a:off x="1390586" y="1597640"/>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Spark ML enables a higher level of abstraction for creating machine learning workflows</a:t>
            </a:r>
            <a:endParaRPr b="0" i="0" sz="1400" u="none" cap="none" strike="noStrike">
              <a:solidFill>
                <a:srgbClr val="000000"/>
              </a:solidFill>
              <a:latin typeface="Arial"/>
              <a:ea typeface="Arial"/>
              <a:cs typeface="Arial"/>
              <a:sym typeface="Arial"/>
            </a:endParaRPr>
          </a:p>
        </p:txBody>
      </p:sp>
      <p:sp>
        <p:nvSpPr>
          <p:cNvPr id="726" name="Google Shape;726;p20"/>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7" name="Google Shape;727;p20"/>
          <p:cNvSpPr/>
          <p:nvPr/>
        </p:nvSpPr>
        <p:spPr>
          <a:xfrm>
            <a:off x="1390586" y="2320632"/>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Spark.ml includes all the available features of “spark.mllib.”</a:t>
            </a:r>
            <a:endParaRPr b="0" i="0" sz="1400" u="none" cap="none" strike="noStrike">
              <a:solidFill>
                <a:srgbClr val="000000"/>
              </a:solidFill>
              <a:latin typeface="Arial"/>
              <a:ea typeface="Arial"/>
              <a:cs typeface="Arial"/>
              <a:sym typeface="Arial"/>
            </a:endParaRPr>
          </a:p>
        </p:txBody>
      </p:sp>
      <p:sp>
        <p:nvSpPr>
          <p:cNvPr id="728" name="Google Shape;728;p20"/>
          <p:cNvSpPr/>
          <p:nvPr/>
        </p:nvSpPr>
        <p:spPr>
          <a:xfrm>
            <a:off x="828311" y="250328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9" name="Google Shape;729;p20"/>
          <p:cNvSpPr/>
          <p:nvPr/>
        </p:nvSpPr>
        <p:spPr>
          <a:xfrm>
            <a:off x="5868944" y="5690333"/>
            <a:ext cx="4348366" cy="830997"/>
          </a:xfrm>
          <a:prstGeom prst="rect">
            <a:avLst/>
          </a:prstGeom>
          <a:noFill/>
          <a:ln>
            <a:noFill/>
          </a:ln>
        </p:spPr>
        <p:txBody>
          <a:bodyPr anchorCtr="0" anchor="t" bIns="45700" lIns="91425" spcFirstLastPara="1" rIns="91425" wrap="square" tIns="45700">
            <a:spAutoFit/>
          </a:bodyPr>
          <a:lstStyle/>
          <a:p>
            <a:pPr indent="-304792" lvl="0" marL="304792" marR="0" rtl="0" algn="ctr">
              <a:lnSpc>
                <a:spcPct val="100000"/>
              </a:lnSpc>
              <a:spcBef>
                <a:spcPts val="0"/>
              </a:spcBef>
              <a:spcAft>
                <a:spcPts val="0"/>
              </a:spcAft>
              <a:buClr>
                <a:srgbClr val="000000"/>
              </a:buClr>
              <a:buSzPts val="600"/>
              <a:buFont typeface="Arial"/>
              <a:buNone/>
            </a:pPr>
            <a:r>
              <a:rPr b="0" i="0" lang="en-IN" sz="2400" u="none" cap="none" strike="noStrike">
                <a:solidFill>
                  <a:schemeClr val="lt1"/>
                </a:solidFill>
                <a:latin typeface="Open Sans SemiBold"/>
                <a:ea typeface="Open Sans SemiBold"/>
                <a:cs typeface="Open Sans SemiBold"/>
                <a:sym typeface="Open Sans SemiBold"/>
              </a:rPr>
              <a:t>Additional features of Spark.ml includes:</a:t>
            </a:r>
            <a:endParaRPr b="0" i="0" sz="1400" u="none" cap="none" strike="noStrike">
              <a:solidFill>
                <a:srgbClr val="000000"/>
              </a:solidFill>
              <a:latin typeface="Arial"/>
              <a:ea typeface="Arial"/>
              <a:cs typeface="Arial"/>
              <a:sym typeface="Arial"/>
            </a:endParaRPr>
          </a:p>
        </p:txBody>
      </p:sp>
      <p:sp>
        <p:nvSpPr>
          <p:cNvPr id="730" name="Google Shape;730;p20"/>
          <p:cNvSpPr/>
          <p:nvPr/>
        </p:nvSpPr>
        <p:spPr>
          <a:xfrm>
            <a:off x="6636837" y="1169036"/>
            <a:ext cx="307642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SPARK.ML FEATURES</a:t>
            </a:r>
            <a:endParaRPr b="0" i="0" sz="1400" u="none" cap="none" strike="noStrike">
              <a:solidFill>
                <a:srgbClr val="000000"/>
              </a:solidFill>
              <a:latin typeface="Arial"/>
              <a:ea typeface="Arial"/>
              <a:cs typeface="Arial"/>
              <a:sym typeface="Arial"/>
            </a:endParaRPr>
          </a:p>
        </p:txBody>
      </p:sp>
      <p:sp>
        <p:nvSpPr>
          <p:cNvPr id="731" name="Google Shape;731;p2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Using Spark MLlib and Spark ML (Contd.)</a:t>
            </a:r>
            <a:endParaRPr/>
          </a:p>
        </p:txBody>
      </p:sp>
      <p:pic>
        <p:nvPicPr>
          <p:cNvPr id="732" name="Google Shape;732;p20"/>
          <p:cNvPicPr preferRelativeResize="0"/>
          <p:nvPr/>
        </p:nvPicPr>
        <p:blipFill rotWithShape="1">
          <a:blip r:embed="rId3">
            <a:alphaModFix/>
          </a:blip>
          <a:srcRect b="0" l="0" r="0" t="0"/>
          <a:stretch/>
        </p:blipFill>
        <p:spPr>
          <a:xfrm>
            <a:off x="1935902" y="870793"/>
            <a:ext cx="12370648" cy="274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1"/>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1" i="0" lang="en-IN" sz="3200" u="none" cap="none" strike="noStrike">
                <a:solidFill>
                  <a:schemeClr val="lt1"/>
                </a:solidFill>
                <a:latin typeface="Open Sans ExtraBold"/>
                <a:ea typeface="Open Sans ExtraBold"/>
                <a:cs typeface="Open Sans ExtraBold"/>
                <a:sym typeface="Open Sans ExtraBold"/>
              </a:rPr>
              <a:t>Spark ML Programming</a:t>
            </a:r>
            <a:endParaRPr/>
          </a:p>
        </p:txBody>
      </p:sp>
      <p:sp>
        <p:nvSpPr>
          <p:cNvPr id="738" name="Google Shape;738;p21"/>
          <p:cNvSpPr txBox="1"/>
          <p:nvPr>
            <p:ph idx="2" type="body"/>
          </p:nvPr>
        </p:nvSpPr>
        <p:spPr>
          <a:xfrm>
            <a:off x="926742" y="2380588"/>
            <a:ext cx="12378899"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IN" sz="2800" u="none" cap="none" strike="noStrike">
                <a:solidFill>
                  <a:srgbClr val="0F547B"/>
                </a:solidFill>
                <a:latin typeface="Open Sans SemiBold"/>
                <a:ea typeface="Open Sans SemiBold"/>
                <a:cs typeface="Open Sans SemiBold"/>
                <a:sym typeface="Open Sans SemiBold"/>
              </a:rPr>
              <a:t>Topic 3: ML</a:t>
            </a:r>
            <a:r>
              <a:rPr b="0" i="0" lang="en-IN" sz="2800" u="none" cap="none" strike="noStrike">
                <a:solidFill>
                  <a:schemeClr val="dk1"/>
                </a:solidFill>
                <a:latin typeface="Calibri"/>
                <a:ea typeface="Calibri"/>
                <a:cs typeface="Calibri"/>
                <a:sym typeface="Calibri"/>
              </a:rPr>
              <a:t> </a:t>
            </a:r>
            <a:r>
              <a:rPr b="0" i="0" lang="en-IN" sz="2800" u="none" cap="none" strike="noStrike">
                <a:solidFill>
                  <a:srgbClr val="0F547B"/>
                </a:solidFill>
                <a:latin typeface="Open Sans SemiBold"/>
                <a:ea typeface="Open Sans SemiBold"/>
                <a:cs typeface="Open Sans SemiBold"/>
                <a:sym typeface="Open Sans SemiBold"/>
              </a:rPr>
              <a:t>Pipeline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a:t>
            </a:r>
            <a:endParaRPr/>
          </a:p>
        </p:txBody>
      </p:sp>
      <p:pic>
        <p:nvPicPr>
          <p:cNvPr id="744" name="Google Shape;744;p22"/>
          <p:cNvPicPr preferRelativeResize="0"/>
          <p:nvPr/>
        </p:nvPicPr>
        <p:blipFill rotWithShape="1">
          <a:blip r:embed="rId3">
            <a:alphaModFix/>
          </a:blip>
          <a:srcRect b="0" l="0" r="0" t="0"/>
          <a:stretch/>
        </p:blipFill>
        <p:spPr>
          <a:xfrm>
            <a:off x="6886575" y="870793"/>
            <a:ext cx="2469302" cy="274320"/>
          </a:xfrm>
          <a:prstGeom prst="rect">
            <a:avLst/>
          </a:prstGeom>
          <a:noFill/>
          <a:ln>
            <a:noFill/>
          </a:ln>
        </p:spPr>
      </p:pic>
      <p:grpSp>
        <p:nvGrpSpPr>
          <p:cNvPr id="745" name="Google Shape;745;p22"/>
          <p:cNvGrpSpPr/>
          <p:nvPr/>
        </p:nvGrpSpPr>
        <p:grpSpPr>
          <a:xfrm>
            <a:off x="828311" y="1597640"/>
            <a:ext cx="14804979" cy="1200329"/>
            <a:chOff x="828311" y="1597640"/>
            <a:chExt cx="14804979" cy="1200329"/>
          </a:xfrm>
        </p:grpSpPr>
        <p:sp>
          <p:nvSpPr>
            <p:cNvPr id="746" name="Google Shape;746;p22"/>
            <p:cNvSpPr/>
            <p:nvPr/>
          </p:nvSpPr>
          <p:spPr>
            <a:xfrm>
              <a:off x="1390586" y="1597640"/>
              <a:ext cx="1424270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According to ML pipeline concept, machine learning is a pipeline of actions performed over a Dataset.</a:t>
              </a:r>
              <a:endParaRPr b="0" i="0" sz="1400" u="none" cap="none" strike="noStrike">
                <a:solidFill>
                  <a:srgbClr val="000000"/>
                </a:solidFill>
                <a:latin typeface="Arial"/>
                <a:ea typeface="Arial"/>
                <a:cs typeface="Arial"/>
                <a:sym typeface="Arial"/>
              </a:endParaRPr>
            </a:p>
          </p:txBody>
        </p:sp>
        <p:sp>
          <p:nvSpPr>
            <p:cNvPr id="747" name="Google Shape;747;p22"/>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748" name="Google Shape;748;p22"/>
          <p:cNvGrpSpPr/>
          <p:nvPr/>
        </p:nvGrpSpPr>
        <p:grpSpPr>
          <a:xfrm>
            <a:off x="828311" y="3529241"/>
            <a:ext cx="15011457" cy="1200329"/>
            <a:chOff x="828311" y="2874442"/>
            <a:chExt cx="14804979" cy="1200329"/>
          </a:xfrm>
        </p:grpSpPr>
        <p:sp>
          <p:nvSpPr>
            <p:cNvPr id="749" name="Google Shape;749;p22"/>
            <p:cNvSpPr/>
            <p:nvPr/>
          </p:nvSpPr>
          <p:spPr>
            <a:xfrm>
              <a:off x="1390586" y="2874442"/>
              <a:ext cx="1424270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Pipelines work by allowing for a linear sequence of data transforms to be chained together culminating in a modeling process that can be evaluated.</a:t>
              </a:r>
              <a:endParaRPr b="0" i="0" sz="1400" u="none" cap="none" strike="noStrike">
                <a:solidFill>
                  <a:srgbClr val="000000"/>
                </a:solidFill>
                <a:latin typeface="Arial"/>
                <a:ea typeface="Arial"/>
                <a:cs typeface="Arial"/>
                <a:sym typeface="Arial"/>
              </a:endParaRPr>
            </a:p>
          </p:txBody>
        </p:sp>
        <p:sp>
          <p:nvSpPr>
            <p:cNvPr id="750" name="Google Shape;750;p22"/>
            <p:cNvSpPr/>
            <p:nvPr/>
          </p:nvSpPr>
          <p:spPr>
            <a:xfrm>
              <a:off x="828311" y="305709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751" name="Google Shape;751;p22"/>
          <p:cNvGrpSpPr/>
          <p:nvPr/>
        </p:nvGrpSpPr>
        <p:grpSpPr>
          <a:xfrm>
            <a:off x="828311" y="5460842"/>
            <a:ext cx="14716488" cy="1200329"/>
            <a:chOff x="837918" y="4811913"/>
            <a:chExt cx="14716488" cy="1200329"/>
          </a:xfrm>
        </p:grpSpPr>
        <p:sp>
          <p:nvSpPr>
            <p:cNvPr id="752" name="Google Shape;752;p22"/>
            <p:cNvSpPr/>
            <p:nvPr/>
          </p:nvSpPr>
          <p:spPr>
            <a:xfrm>
              <a:off x="1311702" y="4811913"/>
              <a:ext cx="1424270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It provides a high level abstraction of the machine learning flow and greatly simplifies the creation of machine learning process.</a:t>
              </a:r>
              <a:endParaRPr b="0" i="0" sz="1400" u="none" cap="none" strike="noStrike">
                <a:solidFill>
                  <a:srgbClr val="000000"/>
                </a:solidFill>
                <a:latin typeface="Arial"/>
                <a:ea typeface="Arial"/>
                <a:cs typeface="Arial"/>
                <a:sym typeface="Arial"/>
              </a:endParaRPr>
            </a:p>
          </p:txBody>
        </p:sp>
        <p:sp>
          <p:nvSpPr>
            <p:cNvPr id="753" name="Google Shape;753;p22"/>
            <p:cNvSpPr/>
            <p:nvPr/>
          </p:nvSpPr>
          <p:spPr>
            <a:xfrm>
              <a:off x="837918" y="505355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754" name="Google Shape;754;p22"/>
          <p:cNvSpPr/>
          <p:nvPr/>
        </p:nvSpPr>
        <p:spPr>
          <a:xfrm>
            <a:off x="6490356" y="1169036"/>
            <a:ext cx="336938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WHAT IS ML PIPELINE?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sp>
        <p:nvSpPr>
          <p:cNvPr id="760" name="Google Shape;760;p23"/>
          <p:cNvSpPr/>
          <p:nvPr/>
        </p:nvSpPr>
        <p:spPr>
          <a:xfrm>
            <a:off x="796675" y="4285903"/>
            <a:ext cx="2952328" cy="1152128"/>
          </a:xfrm>
          <a:prstGeom prst="rightArrow">
            <a:avLst>
              <a:gd fmla="val 50000" name="adj1"/>
              <a:gd fmla="val 50000" name="adj2"/>
            </a:avLst>
          </a:prstGeom>
          <a:solidFill>
            <a:srgbClr val="2E75B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761" name="Google Shape;761;p23"/>
          <p:cNvSpPr txBox="1"/>
          <p:nvPr/>
        </p:nvSpPr>
        <p:spPr>
          <a:xfrm>
            <a:off x="1228722" y="4645942"/>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Open Sans"/>
                <a:ea typeface="Open Sans"/>
                <a:cs typeface="Open Sans"/>
                <a:sym typeface="Open Sans"/>
              </a:rPr>
              <a:t>Train</a:t>
            </a:r>
            <a:endParaRPr b="0" i="0" sz="1400" u="none" cap="none" strike="noStrike">
              <a:solidFill>
                <a:srgbClr val="000000"/>
              </a:solidFill>
              <a:latin typeface="Arial"/>
              <a:ea typeface="Arial"/>
              <a:cs typeface="Arial"/>
              <a:sym typeface="Arial"/>
            </a:endParaRPr>
          </a:p>
        </p:txBody>
      </p:sp>
      <p:sp>
        <p:nvSpPr>
          <p:cNvPr id="762" name="Google Shape;762;p23"/>
          <p:cNvSpPr/>
          <p:nvPr/>
        </p:nvSpPr>
        <p:spPr>
          <a:xfrm>
            <a:off x="3965027" y="4518476"/>
            <a:ext cx="3024335" cy="830995"/>
          </a:xfrm>
          <a:prstGeom prst="round1Rect">
            <a:avLst>
              <a:gd fmla="val 16667" name="adj"/>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INPUT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DATAFRAME</a:t>
            </a:r>
            <a:endParaRPr b="0" i="0" sz="1400" u="none" cap="none" strike="noStrike">
              <a:solidFill>
                <a:srgbClr val="000000"/>
              </a:solidFill>
              <a:latin typeface="Arial"/>
              <a:ea typeface="Arial"/>
              <a:cs typeface="Arial"/>
              <a:sym typeface="Arial"/>
            </a:endParaRPr>
          </a:p>
        </p:txBody>
      </p:sp>
      <p:sp>
        <p:nvSpPr>
          <p:cNvPr id="763" name="Google Shape;763;p23"/>
          <p:cNvSpPr/>
          <p:nvPr/>
        </p:nvSpPr>
        <p:spPr>
          <a:xfrm>
            <a:off x="8645547" y="4573935"/>
            <a:ext cx="2664295" cy="864096"/>
          </a:xfrm>
          <a:prstGeom prst="flowChartMagneticDrum">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764" name="Google Shape;764;p23"/>
          <p:cNvSpPr txBox="1"/>
          <p:nvPr/>
        </p:nvSpPr>
        <p:spPr>
          <a:xfrm>
            <a:off x="8933579" y="4789958"/>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1" i="0" lang="en-IN" sz="2400" u="none" cap="none" strike="noStrike">
                <a:solidFill>
                  <a:srgbClr val="000000"/>
                </a:solidFill>
                <a:latin typeface="Calibri"/>
                <a:ea typeface="Calibri"/>
                <a:cs typeface="Calibri"/>
                <a:sym typeface="Calibri"/>
              </a:rPr>
              <a:t>PIPELINE</a:t>
            </a:r>
            <a:endParaRPr b="0" i="0" sz="1400" u="none" cap="none" strike="noStrike">
              <a:solidFill>
                <a:srgbClr val="000000"/>
              </a:solidFill>
              <a:latin typeface="Arial"/>
              <a:ea typeface="Arial"/>
              <a:cs typeface="Arial"/>
              <a:sym typeface="Arial"/>
            </a:endParaRPr>
          </a:p>
        </p:txBody>
      </p:sp>
      <p:cxnSp>
        <p:nvCxnSpPr>
          <p:cNvPr id="765" name="Google Shape;765;p23"/>
          <p:cNvCxnSpPr/>
          <p:nvPr/>
        </p:nvCxnSpPr>
        <p:spPr>
          <a:xfrm>
            <a:off x="7205387" y="4933974"/>
            <a:ext cx="1224135" cy="0"/>
          </a:xfrm>
          <a:prstGeom prst="straightConnector1">
            <a:avLst/>
          </a:prstGeom>
          <a:noFill/>
          <a:ln cap="flat" cmpd="sng" w="57150">
            <a:solidFill>
              <a:schemeClr val="accent1"/>
            </a:solidFill>
            <a:prstDash val="solid"/>
            <a:miter lim="8000"/>
            <a:headEnd len="sm" w="sm" type="none"/>
            <a:tailEnd len="lg" w="lg" type="stealth"/>
          </a:ln>
        </p:spPr>
      </p:cxnSp>
      <p:cxnSp>
        <p:nvCxnSpPr>
          <p:cNvPr id="766" name="Google Shape;766;p23"/>
          <p:cNvCxnSpPr/>
          <p:nvPr/>
        </p:nvCxnSpPr>
        <p:spPr>
          <a:xfrm>
            <a:off x="5405187" y="3781847"/>
            <a:ext cx="3312367" cy="864095"/>
          </a:xfrm>
          <a:prstGeom prst="straightConnector1">
            <a:avLst/>
          </a:prstGeom>
          <a:noFill/>
          <a:ln cap="flat" cmpd="sng" w="57150">
            <a:solidFill>
              <a:schemeClr val="accent1"/>
            </a:solidFill>
            <a:prstDash val="solid"/>
            <a:miter lim="8000"/>
            <a:headEnd len="sm" w="sm" type="none"/>
            <a:tailEnd len="sm" w="sm" type="none"/>
          </a:ln>
        </p:spPr>
      </p:cxnSp>
      <p:cxnSp>
        <p:nvCxnSpPr>
          <p:cNvPr id="767" name="Google Shape;767;p23"/>
          <p:cNvCxnSpPr/>
          <p:nvPr/>
        </p:nvCxnSpPr>
        <p:spPr>
          <a:xfrm flipH="1" rot="10800000">
            <a:off x="11165827" y="3781846"/>
            <a:ext cx="3456383" cy="864095"/>
          </a:xfrm>
          <a:prstGeom prst="straightConnector1">
            <a:avLst/>
          </a:prstGeom>
          <a:noFill/>
          <a:ln cap="flat" cmpd="sng" w="57150">
            <a:solidFill>
              <a:schemeClr val="accent1"/>
            </a:solidFill>
            <a:prstDash val="solid"/>
            <a:miter lim="8000"/>
            <a:headEnd len="sm" w="sm" type="none"/>
            <a:tailEnd len="sm" w="sm" type="none"/>
          </a:ln>
        </p:spPr>
      </p:cxnSp>
      <p:sp>
        <p:nvSpPr>
          <p:cNvPr id="768" name="Google Shape;768;p23"/>
          <p:cNvSpPr/>
          <p:nvPr/>
        </p:nvSpPr>
        <p:spPr>
          <a:xfrm>
            <a:off x="4117427" y="6822733"/>
            <a:ext cx="3024335" cy="830995"/>
          </a:xfrm>
          <a:prstGeom prst="round1Rect">
            <a:avLst>
              <a:gd fmla="val 16667" name="adj"/>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INPUT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DATAFRAME</a:t>
            </a:r>
            <a:endParaRPr b="0" i="0" sz="1400" u="none" cap="none" strike="noStrike">
              <a:solidFill>
                <a:srgbClr val="000000"/>
              </a:solidFill>
              <a:latin typeface="Arial"/>
              <a:ea typeface="Arial"/>
              <a:cs typeface="Arial"/>
              <a:sym typeface="Arial"/>
            </a:endParaRPr>
          </a:p>
        </p:txBody>
      </p:sp>
      <p:sp>
        <p:nvSpPr>
          <p:cNvPr id="769" name="Google Shape;769;p23"/>
          <p:cNvSpPr/>
          <p:nvPr/>
        </p:nvSpPr>
        <p:spPr>
          <a:xfrm>
            <a:off x="8702697" y="6878191"/>
            <a:ext cx="2664295" cy="864096"/>
          </a:xfrm>
          <a:prstGeom prst="flowChartMagneticDrum">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cxnSp>
        <p:nvCxnSpPr>
          <p:cNvPr id="770" name="Google Shape;770;p23"/>
          <p:cNvCxnSpPr/>
          <p:nvPr/>
        </p:nvCxnSpPr>
        <p:spPr>
          <a:xfrm>
            <a:off x="7300637" y="7238230"/>
            <a:ext cx="1224135" cy="0"/>
          </a:xfrm>
          <a:prstGeom prst="straightConnector1">
            <a:avLst/>
          </a:prstGeom>
          <a:noFill/>
          <a:ln cap="flat" cmpd="sng" w="57150">
            <a:solidFill>
              <a:schemeClr val="accent1"/>
            </a:solidFill>
            <a:prstDash val="solid"/>
            <a:miter lim="8000"/>
            <a:headEnd len="sm" w="sm" type="none"/>
            <a:tailEnd len="lg" w="lg" type="stealth"/>
          </a:ln>
        </p:spPr>
      </p:cxnSp>
      <p:sp>
        <p:nvSpPr>
          <p:cNvPr id="771" name="Google Shape;771;p23"/>
          <p:cNvSpPr txBox="1"/>
          <p:nvPr/>
        </p:nvSpPr>
        <p:spPr>
          <a:xfrm>
            <a:off x="9054352" y="6950198"/>
            <a:ext cx="1728191" cy="83099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1" i="0" lang="en-IN" sz="2400" u="none" cap="none" strike="noStrike">
                <a:solidFill>
                  <a:srgbClr val="000000"/>
                </a:solidFill>
                <a:latin typeface="Calibri"/>
                <a:ea typeface="Calibri"/>
                <a:cs typeface="Calibri"/>
                <a:sym typeface="Calibri"/>
              </a:rPr>
              <a:t>PIPELINE MODEL</a:t>
            </a:r>
            <a:endParaRPr b="0" i="0" sz="1400" u="none" cap="none" strike="noStrike">
              <a:solidFill>
                <a:srgbClr val="000000"/>
              </a:solidFill>
              <a:latin typeface="Arial"/>
              <a:ea typeface="Arial"/>
              <a:cs typeface="Arial"/>
              <a:sym typeface="Arial"/>
            </a:endParaRPr>
          </a:p>
        </p:txBody>
      </p:sp>
      <p:cxnSp>
        <p:nvCxnSpPr>
          <p:cNvPr id="772" name="Google Shape;772;p23"/>
          <p:cNvCxnSpPr/>
          <p:nvPr/>
        </p:nvCxnSpPr>
        <p:spPr>
          <a:xfrm>
            <a:off x="9725666" y="5510039"/>
            <a:ext cx="29817" cy="1312694"/>
          </a:xfrm>
          <a:prstGeom prst="straightConnector1">
            <a:avLst/>
          </a:prstGeom>
          <a:noFill/>
          <a:ln cap="flat" cmpd="sng" w="57150">
            <a:solidFill>
              <a:schemeClr val="accent1"/>
            </a:solidFill>
            <a:prstDash val="solid"/>
            <a:miter lim="8000"/>
            <a:headEnd len="sm" w="sm" type="none"/>
            <a:tailEnd len="lg" w="lg" type="stealth"/>
          </a:ln>
        </p:spPr>
      </p:cxnSp>
      <p:sp>
        <p:nvSpPr>
          <p:cNvPr id="773" name="Google Shape;773;p23"/>
          <p:cNvSpPr txBox="1"/>
          <p:nvPr/>
        </p:nvSpPr>
        <p:spPr>
          <a:xfrm>
            <a:off x="10049702" y="5975482"/>
            <a:ext cx="367240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EXPORT MODEL</a:t>
            </a:r>
            <a:endParaRPr b="0" i="0" sz="1400" u="none" cap="none" strike="noStrike">
              <a:solidFill>
                <a:srgbClr val="000000"/>
              </a:solidFill>
              <a:latin typeface="Arial"/>
              <a:ea typeface="Arial"/>
              <a:cs typeface="Arial"/>
              <a:sym typeface="Arial"/>
            </a:endParaRPr>
          </a:p>
        </p:txBody>
      </p:sp>
      <p:sp>
        <p:nvSpPr>
          <p:cNvPr id="774" name="Google Shape;774;p23"/>
          <p:cNvSpPr/>
          <p:nvPr/>
        </p:nvSpPr>
        <p:spPr>
          <a:xfrm>
            <a:off x="949075" y="6590158"/>
            <a:ext cx="2952328" cy="1152128"/>
          </a:xfrm>
          <a:prstGeom prst="rightArrow">
            <a:avLst>
              <a:gd fmla="val 50000" name="adj1"/>
              <a:gd fmla="val 50000" name="adj2"/>
            </a:avLst>
          </a:prstGeom>
          <a:solidFill>
            <a:srgbClr val="2E75B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775" name="Google Shape;775;p23"/>
          <p:cNvSpPr txBox="1"/>
          <p:nvPr/>
        </p:nvSpPr>
        <p:spPr>
          <a:xfrm>
            <a:off x="1381122" y="6950198"/>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Open Sans"/>
                <a:ea typeface="Open Sans"/>
                <a:cs typeface="Open Sans"/>
                <a:sym typeface="Open Sans"/>
              </a:rPr>
              <a:t>Predict</a:t>
            </a:r>
            <a:endParaRPr b="0" i="0" sz="1400" u="none" cap="none" strike="noStrike">
              <a:solidFill>
                <a:srgbClr val="000000"/>
              </a:solidFill>
              <a:latin typeface="Arial"/>
              <a:ea typeface="Arial"/>
              <a:cs typeface="Arial"/>
              <a:sym typeface="Arial"/>
            </a:endParaRPr>
          </a:p>
        </p:txBody>
      </p:sp>
      <p:cxnSp>
        <p:nvCxnSpPr>
          <p:cNvPr id="776" name="Google Shape;776;p23"/>
          <p:cNvCxnSpPr/>
          <p:nvPr/>
        </p:nvCxnSpPr>
        <p:spPr>
          <a:xfrm>
            <a:off x="11430616" y="7310238"/>
            <a:ext cx="720080" cy="0"/>
          </a:xfrm>
          <a:prstGeom prst="straightConnector1">
            <a:avLst/>
          </a:prstGeom>
          <a:noFill/>
          <a:ln cap="flat" cmpd="sng" w="57150">
            <a:solidFill>
              <a:schemeClr val="accent1"/>
            </a:solidFill>
            <a:prstDash val="solid"/>
            <a:miter lim="8000"/>
            <a:headEnd len="sm" w="sm" type="none"/>
            <a:tailEnd len="lg" w="lg" type="stealth"/>
          </a:ln>
        </p:spPr>
      </p:cxnSp>
      <p:sp>
        <p:nvSpPr>
          <p:cNvPr id="777" name="Google Shape;777;p23"/>
          <p:cNvSpPr/>
          <p:nvPr/>
        </p:nvSpPr>
        <p:spPr>
          <a:xfrm>
            <a:off x="12304859" y="6878191"/>
            <a:ext cx="3024335" cy="830995"/>
          </a:xfrm>
          <a:prstGeom prst="round1Rect">
            <a:avLst>
              <a:gd fmla="val 16667" name="adj"/>
            </a:avLst>
          </a:prstGeom>
          <a:solidFill>
            <a:srgbClr val="FEE59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DATAFRAME</a:t>
            </a:r>
            <a:endParaRPr b="0" i="0" sz="1400" u="none" cap="none" strike="noStrike">
              <a:solidFill>
                <a:srgbClr val="000000"/>
              </a:solidFill>
              <a:latin typeface="Arial"/>
              <a:ea typeface="Arial"/>
              <a:cs typeface="Arial"/>
              <a:sym typeface="Arial"/>
            </a:endParaRPr>
          </a:p>
        </p:txBody>
      </p:sp>
      <p:pic>
        <p:nvPicPr>
          <p:cNvPr id="778" name="Google Shape;778;p23"/>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
        <p:nvSpPr>
          <p:cNvPr id="779" name="Google Shape;779;p23"/>
          <p:cNvSpPr/>
          <p:nvPr/>
        </p:nvSpPr>
        <p:spPr>
          <a:xfrm rot="-5400000">
            <a:off x="8975842" y="-2214539"/>
            <a:ext cx="1784195" cy="10221645"/>
          </a:xfrm>
          <a:prstGeom prst="can">
            <a:avLst>
              <a:gd fmla="val 25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780" name="Google Shape;780;p23"/>
          <p:cNvGrpSpPr/>
          <p:nvPr/>
        </p:nvGrpSpPr>
        <p:grpSpPr>
          <a:xfrm>
            <a:off x="5431188" y="2160701"/>
            <a:ext cx="2118732" cy="1389490"/>
            <a:chOff x="6281793" y="1587804"/>
            <a:chExt cx="2118732" cy="1389490"/>
          </a:xfrm>
        </p:grpSpPr>
        <p:sp>
          <p:nvSpPr>
            <p:cNvPr id="781" name="Google Shape;781;p23"/>
            <p:cNvSpPr/>
            <p:nvPr/>
          </p:nvSpPr>
          <p:spPr>
            <a:xfrm>
              <a:off x="6281793" y="1587804"/>
              <a:ext cx="2118732" cy="1389490"/>
            </a:xfrm>
            <a:prstGeom prst="roundRect">
              <a:avLst>
                <a:gd fmla="val 16667" name="adj"/>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2" name="Google Shape;782;p23"/>
            <p:cNvSpPr txBox="1"/>
            <p:nvPr/>
          </p:nvSpPr>
          <p:spPr>
            <a:xfrm>
              <a:off x="6658165" y="1831683"/>
              <a:ext cx="1380186" cy="1015663"/>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Feature</a:t>
              </a:r>
              <a:br>
                <a:rPr b="0" i="0" lang="en-IN" sz="2000" u="none" cap="none" strike="noStrike">
                  <a:solidFill>
                    <a:schemeClr val="dk1"/>
                  </a:solidFill>
                  <a:latin typeface="Open Sans"/>
                  <a:ea typeface="Open Sans"/>
                  <a:cs typeface="Open Sans"/>
                  <a:sym typeface="Open Sans"/>
                </a:rPr>
              </a:br>
              <a:r>
                <a:rPr b="0" i="0" lang="en-IN" sz="2000" u="none" cap="none" strike="noStrike">
                  <a:solidFill>
                    <a:schemeClr val="dk1"/>
                  </a:solidFill>
                  <a:latin typeface="Open Sans"/>
                  <a:ea typeface="Open Sans"/>
                  <a:cs typeface="Open Sans"/>
                  <a:sym typeface="Open Sans"/>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1</a:t>
              </a:r>
              <a:endParaRPr b="0" i="0" sz="1400" u="none" cap="none" strike="noStrike">
                <a:solidFill>
                  <a:srgbClr val="000000"/>
                </a:solidFill>
                <a:latin typeface="Arial"/>
                <a:ea typeface="Arial"/>
                <a:cs typeface="Arial"/>
                <a:sym typeface="Arial"/>
              </a:endParaRPr>
            </a:p>
          </p:txBody>
        </p:sp>
      </p:grpSp>
      <p:grpSp>
        <p:nvGrpSpPr>
          <p:cNvPr id="783" name="Google Shape;783;p23"/>
          <p:cNvGrpSpPr/>
          <p:nvPr/>
        </p:nvGrpSpPr>
        <p:grpSpPr>
          <a:xfrm>
            <a:off x="7868576" y="2163734"/>
            <a:ext cx="2118732" cy="1389490"/>
            <a:chOff x="8878686" y="1590837"/>
            <a:chExt cx="2118732" cy="1389490"/>
          </a:xfrm>
        </p:grpSpPr>
        <p:sp>
          <p:nvSpPr>
            <p:cNvPr id="784" name="Google Shape;784;p23"/>
            <p:cNvSpPr/>
            <p:nvPr/>
          </p:nvSpPr>
          <p:spPr>
            <a:xfrm>
              <a:off x="8878686" y="1590837"/>
              <a:ext cx="2118732" cy="1389490"/>
            </a:xfrm>
            <a:prstGeom prst="roundRect">
              <a:avLst>
                <a:gd fmla="val 16667" name="adj"/>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5" name="Google Shape;785;p23"/>
            <p:cNvSpPr txBox="1"/>
            <p:nvPr/>
          </p:nvSpPr>
          <p:spPr>
            <a:xfrm>
              <a:off x="9255058" y="1834716"/>
              <a:ext cx="138018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Feature</a:t>
              </a:r>
              <a:br>
                <a:rPr b="0" i="0" lang="en-IN" sz="2000" u="none" cap="none" strike="noStrike">
                  <a:solidFill>
                    <a:schemeClr val="dk1"/>
                  </a:solidFill>
                  <a:latin typeface="Open Sans"/>
                  <a:ea typeface="Open Sans"/>
                  <a:cs typeface="Open Sans"/>
                  <a:sym typeface="Open Sans"/>
                </a:rPr>
              </a:br>
              <a:r>
                <a:rPr b="0" i="0" lang="en-IN" sz="2000" u="none" cap="none" strike="noStrike">
                  <a:solidFill>
                    <a:schemeClr val="dk1"/>
                  </a:solidFill>
                  <a:latin typeface="Open Sans"/>
                  <a:ea typeface="Open Sans"/>
                  <a:cs typeface="Open Sans"/>
                  <a:sym typeface="Open Sans"/>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2</a:t>
              </a:r>
              <a:endParaRPr b="0" i="0" sz="1400" u="none" cap="none" strike="noStrike">
                <a:solidFill>
                  <a:srgbClr val="000000"/>
                </a:solidFill>
                <a:latin typeface="Arial"/>
                <a:ea typeface="Arial"/>
                <a:cs typeface="Arial"/>
                <a:sym typeface="Arial"/>
              </a:endParaRPr>
            </a:p>
          </p:txBody>
        </p:sp>
      </p:grpSp>
      <p:grpSp>
        <p:nvGrpSpPr>
          <p:cNvPr id="786" name="Google Shape;786;p23"/>
          <p:cNvGrpSpPr/>
          <p:nvPr/>
        </p:nvGrpSpPr>
        <p:grpSpPr>
          <a:xfrm>
            <a:off x="10305964" y="2199832"/>
            <a:ext cx="2118732" cy="1389490"/>
            <a:chOff x="11591903" y="1626935"/>
            <a:chExt cx="2118732" cy="1389490"/>
          </a:xfrm>
        </p:grpSpPr>
        <p:sp>
          <p:nvSpPr>
            <p:cNvPr id="787" name="Google Shape;787;p23"/>
            <p:cNvSpPr/>
            <p:nvPr/>
          </p:nvSpPr>
          <p:spPr>
            <a:xfrm>
              <a:off x="11591903" y="1626935"/>
              <a:ext cx="2118732" cy="1389490"/>
            </a:xfrm>
            <a:prstGeom prst="roundRect">
              <a:avLst>
                <a:gd fmla="val 16667" name="adj"/>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8" name="Google Shape;788;p23"/>
            <p:cNvSpPr txBox="1"/>
            <p:nvPr/>
          </p:nvSpPr>
          <p:spPr>
            <a:xfrm>
              <a:off x="11992962" y="1915418"/>
              <a:ext cx="1330814"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Combine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features</a:t>
              </a:r>
              <a:endParaRPr b="0" i="0" sz="1400" u="none" cap="none" strike="noStrike">
                <a:solidFill>
                  <a:srgbClr val="000000"/>
                </a:solidFill>
                <a:latin typeface="Arial"/>
                <a:ea typeface="Arial"/>
                <a:cs typeface="Arial"/>
                <a:sym typeface="Arial"/>
              </a:endParaRPr>
            </a:p>
          </p:txBody>
        </p:sp>
      </p:grpSp>
      <p:grpSp>
        <p:nvGrpSpPr>
          <p:cNvPr id="789" name="Google Shape;789;p23"/>
          <p:cNvGrpSpPr/>
          <p:nvPr/>
        </p:nvGrpSpPr>
        <p:grpSpPr>
          <a:xfrm>
            <a:off x="12743353" y="2195600"/>
            <a:ext cx="2118732" cy="1389490"/>
            <a:chOff x="13593958" y="1622703"/>
            <a:chExt cx="2118732" cy="1389490"/>
          </a:xfrm>
        </p:grpSpPr>
        <p:sp>
          <p:nvSpPr>
            <p:cNvPr id="790" name="Google Shape;790;p23"/>
            <p:cNvSpPr/>
            <p:nvPr/>
          </p:nvSpPr>
          <p:spPr>
            <a:xfrm>
              <a:off x="13593958" y="1622703"/>
              <a:ext cx="2118732" cy="1389490"/>
            </a:xfrm>
            <a:prstGeom prst="roundRect">
              <a:avLst>
                <a:gd fmla="val 16667" name="adj"/>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1" name="Google Shape;791;p23"/>
            <p:cNvSpPr txBox="1"/>
            <p:nvPr/>
          </p:nvSpPr>
          <p:spPr>
            <a:xfrm>
              <a:off x="13944044" y="1911186"/>
              <a:ext cx="1432765" cy="707886"/>
            </a:xfrm>
            <a:prstGeom prst="rect">
              <a:avLst/>
            </a:prstGeom>
            <a:solidFill>
              <a:srgbClr val="9CC2E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Linear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chemeClr val="dk1"/>
                  </a:solidFill>
                  <a:latin typeface="Open Sans"/>
                  <a:ea typeface="Open Sans"/>
                  <a:cs typeface="Open Sans"/>
                  <a:sym typeface="Open Sans"/>
                </a:rPr>
                <a:t>regression</a:t>
              </a:r>
              <a:endParaRPr b="0" i="0" sz="1400" u="none" cap="none" strike="noStrike">
                <a:solidFill>
                  <a:srgbClr val="000000"/>
                </a:solidFill>
                <a:latin typeface="Arial"/>
                <a:ea typeface="Arial"/>
                <a:cs typeface="Arial"/>
                <a:sym typeface="Arial"/>
              </a:endParaRPr>
            </a:p>
          </p:txBody>
        </p:sp>
      </p:grpSp>
      <p:sp>
        <p:nvSpPr>
          <p:cNvPr id="792" name="Google Shape;792;p23"/>
          <p:cNvSpPr/>
          <p:nvPr/>
        </p:nvSpPr>
        <p:spPr>
          <a:xfrm>
            <a:off x="5957741" y="1169036"/>
            <a:ext cx="443461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BUILDING SPARK ML PIPELINE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grpSp>
        <p:nvGrpSpPr>
          <p:cNvPr id="797" name="Google Shape;797;p24"/>
          <p:cNvGrpSpPr/>
          <p:nvPr/>
        </p:nvGrpSpPr>
        <p:grpSpPr>
          <a:xfrm>
            <a:off x="3492462" y="3702356"/>
            <a:ext cx="3008435" cy="1540218"/>
            <a:chOff x="0" y="0"/>
            <a:chExt cx="2728098" cy="962033"/>
          </a:xfrm>
        </p:grpSpPr>
        <p:sp>
          <p:nvSpPr>
            <p:cNvPr id="798" name="Google Shape;798;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799" name="Google Shape;799;p24"/>
            <p:cNvSpPr/>
            <p:nvPr/>
          </p:nvSpPr>
          <p:spPr>
            <a:xfrm>
              <a:off x="46961" y="257495"/>
              <a:ext cx="2634174" cy="44704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Transformer</a:t>
              </a:r>
              <a:endParaRPr b="0" i="0" sz="1400" u="none" cap="none" strike="noStrike">
                <a:solidFill>
                  <a:srgbClr val="000000"/>
                </a:solidFill>
                <a:latin typeface="Arial"/>
                <a:ea typeface="Arial"/>
                <a:cs typeface="Arial"/>
                <a:sym typeface="Arial"/>
              </a:endParaRPr>
            </a:p>
          </p:txBody>
        </p:sp>
      </p:grpSp>
      <p:grpSp>
        <p:nvGrpSpPr>
          <p:cNvPr id="800" name="Google Shape;800;p24"/>
          <p:cNvGrpSpPr/>
          <p:nvPr/>
        </p:nvGrpSpPr>
        <p:grpSpPr>
          <a:xfrm>
            <a:off x="3492462" y="5846593"/>
            <a:ext cx="3008435" cy="1540218"/>
            <a:chOff x="0" y="0"/>
            <a:chExt cx="2728098" cy="962033"/>
          </a:xfrm>
        </p:grpSpPr>
        <p:sp>
          <p:nvSpPr>
            <p:cNvPr id="801" name="Google Shape;801;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802" name="Google Shape;802;p24"/>
            <p:cNvSpPr/>
            <p:nvPr/>
          </p:nvSpPr>
          <p:spPr>
            <a:xfrm>
              <a:off x="46961" y="257495"/>
              <a:ext cx="2634174" cy="44704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Estimator</a:t>
              </a:r>
              <a:endParaRPr b="0" i="0" sz="1400" u="none" cap="none" strike="noStrike">
                <a:solidFill>
                  <a:srgbClr val="000000"/>
                </a:solidFill>
                <a:latin typeface="Arial"/>
                <a:ea typeface="Arial"/>
                <a:cs typeface="Arial"/>
                <a:sym typeface="Arial"/>
              </a:endParaRPr>
            </a:p>
          </p:txBody>
        </p:sp>
      </p:grpSp>
      <p:grpSp>
        <p:nvGrpSpPr>
          <p:cNvPr id="803" name="Google Shape;803;p24"/>
          <p:cNvGrpSpPr/>
          <p:nvPr/>
        </p:nvGrpSpPr>
        <p:grpSpPr>
          <a:xfrm>
            <a:off x="3492462" y="1701330"/>
            <a:ext cx="3008435" cy="1540218"/>
            <a:chOff x="0" y="0"/>
            <a:chExt cx="2728098" cy="962033"/>
          </a:xfrm>
        </p:grpSpPr>
        <p:sp>
          <p:nvSpPr>
            <p:cNvPr id="804" name="Google Shape;804;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805" name="Google Shape;805;p24"/>
            <p:cNvSpPr/>
            <p:nvPr/>
          </p:nvSpPr>
          <p:spPr>
            <a:xfrm>
              <a:off x="46961" y="157853"/>
              <a:ext cx="2634174" cy="646328"/>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600"/>
                <a:buFont typeface="Calibri"/>
                <a:buNone/>
              </a:pPr>
              <a:r>
                <a:rPr b="0" i="0" lang="en-IN" sz="2400" u="none" cap="none" strike="noStrike">
                  <a:solidFill>
                    <a:schemeClr val="lt1"/>
                  </a:solidFill>
                  <a:latin typeface="Open Sans"/>
                  <a:ea typeface="Open Sans"/>
                  <a:cs typeface="Open Sans"/>
                  <a:sym typeface="Open Sans"/>
                </a:rPr>
                <a:t>ML DataFrame</a:t>
              </a:r>
              <a:endParaRPr b="0" i="0" sz="2400" u="none" cap="none" strike="noStrike">
                <a:solidFill>
                  <a:schemeClr val="lt1"/>
                </a:solidFill>
                <a:latin typeface="Open Sans"/>
                <a:ea typeface="Open Sans"/>
                <a:cs typeface="Open Sans"/>
                <a:sym typeface="Open Sans"/>
              </a:endParaRPr>
            </a:p>
          </p:txBody>
        </p:sp>
      </p:grpSp>
      <p:grpSp>
        <p:nvGrpSpPr>
          <p:cNvPr id="806" name="Google Shape;806;p24"/>
          <p:cNvGrpSpPr/>
          <p:nvPr/>
        </p:nvGrpSpPr>
        <p:grpSpPr>
          <a:xfrm>
            <a:off x="9840963" y="3702356"/>
            <a:ext cx="3008435" cy="1540218"/>
            <a:chOff x="0" y="0"/>
            <a:chExt cx="2728098" cy="962033"/>
          </a:xfrm>
        </p:grpSpPr>
        <p:sp>
          <p:nvSpPr>
            <p:cNvPr id="807" name="Google Shape;807;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808" name="Google Shape;808;p24"/>
            <p:cNvSpPr/>
            <p:nvPr/>
          </p:nvSpPr>
          <p:spPr>
            <a:xfrm>
              <a:off x="46961" y="257495"/>
              <a:ext cx="2634174" cy="44704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Pipeline</a:t>
              </a:r>
              <a:endParaRPr b="0" i="0" sz="1400" u="none" cap="none" strike="noStrike">
                <a:solidFill>
                  <a:srgbClr val="000000"/>
                </a:solidFill>
                <a:latin typeface="Arial"/>
                <a:ea typeface="Arial"/>
                <a:cs typeface="Arial"/>
                <a:sym typeface="Arial"/>
              </a:endParaRPr>
            </a:p>
          </p:txBody>
        </p:sp>
      </p:grpSp>
      <p:grpSp>
        <p:nvGrpSpPr>
          <p:cNvPr id="809" name="Google Shape;809;p24"/>
          <p:cNvGrpSpPr/>
          <p:nvPr/>
        </p:nvGrpSpPr>
        <p:grpSpPr>
          <a:xfrm>
            <a:off x="9885331" y="5846593"/>
            <a:ext cx="3008435" cy="1540218"/>
            <a:chOff x="0" y="0"/>
            <a:chExt cx="2728098" cy="962033"/>
          </a:xfrm>
        </p:grpSpPr>
        <p:sp>
          <p:nvSpPr>
            <p:cNvPr id="810" name="Google Shape;810;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811" name="Google Shape;811;p24"/>
            <p:cNvSpPr/>
            <p:nvPr/>
          </p:nvSpPr>
          <p:spPr>
            <a:xfrm>
              <a:off x="46961" y="257495"/>
              <a:ext cx="2634174" cy="44704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Param</a:t>
              </a:r>
              <a:endParaRPr b="0" i="0" sz="2400" u="none" cap="none" strike="noStrike">
                <a:solidFill>
                  <a:schemeClr val="lt1"/>
                </a:solidFill>
                <a:latin typeface="Open Sans"/>
                <a:ea typeface="Open Sans"/>
                <a:cs typeface="Open Sans"/>
                <a:sym typeface="Open Sans"/>
              </a:endParaRPr>
            </a:p>
          </p:txBody>
        </p:sp>
      </p:grpSp>
      <p:grpSp>
        <p:nvGrpSpPr>
          <p:cNvPr id="812" name="Google Shape;812;p24"/>
          <p:cNvGrpSpPr/>
          <p:nvPr/>
        </p:nvGrpSpPr>
        <p:grpSpPr>
          <a:xfrm>
            <a:off x="9838371" y="1701330"/>
            <a:ext cx="3008435" cy="1540218"/>
            <a:chOff x="0" y="0"/>
            <a:chExt cx="2728098" cy="962033"/>
          </a:xfrm>
        </p:grpSpPr>
        <p:sp>
          <p:nvSpPr>
            <p:cNvPr id="813" name="Google Shape;813;p24"/>
            <p:cNvSpPr/>
            <p:nvPr/>
          </p:nvSpPr>
          <p:spPr>
            <a:xfrm>
              <a:off x="0" y="0"/>
              <a:ext cx="2728098" cy="962033"/>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814" name="Google Shape;814;p24"/>
            <p:cNvSpPr/>
            <p:nvPr/>
          </p:nvSpPr>
          <p:spPr>
            <a:xfrm>
              <a:off x="46961" y="157853"/>
              <a:ext cx="2634174" cy="646328"/>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Evaluator</a:t>
              </a:r>
              <a:endParaRPr b="0" i="0" sz="2400" u="none" cap="none" strike="noStrike">
                <a:solidFill>
                  <a:schemeClr val="lt1"/>
                </a:solidFill>
                <a:latin typeface="Open Sans"/>
                <a:ea typeface="Open Sans"/>
                <a:cs typeface="Open Sans"/>
                <a:sym typeface="Open Sans"/>
              </a:endParaRPr>
            </a:p>
          </p:txBody>
        </p:sp>
      </p:grpSp>
      <p:sp>
        <p:nvSpPr>
          <p:cNvPr id="815" name="Google Shape;815;p24"/>
          <p:cNvSpPr/>
          <p:nvPr/>
        </p:nvSpPr>
        <p:spPr>
          <a:xfrm>
            <a:off x="6238683" y="1169036"/>
            <a:ext cx="38727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SPARK ML ABSTRACTIONS</a:t>
            </a:r>
            <a:endParaRPr b="0" i="0" sz="1400" u="none" cap="none" strike="noStrike">
              <a:solidFill>
                <a:srgbClr val="000000"/>
              </a:solidFill>
              <a:latin typeface="Arial"/>
              <a:ea typeface="Arial"/>
              <a:cs typeface="Arial"/>
              <a:sym typeface="Arial"/>
            </a:endParaRPr>
          </a:p>
        </p:txBody>
      </p:sp>
      <p:sp>
        <p:nvSpPr>
          <p:cNvPr id="816" name="Google Shape;816;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817" name="Google Shape;817;p24"/>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25"/>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To support various data types under a unified Dataset concept, Spark ML includes the Spark SQL DataFrame.</a:t>
            </a:r>
            <a:endParaRPr b="0" i="0" sz="1400" u="none" cap="none" strike="noStrike">
              <a:solidFill>
                <a:srgbClr val="000000"/>
              </a:solidFill>
              <a:latin typeface="Arial"/>
              <a:ea typeface="Arial"/>
              <a:cs typeface="Arial"/>
              <a:sym typeface="Arial"/>
            </a:endParaRPr>
          </a:p>
        </p:txBody>
      </p:sp>
      <p:sp>
        <p:nvSpPr>
          <p:cNvPr id="823" name="Google Shape;823;p25"/>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824" name="Google Shape;824;p25"/>
          <p:cNvGrpSpPr/>
          <p:nvPr/>
        </p:nvGrpSpPr>
        <p:grpSpPr>
          <a:xfrm>
            <a:off x="2710061" y="3226946"/>
            <a:ext cx="10835878" cy="3833745"/>
            <a:chOff x="727" y="1695571"/>
            <a:chExt cx="10835878" cy="3833745"/>
          </a:xfrm>
        </p:grpSpPr>
        <p:sp>
          <p:nvSpPr>
            <p:cNvPr id="825" name="Google Shape;825;p25"/>
            <p:cNvSpPr/>
            <p:nvPr/>
          </p:nvSpPr>
          <p:spPr>
            <a:xfrm>
              <a:off x="5418666" y="3279764"/>
              <a:ext cx="3833746" cy="665360"/>
            </a:xfrm>
            <a:custGeom>
              <a:rect b="b" l="l" r="r" t="t"/>
              <a:pathLst>
                <a:path extrusionOk="0" h="120000" w="120000">
                  <a:moveTo>
                    <a:pt x="0" y="0"/>
                  </a:moveTo>
                  <a:lnTo>
                    <a:pt x="0" y="60000"/>
                  </a:lnTo>
                  <a:lnTo>
                    <a:pt x="120000" y="60000"/>
                  </a:lnTo>
                  <a:lnTo>
                    <a:pt x="120000" y="120000"/>
                  </a:lnTo>
                </a:path>
              </a:pathLst>
            </a:custGeom>
            <a:noFill/>
            <a:ln cap="flat" cmpd="sng" w="12700">
              <a:solidFill>
                <a:srgbClr val="487AA8"/>
              </a:solidFill>
              <a:prstDash val="solid"/>
              <a:miter lim="800000"/>
              <a:headEnd len="sm" w="sm" type="none"/>
              <a:tailEnd len="sm" w="sm" type="none"/>
            </a:ln>
          </p:spPr>
        </p:sp>
        <p:sp>
          <p:nvSpPr>
            <p:cNvPr id="826" name="Google Shape;826;p25"/>
            <p:cNvSpPr/>
            <p:nvPr/>
          </p:nvSpPr>
          <p:spPr>
            <a:xfrm>
              <a:off x="5372946" y="3279764"/>
              <a:ext cx="91440" cy="665360"/>
            </a:xfrm>
            <a:custGeom>
              <a:rect b="b" l="l" r="r" t="t"/>
              <a:pathLst>
                <a:path extrusionOk="0" h="120000" w="120000">
                  <a:moveTo>
                    <a:pt x="60000" y="0"/>
                  </a:moveTo>
                  <a:lnTo>
                    <a:pt x="60000" y="120000"/>
                  </a:lnTo>
                </a:path>
              </a:pathLst>
            </a:custGeom>
            <a:noFill/>
            <a:ln cap="flat" cmpd="sng" w="12700">
              <a:solidFill>
                <a:srgbClr val="487AA8"/>
              </a:solidFill>
              <a:prstDash val="solid"/>
              <a:miter lim="800000"/>
              <a:headEnd len="sm" w="sm" type="none"/>
              <a:tailEnd len="sm" w="sm" type="none"/>
            </a:ln>
          </p:spPr>
        </p:sp>
        <p:sp>
          <p:nvSpPr>
            <p:cNvPr id="827" name="Google Shape;827;p25"/>
            <p:cNvSpPr/>
            <p:nvPr/>
          </p:nvSpPr>
          <p:spPr>
            <a:xfrm>
              <a:off x="1584920" y="3279764"/>
              <a:ext cx="3833746" cy="665360"/>
            </a:xfrm>
            <a:custGeom>
              <a:rect b="b" l="l" r="r" t="t"/>
              <a:pathLst>
                <a:path extrusionOk="0" h="120000" w="120000">
                  <a:moveTo>
                    <a:pt x="120000" y="0"/>
                  </a:moveTo>
                  <a:lnTo>
                    <a:pt x="120000" y="60000"/>
                  </a:lnTo>
                  <a:lnTo>
                    <a:pt x="0" y="60000"/>
                  </a:lnTo>
                  <a:lnTo>
                    <a:pt x="0" y="120000"/>
                  </a:lnTo>
                </a:path>
              </a:pathLst>
            </a:custGeom>
            <a:noFill/>
            <a:ln cap="flat" cmpd="sng" w="12700">
              <a:solidFill>
                <a:srgbClr val="487AA8"/>
              </a:solidFill>
              <a:prstDash val="solid"/>
              <a:miter lim="800000"/>
              <a:headEnd len="sm" w="sm" type="none"/>
              <a:tailEnd len="sm" w="sm" type="none"/>
            </a:ln>
          </p:spPr>
        </p:sp>
        <p:sp>
          <p:nvSpPr>
            <p:cNvPr id="828" name="Google Shape;828;p25"/>
            <p:cNvSpPr/>
            <p:nvPr/>
          </p:nvSpPr>
          <p:spPr>
            <a:xfrm>
              <a:off x="3834473" y="1695571"/>
              <a:ext cx="3168385" cy="1584192"/>
            </a:xfrm>
            <a:prstGeom prst="rect">
              <a:avLst/>
            </a:pr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5"/>
            <p:cNvSpPr txBox="1"/>
            <p:nvPr/>
          </p:nvSpPr>
          <p:spPr>
            <a:xfrm>
              <a:off x="3834473" y="1695571"/>
              <a:ext cx="3168385" cy="158419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3F3F3F"/>
                </a:buClr>
                <a:buSzPts val="2400"/>
                <a:buFont typeface="Open Sans"/>
                <a:buNone/>
              </a:pPr>
              <a:r>
                <a:rPr b="0" i="0" lang="en-IN" sz="2400" u="none" cap="none" strike="noStrike">
                  <a:solidFill>
                    <a:srgbClr val="3F3F3F"/>
                  </a:solidFill>
                  <a:latin typeface="Open Sans"/>
                  <a:ea typeface="Open Sans"/>
                  <a:cs typeface="Open Sans"/>
                  <a:sym typeface="Open Sans"/>
                </a:rPr>
                <a:t>It supports:</a:t>
              </a:r>
              <a:endParaRPr b="0" i="0" sz="1400" u="none" cap="none" strike="noStrike">
                <a:solidFill>
                  <a:srgbClr val="000000"/>
                </a:solidFill>
                <a:latin typeface="Arial"/>
                <a:ea typeface="Arial"/>
                <a:cs typeface="Arial"/>
                <a:sym typeface="Arial"/>
              </a:endParaRPr>
            </a:p>
          </p:txBody>
        </p:sp>
        <p:sp>
          <p:nvSpPr>
            <p:cNvPr id="830" name="Google Shape;830;p25"/>
            <p:cNvSpPr/>
            <p:nvPr/>
          </p:nvSpPr>
          <p:spPr>
            <a:xfrm>
              <a:off x="727" y="3945124"/>
              <a:ext cx="3168385" cy="1584192"/>
            </a:xfrm>
            <a:prstGeom prst="rect">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5"/>
            <p:cNvSpPr txBox="1"/>
            <p:nvPr/>
          </p:nvSpPr>
          <p:spPr>
            <a:xfrm>
              <a:off x="727" y="3945124"/>
              <a:ext cx="3168385" cy="158419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Basic types</a:t>
              </a:r>
              <a:endParaRPr b="0" i="0" sz="2400" u="none" cap="none" strike="noStrike">
                <a:solidFill>
                  <a:srgbClr val="000000"/>
                </a:solidFill>
                <a:latin typeface="Open Sans SemiBold"/>
                <a:ea typeface="Open Sans SemiBold"/>
                <a:cs typeface="Open Sans SemiBold"/>
                <a:sym typeface="Open Sans SemiBold"/>
              </a:endParaRPr>
            </a:p>
          </p:txBody>
        </p:sp>
        <p:sp>
          <p:nvSpPr>
            <p:cNvPr id="832" name="Google Shape;832;p25"/>
            <p:cNvSpPr/>
            <p:nvPr/>
          </p:nvSpPr>
          <p:spPr>
            <a:xfrm>
              <a:off x="3834473" y="3945124"/>
              <a:ext cx="3168385" cy="1584192"/>
            </a:xfrm>
            <a:prstGeom prst="rect">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5"/>
            <p:cNvSpPr txBox="1"/>
            <p:nvPr/>
          </p:nvSpPr>
          <p:spPr>
            <a:xfrm>
              <a:off x="3834473" y="3945124"/>
              <a:ext cx="3168385" cy="158419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Structured types</a:t>
              </a:r>
              <a:endParaRPr b="0" i="0" sz="2400" u="none" cap="none" strike="noStrike">
                <a:solidFill>
                  <a:srgbClr val="000000"/>
                </a:solidFill>
                <a:latin typeface="Open Sans SemiBold"/>
                <a:ea typeface="Open Sans SemiBold"/>
                <a:cs typeface="Open Sans SemiBold"/>
                <a:sym typeface="Open Sans SemiBold"/>
              </a:endParaRPr>
            </a:p>
          </p:txBody>
        </p:sp>
        <p:sp>
          <p:nvSpPr>
            <p:cNvPr id="834" name="Google Shape;834;p25"/>
            <p:cNvSpPr/>
            <p:nvPr/>
          </p:nvSpPr>
          <p:spPr>
            <a:xfrm>
              <a:off x="7668220" y="3945124"/>
              <a:ext cx="3168385" cy="1584192"/>
            </a:xfrm>
            <a:prstGeom prst="rect">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5"/>
            <p:cNvSpPr txBox="1"/>
            <p:nvPr/>
          </p:nvSpPr>
          <p:spPr>
            <a:xfrm>
              <a:off x="7668220" y="3945124"/>
              <a:ext cx="3168385" cy="158419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ML vector types</a:t>
              </a:r>
              <a:endParaRPr b="0" i="0" sz="2400" u="none" cap="none" strike="noStrike">
                <a:solidFill>
                  <a:srgbClr val="000000"/>
                </a:solidFill>
                <a:latin typeface="Open Sans SemiBold"/>
                <a:ea typeface="Open Sans SemiBold"/>
                <a:cs typeface="Open Sans SemiBold"/>
                <a:sym typeface="Open Sans SemiBold"/>
              </a:endParaRPr>
            </a:p>
          </p:txBody>
        </p:sp>
      </p:grpSp>
      <p:sp>
        <p:nvSpPr>
          <p:cNvPr id="836" name="Google Shape;836;p25"/>
          <p:cNvSpPr/>
          <p:nvPr/>
        </p:nvSpPr>
        <p:spPr>
          <a:xfrm>
            <a:off x="7143426" y="1169026"/>
            <a:ext cx="2388300" cy="42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DATAFRAMES</a:t>
            </a:r>
            <a:endParaRPr b="0" i="0" sz="1400" u="none" cap="none" strike="noStrike">
              <a:solidFill>
                <a:srgbClr val="000000"/>
              </a:solidFill>
              <a:latin typeface="Arial"/>
              <a:ea typeface="Arial"/>
              <a:cs typeface="Arial"/>
              <a:sym typeface="Arial"/>
            </a:endParaRPr>
          </a:p>
        </p:txBody>
      </p:sp>
      <p:sp>
        <p:nvSpPr>
          <p:cNvPr id="837" name="Google Shape;837;p2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838" name="Google Shape;838;p25"/>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26"/>
          <p:cNvSpPr/>
          <p:nvPr/>
        </p:nvSpPr>
        <p:spPr>
          <a:xfrm>
            <a:off x="828311" y="2897259"/>
            <a:ext cx="14820490" cy="92072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4" name="Google Shape;844;p26"/>
          <p:cNvSpPr txBox="1"/>
          <p:nvPr>
            <p:ph idx="4294967295" type="body"/>
          </p:nvPr>
        </p:nvSpPr>
        <p:spPr>
          <a:xfrm>
            <a:off x="949068" y="4017168"/>
            <a:ext cx="15528925" cy="445281"/>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304792" lvl="0" marL="304792" marR="0" rtl="0" algn="l">
              <a:lnSpc>
                <a:spcPct val="100000"/>
              </a:lnSpc>
              <a:spcBef>
                <a:spcPts val="1300"/>
              </a:spcBef>
              <a:spcAft>
                <a:spcPts val="0"/>
              </a:spcAft>
              <a:buClr>
                <a:srgbClr val="000000"/>
              </a:buClr>
              <a:buSzPts val="600"/>
              <a:buFont typeface="Arial"/>
              <a:buNone/>
            </a:pPr>
            <a:r>
              <a:t/>
            </a:r>
            <a:endParaRPr b="0" i="0" sz="2400" u="none" cap="none" strike="noStrike">
              <a:solidFill>
                <a:srgbClr val="3F3F3F"/>
              </a:solidFill>
              <a:latin typeface="Open Sans"/>
              <a:ea typeface="Open Sans"/>
              <a:cs typeface="Open Sans"/>
              <a:sym typeface="Open Sans"/>
            </a:endParaRPr>
          </a:p>
          <a:p>
            <a:pPr indent="-304792" lvl="0" marL="304792" marR="0" rtl="0" algn="l">
              <a:lnSpc>
                <a:spcPct val="100000"/>
              </a:lnSpc>
              <a:spcBef>
                <a:spcPts val="1300"/>
              </a:spcBef>
              <a:spcAft>
                <a:spcPts val="0"/>
              </a:spcAft>
              <a:buClr>
                <a:srgbClr val="000000"/>
              </a:buClr>
              <a:buSzPts val="700"/>
              <a:buFont typeface="Arial"/>
              <a:buNone/>
            </a:pPr>
            <a:r>
              <a:t/>
            </a:r>
            <a:endParaRPr b="0" i="0" sz="2800" u="none" cap="none" strike="noStrike">
              <a:solidFill>
                <a:srgbClr val="3F3F3F"/>
              </a:solidFill>
              <a:latin typeface="Calibri"/>
              <a:ea typeface="Calibri"/>
              <a:cs typeface="Calibri"/>
              <a:sym typeface="Calibri"/>
            </a:endParaRPr>
          </a:p>
        </p:txBody>
      </p:sp>
      <p:sp>
        <p:nvSpPr>
          <p:cNvPr id="845" name="Google Shape;845;p26"/>
          <p:cNvSpPr txBox="1"/>
          <p:nvPr/>
        </p:nvSpPr>
        <p:spPr>
          <a:xfrm>
            <a:off x="1142402" y="3077325"/>
            <a:ext cx="12169352" cy="55066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Open Sans SemiBold"/>
                <a:ea typeface="Open Sans SemiBold"/>
                <a:cs typeface="Open Sans SemiBold"/>
                <a:sym typeface="Open Sans SemiBold"/>
              </a:rPr>
              <a:t>Transformer: </a:t>
            </a:r>
            <a:r>
              <a:rPr b="0" i="0" lang="en-IN" sz="2400" u="none" cap="none" strike="noStrike">
                <a:solidFill>
                  <a:srgbClr val="3F3F3F"/>
                </a:solidFill>
                <a:latin typeface="Courier New"/>
                <a:ea typeface="Courier New"/>
                <a:cs typeface="Courier New"/>
                <a:sym typeface="Courier New"/>
              </a:rPr>
              <a:t>DataFrame =[transform]=&gt; DataFrame</a:t>
            </a:r>
            <a:endParaRPr b="0" i="0" sz="2400" u="none" cap="none" strike="noStrike">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3F3F3F"/>
              </a:solidFill>
              <a:latin typeface="Calibri"/>
              <a:ea typeface="Calibri"/>
              <a:cs typeface="Calibri"/>
              <a:sym typeface="Calibri"/>
            </a:endParaRPr>
          </a:p>
        </p:txBody>
      </p:sp>
      <p:sp>
        <p:nvSpPr>
          <p:cNvPr id="846" name="Google Shape;846;p26"/>
          <p:cNvSpPr/>
          <p:nvPr/>
        </p:nvSpPr>
        <p:spPr>
          <a:xfrm>
            <a:off x="1390586" y="15468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Transformer is an ML pipeline component that can transform one DataFrame to another DataFrame.</a:t>
            </a:r>
            <a:endParaRPr b="0" i="0" sz="1400" u="none" cap="none" strike="noStrike">
              <a:solidFill>
                <a:srgbClr val="000000"/>
              </a:solidFill>
              <a:latin typeface="Arial"/>
              <a:ea typeface="Arial"/>
              <a:cs typeface="Arial"/>
              <a:sym typeface="Arial"/>
            </a:endParaRPr>
          </a:p>
        </p:txBody>
      </p:sp>
      <p:sp>
        <p:nvSpPr>
          <p:cNvPr id="847" name="Google Shape;847;p26"/>
          <p:cNvSpPr/>
          <p:nvPr/>
        </p:nvSpPr>
        <p:spPr>
          <a:xfrm>
            <a:off x="828311" y="17884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8" name="Google Shape;848;p26"/>
          <p:cNvSpPr/>
          <p:nvPr/>
        </p:nvSpPr>
        <p:spPr>
          <a:xfrm>
            <a:off x="1406097" y="426435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It  converts the input collection of strings into a collection of n-grams (of n words).</a:t>
            </a:r>
            <a:endParaRPr b="0" i="0" sz="1400" u="none" cap="none" strike="noStrike">
              <a:solidFill>
                <a:srgbClr val="000000"/>
              </a:solidFill>
              <a:latin typeface="Arial"/>
              <a:ea typeface="Arial"/>
              <a:cs typeface="Arial"/>
              <a:sym typeface="Arial"/>
            </a:endParaRPr>
          </a:p>
        </p:txBody>
      </p:sp>
      <p:sp>
        <p:nvSpPr>
          <p:cNvPr id="849" name="Google Shape;849;p26"/>
          <p:cNvSpPr/>
          <p:nvPr/>
        </p:nvSpPr>
        <p:spPr>
          <a:xfrm>
            <a:off x="843822" y="450599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0" name="Google Shape;850;p26"/>
          <p:cNvSpPr/>
          <p:nvPr/>
        </p:nvSpPr>
        <p:spPr>
          <a:xfrm>
            <a:off x="843822" y="5045342"/>
            <a:ext cx="15280098" cy="34295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1" name="Google Shape;851;p26"/>
          <p:cNvSpPr txBox="1"/>
          <p:nvPr/>
        </p:nvSpPr>
        <p:spPr>
          <a:xfrm>
            <a:off x="949068" y="5956972"/>
            <a:ext cx="14936620" cy="2483927"/>
          </a:xfrm>
          <a:prstGeom prst="rect">
            <a:avLst/>
          </a:prstGeom>
          <a:noFill/>
          <a:ln>
            <a:noFill/>
          </a:ln>
        </p:spPr>
        <p:txBody>
          <a:bodyPr anchorCtr="0" anchor="t" bIns="45700" lIns="45700" spcFirstLastPara="1" rIns="45700" wrap="square" tIns="45700">
            <a:noAutofit/>
          </a:bodyPr>
          <a:lstStyle/>
          <a:p>
            <a:pPr indent="-339725" lvl="2" marL="457200" marR="0" rtl="0" algn="l">
              <a:lnSpc>
                <a:spcPct val="100000"/>
              </a:lnSpc>
              <a:spcBef>
                <a:spcPts val="0"/>
              </a:spcBef>
              <a:spcAft>
                <a:spcPts val="0"/>
              </a:spcAft>
              <a:buClr>
                <a:srgbClr val="002060"/>
              </a:buClr>
              <a:buSzPts val="550"/>
              <a:buFont typeface="Arial"/>
              <a:buNone/>
            </a:pPr>
            <a:r>
              <a:rPr b="0" i="0" lang="en-IN" sz="2200" u="none" cap="none" strike="noStrike">
                <a:solidFill>
                  <a:srgbClr val="3F3F3F"/>
                </a:solidFill>
                <a:latin typeface="Courier New"/>
                <a:ea typeface="Courier New"/>
                <a:cs typeface="Courier New"/>
                <a:sym typeface="Courier New"/>
              </a:rPr>
              <a:t>import org.apache.spark.ml.feature.NGram </a:t>
            </a:r>
            <a:endParaRPr b="0" i="0" sz="1400" u="none" cap="none" strike="noStrike">
              <a:solidFill>
                <a:srgbClr val="000000"/>
              </a:solidFill>
              <a:latin typeface="Arial"/>
              <a:ea typeface="Arial"/>
              <a:cs typeface="Arial"/>
              <a:sym typeface="Arial"/>
            </a:endParaRPr>
          </a:p>
          <a:p>
            <a:pPr indent="-339725" lvl="2" marL="457200" marR="0" rtl="0" algn="l">
              <a:lnSpc>
                <a:spcPct val="100000"/>
              </a:lnSpc>
              <a:spcBef>
                <a:spcPts val="1300"/>
              </a:spcBef>
              <a:spcAft>
                <a:spcPts val="0"/>
              </a:spcAft>
              <a:buClr>
                <a:srgbClr val="002060"/>
              </a:buClr>
              <a:buSzPts val="550"/>
              <a:buFont typeface="Arial"/>
              <a:buNone/>
            </a:pPr>
            <a:r>
              <a:rPr b="0" i="0" lang="en-IN" sz="2200" u="none" cap="none" strike="noStrike">
                <a:solidFill>
                  <a:srgbClr val="3F3F3F"/>
                </a:solidFill>
                <a:latin typeface="Courier New"/>
                <a:ea typeface="Courier New"/>
                <a:cs typeface="Courier New"/>
                <a:sym typeface="Courier New"/>
              </a:rPr>
              <a:t>val bigram = new NGram("bigrams") </a:t>
            </a:r>
            <a:endParaRPr b="0" i="0" sz="1400" u="none" cap="none" strike="noStrike">
              <a:solidFill>
                <a:srgbClr val="000000"/>
              </a:solidFill>
              <a:latin typeface="Arial"/>
              <a:ea typeface="Arial"/>
              <a:cs typeface="Arial"/>
              <a:sym typeface="Arial"/>
            </a:endParaRPr>
          </a:p>
          <a:p>
            <a:pPr indent="-339725" lvl="2" marL="457200" marR="0" rtl="0" algn="l">
              <a:lnSpc>
                <a:spcPct val="100000"/>
              </a:lnSpc>
              <a:spcBef>
                <a:spcPts val="1300"/>
              </a:spcBef>
              <a:spcAft>
                <a:spcPts val="0"/>
              </a:spcAft>
              <a:buClr>
                <a:srgbClr val="002060"/>
              </a:buClr>
              <a:buSzPts val="550"/>
              <a:buFont typeface="Arial"/>
              <a:buNone/>
            </a:pPr>
            <a:r>
              <a:rPr b="0" i="0" lang="en-IN" sz="2200" u="none" cap="none" strike="noStrike">
                <a:solidFill>
                  <a:srgbClr val="3F3F3F"/>
                </a:solidFill>
                <a:latin typeface="Courier New"/>
                <a:ea typeface="Courier New"/>
                <a:cs typeface="Courier New"/>
                <a:sym typeface="Courier New"/>
              </a:rPr>
              <a:t>val df = Seq((0, Seq("hello", "world"))).toDF("id", "tokens")</a:t>
            </a:r>
            <a:endParaRPr b="0" i="0" sz="1400" u="none" cap="none" strike="noStrike">
              <a:solidFill>
                <a:srgbClr val="000000"/>
              </a:solidFill>
              <a:latin typeface="Arial"/>
              <a:ea typeface="Arial"/>
              <a:cs typeface="Arial"/>
              <a:sym typeface="Arial"/>
            </a:endParaRPr>
          </a:p>
          <a:p>
            <a:pPr indent="-339725" lvl="2" marL="457200" marR="0" rtl="0" algn="l">
              <a:lnSpc>
                <a:spcPct val="100000"/>
              </a:lnSpc>
              <a:spcBef>
                <a:spcPts val="1300"/>
              </a:spcBef>
              <a:spcAft>
                <a:spcPts val="0"/>
              </a:spcAft>
              <a:buClr>
                <a:srgbClr val="002060"/>
              </a:buClr>
              <a:buSzPts val="550"/>
              <a:buFont typeface="Arial"/>
              <a:buNone/>
            </a:pPr>
            <a:r>
              <a:rPr b="0" i="0" lang="en-IN" sz="2200" u="none" cap="none" strike="noStrike">
                <a:solidFill>
                  <a:srgbClr val="3F3F3F"/>
                </a:solidFill>
                <a:latin typeface="Courier New"/>
                <a:ea typeface="Courier New"/>
                <a:cs typeface="Courier New"/>
                <a:sym typeface="Courier New"/>
              </a:rPr>
              <a:t>bigram.setInputCol("tokens").transform(df).show </a:t>
            </a:r>
            <a:endParaRPr b="0" i="0" sz="1400" u="none" cap="none" strike="noStrike">
              <a:solidFill>
                <a:srgbClr val="000000"/>
              </a:solidFill>
              <a:latin typeface="Arial"/>
              <a:ea typeface="Arial"/>
              <a:cs typeface="Arial"/>
              <a:sym typeface="Arial"/>
            </a:endParaRPr>
          </a:p>
        </p:txBody>
      </p:sp>
      <p:pic>
        <p:nvPicPr>
          <p:cNvPr id="852" name="Google Shape;852;p26"/>
          <p:cNvPicPr preferRelativeResize="0"/>
          <p:nvPr/>
        </p:nvPicPr>
        <p:blipFill rotWithShape="1">
          <a:blip r:embed="rId3">
            <a:alphaModFix/>
          </a:blip>
          <a:srcRect b="0" l="2943" r="0" t="0"/>
          <a:stretch/>
        </p:blipFill>
        <p:spPr>
          <a:xfrm>
            <a:off x="11580134" y="5922969"/>
            <a:ext cx="4410800" cy="2071568"/>
          </a:xfrm>
          <a:prstGeom prst="rect">
            <a:avLst/>
          </a:prstGeom>
          <a:noFill/>
          <a:ln>
            <a:noFill/>
          </a:ln>
          <a:effectLst>
            <a:outerShdw blurRad="63500" sx="102000" rotWithShape="0" algn="ctr" sy="102000">
              <a:srgbClr val="000000">
                <a:alpha val="40000"/>
              </a:srgbClr>
            </a:outerShdw>
          </a:effectLst>
        </p:spPr>
      </p:pic>
      <p:sp>
        <p:nvSpPr>
          <p:cNvPr id="853" name="Google Shape;853;p26"/>
          <p:cNvSpPr/>
          <p:nvPr/>
        </p:nvSpPr>
        <p:spPr>
          <a:xfrm>
            <a:off x="884715" y="5203687"/>
            <a:ext cx="1470768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Open Sans SemiBold"/>
                <a:ea typeface="Open Sans SemiBold"/>
                <a:cs typeface="Open Sans SemiBold"/>
                <a:sym typeface="Open Sans SemiBold"/>
              </a:rPr>
              <a:t>Example:</a:t>
            </a:r>
            <a:endParaRPr b="0" i="0" sz="2400" u="none" cap="none" strike="noStrike">
              <a:solidFill>
                <a:srgbClr val="3F3F3F"/>
              </a:solidFill>
              <a:latin typeface="Open Sans"/>
              <a:ea typeface="Open Sans"/>
              <a:cs typeface="Open Sans"/>
              <a:sym typeface="Open Sans"/>
            </a:endParaRPr>
          </a:p>
        </p:txBody>
      </p:sp>
      <p:sp>
        <p:nvSpPr>
          <p:cNvPr id="854" name="Google Shape;854;p26"/>
          <p:cNvSpPr/>
          <p:nvPr/>
        </p:nvSpPr>
        <p:spPr>
          <a:xfrm>
            <a:off x="6926948" y="1169036"/>
            <a:ext cx="249619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TRANSFORMERS</a:t>
            </a:r>
            <a:endParaRPr b="0" i="0" sz="1400" u="none" cap="none" strike="noStrike">
              <a:solidFill>
                <a:srgbClr val="000000"/>
              </a:solidFill>
              <a:latin typeface="Arial"/>
              <a:ea typeface="Arial"/>
              <a:cs typeface="Arial"/>
              <a:sym typeface="Arial"/>
            </a:endParaRPr>
          </a:p>
        </p:txBody>
      </p:sp>
      <p:sp>
        <p:nvSpPr>
          <p:cNvPr id="855" name="Google Shape;855;p2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856" name="Google Shape;856;p26"/>
          <p:cNvPicPr preferRelativeResize="0"/>
          <p:nvPr/>
        </p:nvPicPr>
        <p:blipFill rotWithShape="1">
          <a:blip r:embed="rId4">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grpSp>
        <p:nvGrpSpPr>
          <p:cNvPr id="861" name="Google Shape;861;p27"/>
          <p:cNvGrpSpPr/>
          <p:nvPr/>
        </p:nvGrpSpPr>
        <p:grpSpPr>
          <a:xfrm>
            <a:off x="4073752" y="3218366"/>
            <a:ext cx="8876371" cy="2810107"/>
            <a:chOff x="4282068" y="5174166"/>
            <a:chExt cx="8876371" cy="2810107"/>
          </a:xfrm>
        </p:grpSpPr>
        <p:grpSp>
          <p:nvGrpSpPr>
            <p:cNvPr id="862" name="Google Shape;862;p27"/>
            <p:cNvGrpSpPr/>
            <p:nvPr/>
          </p:nvGrpSpPr>
          <p:grpSpPr>
            <a:xfrm>
              <a:off x="4683513" y="5584241"/>
              <a:ext cx="7777718" cy="1998588"/>
              <a:chOff x="3862093" y="6388100"/>
              <a:chExt cx="6209007" cy="1508472"/>
            </a:xfrm>
          </p:grpSpPr>
          <p:sp>
            <p:nvSpPr>
              <p:cNvPr id="863" name="Google Shape;863;p27"/>
              <p:cNvSpPr/>
              <p:nvPr/>
            </p:nvSpPr>
            <p:spPr>
              <a:xfrm>
                <a:off x="3877042" y="6393036"/>
                <a:ext cx="1211146" cy="1503536"/>
              </a:xfrm>
              <a:prstGeom prst="can">
                <a:avLst>
                  <a:gd fmla="val 25000" name="adj"/>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864" name="Google Shape;864;p27"/>
              <p:cNvSpPr/>
              <p:nvPr/>
            </p:nvSpPr>
            <p:spPr>
              <a:xfrm>
                <a:off x="5678038" y="6584393"/>
                <a:ext cx="2654300" cy="1155700"/>
              </a:xfrm>
              <a:prstGeom prst="rightArrow">
                <a:avLst>
                  <a:gd fmla="val 50000" name="adj1"/>
                  <a:gd fmla="val 50000" name="adj2"/>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865" name="Google Shape;865;p27"/>
              <p:cNvSpPr/>
              <p:nvPr/>
            </p:nvSpPr>
            <p:spPr>
              <a:xfrm>
                <a:off x="8521700" y="6388100"/>
                <a:ext cx="1549400" cy="1503536"/>
              </a:xfrm>
              <a:prstGeom prst="round2DiagRect">
                <a:avLst>
                  <a:gd fmla="val 16667" name="adj1"/>
                  <a:gd fmla="val 0" name="adj2"/>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866" name="Google Shape;866;p27"/>
              <p:cNvSpPr txBox="1"/>
              <p:nvPr/>
            </p:nvSpPr>
            <p:spPr>
              <a:xfrm>
                <a:off x="3862093" y="6955202"/>
                <a:ext cx="1240172" cy="34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Calibri"/>
                    <a:ea typeface="Calibri"/>
                    <a:cs typeface="Calibri"/>
                    <a:sym typeface="Calibri"/>
                  </a:rPr>
                  <a:t>DataFrame</a:t>
                </a:r>
                <a:endParaRPr b="0" i="0" sz="2400" u="none" cap="none" strike="noStrike">
                  <a:solidFill>
                    <a:srgbClr val="3F3F3F"/>
                  </a:solidFill>
                  <a:latin typeface="Calibri"/>
                  <a:ea typeface="Calibri"/>
                  <a:cs typeface="Calibri"/>
                  <a:sym typeface="Calibri"/>
                </a:endParaRPr>
              </a:p>
            </p:txBody>
          </p:sp>
          <p:sp>
            <p:nvSpPr>
              <p:cNvPr id="867" name="Google Shape;867;p27"/>
              <p:cNvSpPr txBox="1"/>
              <p:nvPr/>
            </p:nvSpPr>
            <p:spPr>
              <a:xfrm>
                <a:off x="6300523" y="6988017"/>
                <a:ext cx="1104832" cy="34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Calibri"/>
                    <a:ea typeface="Calibri"/>
                    <a:cs typeface="Calibri"/>
                    <a:sym typeface="Calibri"/>
                  </a:rPr>
                  <a:t>Estimator</a:t>
                </a:r>
                <a:endParaRPr b="0" i="0" sz="1400" u="none" cap="none" strike="noStrike">
                  <a:solidFill>
                    <a:srgbClr val="000000"/>
                  </a:solidFill>
                  <a:latin typeface="Arial"/>
                  <a:ea typeface="Arial"/>
                  <a:cs typeface="Arial"/>
                  <a:sym typeface="Arial"/>
                </a:endParaRPr>
              </a:p>
            </p:txBody>
          </p:sp>
          <p:sp>
            <p:nvSpPr>
              <p:cNvPr id="868" name="Google Shape;868;p27"/>
              <p:cNvSpPr txBox="1"/>
              <p:nvPr/>
            </p:nvSpPr>
            <p:spPr>
              <a:xfrm>
                <a:off x="8900425" y="6859746"/>
                <a:ext cx="794942" cy="34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p:txBody>
          </p:sp>
        </p:grpSp>
        <p:sp>
          <p:nvSpPr>
            <p:cNvPr id="869" name="Google Shape;869;p27"/>
            <p:cNvSpPr/>
            <p:nvPr/>
          </p:nvSpPr>
          <p:spPr>
            <a:xfrm>
              <a:off x="4282068" y="5174166"/>
              <a:ext cx="8876371" cy="2810107"/>
            </a:xfrm>
            <a:prstGeom prst="rect">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870" name="Google Shape;870;p27"/>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An estimator is an abstraction of a learning algorithm that fits a model on a dataset.</a:t>
            </a:r>
            <a:endParaRPr b="0" i="0" sz="1400" u="none" cap="none" strike="noStrike">
              <a:solidFill>
                <a:srgbClr val="000000"/>
              </a:solidFill>
              <a:latin typeface="Arial"/>
              <a:ea typeface="Arial"/>
              <a:cs typeface="Arial"/>
              <a:sym typeface="Arial"/>
            </a:endParaRPr>
          </a:p>
        </p:txBody>
      </p:sp>
      <p:sp>
        <p:nvSpPr>
          <p:cNvPr id="871" name="Google Shape;871;p27"/>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2" name="Google Shape;872;p27"/>
          <p:cNvSpPr/>
          <p:nvPr/>
        </p:nvSpPr>
        <p:spPr>
          <a:xfrm>
            <a:off x="7273837" y="1169036"/>
            <a:ext cx="180241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ESTIMATOR</a:t>
            </a:r>
            <a:endParaRPr b="0" i="0" sz="1400" u="none" cap="none" strike="noStrike">
              <a:solidFill>
                <a:srgbClr val="000000"/>
              </a:solidFill>
              <a:latin typeface="Arial"/>
              <a:ea typeface="Arial"/>
              <a:cs typeface="Arial"/>
              <a:sym typeface="Arial"/>
            </a:endParaRPr>
          </a:p>
        </p:txBody>
      </p:sp>
      <p:sp>
        <p:nvSpPr>
          <p:cNvPr id="873" name="Google Shape;873;p2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874" name="Google Shape;874;p27"/>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8"/>
          <p:cNvSpPr/>
          <p:nvPr/>
        </p:nvSpPr>
        <p:spPr>
          <a:xfrm>
            <a:off x="303328" y="2587083"/>
            <a:ext cx="15687522" cy="299302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80" name="Google Shape;880;p28"/>
          <p:cNvPicPr preferRelativeResize="0"/>
          <p:nvPr/>
        </p:nvPicPr>
        <p:blipFill rotWithShape="1">
          <a:blip r:embed="rId3">
            <a:alphaModFix/>
          </a:blip>
          <a:srcRect b="0" l="0" r="0" t="0"/>
          <a:stretch/>
        </p:blipFill>
        <p:spPr>
          <a:xfrm>
            <a:off x="4300657" y="5879769"/>
            <a:ext cx="1815428" cy="2911832"/>
          </a:xfrm>
          <a:prstGeom prst="rect">
            <a:avLst/>
          </a:prstGeom>
          <a:noFill/>
          <a:ln>
            <a:noFill/>
          </a:ln>
        </p:spPr>
      </p:pic>
      <p:pic>
        <p:nvPicPr>
          <p:cNvPr id="881" name="Google Shape;881;p28"/>
          <p:cNvPicPr preferRelativeResize="0"/>
          <p:nvPr/>
        </p:nvPicPr>
        <p:blipFill rotWithShape="1">
          <a:blip r:embed="rId4">
            <a:alphaModFix/>
          </a:blip>
          <a:srcRect b="0" l="0" r="0" t="0"/>
          <a:stretch/>
        </p:blipFill>
        <p:spPr>
          <a:xfrm>
            <a:off x="8779905" y="5847738"/>
            <a:ext cx="3630854" cy="3033642"/>
          </a:xfrm>
          <a:prstGeom prst="rect">
            <a:avLst/>
          </a:prstGeom>
          <a:noFill/>
          <a:ln>
            <a:noFill/>
          </a:ln>
        </p:spPr>
      </p:pic>
      <p:sp>
        <p:nvSpPr>
          <p:cNvPr id="882" name="Google Shape;882;p28"/>
          <p:cNvSpPr/>
          <p:nvPr/>
        </p:nvSpPr>
        <p:spPr>
          <a:xfrm>
            <a:off x="1112561" y="3173332"/>
            <a:ext cx="14878289"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F3F3F"/>
                </a:solidFill>
                <a:latin typeface="Courier New"/>
                <a:ea typeface="Courier New"/>
                <a:cs typeface="Courier New"/>
                <a:sym typeface="Courier New"/>
              </a:rPr>
              <a:t>import org.apache.spark.ml.feature.StringIndexer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F3F3F"/>
                </a:solidFill>
                <a:latin typeface="Courier New"/>
                <a:ea typeface="Courier New"/>
                <a:cs typeface="Courier New"/>
                <a:sym typeface="Courier New"/>
              </a:rPr>
              <a:t>val df = spark.createDataFrame( Seq((0, "a"), (1, "b"), (2, "c"), (3, "a"), (4, "a"), (5, "c")) ).toDF("id", "category")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F3F3F"/>
                </a:solidFill>
                <a:latin typeface="Courier New"/>
                <a:ea typeface="Courier New"/>
                <a:cs typeface="Courier New"/>
                <a:sym typeface="Courier New"/>
              </a:rPr>
              <a:t>Val  indexer = new StringIndexer() .setInputCol("category") .setOutputCol("categoryIndex")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IN" sz="2200" u="none" cap="none" strike="noStrike">
                <a:solidFill>
                  <a:srgbClr val="3F3F3F"/>
                </a:solidFill>
                <a:latin typeface="Courier New"/>
                <a:ea typeface="Courier New"/>
                <a:cs typeface="Courier New"/>
                <a:sym typeface="Courier New"/>
              </a:rPr>
              <a:t>val  indexed = indexer.fit(df).transform(df)       // indexed.show()</a:t>
            </a:r>
            <a:endParaRPr b="0" i="0" sz="1400" u="none" cap="none" strike="noStrike">
              <a:solidFill>
                <a:srgbClr val="000000"/>
              </a:solidFill>
              <a:latin typeface="Arial"/>
              <a:ea typeface="Arial"/>
              <a:cs typeface="Arial"/>
              <a:sym typeface="Arial"/>
            </a:endParaRPr>
          </a:p>
        </p:txBody>
      </p:sp>
      <p:sp>
        <p:nvSpPr>
          <p:cNvPr id="883" name="Google Shape;883;p28"/>
          <p:cNvSpPr/>
          <p:nvPr/>
        </p:nvSpPr>
        <p:spPr>
          <a:xfrm>
            <a:off x="1112561" y="2711667"/>
            <a:ext cx="362362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Example-(StringIndexer)</a:t>
            </a:r>
            <a:endParaRPr b="0" i="0" sz="1400" u="none" cap="none" strike="noStrike">
              <a:solidFill>
                <a:srgbClr val="000000"/>
              </a:solidFill>
              <a:latin typeface="Arial"/>
              <a:ea typeface="Arial"/>
              <a:cs typeface="Arial"/>
              <a:sym typeface="Arial"/>
            </a:endParaRPr>
          </a:p>
        </p:txBody>
      </p:sp>
      <p:sp>
        <p:nvSpPr>
          <p:cNvPr id="884" name="Google Shape;884;p28"/>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Implementations of the Estimator abstract class</a:t>
            </a:r>
            <a:endParaRPr b="0" i="0" sz="1400" u="none" cap="none" strike="noStrike">
              <a:solidFill>
                <a:srgbClr val="000000"/>
              </a:solidFill>
              <a:latin typeface="Arial"/>
              <a:ea typeface="Arial"/>
              <a:cs typeface="Arial"/>
              <a:sym typeface="Arial"/>
            </a:endParaRPr>
          </a:p>
        </p:txBody>
      </p:sp>
      <p:sp>
        <p:nvSpPr>
          <p:cNvPr id="885" name="Google Shape;885;p28"/>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6" name="Google Shape;886;p28"/>
          <p:cNvSpPr/>
          <p:nvPr/>
        </p:nvSpPr>
        <p:spPr>
          <a:xfrm>
            <a:off x="6529243" y="1169036"/>
            <a:ext cx="329160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ESTIMATOR: EXAMPLE</a:t>
            </a:r>
            <a:endParaRPr b="0" i="0" sz="1400" u="none" cap="none" strike="noStrike">
              <a:solidFill>
                <a:srgbClr val="000000"/>
              </a:solidFill>
              <a:latin typeface="Arial"/>
              <a:ea typeface="Arial"/>
              <a:cs typeface="Arial"/>
              <a:sym typeface="Arial"/>
            </a:endParaRPr>
          </a:p>
        </p:txBody>
      </p:sp>
      <p:sp>
        <p:nvSpPr>
          <p:cNvPr id="887" name="Google Shape;887;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888" name="Google Shape;888;p28"/>
          <p:cNvPicPr preferRelativeResize="0"/>
          <p:nvPr/>
        </p:nvPicPr>
        <p:blipFill rotWithShape="1">
          <a:blip r:embed="rId5">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9"/>
          <p:cNvSpPr/>
          <p:nvPr/>
        </p:nvSpPr>
        <p:spPr>
          <a:xfrm>
            <a:off x="1965523" y="3647223"/>
            <a:ext cx="8757754" cy="15621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4" name="Google Shape;894;p29"/>
          <p:cNvSpPr/>
          <p:nvPr/>
        </p:nvSpPr>
        <p:spPr>
          <a:xfrm>
            <a:off x="2563974" y="4223075"/>
            <a:ext cx="815930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Open Sans SemiBold"/>
                <a:ea typeface="Open Sans SemiBold"/>
                <a:cs typeface="Open Sans SemiBold"/>
                <a:sym typeface="Open Sans SemiBold"/>
              </a:rPr>
              <a:t>evaluator</a:t>
            </a:r>
            <a:r>
              <a:rPr b="0" i="0" lang="en-IN" sz="2400" u="none" cap="none" strike="noStrike">
                <a:solidFill>
                  <a:srgbClr val="000000"/>
                </a:solidFill>
                <a:latin typeface="Courier New"/>
                <a:ea typeface="Courier New"/>
                <a:cs typeface="Courier New"/>
                <a:sym typeface="Courier New"/>
              </a:rPr>
              <a:t>: DataFrame =[evaluate]=&gt; Double</a:t>
            </a:r>
            <a:endParaRPr b="0" i="0" sz="2400" u="none" cap="none" strike="noStrike">
              <a:solidFill>
                <a:schemeClr val="dk1"/>
              </a:solidFill>
              <a:latin typeface="Calibri"/>
              <a:ea typeface="Calibri"/>
              <a:cs typeface="Calibri"/>
              <a:sym typeface="Calibri"/>
            </a:endParaRPr>
          </a:p>
        </p:txBody>
      </p:sp>
      <p:sp>
        <p:nvSpPr>
          <p:cNvPr id="895" name="Google Shape;895;p29"/>
          <p:cNvSpPr/>
          <p:nvPr/>
        </p:nvSpPr>
        <p:spPr>
          <a:xfrm>
            <a:off x="1390586" y="1597640"/>
            <a:ext cx="1424270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An </a:t>
            </a:r>
            <a:r>
              <a:rPr b="0" i="0" lang="en-IN" sz="2400" u="none" cap="none" strike="noStrike">
                <a:solidFill>
                  <a:srgbClr val="3F3F3F"/>
                </a:solidFill>
                <a:latin typeface="Open Sans SemiBold"/>
                <a:ea typeface="Open Sans SemiBold"/>
                <a:cs typeface="Open Sans SemiBold"/>
                <a:sym typeface="Open Sans SemiBold"/>
              </a:rPr>
              <a:t>evaluator</a:t>
            </a:r>
            <a:r>
              <a:rPr b="0" i="0" lang="en-IN" sz="2400" u="none" cap="none" strike="noStrike">
                <a:solidFill>
                  <a:srgbClr val="3F3F3F"/>
                </a:solidFill>
                <a:latin typeface="Open Sans"/>
                <a:ea typeface="Open Sans"/>
                <a:cs typeface="Open Sans"/>
                <a:sym typeface="Open Sans"/>
              </a:rPr>
              <a:t> is a transformation that maps a DataFrame into a metric indicating how good a model is.</a:t>
            </a:r>
            <a:endParaRPr b="0" i="0" sz="1400" u="none" cap="none" strike="noStrike">
              <a:solidFill>
                <a:srgbClr val="000000"/>
              </a:solidFill>
              <a:latin typeface="Arial"/>
              <a:ea typeface="Arial"/>
              <a:cs typeface="Arial"/>
              <a:sym typeface="Arial"/>
            </a:endParaRPr>
          </a:p>
        </p:txBody>
      </p:sp>
      <p:sp>
        <p:nvSpPr>
          <p:cNvPr id="896" name="Google Shape;896;p29"/>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7" name="Google Shape;897;p29"/>
          <p:cNvSpPr/>
          <p:nvPr/>
        </p:nvSpPr>
        <p:spPr>
          <a:xfrm>
            <a:off x="1390586" y="5785175"/>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Evaluator is an abstract class with evaluate methods.</a:t>
            </a:r>
            <a:endParaRPr b="0" i="0" sz="1400" u="none" cap="none" strike="noStrike">
              <a:solidFill>
                <a:srgbClr val="000000"/>
              </a:solidFill>
              <a:latin typeface="Arial"/>
              <a:ea typeface="Arial"/>
              <a:cs typeface="Arial"/>
              <a:sym typeface="Arial"/>
            </a:endParaRPr>
          </a:p>
        </p:txBody>
      </p:sp>
      <p:sp>
        <p:nvSpPr>
          <p:cNvPr id="898" name="Google Shape;898;p29"/>
          <p:cNvSpPr/>
          <p:nvPr/>
        </p:nvSpPr>
        <p:spPr>
          <a:xfrm>
            <a:off x="828311" y="602682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9" name="Google Shape;899;p29"/>
          <p:cNvSpPr/>
          <p:nvPr/>
        </p:nvSpPr>
        <p:spPr>
          <a:xfrm>
            <a:off x="7243765" y="1169036"/>
            <a:ext cx="186256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EVALUATOR</a:t>
            </a:r>
            <a:endParaRPr b="0" i="0" sz="1400" u="none" cap="none" strike="noStrike">
              <a:solidFill>
                <a:srgbClr val="000000"/>
              </a:solidFill>
              <a:latin typeface="Arial"/>
              <a:ea typeface="Arial"/>
              <a:cs typeface="Arial"/>
              <a:sym typeface="Arial"/>
            </a:endParaRPr>
          </a:p>
        </p:txBody>
      </p:sp>
      <p:sp>
        <p:nvSpPr>
          <p:cNvPr id="900" name="Google Shape;900;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901" name="Google Shape;901;p29"/>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lt1"/>
              </a:buClr>
              <a:buSzPts val="800"/>
              <a:buNone/>
            </a:pPr>
            <a:r>
              <a:rPr lang="en-IN"/>
              <a:t>Spark ML Programming</a:t>
            </a:r>
            <a:endParaRPr/>
          </a:p>
        </p:txBody>
      </p:sp>
      <p:sp>
        <p:nvSpPr>
          <p:cNvPr id="379" name="Google Shape;379;p3"/>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0F547B"/>
              </a:buClr>
              <a:buSzPts val="700"/>
              <a:buNone/>
            </a:pPr>
            <a:r>
              <a:rPr lang="en-IN"/>
              <a:t>Topic 1: Machine Learning Applications and Its Types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30"/>
          <p:cNvSpPr txBox="1"/>
          <p:nvPr>
            <p:ph idx="4294967295" type="body"/>
          </p:nvPr>
        </p:nvSpPr>
        <p:spPr>
          <a:xfrm>
            <a:off x="1299963" y="1757887"/>
            <a:ext cx="15528925" cy="1102388"/>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2400"/>
              <a:buNone/>
            </a:pPr>
            <a:r>
              <a:rPr b="0" i="0" lang="en-IN" sz="2400" u="none" cap="none" strike="noStrike">
                <a:solidFill>
                  <a:srgbClr val="3F3F3F"/>
                </a:solidFill>
                <a:latin typeface="Open Sans"/>
                <a:ea typeface="Open Sans"/>
                <a:cs typeface="Open Sans"/>
                <a:sym typeface="Open Sans"/>
              </a:rPr>
              <a:t>fit() is for training.</a:t>
            </a:r>
            <a:endParaRPr/>
          </a:p>
          <a:p>
            <a:pPr indent="0" lvl="0" marL="0" rtl="0" algn="l">
              <a:lnSpc>
                <a:spcPct val="100000"/>
              </a:lnSpc>
              <a:spcBef>
                <a:spcPts val="1300"/>
              </a:spcBef>
              <a:spcAft>
                <a:spcPts val="0"/>
              </a:spcAft>
              <a:buClr>
                <a:srgbClr val="000000"/>
              </a:buClr>
              <a:buSzPts val="2400"/>
              <a:buNone/>
            </a:pPr>
            <a:r>
              <a:rPr b="0" i="0" lang="en-IN" sz="2400" u="none" cap="none" strike="noStrike">
                <a:solidFill>
                  <a:srgbClr val="3F3F3F"/>
                </a:solidFill>
                <a:latin typeface="Open Sans"/>
                <a:ea typeface="Open Sans"/>
                <a:cs typeface="Open Sans"/>
                <a:sym typeface="Open Sans"/>
              </a:rPr>
              <a:t>Transform() is for prediction.</a:t>
            </a:r>
            <a:endParaRPr/>
          </a:p>
        </p:txBody>
      </p:sp>
      <p:grpSp>
        <p:nvGrpSpPr>
          <p:cNvPr id="907" name="Google Shape;907;p30"/>
          <p:cNvGrpSpPr/>
          <p:nvPr/>
        </p:nvGrpSpPr>
        <p:grpSpPr>
          <a:xfrm>
            <a:off x="1153136" y="3977381"/>
            <a:ext cx="14696165" cy="3531886"/>
            <a:chOff x="351136" y="3308957"/>
            <a:chExt cx="15691370" cy="3560041"/>
          </a:xfrm>
        </p:grpSpPr>
        <p:sp>
          <p:nvSpPr>
            <p:cNvPr id="908" name="Google Shape;908;p30"/>
            <p:cNvSpPr/>
            <p:nvPr/>
          </p:nvSpPr>
          <p:spPr>
            <a:xfrm flipH="1" rot="5400000">
              <a:off x="8852239" y="5163940"/>
              <a:ext cx="908811" cy="2501305"/>
            </a:xfrm>
            <a:prstGeom prst="can">
              <a:avLst>
                <a:gd fmla="val 25000" name="adj"/>
              </a:avLst>
            </a:prstGeom>
            <a:solidFill>
              <a:srgbClr val="BBD6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Open Sans"/>
                <a:ea typeface="Open Sans"/>
                <a:cs typeface="Open Sans"/>
                <a:sym typeface="Open Sans"/>
              </a:endParaRPr>
            </a:p>
          </p:txBody>
        </p:sp>
        <p:sp>
          <p:nvSpPr>
            <p:cNvPr id="909" name="Google Shape;909;p30"/>
            <p:cNvSpPr/>
            <p:nvPr/>
          </p:nvSpPr>
          <p:spPr>
            <a:xfrm flipH="1" rot="5400000">
              <a:off x="8876036" y="2502657"/>
              <a:ext cx="908811" cy="2834716"/>
            </a:xfrm>
            <a:prstGeom prst="can">
              <a:avLst>
                <a:gd fmla="val 25000" name="adj"/>
              </a:avLst>
            </a:prstGeom>
            <a:solidFill>
              <a:srgbClr val="BBD6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Open Sans"/>
                <a:ea typeface="Open Sans"/>
                <a:cs typeface="Open Sans"/>
                <a:sym typeface="Open Sans"/>
              </a:endParaRPr>
            </a:p>
          </p:txBody>
        </p:sp>
        <p:sp>
          <p:nvSpPr>
            <p:cNvPr id="910" name="Google Shape;910;p30"/>
            <p:cNvSpPr/>
            <p:nvPr/>
          </p:nvSpPr>
          <p:spPr>
            <a:xfrm>
              <a:off x="351136" y="3308957"/>
              <a:ext cx="2952328" cy="1152128"/>
            </a:xfrm>
            <a:prstGeom prst="rightArrow">
              <a:avLst>
                <a:gd fmla="val 50000" name="adj1"/>
                <a:gd fmla="val 50000" name="adj2"/>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Open Sans"/>
                <a:ea typeface="Open Sans"/>
                <a:cs typeface="Open Sans"/>
                <a:sym typeface="Open Sans"/>
              </a:endParaRPr>
            </a:p>
          </p:txBody>
        </p:sp>
        <p:sp>
          <p:nvSpPr>
            <p:cNvPr id="911" name="Google Shape;911;p30"/>
            <p:cNvSpPr/>
            <p:nvPr/>
          </p:nvSpPr>
          <p:spPr>
            <a:xfrm>
              <a:off x="3519487" y="3541530"/>
              <a:ext cx="3024335" cy="830995"/>
            </a:xfrm>
            <a:prstGeom prst="round1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INPUT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DATAFRAME</a:t>
              </a:r>
              <a:endParaRPr b="0" i="0" sz="1400" u="none" cap="none" strike="noStrike">
                <a:solidFill>
                  <a:srgbClr val="000000"/>
                </a:solidFill>
                <a:latin typeface="Arial"/>
                <a:ea typeface="Arial"/>
                <a:cs typeface="Arial"/>
                <a:sym typeface="Arial"/>
              </a:endParaRPr>
            </a:p>
          </p:txBody>
        </p:sp>
        <p:sp>
          <p:nvSpPr>
            <p:cNvPr id="912" name="Google Shape;912;p30"/>
            <p:cNvSpPr txBox="1"/>
            <p:nvPr/>
          </p:nvSpPr>
          <p:spPr>
            <a:xfrm>
              <a:off x="8488039" y="3813012"/>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IN" sz="2000" u="none" cap="none" strike="noStrike">
                  <a:solidFill>
                    <a:srgbClr val="000000"/>
                  </a:solidFill>
                  <a:latin typeface="Open Sans"/>
                  <a:ea typeface="Open Sans"/>
                  <a:cs typeface="Open Sans"/>
                  <a:sym typeface="Open Sans"/>
                </a:rPr>
                <a:t>PIPELINE</a:t>
              </a:r>
              <a:endParaRPr b="0" i="0" sz="1400" u="none" cap="none" strike="noStrike">
                <a:solidFill>
                  <a:srgbClr val="000000"/>
                </a:solidFill>
                <a:latin typeface="Arial"/>
                <a:ea typeface="Arial"/>
                <a:cs typeface="Arial"/>
                <a:sym typeface="Arial"/>
              </a:endParaRPr>
            </a:p>
          </p:txBody>
        </p:sp>
        <p:cxnSp>
          <p:nvCxnSpPr>
            <p:cNvPr id="913" name="Google Shape;913;p30"/>
            <p:cNvCxnSpPr/>
            <p:nvPr/>
          </p:nvCxnSpPr>
          <p:spPr>
            <a:xfrm>
              <a:off x="6648040" y="4011134"/>
              <a:ext cx="1224135" cy="0"/>
            </a:xfrm>
            <a:prstGeom prst="straightConnector1">
              <a:avLst/>
            </a:prstGeom>
            <a:noFill/>
            <a:ln cap="flat" cmpd="sng" w="12700">
              <a:solidFill>
                <a:schemeClr val="accent1"/>
              </a:solidFill>
              <a:prstDash val="solid"/>
              <a:miter lim="8000"/>
              <a:headEnd len="sm" w="sm" type="none"/>
              <a:tailEnd len="lg" w="lg" type="stealth"/>
            </a:ln>
          </p:spPr>
        </p:cxnSp>
        <p:sp>
          <p:nvSpPr>
            <p:cNvPr id="914" name="Google Shape;914;p30"/>
            <p:cNvSpPr/>
            <p:nvPr/>
          </p:nvSpPr>
          <p:spPr>
            <a:xfrm>
              <a:off x="3671887" y="5845787"/>
              <a:ext cx="3024335" cy="830995"/>
            </a:xfrm>
            <a:prstGeom prst="round1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INPUT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DATAFRAME</a:t>
              </a:r>
              <a:endParaRPr b="0" i="0" sz="1400" u="none" cap="none" strike="noStrike">
                <a:solidFill>
                  <a:srgbClr val="000000"/>
                </a:solidFill>
                <a:latin typeface="Arial"/>
                <a:ea typeface="Arial"/>
                <a:cs typeface="Arial"/>
                <a:sym typeface="Arial"/>
              </a:endParaRPr>
            </a:p>
          </p:txBody>
        </p:sp>
        <p:cxnSp>
          <p:nvCxnSpPr>
            <p:cNvPr id="915" name="Google Shape;915;p30"/>
            <p:cNvCxnSpPr/>
            <p:nvPr/>
          </p:nvCxnSpPr>
          <p:spPr>
            <a:xfrm>
              <a:off x="6759847" y="6296867"/>
              <a:ext cx="1224135" cy="0"/>
            </a:xfrm>
            <a:prstGeom prst="straightConnector1">
              <a:avLst/>
            </a:prstGeom>
            <a:noFill/>
            <a:ln cap="flat" cmpd="sng" w="12700">
              <a:solidFill>
                <a:schemeClr val="accent1"/>
              </a:solidFill>
              <a:prstDash val="solid"/>
              <a:miter lim="8000"/>
              <a:headEnd len="sm" w="sm" type="none"/>
              <a:tailEnd len="lg" w="lg" type="stealth"/>
            </a:ln>
          </p:spPr>
        </p:cxnSp>
        <p:sp>
          <p:nvSpPr>
            <p:cNvPr id="916" name="Google Shape;916;p30"/>
            <p:cNvSpPr txBox="1"/>
            <p:nvPr/>
          </p:nvSpPr>
          <p:spPr>
            <a:xfrm>
              <a:off x="8250185" y="6054679"/>
              <a:ext cx="1953976" cy="572762"/>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IN" sz="2000" u="none" cap="none" strike="noStrike">
                  <a:solidFill>
                    <a:srgbClr val="000000"/>
                  </a:solidFill>
                  <a:latin typeface="Open Sans"/>
                  <a:ea typeface="Open Sans"/>
                  <a:cs typeface="Open Sans"/>
                  <a:sym typeface="Open Sans"/>
                </a:rPr>
                <a:t>PIPELINE MODEL</a:t>
              </a:r>
              <a:endParaRPr b="0" i="0" sz="1400" u="none" cap="none" strike="noStrike">
                <a:solidFill>
                  <a:srgbClr val="000000"/>
                </a:solidFill>
                <a:latin typeface="Arial"/>
                <a:ea typeface="Arial"/>
                <a:cs typeface="Arial"/>
                <a:sym typeface="Arial"/>
              </a:endParaRPr>
            </a:p>
          </p:txBody>
        </p:sp>
        <p:cxnSp>
          <p:nvCxnSpPr>
            <p:cNvPr id="917" name="Google Shape;917;p30"/>
            <p:cNvCxnSpPr/>
            <p:nvPr/>
          </p:nvCxnSpPr>
          <p:spPr>
            <a:xfrm>
              <a:off x="9211071" y="4423401"/>
              <a:ext cx="32205" cy="1495617"/>
            </a:xfrm>
            <a:prstGeom prst="straightConnector1">
              <a:avLst/>
            </a:prstGeom>
            <a:noFill/>
            <a:ln cap="flat" cmpd="sng" w="12700">
              <a:solidFill>
                <a:schemeClr val="accent1"/>
              </a:solidFill>
              <a:prstDash val="solid"/>
              <a:miter lim="8000"/>
              <a:headEnd len="sm" w="sm" type="none"/>
              <a:tailEnd len="lg" w="lg" type="stealth"/>
            </a:ln>
          </p:spPr>
        </p:cxnSp>
        <p:sp>
          <p:nvSpPr>
            <p:cNvPr id="918" name="Google Shape;918;p30"/>
            <p:cNvSpPr/>
            <p:nvPr/>
          </p:nvSpPr>
          <p:spPr>
            <a:xfrm>
              <a:off x="503535" y="5613212"/>
              <a:ext cx="2952328" cy="1152128"/>
            </a:xfrm>
            <a:prstGeom prst="rightArrow">
              <a:avLst>
                <a:gd fmla="val 50000" name="adj1"/>
                <a:gd fmla="val 50000" name="adj2"/>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Open Sans"/>
                <a:ea typeface="Open Sans"/>
                <a:cs typeface="Open Sans"/>
                <a:sym typeface="Open Sans"/>
              </a:endParaRPr>
            </a:p>
          </p:txBody>
        </p:sp>
        <p:cxnSp>
          <p:nvCxnSpPr>
            <p:cNvPr id="919" name="Google Shape;919;p30"/>
            <p:cNvCxnSpPr>
              <a:stCxn id="908" idx="1"/>
            </p:cNvCxnSpPr>
            <p:nvPr/>
          </p:nvCxnSpPr>
          <p:spPr>
            <a:xfrm>
              <a:off x="10557297" y="6414593"/>
              <a:ext cx="2460900" cy="0"/>
            </a:xfrm>
            <a:prstGeom prst="straightConnector1">
              <a:avLst/>
            </a:prstGeom>
            <a:noFill/>
            <a:ln cap="flat" cmpd="sng" w="12700">
              <a:solidFill>
                <a:schemeClr val="accent1"/>
              </a:solidFill>
              <a:prstDash val="solid"/>
              <a:miter lim="8000"/>
              <a:headEnd len="sm" w="sm" type="none"/>
              <a:tailEnd len="lg" w="lg" type="stealth"/>
            </a:ln>
          </p:spPr>
        </p:cxnSp>
        <p:sp>
          <p:nvSpPr>
            <p:cNvPr id="920" name="Google Shape;920;p30"/>
            <p:cNvSpPr/>
            <p:nvPr/>
          </p:nvSpPr>
          <p:spPr>
            <a:xfrm>
              <a:off x="13018172" y="5845787"/>
              <a:ext cx="3024334" cy="830995"/>
            </a:xfrm>
            <a:prstGeom prst="round1Rect">
              <a:avLst>
                <a:gd fmla="val 16667" name="adj"/>
              </a:avLst>
            </a:prstGeom>
            <a:solidFill>
              <a:srgbClr val="FEE59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00"/>
                <a:buFont typeface="Calibri"/>
                <a:buNone/>
              </a:pPr>
              <a:r>
                <a:rPr b="0" i="0" lang="en-IN" sz="2000" u="none" cap="none" strike="noStrike">
                  <a:solidFill>
                    <a:srgbClr val="000000"/>
                  </a:solidFill>
                  <a:latin typeface="Open Sans"/>
                  <a:ea typeface="Open Sans"/>
                  <a:cs typeface="Open Sans"/>
                  <a:sym typeface="Open Sans"/>
                </a:rPr>
                <a:t>DATAFRAME</a:t>
              </a:r>
              <a:endParaRPr b="0" i="0" sz="1400" u="none" cap="none" strike="noStrike">
                <a:solidFill>
                  <a:srgbClr val="000000"/>
                </a:solidFill>
                <a:latin typeface="Arial"/>
                <a:ea typeface="Arial"/>
                <a:cs typeface="Arial"/>
                <a:sym typeface="Arial"/>
              </a:endParaRPr>
            </a:p>
          </p:txBody>
        </p:sp>
        <p:sp>
          <p:nvSpPr>
            <p:cNvPr id="921" name="Google Shape;921;p30"/>
            <p:cNvSpPr txBox="1"/>
            <p:nvPr/>
          </p:nvSpPr>
          <p:spPr>
            <a:xfrm>
              <a:off x="9352135" y="4860032"/>
              <a:ext cx="187220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IN" sz="2000" u="none" cap="none" strike="noStrike">
                  <a:solidFill>
                    <a:srgbClr val="000000"/>
                  </a:solidFill>
                  <a:latin typeface="Open Sans"/>
                  <a:ea typeface="Open Sans"/>
                  <a:cs typeface="Open Sans"/>
                  <a:sym typeface="Open Sans"/>
                </a:rPr>
                <a:t>fit()</a:t>
              </a:r>
              <a:endParaRPr b="0" i="0" sz="1400" u="none" cap="none" strike="noStrike">
                <a:solidFill>
                  <a:srgbClr val="000000"/>
                </a:solidFill>
                <a:latin typeface="Arial"/>
                <a:ea typeface="Arial"/>
                <a:cs typeface="Arial"/>
                <a:sym typeface="Arial"/>
              </a:endParaRPr>
            </a:p>
          </p:txBody>
        </p:sp>
        <p:sp>
          <p:nvSpPr>
            <p:cNvPr id="922" name="Google Shape;922;p30"/>
            <p:cNvSpPr txBox="1"/>
            <p:nvPr/>
          </p:nvSpPr>
          <p:spPr>
            <a:xfrm>
              <a:off x="10861603" y="5913823"/>
              <a:ext cx="187220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IN" sz="2000" u="none" cap="none" strike="noStrike">
                  <a:solidFill>
                    <a:srgbClr val="000000"/>
                  </a:solidFill>
                  <a:latin typeface="Open Sans"/>
                  <a:ea typeface="Open Sans"/>
                  <a:cs typeface="Open Sans"/>
                  <a:sym typeface="Open Sans"/>
                </a:rPr>
                <a:t>Transform</a:t>
              </a:r>
              <a:r>
                <a:rPr b="0" i="0" lang="en-IN" sz="2000" u="none" cap="none" strike="noStrike">
                  <a:solidFill>
                    <a:srgbClr val="000000"/>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sp>
          <p:nvSpPr>
            <p:cNvPr id="923" name="Google Shape;923;p30"/>
            <p:cNvSpPr txBox="1"/>
            <p:nvPr/>
          </p:nvSpPr>
          <p:spPr>
            <a:xfrm>
              <a:off x="1322688" y="3654189"/>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0" i="0" lang="en-IN" sz="2000" u="none" cap="none" strike="noStrike">
                  <a:solidFill>
                    <a:schemeClr val="lt1"/>
                  </a:solidFill>
                  <a:latin typeface="Open Sans"/>
                  <a:ea typeface="Open Sans"/>
                  <a:cs typeface="Open Sans"/>
                  <a:sym typeface="Open Sans"/>
                </a:rPr>
                <a:t>Train</a:t>
              </a:r>
              <a:endParaRPr b="0" i="0" sz="1400" u="none" cap="none" strike="noStrike">
                <a:solidFill>
                  <a:srgbClr val="000000"/>
                </a:solidFill>
                <a:latin typeface="Arial"/>
                <a:ea typeface="Arial"/>
                <a:cs typeface="Arial"/>
                <a:sym typeface="Arial"/>
              </a:endParaRPr>
            </a:p>
          </p:txBody>
        </p:sp>
        <p:sp>
          <p:nvSpPr>
            <p:cNvPr id="924" name="Google Shape;924;p30"/>
            <p:cNvSpPr txBox="1"/>
            <p:nvPr/>
          </p:nvSpPr>
          <p:spPr>
            <a:xfrm>
              <a:off x="1099995" y="5946398"/>
              <a:ext cx="1512167"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0" i="0" lang="en-IN" sz="2000" u="none" cap="none" strike="noStrike">
                  <a:solidFill>
                    <a:schemeClr val="lt1"/>
                  </a:solidFill>
                  <a:latin typeface="Open Sans"/>
                  <a:ea typeface="Open Sans"/>
                  <a:cs typeface="Open Sans"/>
                  <a:sym typeface="Open Sans"/>
                </a:rPr>
                <a:t>Predict</a:t>
              </a:r>
              <a:endParaRPr b="0" i="0" sz="1400" u="none" cap="none" strike="noStrike">
                <a:solidFill>
                  <a:srgbClr val="000000"/>
                </a:solidFill>
                <a:latin typeface="Arial"/>
                <a:ea typeface="Arial"/>
                <a:cs typeface="Arial"/>
                <a:sym typeface="Arial"/>
              </a:endParaRPr>
            </a:p>
          </p:txBody>
        </p:sp>
      </p:grpSp>
      <p:sp>
        <p:nvSpPr>
          <p:cNvPr id="925" name="Google Shape;925;p30"/>
          <p:cNvSpPr txBox="1"/>
          <p:nvPr/>
        </p:nvSpPr>
        <p:spPr>
          <a:xfrm>
            <a:off x="600075" y="5714569"/>
            <a:ext cx="14473607" cy="830995"/>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t/>
            </a:r>
            <a:endParaRPr b="0" i="0" sz="2400" u="none" cap="none" strike="noStrike">
              <a:solidFill>
                <a:srgbClr val="000000"/>
              </a:solidFill>
              <a:latin typeface="Calibri"/>
              <a:ea typeface="Calibri"/>
              <a:cs typeface="Calibri"/>
              <a:sym typeface="Calibri"/>
            </a:endParaRPr>
          </a:p>
        </p:txBody>
      </p:sp>
      <p:sp>
        <p:nvSpPr>
          <p:cNvPr id="926" name="Google Shape;926;p30"/>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7" name="Google Shape;927;p30"/>
          <p:cNvSpPr/>
          <p:nvPr/>
        </p:nvSpPr>
        <p:spPr>
          <a:xfrm>
            <a:off x="828311" y="241896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8" name="Google Shape;928;p30"/>
          <p:cNvSpPr/>
          <p:nvPr/>
        </p:nvSpPr>
        <p:spPr>
          <a:xfrm>
            <a:off x="5116965" y="1169036"/>
            <a:ext cx="611616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SPARK ML PIPELINE: FIT AND TRANSFORM</a:t>
            </a:r>
            <a:endParaRPr b="0" i="0" sz="1400" u="none" cap="none" strike="noStrike">
              <a:solidFill>
                <a:srgbClr val="000000"/>
              </a:solidFill>
              <a:latin typeface="Arial"/>
              <a:ea typeface="Arial"/>
              <a:cs typeface="Arial"/>
              <a:sym typeface="Arial"/>
            </a:endParaRPr>
          </a:p>
        </p:txBody>
      </p:sp>
      <p:sp>
        <p:nvSpPr>
          <p:cNvPr id="929" name="Google Shape;929;p3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930" name="Google Shape;930;p30"/>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1"/>
          <p:cNvSpPr/>
          <p:nvPr/>
        </p:nvSpPr>
        <p:spPr>
          <a:xfrm>
            <a:off x="3718601" y="3093420"/>
            <a:ext cx="8729398" cy="217578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6" name="Google Shape;936;p31"/>
          <p:cNvSpPr/>
          <p:nvPr/>
        </p:nvSpPr>
        <p:spPr>
          <a:xfrm>
            <a:off x="2317282" y="67731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37" name="Google Shape;937;p31"/>
          <p:cNvSpPr/>
          <p:nvPr/>
        </p:nvSpPr>
        <p:spPr>
          <a:xfrm>
            <a:off x="2846705" y="7104046"/>
            <a:ext cx="2013001"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938" name="Google Shape;938;p31"/>
          <p:cNvSpPr/>
          <p:nvPr/>
        </p:nvSpPr>
        <p:spPr>
          <a:xfrm>
            <a:off x="5005618" y="67731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39" name="Google Shape;939;p31"/>
          <p:cNvSpPr/>
          <p:nvPr/>
        </p:nvSpPr>
        <p:spPr>
          <a:xfrm>
            <a:off x="5549593" y="71040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Extract Features</a:t>
            </a:r>
            <a:endParaRPr b="0" i="0" sz="1400" u="none" cap="none" strike="noStrike">
              <a:solidFill>
                <a:srgbClr val="000000"/>
              </a:solidFill>
              <a:latin typeface="Arial"/>
              <a:ea typeface="Arial"/>
              <a:cs typeface="Arial"/>
              <a:sym typeface="Arial"/>
            </a:endParaRPr>
          </a:p>
        </p:txBody>
      </p:sp>
      <p:sp>
        <p:nvSpPr>
          <p:cNvPr id="940" name="Google Shape;940;p31"/>
          <p:cNvSpPr/>
          <p:nvPr/>
        </p:nvSpPr>
        <p:spPr>
          <a:xfrm>
            <a:off x="7693952" y="67731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41" name="Google Shape;941;p31"/>
          <p:cNvSpPr/>
          <p:nvPr/>
        </p:nvSpPr>
        <p:spPr>
          <a:xfrm>
            <a:off x="8136328" y="71040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Train Model</a:t>
            </a:r>
            <a:endParaRPr b="0" i="0" sz="1400" u="none" cap="none" strike="noStrike">
              <a:solidFill>
                <a:srgbClr val="000000"/>
              </a:solidFill>
              <a:latin typeface="Arial"/>
              <a:ea typeface="Arial"/>
              <a:cs typeface="Arial"/>
              <a:sym typeface="Arial"/>
            </a:endParaRPr>
          </a:p>
        </p:txBody>
      </p:sp>
      <p:sp>
        <p:nvSpPr>
          <p:cNvPr id="942" name="Google Shape;942;p31"/>
          <p:cNvSpPr/>
          <p:nvPr/>
        </p:nvSpPr>
        <p:spPr>
          <a:xfrm>
            <a:off x="10382178" y="6757135"/>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43" name="Google Shape;943;p31"/>
          <p:cNvSpPr/>
          <p:nvPr/>
        </p:nvSpPr>
        <p:spPr>
          <a:xfrm>
            <a:off x="10824555" y="7088041"/>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sp>
        <p:nvSpPr>
          <p:cNvPr id="944" name="Google Shape;944;p31"/>
          <p:cNvSpPr txBox="1"/>
          <p:nvPr/>
        </p:nvSpPr>
        <p:spPr>
          <a:xfrm>
            <a:off x="3885399" y="3141636"/>
            <a:ext cx="4430394"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rgbClr val="3F3F3F"/>
                </a:solidFill>
                <a:latin typeface="Open Sans"/>
                <a:ea typeface="Open Sans"/>
                <a:cs typeface="Open Sans"/>
                <a:sym typeface="Open Sans"/>
              </a:rPr>
              <a:t>Features</a:t>
            </a:r>
            <a:br>
              <a:rPr b="0" i="0" lang="en-IN" sz="1800" u="sng" cap="none" strike="noStrike">
                <a:solidFill>
                  <a:srgbClr val="3F3F3F"/>
                </a:solidFill>
                <a:latin typeface="Open Sans"/>
                <a:ea typeface="Open Sans"/>
                <a:cs typeface="Open Sans"/>
                <a:sym typeface="Open Sans"/>
              </a:rPr>
            </a:br>
            <a:br>
              <a:rPr b="0" i="0" lang="en-IN" sz="1800" u="none" cap="none" strike="noStrike">
                <a:solidFill>
                  <a:srgbClr val="3F3F3F"/>
                </a:solidFill>
                <a:latin typeface="Open Sans"/>
                <a:ea typeface="Open Sans"/>
                <a:cs typeface="Open Sans"/>
                <a:sym typeface="Open Sans"/>
              </a:rPr>
            </a:br>
            <a:r>
              <a:rPr b="0" i="0" lang="en-IN" sz="1800" u="none" cap="none" strike="noStrike">
                <a:solidFill>
                  <a:srgbClr val="3F3F3F"/>
                </a:solidFill>
                <a:latin typeface="Open Sans"/>
                <a:ea typeface="Open Sans"/>
                <a:cs typeface="Open Sans"/>
                <a:sym typeface="Open Sans"/>
              </a:rPr>
              <a:t>Subject: Re: Lexan Polish?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Suggest McQuires #2 Plastic polish. It will somewhat but nothing will remove  deeps scratches without degrading its condition.</a:t>
            </a:r>
            <a:endParaRPr b="0" i="0" sz="1400" u="none" cap="none" strike="noStrike">
              <a:solidFill>
                <a:srgbClr val="000000"/>
              </a:solidFill>
              <a:latin typeface="Arial"/>
              <a:ea typeface="Arial"/>
              <a:cs typeface="Arial"/>
              <a:sym typeface="Arial"/>
            </a:endParaRPr>
          </a:p>
        </p:txBody>
      </p:sp>
      <p:sp>
        <p:nvSpPr>
          <p:cNvPr id="945" name="Google Shape;945;p31"/>
          <p:cNvSpPr txBox="1"/>
          <p:nvPr/>
        </p:nvSpPr>
        <p:spPr>
          <a:xfrm>
            <a:off x="9691547" y="3141636"/>
            <a:ext cx="358664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sng" cap="none" strike="noStrike">
                <a:solidFill>
                  <a:srgbClr val="3F3F3F"/>
                </a:solidFill>
                <a:latin typeface="Open Sans"/>
                <a:ea typeface="Open Sans"/>
                <a:cs typeface="Open Sans"/>
                <a:sym typeface="Open Sans"/>
              </a:rPr>
              <a:t>Label</a:t>
            </a:r>
            <a:br>
              <a:rPr b="0" i="0" lang="en-IN" sz="1800" u="sng" cap="none" strike="noStrike">
                <a:solidFill>
                  <a:srgbClr val="3F3F3F"/>
                </a:solidFill>
                <a:latin typeface="Open Sans"/>
                <a:ea typeface="Open Sans"/>
                <a:cs typeface="Open Sans"/>
                <a:sym typeface="Open Sans"/>
              </a:rPr>
            </a:br>
            <a:br>
              <a:rPr b="0" i="0" lang="en-IN" sz="1800" u="none" cap="none" strike="noStrike">
                <a:solidFill>
                  <a:srgbClr val="3F3F3F"/>
                </a:solidFill>
                <a:latin typeface="Open Sans"/>
                <a:ea typeface="Open Sans"/>
                <a:cs typeface="Open Sans"/>
                <a:sym typeface="Open Sans"/>
              </a:rPr>
            </a:br>
            <a:r>
              <a:rPr b="0" i="0" lang="en-IN" sz="1800" u="none" cap="none" strike="noStrike">
                <a:solidFill>
                  <a:srgbClr val="3F3F3F"/>
                </a:solidFill>
                <a:latin typeface="Open Sans"/>
                <a:ea typeface="Open Sans"/>
                <a:cs typeface="Open Sans"/>
                <a:sym typeface="Open Sans"/>
              </a:rPr>
              <a:t>1: about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0: not about science</a:t>
            </a:r>
            <a:endParaRPr b="0" i="0" sz="1400" u="none" cap="none" strike="noStrike">
              <a:solidFill>
                <a:srgbClr val="000000"/>
              </a:solidFill>
              <a:latin typeface="Arial"/>
              <a:ea typeface="Arial"/>
              <a:cs typeface="Arial"/>
              <a:sym typeface="Arial"/>
            </a:endParaRPr>
          </a:p>
        </p:txBody>
      </p:sp>
      <p:sp>
        <p:nvSpPr>
          <p:cNvPr id="946" name="Google Shape;946;p31"/>
          <p:cNvSpPr/>
          <p:nvPr/>
        </p:nvSpPr>
        <p:spPr>
          <a:xfrm>
            <a:off x="8441128" y="3803355"/>
            <a:ext cx="1129755" cy="59671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7" name="Google Shape;947;p31"/>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Given a text document, you have to predict its topic: whether it’s about science or not about science.</a:t>
            </a:r>
            <a:endParaRPr b="0" i="0" sz="1400" u="none" cap="none" strike="noStrike">
              <a:solidFill>
                <a:srgbClr val="000000"/>
              </a:solidFill>
              <a:latin typeface="Arial"/>
              <a:ea typeface="Arial"/>
              <a:cs typeface="Arial"/>
              <a:sym typeface="Arial"/>
            </a:endParaRPr>
          </a:p>
        </p:txBody>
      </p:sp>
      <p:sp>
        <p:nvSpPr>
          <p:cNvPr id="948" name="Google Shape;948;p31"/>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9" name="Google Shape;949;p31"/>
          <p:cNvSpPr/>
          <p:nvPr/>
        </p:nvSpPr>
        <p:spPr>
          <a:xfrm>
            <a:off x="1390586" y="5743327"/>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 simple workflow can be represented through pipeline as:</a:t>
            </a:r>
            <a:endParaRPr b="0" i="0" sz="1400" u="none" cap="none" strike="noStrike">
              <a:solidFill>
                <a:srgbClr val="000000"/>
              </a:solidFill>
              <a:latin typeface="Arial"/>
              <a:ea typeface="Arial"/>
              <a:cs typeface="Arial"/>
              <a:sym typeface="Arial"/>
            </a:endParaRPr>
          </a:p>
        </p:txBody>
      </p:sp>
      <p:sp>
        <p:nvSpPr>
          <p:cNvPr id="950" name="Google Shape;950;p31"/>
          <p:cNvSpPr/>
          <p:nvPr/>
        </p:nvSpPr>
        <p:spPr>
          <a:xfrm>
            <a:off x="828311" y="598497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1" name="Google Shape;951;p31"/>
          <p:cNvSpPr/>
          <p:nvPr/>
        </p:nvSpPr>
        <p:spPr>
          <a:xfrm>
            <a:off x="5127802" y="1169036"/>
            <a:ext cx="609448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PIPELINE EXAMPLE: TEXT CLASSIFICATION</a:t>
            </a:r>
            <a:endParaRPr b="0" i="0" sz="1400" u="none" cap="none" strike="noStrike">
              <a:solidFill>
                <a:srgbClr val="000000"/>
              </a:solidFill>
              <a:latin typeface="Arial"/>
              <a:ea typeface="Arial"/>
              <a:cs typeface="Arial"/>
              <a:sym typeface="Arial"/>
            </a:endParaRPr>
          </a:p>
        </p:txBody>
      </p:sp>
      <p:sp>
        <p:nvSpPr>
          <p:cNvPr id="952" name="Google Shape;952;p3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953" name="Google Shape;953;p31"/>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32"/>
          <p:cNvSpPr/>
          <p:nvPr/>
        </p:nvSpPr>
        <p:spPr>
          <a:xfrm>
            <a:off x="2701508" y="2244839"/>
            <a:ext cx="3071848" cy="1058845"/>
          </a:xfrm>
          <a:prstGeom prst="chevron">
            <a:avLst>
              <a:gd fmla="val 50000" name="adj"/>
            </a:avLst>
          </a:prstGeom>
          <a:solidFill>
            <a:srgbClr val="1E4E79"/>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59" name="Google Shape;959;p32"/>
          <p:cNvSpPr/>
          <p:nvPr/>
        </p:nvSpPr>
        <p:spPr>
          <a:xfrm>
            <a:off x="3230931" y="2575746"/>
            <a:ext cx="2013001"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chemeClr val="lt1"/>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960" name="Google Shape;960;p32"/>
          <p:cNvSpPr/>
          <p:nvPr/>
        </p:nvSpPr>
        <p:spPr>
          <a:xfrm>
            <a:off x="5389844"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61" name="Google Shape;961;p32"/>
          <p:cNvSpPr/>
          <p:nvPr/>
        </p:nvSpPr>
        <p:spPr>
          <a:xfrm>
            <a:off x="5832219"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Extract Features</a:t>
            </a:r>
            <a:endParaRPr b="0" i="0" sz="1400" u="none" cap="none" strike="noStrike">
              <a:solidFill>
                <a:srgbClr val="000000"/>
              </a:solidFill>
              <a:latin typeface="Arial"/>
              <a:ea typeface="Arial"/>
              <a:cs typeface="Arial"/>
              <a:sym typeface="Arial"/>
            </a:endParaRPr>
          </a:p>
        </p:txBody>
      </p:sp>
      <p:sp>
        <p:nvSpPr>
          <p:cNvPr id="962" name="Google Shape;962;p32"/>
          <p:cNvSpPr/>
          <p:nvPr/>
        </p:nvSpPr>
        <p:spPr>
          <a:xfrm>
            <a:off x="807817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63" name="Google Shape;963;p32"/>
          <p:cNvSpPr/>
          <p:nvPr/>
        </p:nvSpPr>
        <p:spPr>
          <a:xfrm>
            <a:off x="8520554"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Train Model</a:t>
            </a:r>
            <a:endParaRPr b="0" i="0" sz="1400" u="none" cap="none" strike="noStrike">
              <a:solidFill>
                <a:srgbClr val="000000"/>
              </a:solidFill>
              <a:latin typeface="Arial"/>
              <a:ea typeface="Arial"/>
              <a:cs typeface="Arial"/>
              <a:sym typeface="Arial"/>
            </a:endParaRPr>
          </a:p>
        </p:txBody>
      </p:sp>
      <p:sp>
        <p:nvSpPr>
          <p:cNvPr id="964" name="Google Shape;964;p32"/>
          <p:cNvSpPr/>
          <p:nvPr/>
        </p:nvSpPr>
        <p:spPr>
          <a:xfrm>
            <a:off x="10766404" y="2228835"/>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65" name="Google Shape;965;p32"/>
          <p:cNvSpPr/>
          <p:nvPr/>
        </p:nvSpPr>
        <p:spPr>
          <a:xfrm>
            <a:off x="11208781" y="2559741"/>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sp>
        <p:nvSpPr>
          <p:cNvPr id="966" name="Google Shape;966;p32"/>
          <p:cNvSpPr txBox="1"/>
          <p:nvPr/>
        </p:nvSpPr>
        <p:spPr>
          <a:xfrm>
            <a:off x="966616" y="4007760"/>
            <a:ext cx="14857206" cy="830995"/>
          </a:xfrm>
          <a:prstGeom prst="rect">
            <a:avLst/>
          </a:prstGeom>
          <a:noFill/>
          <a:ln cap="flat" cmpd="sng" w="28575">
            <a:solidFill>
              <a:srgbClr val="5B9BD5"/>
            </a:solidFill>
            <a:prstDash val="dash"/>
            <a:round/>
            <a:headEnd len="sm" w="sm" type="none"/>
            <a:tailEnd len="sm" w="sm" type="none"/>
          </a:ln>
        </p:spPr>
        <p:txBody>
          <a:bodyPr anchorCtr="0" anchor="t" bIns="45700" lIns="45700" spcFirstLastPara="1" rIns="45700" wrap="square" tIns="45700">
            <a:noAutofit/>
          </a:bodyPr>
          <a:lstStyle/>
          <a:p>
            <a:pPr indent="-342900" lvl="0" marL="342900" marR="0" rtl="0" algn="l">
              <a:lnSpc>
                <a:spcPct val="150000"/>
              </a:lnSpc>
              <a:spcBef>
                <a:spcPts val="0"/>
              </a:spcBef>
              <a:spcAft>
                <a:spcPts val="0"/>
              </a:spcAft>
              <a:buClr>
                <a:srgbClr val="000000"/>
              </a:buClr>
              <a:buSzPts val="600"/>
              <a:buFont typeface="Arial"/>
              <a:buChar char="•"/>
            </a:pPr>
            <a:r>
              <a:rPr b="0" i="0" lang="en-IN" sz="2400" u="none" cap="none" strike="noStrike">
                <a:solidFill>
                  <a:srgbClr val="3F3F3F"/>
                </a:solidFill>
                <a:latin typeface="Open Sans"/>
                <a:ea typeface="Open Sans"/>
                <a:cs typeface="Open Sans"/>
                <a:sym typeface="Open Sans"/>
              </a:rPr>
              <a:t>Data will be loaded from various datasources and will be your training data in the form of DataFrame.</a:t>
            </a:r>
            <a:endParaRPr b="0" i="0" sz="1400" u="none" cap="none" strike="noStrike">
              <a:solidFill>
                <a:srgbClr val="000000"/>
              </a:solidFill>
              <a:latin typeface="Arial"/>
              <a:ea typeface="Arial"/>
              <a:cs typeface="Arial"/>
              <a:sym typeface="Arial"/>
            </a:endParaRPr>
          </a:p>
        </p:txBody>
      </p:sp>
      <p:cxnSp>
        <p:nvCxnSpPr>
          <p:cNvPr id="967" name="Google Shape;967;p32"/>
          <p:cNvCxnSpPr/>
          <p:nvPr/>
        </p:nvCxnSpPr>
        <p:spPr>
          <a:xfrm>
            <a:off x="3991131" y="3287680"/>
            <a:ext cx="0" cy="720080"/>
          </a:xfrm>
          <a:prstGeom prst="straightConnector1">
            <a:avLst/>
          </a:prstGeom>
          <a:noFill/>
          <a:ln cap="flat" cmpd="sng" w="57150">
            <a:solidFill>
              <a:schemeClr val="accent1"/>
            </a:solidFill>
            <a:prstDash val="solid"/>
            <a:miter lim="8000"/>
            <a:headEnd len="sm" w="sm" type="none"/>
            <a:tailEnd len="lg" w="lg" type="stealth"/>
          </a:ln>
        </p:spPr>
      </p:cxnSp>
      <p:sp>
        <p:nvSpPr>
          <p:cNvPr id="968" name="Google Shape;968;p32"/>
          <p:cNvSpPr/>
          <p:nvPr/>
        </p:nvSpPr>
        <p:spPr>
          <a:xfrm>
            <a:off x="4449379" y="1169036"/>
            <a:ext cx="745133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PIPELINE EXAMPLE: TEXT CLASSIFICATION (CONTD.)</a:t>
            </a:r>
            <a:endParaRPr b="0" i="0" sz="1400" u="none" cap="none" strike="noStrike">
              <a:solidFill>
                <a:srgbClr val="000000"/>
              </a:solidFill>
              <a:latin typeface="Arial"/>
              <a:ea typeface="Arial"/>
              <a:cs typeface="Arial"/>
              <a:sym typeface="Arial"/>
            </a:endParaRPr>
          </a:p>
        </p:txBody>
      </p:sp>
      <p:sp>
        <p:nvSpPr>
          <p:cNvPr id="969" name="Google Shape;969;p3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970" name="Google Shape;970;p32"/>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33"/>
          <p:cNvSpPr/>
          <p:nvPr/>
        </p:nvSpPr>
        <p:spPr>
          <a:xfrm>
            <a:off x="270150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76" name="Google Shape;976;p33"/>
          <p:cNvSpPr/>
          <p:nvPr/>
        </p:nvSpPr>
        <p:spPr>
          <a:xfrm>
            <a:off x="3230931" y="2575746"/>
            <a:ext cx="2013001"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977" name="Google Shape;977;p33"/>
          <p:cNvSpPr/>
          <p:nvPr/>
        </p:nvSpPr>
        <p:spPr>
          <a:xfrm>
            <a:off x="5389844" y="2244839"/>
            <a:ext cx="3071848" cy="1058845"/>
          </a:xfrm>
          <a:prstGeom prst="chevron">
            <a:avLst>
              <a:gd fmla="val 50000" name="adj"/>
            </a:avLst>
          </a:prstGeom>
          <a:solidFill>
            <a:srgbClr val="1E4E79"/>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78" name="Google Shape;978;p33"/>
          <p:cNvSpPr/>
          <p:nvPr/>
        </p:nvSpPr>
        <p:spPr>
          <a:xfrm>
            <a:off x="5832219"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chemeClr val="lt1"/>
                </a:solidFill>
                <a:latin typeface="Calibri"/>
                <a:ea typeface="Calibri"/>
                <a:cs typeface="Calibri"/>
                <a:sym typeface="Calibri"/>
              </a:rPr>
              <a:t>Extract Features</a:t>
            </a:r>
            <a:endParaRPr b="0" i="0" sz="1400" u="none" cap="none" strike="noStrike">
              <a:solidFill>
                <a:srgbClr val="000000"/>
              </a:solidFill>
              <a:latin typeface="Arial"/>
              <a:ea typeface="Arial"/>
              <a:cs typeface="Arial"/>
              <a:sym typeface="Arial"/>
            </a:endParaRPr>
          </a:p>
        </p:txBody>
      </p:sp>
      <p:sp>
        <p:nvSpPr>
          <p:cNvPr id="979" name="Google Shape;979;p33"/>
          <p:cNvSpPr/>
          <p:nvPr/>
        </p:nvSpPr>
        <p:spPr>
          <a:xfrm>
            <a:off x="807817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80" name="Google Shape;980;p33"/>
          <p:cNvSpPr/>
          <p:nvPr/>
        </p:nvSpPr>
        <p:spPr>
          <a:xfrm>
            <a:off x="8520554"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Train Model</a:t>
            </a:r>
            <a:endParaRPr b="0" i="0" sz="1400" u="none" cap="none" strike="noStrike">
              <a:solidFill>
                <a:srgbClr val="000000"/>
              </a:solidFill>
              <a:latin typeface="Arial"/>
              <a:ea typeface="Arial"/>
              <a:cs typeface="Arial"/>
              <a:sym typeface="Arial"/>
            </a:endParaRPr>
          </a:p>
        </p:txBody>
      </p:sp>
      <p:sp>
        <p:nvSpPr>
          <p:cNvPr id="981" name="Google Shape;981;p33"/>
          <p:cNvSpPr/>
          <p:nvPr/>
        </p:nvSpPr>
        <p:spPr>
          <a:xfrm>
            <a:off x="10766404" y="2228835"/>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82" name="Google Shape;982;p33"/>
          <p:cNvSpPr/>
          <p:nvPr/>
        </p:nvSpPr>
        <p:spPr>
          <a:xfrm>
            <a:off x="11208781" y="2559741"/>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cxnSp>
        <p:nvCxnSpPr>
          <p:cNvPr id="983" name="Google Shape;983;p33"/>
          <p:cNvCxnSpPr/>
          <p:nvPr/>
        </p:nvCxnSpPr>
        <p:spPr>
          <a:xfrm flipH="1">
            <a:off x="5389844" y="3287680"/>
            <a:ext cx="1192087" cy="1023387"/>
          </a:xfrm>
          <a:prstGeom prst="straightConnector1">
            <a:avLst/>
          </a:prstGeom>
          <a:noFill/>
          <a:ln cap="flat" cmpd="sng" w="57150">
            <a:solidFill>
              <a:schemeClr val="accent1"/>
            </a:solidFill>
            <a:prstDash val="solid"/>
            <a:miter lim="8000"/>
            <a:headEnd len="sm" w="sm" type="none"/>
            <a:tailEnd len="lg" w="lg" type="stealth"/>
          </a:ln>
        </p:spPr>
      </p:cxnSp>
      <p:sp>
        <p:nvSpPr>
          <p:cNvPr id="984" name="Google Shape;984;p33"/>
          <p:cNvSpPr/>
          <p:nvPr/>
        </p:nvSpPr>
        <p:spPr>
          <a:xfrm>
            <a:off x="392554" y="1098946"/>
            <a:ext cx="81280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rgbClr val="3F3F3F"/>
                </a:solidFill>
                <a:latin typeface="Open Sans"/>
                <a:ea typeface="Open Sans"/>
                <a:cs typeface="Open Sans"/>
                <a:sym typeface="Open Sans"/>
              </a:rPr>
              <a:t>Current data Schema: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Label:int</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Text:string</a:t>
            </a:r>
            <a:endParaRPr b="0" i="0" sz="2000" u="none" cap="none" strike="noStrike">
              <a:solidFill>
                <a:srgbClr val="3F3F3F"/>
              </a:solidFill>
              <a:latin typeface="Open Sans"/>
              <a:ea typeface="Open Sans"/>
              <a:cs typeface="Open Sans"/>
              <a:sym typeface="Open Sans"/>
            </a:endParaRPr>
          </a:p>
        </p:txBody>
      </p:sp>
      <p:sp>
        <p:nvSpPr>
          <p:cNvPr id="985" name="Google Shape;985;p33"/>
          <p:cNvSpPr/>
          <p:nvPr/>
        </p:nvSpPr>
        <p:spPr>
          <a:xfrm>
            <a:off x="4350494" y="4311067"/>
            <a:ext cx="2056468" cy="764988"/>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86" name="Google Shape;986;p33"/>
          <p:cNvSpPr/>
          <p:nvPr/>
        </p:nvSpPr>
        <p:spPr>
          <a:xfrm>
            <a:off x="4350494" y="4515760"/>
            <a:ext cx="2056468" cy="3556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Tokenizer</a:t>
            </a:r>
            <a:endParaRPr b="0" i="0" sz="1400" u="none" cap="none" strike="noStrike">
              <a:solidFill>
                <a:srgbClr val="000000"/>
              </a:solidFill>
              <a:latin typeface="Arial"/>
              <a:ea typeface="Arial"/>
              <a:cs typeface="Arial"/>
              <a:sym typeface="Arial"/>
            </a:endParaRPr>
          </a:p>
        </p:txBody>
      </p:sp>
      <p:cxnSp>
        <p:nvCxnSpPr>
          <p:cNvPr id="987" name="Google Shape;987;p33"/>
          <p:cNvCxnSpPr/>
          <p:nvPr/>
        </p:nvCxnSpPr>
        <p:spPr>
          <a:xfrm>
            <a:off x="6426012" y="4691551"/>
            <a:ext cx="740877" cy="4022"/>
          </a:xfrm>
          <a:prstGeom prst="straightConnector1">
            <a:avLst/>
          </a:prstGeom>
          <a:noFill/>
          <a:ln cap="flat" cmpd="sng" w="57150">
            <a:solidFill>
              <a:schemeClr val="accent1"/>
            </a:solidFill>
            <a:prstDash val="solid"/>
            <a:miter lim="8000"/>
            <a:headEnd len="sm" w="sm" type="none"/>
            <a:tailEnd len="lg" w="lg" type="stealth"/>
          </a:ln>
        </p:spPr>
      </p:cxnSp>
      <p:sp>
        <p:nvSpPr>
          <p:cNvPr id="988" name="Google Shape;988;p33"/>
          <p:cNvSpPr/>
          <p:nvPr/>
        </p:nvSpPr>
        <p:spPr>
          <a:xfrm>
            <a:off x="7151650" y="4311067"/>
            <a:ext cx="2056468" cy="764988"/>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FAC36F"/>
          </a:solidFill>
          <a:ln cap="flat" cmpd="sng" w="12700">
            <a:solidFill>
              <a:srgbClr val="FAC36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989" name="Google Shape;989;p33"/>
          <p:cNvSpPr/>
          <p:nvPr/>
        </p:nvSpPr>
        <p:spPr>
          <a:xfrm>
            <a:off x="7151650" y="4515760"/>
            <a:ext cx="2056468" cy="355601"/>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HashingTF</a:t>
            </a:r>
            <a:endParaRPr b="0" i="0" sz="1400" u="none" cap="none" strike="noStrike">
              <a:solidFill>
                <a:srgbClr val="000000"/>
              </a:solidFill>
              <a:latin typeface="Arial"/>
              <a:ea typeface="Arial"/>
              <a:cs typeface="Arial"/>
              <a:sym typeface="Arial"/>
            </a:endParaRPr>
          </a:p>
        </p:txBody>
      </p:sp>
      <p:cxnSp>
        <p:nvCxnSpPr>
          <p:cNvPr id="990" name="Google Shape;990;p33"/>
          <p:cNvCxnSpPr/>
          <p:nvPr/>
        </p:nvCxnSpPr>
        <p:spPr>
          <a:xfrm flipH="1" rot="10800000">
            <a:off x="4239567" y="5220072"/>
            <a:ext cx="504056" cy="648071"/>
          </a:xfrm>
          <a:prstGeom prst="straightConnector1">
            <a:avLst/>
          </a:prstGeom>
          <a:noFill/>
          <a:ln cap="flat" cmpd="sng" w="57150">
            <a:solidFill>
              <a:schemeClr val="accent1"/>
            </a:solidFill>
            <a:prstDash val="solid"/>
            <a:miter lim="8000"/>
            <a:headEnd len="sm" w="sm" type="none"/>
            <a:tailEnd len="lg" w="lg" type="stealth"/>
          </a:ln>
        </p:spPr>
      </p:cxnSp>
      <p:sp>
        <p:nvSpPr>
          <p:cNvPr id="991" name="Google Shape;991;p33"/>
          <p:cNvSpPr txBox="1"/>
          <p:nvPr/>
        </p:nvSpPr>
        <p:spPr>
          <a:xfrm>
            <a:off x="2655391" y="6012160"/>
            <a:ext cx="2232248"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Text:String</a:t>
            </a:r>
            <a:endParaRPr b="0" i="0" sz="1400" u="none" cap="none" strike="noStrike">
              <a:solidFill>
                <a:srgbClr val="000000"/>
              </a:solidFill>
              <a:latin typeface="Arial"/>
              <a:ea typeface="Arial"/>
              <a:cs typeface="Arial"/>
              <a:sym typeface="Arial"/>
            </a:endParaRPr>
          </a:p>
        </p:txBody>
      </p:sp>
      <p:cxnSp>
        <p:nvCxnSpPr>
          <p:cNvPr id="992" name="Google Shape;992;p33"/>
          <p:cNvCxnSpPr/>
          <p:nvPr/>
        </p:nvCxnSpPr>
        <p:spPr>
          <a:xfrm>
            <a:off x="5535712" y="5220071"/>
            <a:ext cx="770637" cy="746451"/>
          </a:xfrm>
          <a:prstGeom prst="straightConnector1">
            <a:avLst/>
          </a:prstGeom>
          <a:noFill/>
          <a:ln cap="flat" cmpd="sng" w="57150">
            <a:solidFill>
              <a:schemeClr val="accent1"/>
            </a:solidFill>
            <a:prstDash val="solid"/>
            <a:miter lim="8000"/>
            <a:headEnd len="sm" w="sm" type="none"/>
            <a:tailEnd len="lg" w="lg" type="stealth"/>
          </a:ln>
        </p:spPr>
      </p:cxnSp>
      <p:sp>
        <p:nvSpPr>
          <p:cNvPr id="993" name="Google Shape;993;p33"/>
          <p:cNvSpPr txBox="1"/>
          <p:nvPr/>
        </p:nvSpPr>
        <p:spPr>
          <a:xfrm>
            <a:off x="5093864" y="6042078"/>
            <a:ext cx="2664295"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words:Seq[String]</a:t>
            </a:r>
            <a:endParaRPr b="0" i="0" sz="1400" u="none" cap="none" strike="noStrike">
              <a:solidFill>
                <a:srgbClr val="000000"/>
              </a:solidFill>
              <a:latin typeface="Arial"/>
              <a:ea typeface="Arial"/>
              <a:cs typeface="Arial"/>
              <a:sym typeface="Arial"/>
            </a:endParaRPr>
          </a:p>
        </p:txBody>
      </p:sp>
      <p:cxnSp>
        <p:nvCxnSpPr>
          <p:cNvPr id="994" name="Google Shape;994;p33"/>
          <p:cNvCxnSpPr/>
          <p:nvPr/>
        </p:nvCxnSpPr>
        <p:spPr>
          <a:xfrm flipH="1" rot="10800000">
            <a:off x="7009577" y="5318450"/>
            <a:ext cx="720080" cy="648071"/>
          </a:xfrm>
          <a:prstGeom prst="straightConnector1">
            <a:avLst/>
          </a:prstGeom>
          <a:noFill/>
          <a:ln cap="flat" cmpd="sng" w="57150">
            <a:solidFill>
              <a:schemeClr val="accent1"/>
            </a:solidFill>
            <a:prstDash val="solid"/>
            <a:miter lim="8000"/>
            <a:headEnd len="sm" w="sm" type="none"/>
            <a:tailEnd len="lg" w="lg" type="stealth"/>
          </a:ln>
        </p:spPr>
      </p:cxnSp>
      <p:cxnSp>
        <p:nvCxnSpPr>
          <p:cNvPr id="995" name="Google Shape;995;p33"/>
          <p:cNvCxnSpPr/>
          <p:nvPr/>
        </p:nvCxnSpPr>
        <p:spPr>
          <a:xfrm>
            <a:off x="8560047" y="5292080"/>
            <a:ext cx="576064" cy="576064"/>
          </a:xfrm>
          <a:prstGeom prst="straightConnector1">
            <a:avLst/>
          </a:prstGeom>
          <a:noFill/>
          <a:ln cap="flat" cmpd="sng" w="57150">
            <a:solidFill>
              <a:schemeClr val="accent1"/>
            </a:solidFill>
            <a:prstDash val="solid"/>
            <a:miter lim="8000"/>
            <a:headEnd len="sm" w="sm" type="none"/>
            <a:tailEnd len="lg" w="lg" type="stealth"/>
          </a:ln>
        </p:spPr>
      </p:cxnSp>
      <p:sp>
        <p:nvSpPr>
          <p:cNvPr id="996" name="Google Shape;996;p33"/>
          <p:cNvSpPr txBox="1"/>
          <p:nvPr/>
        </p:nvSpPr>
        <p:spPr>
          <a:xfrm>
            <a:off x="8488039" y="6084167"/>
            <a:ext cx="2664295" cy="461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features:Vector</a:t>
            </a:r>
            <a:endParaRPr b="0" i="0" sz="1400" u="none" cap="none" strike="noStrike">
              <a:solidFill>
                <a:srgbClr val="000000"/>
              </a:solidFill>
              <a:latin typeface="Arial"/>
              <a:ea typeface="Arial"/>
              <a:cs typeface="Arial"/>
              <a:sym typeface="Arial"/>
            </a:endParaRPr>
          </a:p>
        </p:txBody>
      </p:sp>
      <p:cxnSp>
        <p:nvCxnSpPr>
          <p:cNvPr id="997" name="Google Shape;997;p33"/>
          <p:cNvCxnSpPr>
            <a:stCxn id="977" idx="2"/>
          </p:cNvCxnSpPr>
          <p:nvPr/>
        </p:nvCxnSpPr>
        <p:spPr>
          <a:xfrm>
            <a:off x="6661057" y="3303684"/>
            <a:ext cx="1417200" cy="1007400"/>
          </a:xfrm>
          <a:prstGeom prst="straightConnector1">
            <a:avLst/>
          </a:prstGeom>
          <a:noFill/>
          <a:ln cap="flat" cmpd="sng" w="57150">
            <a:solidFill>
              <a:schemeClr val="accent1"/>
            </a:solidFill>
            <a:prstDash val="solid"/>
            <a:miter lim="8000"/>
            <a:headEnd len="sm" w="sm" type="none"/>
            <a:tailEnd len="lg" w="lg" type="stealth"/>
          </a:ln>
        </p:spPr>
      </p:cxnSp>
      <p:sp>
        <p:nvSpPr>
          <p:cNvPr id="998" name="Google Shape;998;p33"/>
          <p:cNvSpPr/>
          <p:nvPr/>
        </p:nvSpPr>
        <p:spPr>
          <a:xfrm>
            <a:off x="955880" y="7258317"/>
            <a:ext cx="14126868" cy="681675"/>
          </a:xfrm>
          <a:prstGeom prst="rect">
            <a:avLst/>
          </a:prstGeom>
          <a:noFill/>
          <a:ln cap="flat" cmpd="sng" w="28575">
            <a:solidFill>
              <a:srgbClr val="5B9BD5"/>
            </a:solidFill>
            <a:prstDash val="dash"/>
            <a:round/>
            <a:headEnd len="sm" w="sm" type="none"/>
            <a:tailEnd len="sm" w="sm" type="none"/>
          </a:ln>
        </p:spPr>
        <p:txBody>
          <a:bodyPr anchorCtr="0" anchor="t" bIns="45700" lIns="45700" spcFirstLastPara="1" rIns="45700" wrap="square" tIns="45700">
            <a:noAutofit/>
          </a:bodyPr>
          <a:lstStyle/>
          <a:p>
            <a:pPr indent="-342900" lvl="0" marL="342900" marR="0" rtl="0" algn="l">
              <a:lnSpc>
                <a:spcPct val="150000"/>
              </a:lnSpc>
              <a:spcBef>
                <a:spcPts val="0"/>
              </a:spcBef>
              <a:spcAft>
                <a:spcPts val="0"/>
              </a:spcAft>
              <a:buClr>
                <a:srgbClr val="000000"/>
              </a:buClr>
              <a:buSzPts val="600"/>
              <a:buFont typeface="Arial"/>
              <a:buChar char="•"/>
            </a:pPr>
            <a:r>
              <a:rPr b="0" i="0" lang="en-IN" sz="2400" u="none" cap="none" strike="noStrike">
                <a:solidFill>
                  <a:srgbClr val="3F3F3F"/>
                </a:solidFill>
                <a:latin typeface="Open Sans"/>
                <a:ea typeface="Open Sans"/>
                <a:cs typeface="Open Sans"/>
                <a:sym typeface="Open Sans"/>
              </a:rPr>
              <a:t>Note that these are transformers as they are converting one DataFrame to another DataFrame.</a:t>
            </a:r>
            <a:endParaRPr b="0" i="0" sz="1400" u="none" cap="none" strike="noStrike">
              <a:solidFill>
                <a:srgbClr val="000000"/>
              </a:solidFill>
              <a:latin typeface="Arial"/>
              <a:ea typeface="Arial"/>
              <a:cs typeface="Arial"/>
              <a:sym typeface="Arial"/>
            </a:endParaRPr>
          </a:p>
        </p:txBody>
      </p:sp>
      <p:sp>
        <p:nvSpPr>
          <p:cNvPr id="999" name="Google Shape;999;p33"/>
          <p:cNvSpPr/>
          <p:nvPr/>
        </p:nvSpPr>
        <p:spPr>
          <a:xfrm>
            <a:off x="4449379" y="1169036"/>
            <a:ext cx="745133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PIPELINE EXAMPLE: TEXT CLASSIFICATION (CONTD.)</a:t>
            </a:r>
            <a:endParaRPr b="0" i="0" sz="1400" u="none" cap="none" strike="noStrike">
              <a:solidFill>
                <a:srgbClr val="000000"/>
              </a:solidFill>
              <a:latin typeface="Arial"/>
              <a:ea typeface="Arial"/>
              <a:cs typeface="Arial"/>
              <a:sym typeface="Arial"/>
            </a:endParaRPr>
          </a:p>
        </p:txBody>
      </p:sp>
      <p:sp>
        <p:nvSpPr>
          <p:cNvPr id="1000" name="Google Shape;1000;p3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01" name="Google Shape;1001;p33"/>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500"/>
                                        <p:tgtEl>
                                          <p:spTgt spid="987"/>
                                        </p:tgtEl>
                                      </p:cBhvr>
                                    </p:animEffect>
                                  </p:childTnLst>
                                </p:cTn>
                              </p:par>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500"/>
                                        <p:tgtEl>
                                          <p:spTgt spid="989"/>
                                        </p:tgtEl>
                                      </p:cBhvr>
                                    </p:animEffect>
                                  </p:childTnLst>
                                </p:cTn>
                              </p:par>
                              <p:par>
                                <p:cTn fill="hold" nodeType="with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500"/>
                                        <p:tgtEl>
                                          <p:spTgt spid="9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500"/>
                                        <p:tgtEl>
                                          <p:spTgt spid="991"/>
                                        </p:tgtEl>
                                      </p:cBhvr>
                                    </p:animEffect>
                                  </p:childTnLst>
                                </p:cTn>
                              </p:par>
                              <p:par>
                                <p:cTn fill="hold" nodeType="with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500"/>
                                        <p:tgtEl>
                                          <p:spTgt spid="992"/>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500"/>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500"/>
                                        <p:tgtEl>
                                          <p:spTgt spid="9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5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34"/>
          <p:cNvSpPr/>
          <p:nvPr/>
        </p:nvSpPr>
        <p:spPr>
          <a:xfrm>
            <a:off x="270150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07" name="Google Shape;1007;p34"/>
          <p:cNvSpPr/>
          <p:nvPr/>
        </p:nvSpPr>
        <p:spPr>
          <a:xfrm>
            <a:off x="3230931" y="2575746"/>
            <a:ext cx="2013001"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1008" name="Google Shape;1008;p34"/>
          <p:cNvSpPr/>
          <p:nvPr/>
        </p:nvSpPr>
        <p:spPr>
          <a:xfrm>
            <a:off x="5389844"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09" name="Google Shape;1009;p34"/>
          <p:cNvSpPr/>
          <p:nvPr/>
        </p:nvSpPr>
        <p:spPr>
          <a:xfrm>
            <a:off x="5832219"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Extract Features</a:t>
            </a:r>
            <a:endParaRPr b="0" i="0" sz="1400" u="none" cap="none" strike="noStrike">
              <a:solidFill>
                <a:srgbClr val="000000"/>
              </a:solidFill>
              <a:latin typeface="Arial"/>
              <a:ea typeface="Arial"/>
              <a:cs typeface="Arial"/>
              <a:sym typeface="Arial"/>
            </a:endParaRPr>
          </a:p>
        </p:txBody>
      </p:sp>
      <p:sp>
        <p:nvSpPr>
          <p:cNvPr id="1010" name="Google Shape;1010;p34"/>
          <p:cNvSpPr/>
          <p:nvPr/>
        </p:nvSpPr>
        <p:spPr>
          <a:xfrm>
            <a:off x="8078178" y="2244839"/>
            <a:ext cx="3071848" cy="1058845"/>
          </a:xfrm>
          <a:prstGeom prst="chevron">
            <a:avLst>
              <a:gd fmla="val 50000" name="adj"/>
            </a:avLst>
          </a:prstGeom>
          <a:solidFill>
            <a:srgbClr val="1E4E79"/>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11" name="Google Shape;1011;p34"/>
          <p:cNvSpPr/>
          <p:nvPr/>
        </p:nvSpPr>
        <p:spPr>
          <a:xfrm>
            <a:off x="8520554"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chemeClr val="lt1"/>
                </a:solidFill>
                <a:latin typeface="Calibri"/>
                <a:ea typeface="Calibri"/>
                <a:cs typeface="Calibri"/>
                <a:sym typeface="Calibri"/>
              </a:rPr>
              <a:t>Train Model</a:t>
            </a:r>
            <a:endParaRPr b="0" i="0" sz="1400" u="none" cap="none" strike="noStrike">
              <a:solidFill>
                <a:srgbClr val="000000"/>
              </a:solidFill>
              <a:latin typeface="Arial"/>
              <a:ea typeface="Arial"/>
              <a:cs typeface="Arial"/>
              <a:sym typeface="Arial"/>
            </a:endParaRPr>
          </a:p>
        </p:txBody>
      </p:sp>
      <p:sp>
        <p:nvSpPr>
          <p:cNvPr id="1012" name="Google Shape;1012;p34"/>
          <p:cNvSpPr/>
          <p:nvPr/>
        </p:nvSpPr>
        <p:spPr>
          <a:xfrm>
            <a:off x="10766404" y="2228835"/>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13" name="Google Shape;1013;p34"/>
          <p:cNvSpPr/>
          <p:nvPr/>
        </p:nvSpPr>
        <p:spPr>
          <a:xfrm>
            <a:off x="11208781" y="2559741"/>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cxnSp>
        <p:nvCxnSpPr>
          <p:cNvPr id="1014" name="Google Shape;1014;p34"/>
          <p:cNvCxnSpPr/>
          <p:nvPr/>
        </p:nvCxnSpPr>
        <p:spPr>
          <a:xfrm>
            <a:off x="10766405" y="5134554"/>
            <a:ext cx="1158895" cy="0"/>
          </a:xfrm>
          <a:prstGeom prst="straightConnector1">
            <a:avLst/>
          </a:prstGeom>
          <a:noFill/>
          <a:ln cap="flat" cmpd="sng" w="57150">
            <a:solidFill>
              <a:schemeClr val="accent1"/>
            </a:solidFill>
            <a:prstDash val="solid"/>
            <a:miter lim="8000"/>
            <a:headEnd len="sm" w="sm" type="none"/>
            <a:tailEnd len="lg" w="lg" type="stealth"/>
          </a:ln>
        </p:spPr>
      </p:cxnSp>
      <p:sp>
        <p:nvSpPr>
          <p:cNvPr id="1015" name="Google Shape;1015;p34"/>
          <p:cNvSpPr/>
          <p:nvPr/>
        </p:nvSpPr>
        <p:spPr>
          <a:xfrm>
            <a:off x="392554" y="1098946"/>
            <a:ext cx="8128000"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rgbClr val="3F3F3F"/>
                </a:solidFill>
                <a:latin typeface="Open Sans"/>
                <a:ea typeface="Open Sans"/>
                <a:cs typeface="Open Sans"/>
                <a:sym typeface="Open Sans"/>
              </a:rPr>
              <a:t>Current data Schema: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Label:int</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Text:string</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Words:Seq[String]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Features:Vector</a:t>
            </a:r>
            <a:endParaRPr b="0" i="0" sz="2000" u="none" cap="none" strike="noStrike">
              <a:solidFill>
                <a:srgbClr val="3F3F3F"/>
              </a:solidFill>
              <a:latin typeface="Open Sans"/>
              <a:ea typeface="Open Sans"/>
              <a:cs typeface="Open Sans"/>
              <a:sym typeface="Open Sans"/>
            </a:endParaRPr>
          </a:p>
        </p:txBody>
      </p:sp>
      <p:cxnSp>
        <p:nvCxnSpPr>
          <p:cNvPr id="1016" name="Google Shape;1016;p34"/>
          <p:cNvCxnSpPr/>
          <p:nvPr/>
        </p:nvCxnSpPr>
        <p:spPr>
          <a:xfrm>
            <a:off x="9349283" y="3287680"/>
            <a:ext cx="13792" cy="1531970"/>
          </a:xfrm>
          <a:prstGeom prst="straightConnector1">
            <a:avLst/>
          </a:prstGeom>
          <a:noFill/>
          <a:ln cap="flat" cmpd="sng" w="57150">
            <a:solidFill>
              <a:schemeClr val="accent1"/>
            </a:solidFill>
            <a:prstDash val="solid"/>
            <a:miter lim="8000"/>
            <a:headEnd len="sm" w="sm" type="none"/>
            <a:tailEnd len="lg" w="lg" type="stealth"/>
          </a:ln>
        </p:spPr>
      </p:cxnSp>
      <p:sp>
        <p:nvSpPr>
          <p:cNvPr id="1017" name="Google Shape;1017;p34"/>
          <p:cNvSpPr txBox="1"/>
          <p:nvPr/>
        </p:nvSpPr>
        <p:spPr>
          <a:xfrm>
            <a:off x="7789011" y="4903723"/>
            <a:ext cx="2918638" cy="461662"/>
          </a:xfrm>
          <a:prstGeom prst="rect">
            <a:avLst/>
          </a:prstGeom>
          <a:noFill/>
          <a:ln cap="flat" cmpd="sng" w="952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Logistic regression</a:t>
            </a:r>
            <a:endParaRPr b="0" i="0" sz="1400" u="none" cap="none" strike="noStrike">
              <a:solidFill>
                <a:srgbClr val="000000"/>
              </a:solidFill>
              <a:latin typeface="Arial"/>
              <a:ea typeface="Arial"/>
              <a:cs typeface="Arial"/>
              <a:sym typeface="Arial"/>
            </a:endParaRPr>
          </a:p>
        </p:txBody>
      </p:sp>
      <p:sp>
        <p:nvSpPr>
          <p:cNvPr id="1018" name="Google Shape;1018;p34"/>
          <p:cNvSpPr txBox="1"/>
          <p:nvPr/>
        </p:nvSpPr>
        <p:spPr>
          <a:xfrm>
            <a:off x="11984056" y="4903723"/>
            <a:ext cx="2304256" cy="461662"/>
          </a:xfrm>
          <a:prstGeom prst="rect">
            <a:avLst/>
          </a:prstGeom>
          <a:noFill/>
          <a:ln cap="flat" cmpd="sng" w="952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Prediction:Int</a:t>
            </a:r>
            <a:endParaRPr b="0" i="0" sz="2400" u="none" cap="none" strike="noStrike">
              <a:solidFill>
                <a:srgbClr val="3F3F3F"/>
              </a:solidFill>
              <a:latin typeface="Calibri"/>
              <a:ea typeface="Calibri"/>
              <a:cs typeface="Calibri"/>
              <a:sym typeface="Calibri"/>
            </a:endParaRPr>
          </a:p>
        </p:txBody>
      </p:sp>
      <p:sp>
        <p:nvSpPr>
          <p:cNvPr id="1019" name="Google Shape;1019;p34"/>
          <p:cNvSpPr/>
          <p:nvPr/>
        </p:nvSpPr>
        <p:spPr>
          <a:xfrm>
            <a:off x="1344674" y="6435693"/>
            <a:ext cx="13574840" cy="1141274"/>
          </a:xfrm>
          <a:prstGeom prst="rect">
            <a:avLst/>
          </a:prstGeom>
          <a:noFill/>
          <a:ln cap="flat" cmpd="sng" w="28575">
            <a:solidFill>
              <a:srgbClr val="5B9BD5"/>
            </a:solidFill>
            <a:prstDash val="dash"/>
            <a:round/>
            <a:headEnd len="sm" w="sm" type="none"/>
            <a:tailEnd len="sm" w="sm" type="none"/>
          </a:ln>
        </p:spPr>
        <p:txBody>
          <a:bodyPr anchorCtr="0" anchor="t" bIns="45700" lIns="45700" spcFirstLastPara="1" rIns="45700" wrap="square" tIns="45700">
            <a:noAutofit/>
          </a:bodyPr>
          <a:lstStyle/>
          <a:p>
            <a:pPr indent="-342900" lvl="0" marL="342900" marR="0" rtl="0" algn="l">
              <a:lnSpc>
                <a:spcPct val="150000"/>
              </a:lnSpc>
              <a:spcBef>
                <a:spcPts val="0"/>
              </a:spcBef>
              <a:spcAft>
                <a:spcPts val="0"/>
              </a:spcAft>
              <a:buClr>
                <a:srgbClr val="000000"/>
              </a:buClr>
              <a:buSzPts val="600"/>
              <a:buFont typeface="Arial"/>
              <a:buChar char="•"/>
            </a:pPr>
            <a:r>
              <a:rPr b="0" i="0" lang="en-IN" sz="2400" u="none" cap="none" strike="noStrike">
                <a:solidFill>
                  <a:srgbClr val="3F3F3F"/>
                </a:solidFill>
                <a:latin typeface="Open Sans"/>
                <a:ea typeface="Open Sans"/>
                <a:cs typeface="Open Sans"/>
                <a:sym typeface="Open Sans"/>
              </a:rPr>
              <a:t>Note that it is an Estimator abstraction that takes a DataFrame, trains on it, and produces a model.</a:t>
            </a:r>
            <a:endParaRPr b="0" i="0" sz="1400" u="none" cap="none" strike="noStrike">
              <a:solidFill>
                <a:srgbClr val="000000"/>
              </a:solidFill>
              <a:latin typeface="Arial"/>
              <a:ea typeface="Arial"/>
              <a:cs typeface="Arial"/>
              <a:sym typeface="Arial"/>
            </a:endParaRPr>
          </a:p>
        </p:txBody>
      </p:sp>
      <p:sp>
        <p:nvSpPr>
          <p:cNvPr id="1020" name="Google Shape;1020;p34"/>
          <p:cNvSpPr/>
          <p:nvPr/>
        </p:nvSpPr>
        <p:spPr>
          <a:xfrm>
            <a:off x="4449379" y="1169036"/>
            <a:ext cx="745133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PIPELINE EXAMPLE: TEXT CLASSIFICATION (CONTD.)</a:t>
            </a:r>
            <a:endParaRPr b="0" i="0" sz="1400" u="none" cap="none" strike="noStrike">
              <a:solidFill>
                <a:srgbClr val="000000"/>
              </a:solidFill>
              <a:latin typeface="Arial"/>
              <a:ea typeface="Arial"/>
              <a:cs typeface="Arial"/>
              <a:sym typeface="Arial"/>
            </a:endParaRPr>
          </a:p>
        </p:txBody>
      </p:sp>
      <p:sp>
        <p:nvSpPr>
          <p:cNvPr id="1021" name="Google Shape;1021;p3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22" name="Google Shape;1022;p34"/>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35"/>
          <p:cNvSpPr/>
          <p:nvPr/>
        </p:nvSpPr>
        <p:spPr>
          <a:xfrm>
            <a:off x="270150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28" name="Google Shape;1028;p35"/>
          <p:cNvSpPr/>
          <p:nvPr/>
        </p:nvSpPr>
        <p:spPr>
          <a:xfrm>
            <a:off x="3230931" y="2575746"/>
            <a:ext cx="2013001"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1029" name="Google Shape;1029;p35"/>
          <p:cNvSpPr/>
          <p:nvPr/>
        </p:nvSpPr>
        <p:spPr>
          <a:xfrm>
            <a:off x="5389844"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30" name="Google Shape;1030;p35"/>
          <p:cNvSpPr/>
          <p:nvPr/>
        </p:nvSpPr>
        <p:spPr>
          <a:xfrm>
            <a:off x="5832219"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Extract Features</a:t>
            </a:r>
            <a:endParaRPr b="0" i="0" sz="1400" u="none" cap="none" strike="noStrike">
              <a:solidFill>
                <a:srgbClr val="000000"/>
              </a:solidFill>
              <a:latin typeface="Arial"/>
              <a:ea typeface="Arial"/>
              <a:cs typeface="Arial"/>
              <a:sym typeface="Arial"/>
            </a:endParaRPr>
          </a:p>
        </p:txBody>
      </p:sp>
      <p:sp>
        <p:nvSpPr>
          <p:cNvPr id="1031" name="Google Shape;1031;p35"/>
          <p:cNvSpPr/>
          <p:nvPr/>
        </p:nvSpPr>
        <p:spPr>
          <a:xfrm>
            <a:off x="8078178" y="2244839"/>
            <a:ext cx="3071848" cy="1058845"/>
          </a:xfrm>
          <a:prstGeom prst="chevron">
            <a:avLst>
              <a:gd fmla="val 50000" name="adj"/>
            </a:avLst>
          </a:prstGeom>
          <a:solidFill>
            <a:srgbClr val="28AADD"/>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32" name="Google Shape;1032;p35"/>
          <p:cNvSpPr/>
          <p:nvPr/>
        </p:nvSpPr>
        <p:spPr>
          <a:xfrm>
            <a:off x="8520554" y="2575746"/>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Train Model</a:t>
            </a:r>
            <a:endParaRPr b="0" i="0" sz="1400" u="none" cap="none" strike="noStrike">
              <a:solidFill>
                <a:srgbClr val="000000"/>
              </a:solidFill>
              <a:latin typeface="Arial"/>
              <a:ea typeface="Arial"/>
              <a:cs typeface="Arial"/>
              <a:sym typeface="Arial"/>
            </a:endParaRPr>
          </a:p>
        </p:txBody>
      </p:sp>
      <p:sp>
        <p:nvSpPr>
          <p:cNvPr id="1033" name="Google Shape;1033;p35"/>
          <p:cNvSpPr/>
          <p:nvPr/>
        </p:nvSpPr>
        <p:spPr>
          <a:xfrm>
            <a:off x="10766404" y="2228835"/>
            <a:ext cx="3071848" cy="1058845"/>
          </a:xfrm>
          <a:prstGeom prst="chevron">
            <a:avLst>
              <a:gd fmla="val 50000" name="adj"/>
            </a:avLst>
          </a:prstGeom>
          <a:solidFill>
            <a:srgbClr val="1E4E79"/>
          </a:solidFill>
          <a:ln cap="flat" cmpd="sng" w="12700">
            <a:solidFill>
              <a:srgbClr val="FFFFF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034" name="Google Shape;1034;p35"/>
          <p:cNvSpPr/>
          <p:nvPr/>
        </p:nvSpPr>
        <p:spPr>
          <a:xfrm>
            <a:off x="11208781" y="2559741"/>
            <a:ext cx="2187095" cy="397030"/>
          </a:xfrm>
          <a:prstGeom prst="rect">
            <a:avLst/>
          </a:prstGeom>
          <a:noFill/>
          <a:ln>
            <a:noFill/>
          </a:ln>
        </p:spPr>
        <p:txBody>
          <a:bodyPr anchorCtr="0" anchor="ctr" bIns="32000" lIns="32000" spcFirstLastPara="1" rIns="32000" wrap="square" tIns="32000">
            <a:no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chemeClr val="lt1"/>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sp>
        <p:nvSpPr>
          <p:cNvPr id="1035" name="Google Shape;1035;p35"/>
          <p:cNvSpPr/>
          <p:nvPr/>
        </p:nvSpPr>
        <p:spPr>
          <a:xfrm>
            <a:off x="392554" y="1098946"/>
            <a:ext cx="81280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sng" cap="none" strike="noStrike">
                <a:solidFill>
                  <a:srgbClr val="3F3F3F"/>
                </a:solidFill>
                <a:latin typeface="Open Sans"/>
                <a:ea typeface="Open Sans"/>
                <a:cs typeface="Open Sans"/>
                <a:sym typeface="Open Sans"/>
              </a:rPr>
              <a:t>Current data Schema: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Label:int</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Text:string</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Words:Seq[String]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Features:Vector</a:t>
            </a:r>
            <a:endParaRPr b="0" i="0" sz="20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Open Sans"/>
                <a:ea typeface="Open Sans"/>
                <a:cs typeface="Open Sans"/>
                <a:sym typeface="Open Sans"/>
              </a:rPr>
              <a:t>Prediction:Int</a:t>
            </a:r>
            <a:endParaRPr b="0" i="0" sz="2000" u="none" cap="none" strike="noStrike">
              <a:solidFill>
                <a:srgbClr val="3F3F3F"/>
              </a:solidFill>
              <a:latin typeface="Open Sans"/>
              <a:ea typeface="Open Sans"/>
              <a:cs typeface="Open Sans"/>
              <a:sym typeface="Open Sans"/>
            </a:endParaRPr>
          </a:p>
        </p:txBody>
      </p:sp>
      <p:cxnSp>
        <p:nvCxnSpPr>
          <p:cNvPr id="1036" name="Google Shape;1036;p35"/>
          <p:cNvCxnSpPr>
            <a:stCxn id="1037" idx="2"/>
          </p:cNvCxnSpPr>
          <p:nvPr/>
        </p:nvCxnSpPr>
        <p:spPr>
          <a:xfrm>
            <a:off x="12648941" y="4197906"/>
            <a:ext cx="0" cy="1397700"/>
          </a:xfrm>
          <a:prstGeom prst="straightConnector1">
            <a:avLst/>
          </a:prstGeom>
          <a:noFill/>
          <a:ln cap="flat" cmpd="sng" w="57150">
            <a:solidFill>
              <a:schemeClr val="accent1"/>
            </a:solidFill>
            <a:prstDash val="solid"/>
            <a:miter lim="8000"/>
            <a:headEnd len="sm" w="sm" type="none"/>
            <a:tailEnd len="lg" w="lg" type="stealth"/>
          </a:ln>
        </p:spPr>
      </p:cxnSp>
      <p:sp>
        <p:nvSpPr>
          <p:cNvPr id="1037" name="Google Shape;1037;p35"/>
          <p:cNvSpPr txBox="1"/>
          <p:nvPr/>
        </p:nvSpPr>
        <p:spPr>
          <a:xfrm>
            <a:off x="10381732" y="3540408"/>
            <a:ext cx="4534418" cy="657498"/>
          </a:xfrm>
          <a:prstGeom prst="rect">
            <a:avLst/>
          </a:prstGeom>
          <a:noFill/>
          <a:ln cap="flat" cmpd="sng" w="952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Compare label and prediction</a:t>
            </a:r>
            <a:endParaRPr b="0" i="0" sz="1400" u="none" cap="none" strike="noStrike">
              <a:solidFill>
                <a:srgbClr val="000000"/>
              </a:solidFill>
              <a:latin typeface="Arial"/>
              <a:ea typeface="Arial"/>
              <a:cs typeface="Arial"/>
              <a:sym typeface="Arial"/>
            </a:endParaRPr>
          </a:p>
        </p:txBody>
      </p:sp>
      <p:sp>
        <p:nvSpPr>
          <p:cNvPr id="1038" name="Google Shape;1038;p35"/>
          <p:cNvSpPr txBox="1"/>
          <p:nvPr/>
        </p:nvSpPr>
        <p:spPr>
          <a:xfrm>
            <a:off x="11496814" y="5612536"/>
            <a:ext cx="2592287" cy="461662"/>
          </a:xfrm>
          <a:prstGeom prst="rect">
            <a:avLst/>
          </a:prstGeom>
          <a:noFill/>
          <a:ln cap="flat" cmpd="sng" w="9525">
            <a:solidFill>
              <a:srgbClr val="BFBFBF"/>
            </a:solidFill>
            <a:prstDash val="solid"/>
            <a:miter lim="8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3F3F3F"/>
                </a:solidFill>
                <a:latin typeface="Calibri"/>
                <a:ea typeface="Calibri"/>
                <a:cs typeface="Calibri"/>
                <a:sym typeface="Calibri"/>
              </a:rPr>
              <a:t>METRIC</a:t>
            </a:r>
            <a:endParaRPr b="0" i="0" sz="1400" u="none" cap="none" strike="noStrike">
              <a:solidFill>
                <a:srgbClr val="000000"/>
              </a:solidFill>
              <a:latin typeface="Arial"/>
              <a:ea typeface="Arial"/>
              <a:cs typeface="Arial"/>
              <a:sym typeface="Arial"/>
            </a:endParaRPr>
          </a:p>
        </p:txBody>
      </p:sp>
      <p:sp>
        <p:nvSpPr>
          <p:cNvPr id="1039" name="Google Shape;1039;p35"/>
          <p:cNvSpPr/>
          <p:nvPr/>
        </p:nvSpPr>
        <p:spPr>
          <a:xfrm>
            <a:off x="4449379" y="1169036"/>
            <a:ext cx="745133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PIPELINE EXAMPLE: TEXT CLASSIFICATION (CONTD.)</a:t>
            </a:r>
            <a:endParaRPr b="0" i="0" sz="1400" u="none" cap="none" strike="noStrike">
              <a:solidFill>
                <a:srgbClr val="000000"/>
              </a:solidFill>
              <a:latin typeface="Arial"/>
              <a:ea typeface="Arial"/>
              <a:cs typeface="Arial"/>
              <a:sym typeface="Arial"/>
            </a:endParaRPr>
          </a:p>
        </p:txBody>
      </p:sp>
      <p:sp>
        <p:nvSpPr>
          <p:cNvPr id="1040" name="Google Shape;1040;p3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41" name="Google Shape;1041;p35"/>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36"/>
          <p:cNvSpPr/>
          <p:nvPr/>
        </p:nvSpPr>
        <p:spPr>
          <a:xfrm>
            <a:off x="419100" y="5638800"/>
            <a:ext cx="15128875" cy="26347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7" name="Google Shape;1047;p36"/>
          <p:cNvSpPr/>
          <p:nvPr/>
        </p:nvSpPr>
        <p:spPr>
          <a:xfrm>
            <a:off x="419100" y="2819400"/>
            <a:ext cx="15128875" cy="121444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8" name="Google Shape;1048;p36"/>
          <p:cNvSpPr txBox="1"/>
          <p:nvPr>
            <p:ph idx="4294967295" type="body"/>
          </p:nvPr>
        </p:nvSpPr>
        <p:spPr>
          <a:xfrm>
            <a:off x="727075" y="2116888"/>
            <a:ext cx="15528925" cy="2103993"/>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833C0B"/>
              </a:buClr>
              <a:buSzPts val="600"/>
              <a:buFont typeface="Arial"/>
              <a:buNone/>
            </a:pPr>
            <a:r>
              <a:rPr lang="en-IN" sz="2400" u="none" cap="none" strike="noStrike">
                <a:solidFill>
                  <a:srgbClr val="3F3F3F"/>
                </a:solidFill>
                <a:latin typeface="Open Sans SemiBold"/>
                <a:ea typeface="Open Sans SemiBold"/>
                <a:cs typeface="Open Sans SemiBold"/>
                <a:sym typeface="Open Sans SemiBold"/>
              </a:rPr>
              <a:t>Step 1</a:t>
            </a:r>
            <a:r>
              <a:rPr lang="en-IN" sz="2400" u="none" cap="none" strike="noStrike">
                <a:solidFill>
                  <a:srgbClr val="3F3F3F"/>
                </a:solidFill>
                <a:latin typeface="Open Sans"/>
                <a:ea typeface="Open Sans"/>
                <a:cs typeface="Open Sans"/>
                <a:sym typeface="Open Sans"/>
              </a:rPr>
              <a:t>: Prepare training documents from a list of (id, text, label) tuples.</a:t>
            </a:r>
            <a:br>
              <a:rPr lang="en-IN" sz="2400" u="none" cap="none" strike="noStrike">
                <a:solidFill>
                  <a:srgbClr val="3F3F3F"/>
                </a:solidFill>
                <a:latin typeface="Open Sans"/>
                <a:ea typeface="Open Sans"/>
                <a:cs typeface="Open Sans"/>
                <a:sym typeface="Open Sans"/>
              </a:rPr>
            </a:br>
            <a:endParaRPr sz="2400" u="none" cap="none" strike="noStrike">
              <a:solidFill>
                <a:srgbClr val="3F3F3F"/>
              </a:solidFill>
              <a:latin typeface="Open Sans"/>
              <a:ea typeface="Open Sans"/>
              <a:cs typeface="Open Sans"/>
              <a:sym typeface="Open Sans"/>
            </a:endParaRPr>
          </a:p>
          <a:p>
            <a:pPr indent="-304792" lvl="0" marL="304792" marR="0" rtl="0" algn="l">
              <a:lnSpc>
                <a:spcPct val="100000"/>
              </a:lnSpc>
              <a:spcBef>
                <a:spcPts val="1300"/>
              </a:spcBef>
              <a:spcAft>
                <a:spcPts val="0"/>
              </a:spcAft>
              <a:buClr>
                <a:srgbClr val="000000"/>
              </a:buClr>
              <a:buSzPts val="500"/>
              <a:buFont typeface="Arial"/>
              <a:buNone/>
            </a:pPr>
            <a:r>
              <a:rPr i="0" lang="en-IN" sz="2000" u="none" cap="none" strike="noStrike">
                <a:solidFill>
                  <a:srgbClr val="3F3F3F"/>
                </a:solidFill>
                <a:latin typeface="Courier New"/>
                <a:ea typeface="Courier New"/>
                <a:cs typeface="Courier New"/>
                <a:sym typeface="Courier New"/>
              </a:rPr>
              <a:t>val training = spark.createDataFrame(Seq( (0L, "a b c d e spark", 1.0), (1L, "b d", 0.0), </a:t>
            </a:r>
            <a:endParaRPr/>
          </a:p>
          <a:p>
            <a:pPr indent="-304792" lvl="0" marL="304792" marR="0" rtl="0" algn="l">
              <a:lnSpc>
                <a:spcPct val="100000"/>
              </a:lnSpc>
              <a:spcBef>
                <a:spcPts val="1300"/>
              </a:spcBef>
              <a:spcAft>
                <a:spcPts val="0"/>
              </a:spcAft>
              <a:buClr>
                <a:srgbClr val="000000"/>
              </a:buClr>
              <a:buSzPts val="500"/>
              <a:buFont typeface="Arial"/>
              <a:buNone/>
            </a:pPr>
            <a:r>
              <a:rPr i="0" lang="en-IN" sz="2000" u="none" cap="none" strike="noStrike">
                <a:solidFill>
                  <a:srgbClr val="3F3F3F"/>
                </a:solidFill>
                <a:latin typeface="Courier New"/>
                <a:ea typeface="Courier New"/>
                <a:cs typeface="Courier New"/>
                <a:sym typeface="Courier New"/>
              </a:rPr>
              <a:t>2L, "spark f g h", 1.0), (3L, "hadoop mapreduce", 0.0) )).toDF("id", "text", "label")</a:t>
            </a:r>
            <a:endParaRPr/>
          </a:p>
          <a:p>
            <a:pPr indent="-304792" lvl="0" marL="304792" marR="0" rtl="0" algn="l">
              <a:lnSpc>
                <a:spcPct val="100000"/>
              </a:lnSpc>
              <a:spcBef>
                <a:spcPts val="1300"/>
              </a:spcBef>
              <a:spcAft>
                <a:spcPts val="0"/>
              </a:spcAft>
              <a:buClr>
                <a:srgbClr val="000000"/>
              </a:buClr>
              <a:buSzPts val="500"/>
              <a:buFont typeface="Arial"/>
              <a:buNone/>
            </a:pPr>
            <a:r>
              <a:t/>
            </a:r>
            <a:endParaRPr b="0" i="0" sz="2000" u="none" cap="none" strike="noStrike">
              <a:solidFill>
                <a:srgbClr val="000000"/>
              </a:solidFill>
              <a:latin typeface="Courier New"/>
              <a:ea typeface="Courier New"/>
              <a:cs typeface="Courier New"/>
              <a:sym typeface="Courier New"/>
            </a:endParaRPr>
          </a:p>
        </p:txBody>
      </p:sp>
      <p:sp>
        <p:nvSpPr>
          <p:cNvPr id="1049" name="Google Shape;1049;p36"/>
          <p:cNvSpPr/>
          <p:nvPr/>
        </p:nvSpPr>
        <p:spPr>
          <a:xfrm>
            <a:off x="727075" y="4923393"/>
            <a:ext cx="14820900" cy="3203441"/>
          </a:xfrm>
          <a:prstGeom prst="rect">
            <a:avLst/>
          </a:prstGeom>
          <a:noFill/>
          <a:ln>
            <a:noFill/>
          </a:ln>
        </p:spPr>
        <p:txBody>
          <a:bodyPr anchorCtr="0" anchor="t" bIns="45700" lIns="91425" spcFirstLastPara="1" rIns="91425" wrap="square" tIns="45700">
            <a:spAutoFit/>
          </a:bodyPr>
          <a:lstStyle/>
          <a:p>
            <a:pPr indent="-304792" lvl="0" marL="304792" marR="0" rtl="0" algn="l">
              <a:lnSpc>
                <a:spcPct val="100000"/>
              </a:lnSpc>
              <a:spcBef>
                <a:spcPts val="0"/>
              </a:spcBef>
              <a:spcAft>
                <a:spcPts val="0"/>
              </a:spcAft>
              <a:buClr>
                <a:srgbClr val="833C0B"/>
              </a:buClr>
              <a:buSzPts val="600"/>
              <a:buFont typeface="Open Sans SemiBold"/>
              <a:buNone/>
            </a:pPr>
            <a:r>
              <a:rPr b="0" i="0" lang="en-IN" sz="2400" u="none" cap="none" strike="noStrike">
                <a:solidFill>
                  <a:srgbClr val="3F3F3F"/>
                </a:solidFill>
                <a:latin typeface="Open Sans SemiBold"/>
                <a:ea typeface="Open Sans SemiBold"/>
                <a:cs typeface="Open Sans SemiBold"/>
                <a:sym typeface="Open Sans SemiBold"/>
              </a:rPr>
              <a:t>Step 2</a:t>
            </a:r>
            <a:r>
              <a:rPr b="0" i="0" lang="en-IN" sz="2400" u="none" cap="none" strike="noStrike">
                <a:solidFill>
                  <a:srgbClr val="3F3F3F"/>
                </a:solidFill>
                <a:latin typeface="Open Sans"/>
                <a:ea typeface="Open Sans"/>
                <a:cs typeface="Open Sans"/>
                <a:sym typeface="Open Sans"/>
              </a:rPr>
              <a:t>: Configure an ML pipeline, which consists of three stages: tokenizer, hashingTF, and lr. </a:t>
            </a:r>
            <a:endParaRPr b="0" i="0" sz="1400" u="none" cap="none" strike="noStrike">
              <a:solidFill>
                <a:srgbClr val="000000"/>
              </a:solidFill>
              <a:latin typeface="Arial"/>
              <a:ea typeface="Arial"/>
              <a:cs typeface="Arial"/>
              <a:sym typeface="Arial"/>
            </a:endParaRPr>
          </a:p>
          <a:p>
            <a:pPr indent="-304792" lvl="0" marL="304792" marR="0" rtl="0" algn="l">
              <a:lnSpc>
                <a:spcPct val="100000"/>
              </a:lnSpc>
              <a:spcBef>
                <a:spcPts val="1300"/>
              </a:spcBef>
              <a:spcAft>
                <a:spcPts val="0"/>
              </a:spcAft>
              <a:buClr>
                <a:srgbClr val="000000"/>
              </a:buClr>
              <a:buSzPts val="2000"/>
              <a:buFont typeface="Arial"/>
              <a:buNone/>
            </a:pPr>
            <a:r>
              <a:t/>
            </a:r>
            <a:endParaRPr b="0" i="0" sz="2000" u="none" cap="none" strike="noStrike">
              <a:solidFill>
                <a:srgbClr val="3F3F3F"/>
              </a:solidFill>
              <a:latin typeface="Open Sans"/>
              <a:ea typeface="Open Sans"/>
              <a:cs typeface="Open Sans"/>
              <a:sym typeface="Open Sans"/>
            </a:endParaRPr>
          </a:p>
          <a:p>
            <a:pPr indent="-304792" lvl="0" marL="304792"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val tokenizer = new Tokenizer() .setInputCol("text") .setOutputCol("words") </a:t>
            </a:r>
            <a:endParaRPr b="0" i="0" sz="1400" u="none" cap="none" strike="noStrike">
              <a:solidFill>
                <a:srgbClr val="000000"/>
              </a:solidFill>
              <a:latin typeface="Arial"/>
              <a:ea typeface="Arial"/>
              <a:cs typeface="Arial"/>
              <a:sym typeface="Arial"/>
            </a:endParaRPr>
          </a:p>
          <a:p>
            <a:pPr indent="-304792" lvl="0" marL="304792"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val hashingTF = new HashingTF() .setNumFeatures(1000) .setInputCol(tokenizer.getOutputCol) .setOutputCol("features")</a:t>
            </a:r>
            <a:endParaRPr b="0" i="0" sz="1400" u="none" cap="none" strike="noStrike">
              <a:solidFill>
                <a:srgbClr val="000000"/>
              </a:solidFill>
              <a:latin typeface="Arial"/>
              <a:ea typeface="Arial"/>
              <a:cs typeface="Arial"/>
              <a:sym typeface="Arial"/>
            </a:endParaRPr>
          </a:p>
          <a:p>
            <a:pPr indent="-304792" lvl="0" marL="304792"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val lr = new LogisticRegression() .setMaxIter(10) .setRegParam(0.001) </a:t>
            </a:r>
            <a:endParaRPr b="0" i="0" sz="1400" u="none" cap="none" strike="noStrike">
              <a:solidFill>
                <a:srgbClr val="000000"/>
              </a:solidFill>
              <a:latin typeface="Arial"/>
              <a:ea typeface="Arial"/>
              <a:cs typeface="Arial"/>
              <a:sym typeface="Arial"/>
            </a:endParaRPr>
          </a:p>
          <a:p>
            <a:pPr indent="-304792" lvl="0" marL="304792"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val pipeline = new Pipeline() .setStages(Array(tokenizer, hashingTF, lr))</a:t>
            </a:r>
            <a:endParaRPr b="0" i="0" sz="1400" u="none" cap="none" strike="noStrike">
              <a:solidFill>
                <a:srgbClr val="000000"/>
              </a:solidFill>
              <a:latin typeface="Arial"/>
              <a:ea typeface="Arial"/>
              <a:cs typeface="Arial"/>
              <a:sym typeface="Arial"/>
            </a:endParaRPr>
          </a:p>
        </p:txBody>
      </p:sp>
      <p:sp>
        <p:nvSpPr>
          <p:cNvPr id="1050" name="Google Shape;1050;p36"/>
          <p:cNvSpPr/>
          <p:nvPr/>
        </p:nvSpPr>
        <p:spPr>
          <a:xfrm>
            <a:off x="3993132" y="1169036"/>
            <a:ext cx="836382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IMPLEMENTATION OF TEXT CLASSIFICATION IN SPARK ML </a:t>
            </a:r>
            <a:endParaRPr b="0" i="0" sz="1400" u="none" cap="none" strike="noStrike">
              <a:solidFill>
                <a:srgbClr val="000000"/>
              </a:solidFill>
              <a:latin typeface="Arial"/>
              <a:ea typeface="Arial"/>
              <a:cs typeface="Arial"/>
              <a:sym typeface="Arial"/>
            </a:endParaRPr>
          </a:p>
        </p:txBody>
      </p:sp>
      <p:sp>
        <p:nvSpPr>
          <p:cNvPr id="1051" name="Google Shape;1051;p3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52" name="Google Shape;1052;p36"/>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7"/>
          <p:cNvSpPr/>
          <p:nvPr/>
        </p:nvSpPr>
        <p:spPr>
          <a:xfrm>
            <a:off x="727073" y="3352733"/>
            <a:ext cx="15128875" cy="15697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8" name="Google Shape;1058;p37"/>
          <p:cNvSpPr txBox="1"/>
          <p:nvPr/>
        </p:nvSpPr>
        <p:spPr>
          <a:xfrm>
            <a:off x="1035047" y="3779687"/>
            <a:ext cx="15528925" cy="715860"/>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val model = pipeline.fit(training)</a:t>
            </a:r>
            <a:endParaRPr b="0" i="0" sz="1400" u="none" cap="none" strike="noStrike">
              <a:solidFill>
                <a:srgbClr val="000000"/>
              </a:solidFill>
              <a:latin typeface="Arial"/>
              <a:ea typeface="Arial"/>
              <a:cs typeface="Arial"/>
              <a:sym typeface="Arial"/>
            </a:endParaRPr>
          </a:p>
        </p:txBody>
      </p:sp>
      <p:sp>
        <p:nvSpPr>
          <p:cNvPr id="1059" name="Google Shape;1059;p37"/>
          <p:cNvSpPr/>
          <p:nvPr/>
        </p:nvSpPr>
        <p:spPr>
          <a:xfrm>
            <a:off x="727075" y="6299200"/>
            <a:ext cx="15128875" cy="157946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0" name="Google Shape;1060;p37"/>
          <p:cNvSpPr txBox="1"/>
          <p:nvPr/>
        </p:nvSpPr>
        <p:spPr>
          <a:xfrm>
            <a:off x="1035046" y="6655106"/>
            <a:ext cx="15528925" cy="1048495"/>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model.write.overwrite().save("/tmp/spark-logistic-regression-model") </a:t>
            </a:r>
            <a:endParaRPr b="0" i="0" sz="1400" u="none" cap="none" strike="noStrike">
              <a:solidFill>
                <a:srgbClr val="000000"/>
              </a:solidFill>
              <a:latin typeface="Arial"/>
              <a:ea typeface="Arial"/>
              <a:cs typeface="Arial"/>
              <a:sym typeface="Arial"/>
            </a:endParaRPr>
          </a:p>
          <a:p>
            <a:pPr indent="-304792" lvl="0" marL="304792"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pipeline.write.overwrite().save("/tmp/unfit-lr-model")</a:t>
            </a:r>
            <a:endParaRPr b="0" i="0" sz="1400" u="none" cap="none" strike="noStrike">
              <a:solidFill>
                <a:srgbClr val="000000"/>
              </a:solidFill>
              <a:latin typeface="Arial"/>
              <a:ea typeface="Arial"/>
              <a:cs typeface="Arial"/>
              <a:sym typeface="Arial"/>
            </a:endParaRPr>
          </a:p>
        </p:txBody>
      </p:sp>
      <p:sp>
        <p:nvSpPr>
          <p:cNvPr id="1061" name="Google Shape;1061;p37"/>
          <p:cNvSpPr txBox="1"/>
          <p:nvPr/>
        </p:nvSpPr>
        <p:spPr>
          <a:xfrm>
            <a:off x="727075" y="5564287"/>
            <a:ext cx="15528925" cy="478412"/>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833C0B"/>
              </a:buClr>
              <a:buSzPts val="600"/>
              <a:buFont typeface="Arial"/>
              <a:buNone/>
            </a:pPr>
            <a:r>
              <a:rPr b="0" i="0" lang="en-IN" sz="2400" u="none" cap="none" strike="noStrike">
                <a:solidFill>
                  <a:srgbClr val="3F3F3F"/>
                </a:solidFill>
                <a:latin typeface="Open Sans SemiBold"/>
                <a:ea typeface="Open Sans SemiBold"/>
                <a:cs typeface="Open Sans SemiBold"/>
                <a:sym typeface="Open Sans SemiBold"/>
              </a:rPr>
              <a:t>Step 4</a:t>
            </a:r>
            <a:r>
              <a:rPr b="0" i="0" lang="en-IN" sz="2400" u="none" cap="none" strike="noStrike">
                <a:solidFill>
                  <a:srgbClr val="3F3F3F"/>
                </a:solidFill>
                <a:latin typeface="Open Sans"/>
                <a:ea typeface="Open Sans"/>
                <a:cs typeface="Open Sans"/>
                <a:sym typeface="Open Sans"/>
              </a:rPr>
              <a:t>: Now you can optionally save the fitted/unfitted pipeline to disk.</a:t>
            </a:r>
            <a:endParaRPr b="0" i="0" sz="1400" u="none" cap="none" strike="noStrike">
              <a:solidFill>
                <a:srgbClr val="000000"/>
              </a:solidFill>
              <a:latin typeface="Arial"/>
              <a:ea typeface="Arial"/>
              <a:cs typeface="Arial"/>
              <a:sym typeface="Arial"/>
            </a:endParaRPr>
          </a:p>
        </p:txBody>
      </p:sp>
      <p:sp>
        <p:nvSpPr>
          <p:cNvPr id="1062" name="Google Shape;1062;p37"/>
          <p:cNvSpPr txBox="1"/>
          <p:nvPr/>
        </p:nvSpPr>
        <p:spPr>
          <a:xfrm>
            <a:off x="727073" y="2756176"/>
            <a:ext cx="15528925" cy="540023"/>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833C0B"/>
              </a:buClr>
              <a:buSzPts val="600"/>
              <a:buFont typeface="Arial"/>
              <a:buNone/>
            </a:pPr>
            <a:r>
              <a:rPr b="0" i="0" lang="en-IN" sz="2400" u="none" cap="none" strike="noStrike">
                <a:solidFill>
                  <a:srgbClr val="3F3F3F"/>
                </a:solidFill>
                <a:latin typeface="Open Sans SemiBold"/>
                <a:ea typeface="Open Sans SemiBold"/>
                <a:cs typeface="Open Sans SemiBold"/>
                <a:sym typeface="Open Sans SemiBold"/>
              </a:rPr>
              <a:t>Step 3</a:t>
            </a:r>
            <a:r>
              <a:rPr b="0" i="0" lang="en-IN" sz="2400" u="none" cap="none" strike="noStrike">
                <a:solidFill>
                  <a:srgbClr val="3F3F3F"/>
                </a:solidFill>
                <a:latin typeface="Open Sans"/>
                <a:ea typeface="Open Sans"/>
                <a:cs typeface="Open Sans"/>
                <a:sym typeface="Open Sans"/>
              </a:rPr>
              <a:t>: Fit the pipeline to training documents.</a:t>
            </a:r>
            <a:endParaRPr b="0" i="0" sz="2000" u="none" cap="none" strike="noStrike">
              <a:solidFill>
                <a:srgbClr val="3F3F3F"/>
              </a:solidFill>
              <a:latin typeface="Courier New"/>
              <a:ea typeface="Courier New"/>
              <a:cs typeface="Courier New"/>
              <a:sym typeface="Courier New"/>
            </a:endParaRPr>
          </a:p>
        </p:txBody>
      </p:sp>
      <p:sp>
        <p:nvSpPr>
          <p:cNvPr id="1063" name="Google Shape;1063;p37"/>
          <p:cNvSpPr/>
          <p:nvPr/>
        </p:nvSpPr>
        <p:spPr>
          <a:xfrm>
            <a:off x="3351578" y="1169036"/>
            <a:ext cx="964693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IMPLEMENTATION OF TEXT CLASSIFICATION IN SPARK ML (CONTD.)</a:t>
            </a:r>
            <a:endParaRPr b="0" i="0" sz="1400" u="none" cap="none" strike="noStrike">
              <a:solidFill>
                <a:srgbClr val="000000"/>
              </a:solidFill>
              <a:latin typeface="Arial"/>
              <a:ea typeface="Arial"/>
              <a:cs typeface="Arial"/>
              <a:sym typeface="Arial"/>
            </a:endParaRPr>
          </a:p>
        </p:txBody>
      </p:sp>
      <p:sp>
        <p:nvSpPr>
          <p:cNvPr id="1064" name="Google Shape;1064;p3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65" name="Google Shape;1065;p37"/>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38"/>
          <p:cNvSpPr/>
          <p:nvPr/>
        </p:nvSpPr>
        <p:spPr>
          <a:xfrm>
            <a:off x="492126" y="2840961"/>
            <a:ext cx="15392916" cy="531713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1" name="Google Shape;1071;p38"/>
          <p:cNvSpPr txBox="1"/>
          <p:nvPr/>
        </p:nvSpPr>
        <p:spPr>
          <a:xfrm>
            <a:off x="799251" y="3204535"/>
            <a:ext cx="14821749" cy="4928166"/>
          </a:xfrm>
          <a:prstGeom prst="rect">
            <a:avLst/>
          </a:prstGeom>
          <a:noFill/>
          <a:ln>
            <a:noFill/>
          </a:ln>
        </p:spPr>
        <p:txBody>
          <a:bodyPr anchorCtr="0" anchor="t" bIns="45700" lIns="45700" spcFirstLastPara="1" rIns="45700" wrap="square" tIns="45700">
            <a:noAutofit/>
          </a:bodyPr>
          <a:lstStyle/>
          <a:p>
            <a:pPr indent="-304792" lvl="0" marL="304792" marR="0" rtl="0" algn="l">
              <a:lnSpc>
                <a:spcPct val="100000"/>
              </a:lnSpc>
              <a:spcBef>
                <a:spcPts val="0"/>
              </a:spcBef>
              <a:spcAft>
                <a:spcPts val="0"/>
              </a:spcAft>
              <a:buClr>
                <a:srgbClr val="833C0B"/>
              </a:buClr>
              <a:buSzPts val="500"/>
              <a:buFont typeface="Arial"/>
              <a:buNone/>
            </a:pPr>
            <a:r>
              <a:rPr b="0" i="0" lang="en-IN" sz="2000" u="none" cap="none" strike="noStrike">
                <a:solidFill>
                  <a:srgbClr val="3F3F3F"/>
                </a:solidFill>
                <a:latin typeface="Courier New"/>
                <a:ea typeface="Courier New"/>
                <a:cs typeface="Courier New"/>
                <a:sym typeface="Courier New"/>
              </a:rPr>
              <a:t>val test = spark.createDataFrame(Seq( (4L, "spark i j k"), (5L, "l m n"), (6L, "spark hadoop spark"), (7L, "apache hadoop") )).toDF("id", "text")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  model.transform(test) .select("id", "text", "probability", "prediction") .collect()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  .foreach { case Row(id: Long, text: String, prob: Vector, prediction: Double)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   println(s"($id, $text) --&gt; prob=$prob, prediction=$prediction")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 Select (prediction,  label) and compute test 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val evaluator = new MulticlassClassificationEvaluator() .setLabelCol("indexedLabel") .setPredictionCol("prediction") .setMetricName("accuracy")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 Select (prediction,  label) and compute test 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rPr b="0" i="0" lang="en-IN" sz="2000" u="none" cap="none" strike="noStrike">
                <a:solidFill>
                  <a:srgbClr val="3F3F3F"/>
                </a:solidFill>
                <a:latin typeface="Courier New"/>
                <a:ea typeface="Courier New"/>
                <a:cs typeface="Courier New"/>
                <a:sym typeface="Courier New"/>
              </a:rPr>
              <a:t>val evaluator = new MulticlassClassificationEvaluator() .setLabelCol("indexedLabel") .setPredictionCol("prediction") .setMetricName("accuracy")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500"/>
              <a:buFont typeface="Arial"/>
              <a:buNone/>
            </a:pPr>
            <a:r>
              <a:t/>
            </a:r>
            <a:endParaRPr b="0" i="0" sz="2000" u="none" cap="none" strike="noStrike">
              <a:solidFill>
                <a:srgbClr val="3F3F3F"/>
              </a:solidFill>
              <a:latin typeface="Courier New"/>
              <a:ea typeface="Courier New"/>
              <a:cs typeface="Courier New"/>
              <a:sym typeface="Courier New"/>
            </a:endParaRPr>
          </a:p>
          <a:p>
            <a:pPr indent="0" lvl="0" marL="0" marR="0" rtl="0" algn="l">
              <a:lnSpc>
                <a:spcPct val="100000"/>
              </a:lnSpc>
              <a:spcBef>
                <a:spcPts val="1300"/>
              </a:spcBef>
              <a:spcAft>
                <a:spcPts val="0"/>
              </a:spcAft>
              <a:buClr>
                <a:srgbClr val="000000"/>
              </a:buClr>
              <a:buSzPts val="500"/>
              <a:buFont typeface="Arial"/>
              <a:buNone/>
            </a:pPr>
            <a:r>
              <a:t/>
            </a:r>
            <a:endParaRPr b="0" i="0" sz="2000" u="none" cap="none" strike="noStrike">
              <a:solidFill>
                <a:srgbClr val="3F3F3F"/>
              </a:solidFill>
              <a:latin typeface="Courier New"/>
              <a:ea typeface="Courier New"/>
              <a:cs typeface="Courier New"/>
              <a:sym typeface="Courier New"/>
            </a:endParaRPr>
          </a:p>
        </p:txBody>
      </p:sp>
      <p:sp>
        <p:nvSpPr>
          <p:cNvPr id="1072" name="Google Shape;1072;p38"/>
          <p:cNvSpPr/>
          <p:nvPr/>
        </p:nvSpPr>
        <p:spPr>
          <a:xfrm>
            <a:off x="799252" y="2219405"/>
            <a:ext cx="13385800" cy="461665"/>
          </a:xfrm>
          <a:prstGeom prst="rect">
            <a:avLst/>
          </a:prstGeom>
          <a:noFill/>
          <a:ln>
            <a:noFill/>
          </a:ln>
        </p:spPr>
        <p:txBody>
          <a:bodyPr anchorCtr="0" anchor="t" bIns="45700" lIns="91425" spcFirstLastPara="1" rIns="91425" wrap="square" tIns="45700">
            <a:spAutoFit/>
          </a:bodyPr>
          <a:lstStyle/>
          <a:p>
            <a:pPr indent="-304792" lvl="0" marL="304792" marR="0" rtl="0" algn="l">
              <a:lnSpc>
                <a:spcPct val="100000"/>
              </a:lnSpc>
              <a:spcBef>
                <a:spcPts val="0"/>
              </a:spcBef>
              <a:spcAft>
                <a:spcPts val="0"/>
              </a:spcAft>
              <a:buClr>
                <a:srgbClr val="833C0B"/>
              </a:buClr>
              <a:buSzPts val="600"/>
              <a:buFont typeface="Arial"/>
              <a:buNone/>
            </a:pPr>
            <a:r>
              <a:rPr b="0" i="0" lang="en-IN" sz="2400" u="none" cap="none" strike="noStrike">
                <a:solidFill>
                  <a:srgbClr val="3F3F3F"/>
                </a:solidFill>
                <a:latin typeface="Open Sans SemiBold"/>
                <a:ea typeface="Open Sans SemiBold"/>
                <a:cs typeface="Open Sans SemiBold"/>
                <a:sym typeface="Open Sans SemiBold"/>
              </a:rPr>
              <a:t>Step 5</a:t>
            </a:r>
            <a:r>
              <a:rPr b="0" i="0" lang="en-IN" sz="2400" u="none" cap="none" strike="noStrike">
                <a:solidFill>
                  <a:srgbClr val="3F3F3F"/>
                </a:solidFill>
                <a:latin typeface="Open Sans"/>
                <a:ea typeface="Open Sans"/>
                <a:cs typeface="Open Sans"/>
                <a:sym typeface="Open Sans"/>
              </a:rPr>
              <a:t>: Prepare test documents, which are unlabeled (id, text) tuples and make predictions.</a:t>
            </a:r>
            <a:endParaRPr b="0" i="0" sz="1400" u="none" cap="none" strike="noStrike">
              <a:solidFill>
                <a:srgbClr val="000000"/>
              </a:solidFill>
              <a:latin typeface="Arial"/>
              <a:ea typeface="Arial"/>
              <a:cs typeface="Arial"/>
              <a:sym typeface="Arial"/>
            </a:endParaRPr>
          </a:p>
        </p:txBody>
      </p:sp>
      <p:sp>
        <p:nvSpPr>
          <p:cNvPr id="1073" name="Google Shape;1073;p38"/>
          <p:cNvSpPr/>
          <p:nvPr/>
        </p:nvSpPr>
        <p:spPr>
          <a:xfrm>
            <a:off x="3351578" y="1169036"/>
            <a:ext cx="964693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IMPLEMENTATION OF TEXT CLASSIFICATION IN SPARK ML (CONTD.)</a:t>
            </a:r>
            <a:endParaRPr b="0" i="0" sz="1400" u="none" cap="none" strike="noStrike">
              <a:solidFill>
                <a:srgbClr val="000000"/>
              </a:solidFill>
              <a:latin typeface="Arial"/>
              <a:ea typeface="Arial"/>
              <a:cs typeface="Arial"/>
              <a:sym typeface="Arial"/>
            </a:endParaRPr>
          </a:p>
        </p:txBody>
      </p:sp>
      <p:sp>
        <p:nvSpPr>
          <p:cNvPr id="1074" name="Google Shape;1074;p3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075" name="Google Shape;1075;p38"/>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3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grpSp>
        <p:nvGrpSpPr>
          <p:cNvPr id="1082" name="Google Shape;1082;p39"/>
          <p:cNvGrpSpPr/>
          <p:nvPr/>
        </p:nvGrpSpPr>
        <p:grpSpPr>
          <a:xfrm>
            <a:off x="4012448" y="2357501"/>
            <a:ext cx="8239292" cy="4991098"/>
            <a:chOff x="5730135" y="2076451"/>
            <a:chExt cx="8239292" cy="4991098"/>
          </a:xfrm>
        </p:grpSpPr>
        <p:grpSp>
          <p:nvGrpSpPr>
            <p:cNvPr id="1083" name="Google Shape;1083;p39"/>
            <p:cNvGrpSpPr/>
            <p:nvPr/>
          </p:nvGrpSpPr>
          <p:grpSpPr>
            <a:xfrm>
              <a:off x="10525865" y="2850219"/>
              <a:ext cx="3443562" cy="3443562"/>
              <a:chOff x="11502189" y="3441032"/>
              <a:chExt cx="2887579" cy="2887579"/>
            </a:xfrm>
          </p:grpSpPr>
          <p:sp>
            <p:nvSpPr>
              <p:cNvPr id="1084" name="Google Shape;1084;p39"/>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5" name="Google Shape;1085;p39"/>
              <p:cNvPicPr preferRelativeResize="0"/>
              <p:nvPr/>
            </p:nvPicPr>
            <p:blipFill rotWithShape="1">
              <a:blip r:embed="rId4">
                <a:alphaModFix/>
              </a:blip>
              <a:srcRect b="0" l="0" r="0" t="0"/>
              <a:stretch/>
            </p:blipFill>
            <p:spPr>
              <a:xfrm>
                <a:off x="12050553" y="3989396"/>
                <a:ext cx="1790850" cy="1790850"/>
              </a:xfrm>
              <a:prstGeom prst="rect">
                <a:avLst/>
              </a:prstGeom>
              <a:noFill/>
              <a:ln>
                <a:noFill/>
              </a:ln>
            </p:spPr>
          </p:pic>
        </p:grpSp>
        <p:grpSp>
          <p:nvGrpSpPr>
            <p:cNvPr id="1086" name="Google Shape;1086;p39"/>
            <p:cNvGrpSpPr/>
            <p:nvPr/>
          </p:nvGrpSpPr>
          <p:grpSpPr>
            <a:xfrm>
              <a:off x="5730135" y="2076451"/>
              <a:ext cx="4795730" cy="4991098"/>
              <a:chOff x="5526814" y="1970814"/>
              <a:chExt cx="5202371" cy="5202371"/>
            </a:xfrm>
          </p:grpSpPr>
          <p:pic>
            <p:nvPicPr>
              <p:cNvPr id="1087" name="Google Shape;1087;p39"/>
              <p:cNvPicPr preferRelativeResize="0"/>
              <p:nvPr/>
            </p:nvPicPr>
            <p:blipFill rotWithShape="1">
              <a:blip r:embed="rId5">
                <a:alphaModFix/>
              </a:blip>
              <a:srcRect b="0" l="0" r="0" t="0"/>
              <a:stretch/>
            </p:blipFill>
            <p:spPr>
              <a:xfrm>
                <a:off x="5526814" y="1970814"/>
                <a:ext cx="5202371" cy="5202371"/>
              </a:xfrm>
              <a:prstGeom prst="rect">
                <a:avLst/>
              </a:prstGeom>
              <a:noFill/>
              <a:ln>
                <a:noFill/>
              </a:ln>
            </p:spPr>
          </p:pic>
          <p:grpSp>
            <p:nvGrpSpPr>
              <p:cNvPr id="1088" name="Google Shape;1088;p39"/>
              <p:cNvGrpSpPr/>
              <p:nvPr/>
            </p:nvGrpSpPr>
            <p:grpSpPr>
              <a:xfrm>
                <a:off x="6738981" y="3795027"/>
                <a:ext cx="1093458" cy="1093458"/>
                <a:chOff x="6738981" y="3795027"/>
                <a:chExt cx="1093458" cy="1093458"/>
              </a:xfrm>
            </p:grpSpPr>
            <p:sp>
              <p:nvSpPr>
                <p:cNvPr id="1089" name="Google Shape;1089;p39"/>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0" name="Google Shape;1090;p39"/>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91" name="Google Shape;1091;p39"/>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3F3F3F"/>
                    </a:solidFill>
                    <a:latin typeface="Open Sans"/>
                    <a:ea typeface="Open Sans"/>
                    <a:cs typeface="Open Sans"/>
                    <a:sym typeface="Open Sans"/>
                  </a:rPr>
                  <a:t>START LAB</a:t>
                </a:r>
                <a:endParaRPr b="1" i="0" sz="2400" u="none" cap="none" strike="noStrike">
                  <a:solidFill>
                    <a:srgbClr val="3F3F3F"/>
                  </a:solidFill>
                  <a:latin typeface="Open Sans"/>
                  <a:ea typeface="Open Sans"/>
                  <a:cs typeface="Open Sans"/>
                  <a:sym typeface="Open Sans"/>
                </a:endParaRPr>
              </a:p>
            </p:txBody>
          </p:sp>
        </p:grpSp>
      </p:grpSp>
      <p:sp>
        <p:nvSpPr>
          <p:cNvPr id="1092" name="Google Shape;1092;p39"/>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LIVE EXAMPLE</a:t>
            </a:r>
            <a:endParaRPr b="1" i="0" sz="2200" u="none" cap="none" strike="noStrike">
              <a:solidFill>
                <a:srgbClr val="3F3F3F"/>
              </a:solidFill>
              <a:latin typeface="Open Sans ExtraBold"/>
              <a:ea typeface="Open Sans ExtraBold"/>
              <a:cs typeface="Open Sans ExtraBold"/>
              <a:sym typeface="Open Sans ExtraBold"/>
            </a:endParaRPr>
          </a:p>
        </p:txBody>
      </p:sp>
      <p:pic>
        <p:nvPicPr>
          <p:cNvPr id="1093" name="Google Shape;1093;p39"/>
          <p:cNvPicPr preferRelativeResize="0"/>
          <p:nvPr/>
        </p:nvPicPr>
        <p:blipFill rotWithShape="1">
          <a:blip r:embed="rId6">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a:t>
            </a:r>
            <a:endParaRPr/>
          </a:p>
        </p:txBody>
      </p:sp>
      <p:sp>
        <p:nvSpPr>
          <p:cNvPr id="385" name="Google Shape;385;p4"/>
          <p:cNvSpPr txBox="1"/>
          <p:nvPr>
            <p:ph idx="4294967295" type="body"/>
          </p:nvPr>
        </p:nvSpPr>
        <p:spPr>
          <a:xfrm>
            <a:off x="977601" y="2879671"/>
            <a:ext cx="15528925" cy="1593543"/>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7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7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7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7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1300"/>
              </a:spcBef>
              <a:spcAft>
                <a:spcPts val="0"/>
              </a:spcAft>
              <a:buClr>
                <a:srgbClr val="000000"/>
              </a:buClr>
              <a:buSzPts val="700"/>
              <a:buFont typeface="Arial"/>
              <a:buNone/>
            </a:pPr>
            <a:r>
              <a:rPr b="0" i="0" lang="en-IN" sz="2800" u="none" cap="none" strike="noStrike">
                <a:solidFill>
                  <a:srgbClr val="000000"/>
                </a:solidFill>
                <a:latin typeface="Calibri"/>
                <a:ea typeface="Calibri"/>
                <a:cs typeface="Calibri"/>
                <a:sym typeface="Calibri"/>
              </a:rPr>
              <a:t> </a:t>
            </a:r>
            <a:endParaRPr/>
          </a:p>
        </p:txBody>
      </p:sp>
      <p:sp>
        <p:nvSpPr>
          <p:cNvPr id="386" name="Google Shape;386;p4"/>
          <p:cNvSpPr/>
          <p:nvPr/>
        </p:nvSpPr>
        <p:spPr>
          <a:xfrm>
            <a:off x="996436" y="5614468"/>
            <a:ext cx="14341252" cy="1377651"/>
          </a:xfrm>
          <a:prstGeom prst="rect">
            <a:avLst/>
          </a:prstGeom>
          <a:solidFill>
            <a:srgbClr val="FFFFFF"/>
          </a:solidFill>
          <a:ln cap="flat" cmpd="sng" w="19050">
            <a:solidFill>
              <a:srgbClr val="D5DBE5"/>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87" name="Google Shape;387;p4"/>
          <p:cNvSpPr/>
          <p:nvPr/>
        </p:nvSpPr>
        <p:spPr>
          <a:xfrm>
            <a:off x="1549400" y="5796518"/>
            <a:ext cx="13499159" cy="13106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700"/>
              <a:buFont typeface="Calibri"/>
              <a:buNone/>
            </a:pPr>
            <a:r>
              <a:rPr b="0" i="1" lang="en-IN" sz="2800" u="none" cap="none" strike="noStrike">
                <a:solidFill>
                  <a:srgbClr val="1E4E79"/>
                </a:solidFill>
                <a:latin typeface="Calibri"/>
                <a:ea typeface="Calibri"/>
                <a:cs typeface="Calibri"/>
                <a:sym typeface="Calibri"/>
              </a:rPr>
              <a:t>“</a:t>
            </a:r>
            <a:r>
              <a:rPr b="0" i="1" lang="en-IN" sz="2200" u="none" cap="none" strike="noStrike">
                <a:solidFill>
                  <a:srgbClr val="1E4E79"/>
                </a:solidFill>
                <a:latin typeface="Open Sans"/>
                <a:ea typeface="Open Sans"/>
                <a:cs typeface="Open Sans"/>
                <a:sym typeface="Open Sans"/>
              </a:rPr>
              <a:t>A computer program is said to learn from experience E with respect to some task T and some performance measure P, if its performance on T, as measured by P, improves with experience E.” -- Tom Mitchell, 1997</a:t>
            </a:r>
            <a:endParaRPr b="0" i="0" sz="1400" u="none" cap="none" strike="noStrike">
              <a:solidFill>
                <a:srgbClr val="000000"/>
              </a:solidFill>
              <a:latin typeface="Arial"/>
              <a:ea typeface="Arial"/>
              <a:cs typeface="Arial"/>
              <a:sym typeface="Arial"/>
            </a:endParaRPr>
          </a:p>
        </p:txBody>
      </p:sp>
      <p:pic>
        <p:nvPicPr>
          <p:cNvPr id="388" name="Google Shape;388;p4"/>
          <p:cNvPicPr preferRelativeResize="0"/>
          <p:nvPr/>
        </p:nvPicPr>
        <p:blipFill rotWithShape="1">
          <a:blip r:embed="rId3">
            <a:alphaModFix/>
          </a:blip>
          <a:srcRect b="0" l="0" r="0" t="0"/>
          <a:stretch/>
        </p:blipFill>
        <p:spPr>
          <a:xfrm>
            <a:off x="3489960" y="870793"/>
            <a:ext cx="9262532" cy="274320"/>
          </a:xfrm>
          <a:prstGeom prst="rect">
            <a:avLst/>
          </a:prstGeom>
          <a:noFill/>
          <a:ln>
            <a:noFill/>
          </a:ln>
        </p:spPr>
      </p:pic>
      <p:grpSp>
        <p:nvGrpSpPr>
          <p:cNvPr id="389" name="Google Shape;389;p4"/>
          <p:cNvGrpSpPr/>
          <p:nvPr/>
        </p:nvGrpSpPr>
        <p:grpSpPr>
          <a:xfrm>
            <a:off x="474363" y="2879671"/>
            <a:ext cx="14863324" cy="1890970"/>
            <a:chOff x="351277" y="2535414"/>
            <a:chExt cx="14863324" cy="1890970"/>
          </a:xfrm>
        </p:grpSpPr>
        <p:sp>
          <p:nvSpPr>
            <p:cNvPr id="390" name="Google Shape;390;p4"/>
            <p:cNvSpPr/>
            <p:nvPr/>
          </p:nvSpPr>
          <p:spPr>
            <a:xfrm>
              <a:off x="873349" y="3048732"/>
              <a:ext cx="14341252" cy="1377652"/>
            </a:xfrm>
            <a:prstGeom prst="rect">
              <a:avLst/>
            </a:prstGeom>
            <a:solidFill>
              <a:srgbClr val="FFFFFF"/>
            </a:solidFill>
            <a:ln cap="flat" cmpd="sng" w="19050">
              <a:solidFill>
                <a:srgbClr val="D5DBE5"/>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91" name="Google Shape;391;p4"/>
            <p:cNvSpPr/>
            <p:nvPr/>
          </p:nvSpPr>
          <p:spPr>
            <a:xfrm>
              <a:off x="1426314" y="3340093"/>
              <a:ext cx="13788287" cy="9042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50"/>
                <a:buFont typeface="Calibri"/>
                <a:buNone/>
              </a:pPr>
              <a:r>
                <a:rPr b="0" i="1" lang="en-IN" sz="2200" u="none" cap="none" strike="noStrike">
                  <a:solidFill>
                    <a:srgbClr val="1E4E79"/>
                  </a:solidFill>
                  <a:latin typeface="Open Sans"/>
                  <a:ea typeface="Open Sans"/>
                  <a:cs typeface="Open Sans"/>
                  <a:sym typeface="Open Sans"/>
                </a:rPr>
                <a:t>“Machine Learning is a field of study that gives computers the ability to learn without being explicitly programmed.” </a:t>
              </a:r>
              <a:r>
                <a:rPr b="0" i="0" lang="en-IN" sz="2200" u="none" cap="none" strike="noStrike">
                  <a:solidFill>
                    <a:srgbClr val="1E4E79"/>
                  </a:solidFill>
                  <a:latin typeface="Open Sans"/>
                  <a:ea typeface="Open Sans"/>
                  <a:cs typeface="Open Sans"/>
                  <a:sym typeface="Open Sans"/>
                </a:rPr>
                <a:t>-- Arthur Samuel, 1959</a:t>
              </a:r>
              <a:endParaRPr b="0" i="0" sz="1400" u="none" cap="none" strike="noStrike">
                <a:solidFill>
                  <a:srgbClr val="000000"/>
                </a:solidFill>
                <a:latin typeface="Arial"/>
                <a:ea typeface="Arial"/>
                <a:cs typeface="Arial"/>
                <a:sym typeface="Arial"/>
              </a:endParaRPr>
            </a:p>
          </p:txBody>
        </p:sp>
        <p:pic>
          <p:nvPicPr>
            <p:cNvPr id="392" name="Google Shape;392;p4"/>
            <p:cNvPicPr preferRelativeResize="0"/>
            <p:nvPr/>
          </p:nvPicPr>
          <p:blipFill rotWithShape="1">
            <a:blip r:embed="rId4">
              <a:alphaModFix/>
            </a:blip>
            <a:srcRect b="0" l="0" r="0" t="0"/>
            <a:stretch/>
          </p:blipFill>
          <p:spPr>
            <a:xfrm>
              <a:off x="351277" y="2535414"/>
              <a:ext cx="1377815" cy="1018120"/>
            </a:xfrm>
            <a:prstGeom prst="rect">
              <a:avLst/>
            </a:prstGeom>
            <a:noFill/>
            <a:ln>
              <a:noFill/>
            </a:ln>
          </p:spPr>
        </p:pic>
      </p:grpSp>
      <p:pic>
        <p:nvPicPr>
          <p:cNvPr id="393" name="Google Shape;393;p4"/>
          <p:cNvPicPr preferRelativeResize="0"/>
          <p:nvPr/>
        </p:nvPicPr>
        <p:blipFill rotWithShape="1">
          <a:blip r:embed="rId4">
            <a:alphaModFix/>
          </a:blip>
          <a:srcRect b="0" l="0" r="0" t="0"/>
          <a:stretch/>
        </p:blipFill>
        <p:spPr>
          <a:xfrm>
            <a:off x="474364" y="5328710"/>
            <a:ext cx="1377815" cy="1018120"/>
          </a:xfrm>
          <a:prstGeom prst="rect">
            <a:avLst/>
          </a:prstGeom>
          <a:noFill/>
          <a:ln>
            <a:noFill/>
          </a:ln>
        </p:spPr>
      </p:pic>
      <p:sp>
        <p:nvSpPr>
          <p:cNvPr id="394" name="Google Shape;394;p4"/>
          <p:cNvSpPr/>
          <p:nvPr/>
        </p:nvSpPr>
        <p:spPr>
          <a:xfrm>
            <a:off x="1199783" y="1598356"/>
            <a:ext cx="14944298"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Machine Learning is a sub field of Artificial Intelligence that has empowered various smart applications</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6" name="Google Shape;396;p4"/>
          <p:cNvSpPr/>
          <p:nvPr/>
        </p:nvSpPr>
        <p:spPr>
          <a:xfrm>
            <a:off x="5231803" y="1169036"/>
            <a:ext cx="588648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INTRODUCTION TO MACHINE LEARNING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40"/>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 each DAG Pipeline, stages are specified as an ordered array. </a:t>
            </a:r>
            <a:endParaRPr b="0" i="0" sz="1400" u="none" cap="none" strike="noStrike">
              <a:solidFill>
                <a:srgbClr val="000000"/>
              </a:solidFill>
              <a:latin typeface="Arial"/>
              <a:ea typeface="Arial"/>
              <a:cs typeface="Arial"/>
              <a:sym typeface="Arial"/>
            </a:endParaRPr>
          </a:p>
        </p:txBody>
      </p:sp>
      <p:sp>
        <p:nvSpPr>
          <p:cNvPr id="1099" name="Google Shape;1099;p40"/>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0" name="Google Shape;1100;p40"/>
          <p:cNvSpPr/>
          <p:nvPr/>
        </p:nvSpPr>
        <p:spPr>
          <a:xfrm>
            <a:off x="1413175" y="2626478"/>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DAG pipelines allow you create non-linear pipelines as long as the data flow of the feature engineering graph forms and aligns in a DAG style.</a:t>
            </a:r>
            <a:endParaRPr b="0" i="0" sz="1400" u="none" cap="none" strike="noStrike">
              <a:solidFill>
                <a:srgbClr val="000000"/>
              </a:solidFill>
              <a:latin typeface="Arial"/>
              <a:ea typeface="Arial"/>
              <a:cs typeface="Arial"/>
              <a:sym typeface="Arial"/>
            </a:endParaRPr>
          </a:p>
        </p:txBody>
      </p:sp>
      <p:sp>
        <p:nvSpPr>
          <p:cNvPr id="1101" name="Google Shape;1101;p40"/>
          <p:cNvSpPr/>
          <p:nvPr/>
        </p:nvSpPr>
        <p:spPr>
          <a:xfrm>
            <a:off x="850900" y="287128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2" name="Google Shape;1102;p40"/>
          <p:cNvSpPr/>
          <p:nvPr/>
        </p:nvSpPr>
        <p:spPr>
          <a:xfrm>
            <a:off x="1390586" y="4209313"/>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Note that if a Pipeline forms a DAG, then the stages need to be specified in topological order. </a:t>
            </a:r>
            <a:endParaRPr b="0" i="0" sz="1400" u="none" cap="none" strike="noStrike">
              <a:solidFill>
                <a:srgbClr val="000000"/>
              </a:solidFill>
              <a:latin typeface="Arial"/>
              <a:ea typeface="Arial"/>
              <a:cs typeface="Arial"/>
              <a:sym typeface="Arial"/>
            </a:endParaRPr>
          </a:p>
        </p:txBody>
      </p:sp>
      <p:sp>
        <p:nvSpPr>
          <p:cNvPr id="1103" name="Google Shape;1103;p40"/>
          <p:cNvSpPr/>
          <p:nvPr/>
        </p:nvSpPr>
        <p:spPr>
          <a:xfrm>
            <a:off x="828311" y="443510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4" name="Google Shape;1104;p40"/>
          <p:cNvSpPr/>
          <p:nvPr/>
        </p:nvSpPr>
        <p:spPr>
          <a:xfrm>
            <a:off x="1413175" y="5238152"/>
            <a:ext cx="138014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Spark provides run-time checking that is used by the Pipelines and PipelineModels</a:t>
            </a:r>
            <a:endParaRPr b="0" i="0" sz="2400" u="none" cap="none" strike="noStrike">
              <a:solidFill>
                <a:srgbClr val="3F3F3F"/>
              </a:solidFill>
              <a:latin typeface="Open Sans"/>
              <a:ea typeface="Open Sans"/>
              <a:cs typeface="Open Sans"/>
              <a:sym typeface="Open Sans"/>
            </a:endParaRPr>
          </a:p>
        </p:txBody>
      </p:sp>
      <p:sp>
        <p:nvSpPr>
          <p:cNvPr id="1105" name="Google Shape;1105;p40"/>
          <p:cNvSpPr/>
          <p:nvPr/>
        </p:nvSpPr>
        <p:spPr>
          <a:xfrm>
            <a:off x="850900" y="547979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6" name="Google Shape;1106;p40"/>
          <p:cNvSpPr/>
          <p:nvPr/>
        </p:nvSpPr>
        <p:spPr>
          <a:xfrm>
            <a:off x="7110524" y="1169036"/>
            <a:ext cx="212904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DAG PIPELINE</a:t>
            </a:r>
            <a:endParaRPr b="0" i="0" sz="1400" u="none" cap="none" strike="noStrike">
              <a:solidFill>
                <a:srgbClr val="000000"/>
              </a:solidFill>
              <a:latin typeface="Arial"/>
              <a:ea typeface="Arial"/>
              <a:cs typeface="Arial"/>
              <a:sym typeface="Arial"/>
            </a:endParaRPr>
          </a:p>
        </p:txBody>
      </p:sp>
      <p:sp>
        <p:nvSpPr>
          <p:cNvPr id="1107" name="Google Shape;1107;p4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108" name="Google Shape;1108;p40"/>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grpSp>
        <p:nvGrpSpPr>
          <p:cNvPr id="1113" name="Google Shape;1113;p41"/>
          <p:cNvGrpSpPr/>
          <p:nvPr/>
        </p:nvGrpSpPr>
        <p:grpSpPr>
          <a:xfrm>
            <a:off x="1390586" y="5095990"/>
            <a:ext cx="6043750" cy="1387172"/>
            <a:chOff x="0" y="0"/>
            <a:chExt cx="4953154" cy="488659"/>
          </a:xfrm>
        </p:grpSpPr>
        <p:sp>
          <p:nvSpPr>
            <p:cNvPr id="1114" name="Google Shape;1114;p41"/>
            <p:cNvSpPr/>
            <p:nvPr/>
          </p:nvSpPr>
          <p:spPr>
            <a:xfrm>
              <a:off x="0" y="0"/>
              <a:ext cx="4953154" cy="488659"/>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Open Sans SemiBold"/>
                <a:ea typeface="Open Sans SemiBold"/>
                <a:cs typeface="Open Sans SemiBold"/>
                <a:sym typeface="Open Sans SemiBold"/>
              </a:endParaRPr>
            </a:p>
          </p:txBody>
        </p:sp>
        <p:sp>
          <p:nvSpPr>
            <p:cNvPr id="1115" name="Google Shape;1115;p41"/>
            <p:cNvSpPr/>
            <p:nvPr/>
          </p:nvSpPr>
          <p:spPr>
            <a:xfrm>
              <a:off x="23852" y="32735"/>
              <a:ext cx="4905447" cy="44704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600"/>
                <a:buFont typeface="Calibri"/>
                <a:buNone/>
              </a:pPr>
              <a:r>
                <a:rPr b="1" i="0" lang="en-IN" sz="2400" u="none" cap="none" strike="noStrike">
                  <a:solidFill>
                    <a:srgbClr val="FFFFFF"/>
                  </a:solidFill>
                  <a:latin typeface="Open Sans SemiBold"/>
                  <a:ea typeface="Open Sans SemiBold"/>
                  <a:cs typeface="Open Sans SemiBold"/>
                  <a:sym typeface="Open Sans SemiBold"/>
                </a:rPr>
                <a:t>Setting Parameters </a:t>
              </a:r>
              <a:endParaRPr b="0" i="0" sz="1400" u="none" cap="none" strike="noStrike">
                <a:solidFill>
                  <a:srgbClr val="000000"/>
                </a:solidFill>
                <a:latin typeface="Arial"/>
                <a:ea typeface="Arial"/>
                <a:cs typeface="Arial"/>
                <a:sym typeface="Arial"/>
              </a:endParaRPr>
            </a:p>
          </p:txBody>
        </p:sp>
      </p:grpSp>
      <p:grpSp>
        <p:nvGrpSpPr>
          <p:cNvPr id="1116" name="Google Shape;1116;p41"/>
          <p:cNvGrpSpPr/>
          <p:nvPr/>
        </p:nvGrpSpPr>
        <p:grpSpPr>
          <a:xfrm>
            <a:off x="8511938" y="5070774"/>
            <a:ext cx="6305546" cy="1387172"/>
            <a:chOff x="0" y="0"/>
            <a:chExt cx="4953154" cy="488659"/>
          </a:xfrm>
        </p:grpSpPr>
        <p:sp>
          <p:nvSpPr>
            <p:cNvPr id="1117" name="Google Shape;1117;p41"/>
            <p:cNvSpPr/>
            <p:nvPr/>
          </p:nvSpPr>
          <p:spPr>
            <a:xfrm>
              <a:off x="0" y="0"/>
              <a:ext cx="4953154" cy="488659"/>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Open Sans SemiBold"/>
                <a:ea typeface="Open Sans SemiBold"/>
                <a:cs typeface="Open Sans SemiBold"/>
                <a:sym typeface="Open Sans SemiBold"/>
              </a:endParaRPr>
            </a:p>
          </p:txBody>
        </p:sp>
        <p:sp>
          <p:nvSpPr>
            <p:cNvPr id="1118" name="Google Shape;1118;p41"/>
            <p:cNvSpPr/>
            <p:nvPr/>
          </p:nvSpPr>
          <p:spPr>
            <a:xfrm>
              <a:off x="23852" y="32735"/>
              <a:ext cx="4905447" cy="4470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FFFFFF"/>
                  </a:solidFill>
                  <a:latin typeface="Open Sans SemiBold"/>
                  <a:ea typeface="Open Sans SemiBold"/>
                  <a:cs typeface="Open Sans SemiBold"/>
                  <a:sym typeface="Open Sans SemiBold"/>
                </a:rPr>
                <a:t>Passing ParamMap</a:t>
              </a:r>
              <a:endParaRPr b="1" i="0" sz="2400" u="none" cap="none" strike="noStrike">
                <a:solidFill>
                  <a:srgbClr val="FFFFFF"/>
                </a:solidFill>
                <a:latin typeface="Open Sans SemiBold"/>
                <a:ea typeface="Open Sans SemiBold"/>
                <a:cs typeface="Open Sans SemiBold"/>
                <a:sym typeface="Open Sans SemiBold"/>
              </a:endParaRPr>
            </a:p>
          </p:txBody>
        </p:sp>
      </p:grpSp>
      <p:sp>
        <p:nvSpPr>
          <p:cNvPr id="1119" name="Google Shape;1119;p41"/>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Param is the uniform API to specify parameters for estimators and transformers. </a:t>
            </a:r>
            <a:endParaRPr b="0" i="0" sz="1400" u="none" cap="none" strike="noStrike">
              <a:solidFill>
                <a:srgbClr val="000000"/>
              </a:solidFill>
              <a:latin typeface="Arial"/>
              <a:ea typeface="Arial"/>
              <a:cs typeface="Arial"/>
              <a:sym typeface="Arial"/>
            </a:endParaRPr>
          </a:p>
        </p:txBody>
      </p:sp>
      <p:sp>
        <p:nvSpPr>
          <p:cNvPr id="1120" name="Google Shape;1120;p41"/>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1" name="Google Shape;1121;p41"/>
          <p:cNvSpPr/>
          <p:nvPr/>
        </p:nvSpPr>
        <p:spPr>
          <a:xfrm>
            <a:off x="3061699" y="3610166"/>
            <a:ext cx="1014078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To pass parameters to an algorithm use any of the following methods:</a:t>
            </a:r>
            <a:endParaRPr b="0" i="0" sz="2400" u="none" cap="none" strike="noStrike">
              <a:solidFill>
                <a:srgbClr val="3F3F3F"/>
              </a:solidFill>
              <a:latin typeface="Open Sans"/>
              <a:ea typeface="Open Sans"/>
              <a:cs typeface="Open Sans"/>
              <a:sym typeface="Open Sans"/>
            </a:endParaRPr>
          </a:p>
        </p:txBody>
      </p:sp>
      <p:sp>
        <p:nvSpPr>
          <p:cNvPr id="1122" name="Google Shape;1122;p41"/>
          <p:cNvSpPr/>
          <p:nvPr/>
        </p:nvSpPr>
        <p:spPr>
          <a:xfrm>
            <a:off x="6573902" y="1169036"/>
            <a:ext cx="320228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PARAMETER PASSING</a:t>
            </a:r>
            <a:endParaRPr b="0" i="0" sz="1400" u="none" cap="none" strike="noStrike">
              <a:solidFill>
                <a:srgbClr val="000000"/>
              </a:solidFill>
              <a:latin typeface="Arial"/>
              <a:ea typeface="Arial"/>
              <a:cs typeface="Arial"/>
              <a:sym typeface="Arial"/>
            </a:endParaRPr>
          </a:p>
        </p:txBody>
      </p:sp>
      <p:sp>
        <p:nvSpPr>
          <p:cNvPr id="1123" name="Google Shape;1123;p4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124" name="Google Shape;1124;p41"/>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2"/>
          <p:cNvSpPr/>
          <p:nvPr/>
        </p:nvSpPr>
        <p:spPr>
          <a:xfrm>
            <a:off x="1420708" y="3259622"/>
            <a:ext cx="15252970"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MLlib supports model selection using Cross Validator and Train Validation Split</a:t>
            </a:r>
            <a:endParaRPr b="0" i="0" sz="1400" u="none" cap="none" strike="noStrike">
              <a:solidFill>
                <a:srgbClr val="000000"/>
              </a:solidFill>
              <a:latin typeface="Arial"/>
              <a:ea typeface="Arial"/>
              <a:cs typeface="Arial"/>
              <a:sym typeface="Arial"/>
            </a:endParaRPr>
          </a:p>
        </p:txBody>
      </p:sp>
      <p:grpSp>
        <p:nvGrpSpPr>
          <p:cNvPr id="1130" name="Google Shape;1130;p42"/>
          <p:cNvGrpSpPr/>
          <p:nvPr/>
        </p:nvGrpSpPr>
        <p:grpSpPr>
          <a:xfrm>
            <a:off x="4001595" y="4928211"/>
            <a:ext cx="8239261" cy="3408562"/>
            <a:chOff x="2752590" y="1987718"/>
            <a:chExt cx="8239261" cy="3408562"/>
          </a:xfrm>
        </p:grpSpPr>
        <p:cxnSp>
          <p:nvCxnSpPr>
            <p:cNvPr id="1131" name="Google Shape;1131;p42"/>
            <p:cNvCxnSpPr/>
            <p:nvPr/>
          </p:nvCxnSpPr>
          <p:spPr>
            <a:xfrm>
              <a:off x="8112232" y="3201842"/>
              <a:ext cx="0" cy="22461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2" name="Google Shape;1132;p42"/>
            <p:cNvCxnSpPr/>
            <p:nvPr/>
          </p:nvCxnSpPr>
          <p:spPr>
            <a:xfrm>
              <a:off x="8120384" y="3861597"/>
              <a:ext cx="0" cy="177003"/>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3" name="Google Shape;1133;p42"/>
            <p:cNvCxnSpPr/>
            <p:nvPr/>
          </p:nvCxnSpPr>
          <p:spPr>
            <a:xfrm>
              <a:off x="8113151" y="4720699"/>
              <a:ext cx="0" cy="22461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4" name="Google Shape;1134;p42"/>
            <p:cNvCxnSpPr/>
            <p:nvPr/>
          </p:nvCxnSpPr>
          <p:spPr>
            <a:xfrm>
              <a:off x="8112232" y="2366600"/>
              <a:ext cx="0" cy="22461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5" name="Google Shape;1135;p42"/>
            <p:cNvCxnSpPr/>
            <p:nvPr/>
          </p:nvCxnSpPr>
          <p:spPr>
            <a:xfrm>
              <a:off x="4648732" y="2440808"/>
              <a:ext cx="0" cy="184391"/>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6" name="Google Shape;1136;p42"/>
            <p:cNvCxnSpPr/>
            <p:nvPr/>
          </p:nvCxnSpPr>
          <p:spPr>
            <a:xfrm>
              <a:off x="4648732" y="3238655"/>
              <a:ext cx="0" cy="22461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7" name="Google Shape;1137;p42"/>
            <p:cNvCxnSpPr/>
            <p:nvPr/>
          </p:nvCxnSpPr>
          <p:spPr>
            <a:xfrm>
              <a:off x="4656884" y="3848912"/>
              <a:ext cx="0" cy="224615"/>
            </a:xfrm>
            <a:prstGeom prst="straightConnector1">
              <a:avLst/>
            </a:prstGeom>
            <a:noFill/>
            <a:ln cap="flat" cmpd="sng" w="38100">
              <a:solidFill>
                <a:schemeClr val="accent1"/>
              </a:solidFill>
              <a:prstDash val="solid"/>
              <a:miter lim="800000"/>
              <a:headEnd len="sm" w="sm" type="none"/>
              <a:tailEnd len="med" w="med" type="triangle"/>
            </a:ln>
          </p:spPr>
        </p:cxnSp>
        <p:cxnSp>
          <p:nvCxnSpPr>
            <p:cNvPr id="1138" name="Google Shape;1138;p42"/>
            <p:cNvCxnSpPr/>
            <p:nvPr/>
          </p:nvCxnSpPr>
          <p:spPr>
            <a:xfrm>
              <a:off x="4648732" y="4706663"/>
              <a:ext cx="0" cy="224615"/>
            </a:xfrm>
            <a:prstGeom prst="straightConnector1">
              <a:avLst/>
            </a:prstGeom>
            <a:noFill/>
            <a:ln cap="flat" cmpd="sng" w="38100">
              <a:solidFill>
                <a:schemeClr val="accent1"/>
              </a:solidFill>
              <a:prstDash val="solid"/>
              <a:miter lim="800000"/>
              <a:headEnd len="sm" w="sm" type="none"/>
              <a:tailEnd len="med" w="med" type="triangle"/>
            </a:ln>
          </p:spPr>
        </p:cxnSp>
        <p:sp>
          <p:nvSpPr>
            <p:cNvPr id="1139" name="Google Shape;1139;p42"/>
            <p:cNvSpPr/>
            <p:nvPr/>
          </p:nvSpPr>
          <p:spPr>
            <a:xfrm>
              <a:off x="3448049" y="2663299"/>
              <a:ext cx="2614027" cy="2057400"/>
            </a:xfrm>
            <a:prstGeom prst="roundRect">
              <a:avLst>
                <a:gd fmla="val 16667" name="adj"/>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0" name="Google Shape;1140;p42"/>
            <p:cNvSpPr/>
            <p:nvPr/>
          </p:nvSpPr>
          <p:spPr>
            <a:xfrm>
              <a:off x="6814212" y="2663299"/>
              <a:ext cx="2614027" cy="2057400"/>
            </a:xfrm>
            <a:prstGeom prst="roundRect">
              <a:avLst>
                <a:gd fmla="val 16667" name="adj"/>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1" name="Google Shape;1141;p42"/>
            <p:cNvSpPr/>
            <p:nvPr/>
          </p:nvSpPr>
          <p:spPr>
            <a:xfrm>
              <a:off x="3877207" y="2067866"/>
              <a:ext cx="1543050" cy="411042"/>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Load Data</a:t>
              </a:r>
              <a:endParaRPr b="0" i="0" sz="1400" u="none" cap="none" strike="noStrike">
                <a:solidFill>
                  <a:srgbClr val="000000"/>
                </a:solidFill>
                <a:latin typeface="Arial"/>
                <a:ea typeface="Arial"/>
                <a:cs typeface="Arial"/>
                <a:sym typeface="Arial"/>
              </a:endParaRPr>
            </a:p>
          </p:txBody>
        </p:sp>
        <p:sp>
          <p:nvSpPr>
            <p:cNvPr id="1142" name="Google Shape;1142;p42"/>
            <p:cNvSpPr/>
            <p:nvPr/>
          </p:nvSpPr>
          <p:spPr>
            <a:xfrm>
              <a:off x="7368989" y="1987718"/>
              <a:ext cx="1543050" cy="411042"/>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Test Data</a:t>
              </a:r>
              <a:endParaRPr b="0" i="0" sz="1400" u="none" cap="none" strike="noStrike">
                <a:solidFill>
                  <a:srgbClr val="000000"/>
                </a:solidFill>
                <a:latin typeface="Arial"/>
                <a:ea typeface="Arial"/>
                <a:cs typeface="Arial"/>
                <a:sym typeface="Arial"/>
              </a:endParaRPr>
            </a:p>
          </p:txBody>
        </p:sp>
        <p:sp>
          <p:nvSpPr>
            <p:cNvPr id="1143" name="Google Shape;1143;p42"/>
            <p:cNvSpPr/>
            <p:nvPr/>
          </p:nvSpPr>
          <p:spPr>
            <a:xfrm>
              <a:off x="3801273" y="2853013"/>
              <a:ext cx="1694918" cy="41104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Tokenizer</a:t>
              </a:r>
              <a:endParaRPr b="0" i="0" sz="1400" u="none" cap="none" strike="noStrike">
                <a:solidFill>
                  <a:srgbClr val="000000"/>
                </a:solidFill>
                <a:latin typeface="Arial"/>
                <a:ea typeface="Arial"/>
                <a:cs typeface="Arial"/>
                <a:sym typeface="Arial"/>
              </a:endParaRPr>
            </a:p>
          </p:txBody>
        </p:sp>
        <p:sp>
          <p:nvSpPr>
            <p:cNvPr id="1144" name="Google Shape;1144;p42"/>
            <p:cNvSpPr/>
            <p:nvPr/>
          </p:nvSpPr>
          <p:spPr>
            <a:xfrm>
              <a:off x="3801273" y="3488670"/>
              <a:ext cx="1694918" cy="41104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Hashed Term Freq-</a:t>
              </a:r>
              <a:endParaRPr b="0" i="0" sz="1400" u="none" cap="none" strike="noStrike">
                <a:solidFill>
                  <a:srgbClr val="000000"/>
                </a:solidFill>
                <a:latin typeface="Arial"/>
                <a:ea typeface="Arial"/>
                <a:cs typeface="Arial"/>
                <a:sym typeface="Arial"/>
              </a:endParaRPr>
            </a:p>
          </p:txBody>
        </p:sp>
        <p:sp>
          <p:nvSpPr>
            <p:cNvPr id="1145" name="Google Shape;1145;p42"/>
            <p:cNvSpPr/>
            <p:nvPr/>
          </p:nvSpPr>
          <p:spPr>
            <a:xfrm>
              <a:off x="3801273" y="4091221"/>
              <a:ext cx="1694918" cy="411042"/>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Logistic Regression</a:t>
              </a:r>
              <a:endParaRPr b="0" i="0" sz="1400" u="none" cap="none" strike="noStrike">
                <a:solidFill>
                  <a:srgbClr val="000000"/>
                </a:solidFill>
                <a:latin typeface="Arial"/>
                <a:ea typeface="Arial"/>
                <a:cs typeface="Arial"/>
                <a:sym typeface="Arial"/>
              </a:endParaRPr>
            </a:p>
          </p:txBody>
        </p:sp>
        <p:sp>
          <p:nvSpPr>
            <p:cNvPr id="1146" name="Google Shape;1146;p42"/>
            <p:cNvSpPr/>
            <p:nvPr/>
          </p:nvSpPr>
          <p:spPr>
            <a:xfrm>
              <a:off x="7217121" y="2825725"/>
              <a:ext cx="1694918" cy="41104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Tokenizer</a:t>
              </a:r>
              <a:endParaRPr b="0" i="0" sz="1400" u="none" cap="none" strike="noStrike">
                <a:solidFill>
                  <a:srgbClr val="000000"/>
                </a:solidFill>
                <a:latin typeface="Arial"/>
                <a:ea typeface="Arial"/>
                <a:cs typeface="Arial"/>
                <a:sym typeface="Arial"/>
              </a:endParaRPr>
            </a:p>
          </p:txBody>
        </p:sp>
        <p:sp>
          <p:nvSpPr>
            <p:cNvPr id="1147" name="Google Shape;1147;p42"/>
            <p:cNvSpPr/>
            <p:nvPr/>
          </p:nvSpPr>
          <p:spPr>
            <a:xfrm>
              <a:off x="7217121" y="3461382"/>
              <a:ext cx="1694918" cy="411042"/>
            </a:xfrm>
            <a:prstGeom prst="roundRect">
              <a:avLst>
                <a:gd fmla="val 16667" name="adj"/>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Hashed Term Freq-</a:t>
              </a:r>
              <a:endParaRPr b="0" i="0" sz="1400" u="none" cap="none" strike="noStrike">
                <a:solidFill>
                  <a:srgbClr val="000000"/>
                </a:solidFill>
                <a:latin typeface="Arial"/>
                <a:ea typeface="Arial"/>
                <a:cs typeface="Arial"/>
                <a:sym typeface="Arial"/>
              </a:endParaRPr>
            </a:p>
          </p:txBody>
        </p:sp>
        <p:sp>
          <p:nvSpPr>
            <p:cNvPr id="1148" name="Google Shape;1148;p42"/>
            <p:cNvSpPr/>
            <p:nvPr/>
          </p:nvSpPr>
          <p:spPr>
            <a:xfrm>
              <a:off x="7217121" y="4063933"/>
              <a:ext cx="1694918" cy="411042"/>
            </a:xfrm>
            <a:prstGeom prst="roundRect">
              <a:avLst>
                <a:gd fmla="val 16667" name="adj"/>
              </a:avLst>
            </a:prstGeom>
            <a:solidFill>
              <a:srgbClr val="7F6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lt1"/>
                  </a:solidFill>
                  <a:latin typeface="Calibri"/>
                  <a:ea typeface="Calibri"/>
                  <a:cs typeface="Calibri"/>
                  <a:sym typeface="Calibri"/>
                </a:rPr>
                <a:t>Logistic Regression</a:t>
              </a:r>
              <a:endParaRPr b="0" i="0" sz="1400" u="none" cap="none" strike="noStrike">
                <a:solidFill>
                  <a:srgbClr val="000000"/>
                </a:solidFill>
                <a:latin typeface="Arial"/>
                <a:ea typeface="Arial"/>
                <a:cs typeface="Arial"/>
                <a:sym typeface="Arial"/>
              </a:endParaRPr>
            </a:p>
          </p:txBody>
        </p:sp>
        <p:sp>
          <p:nvSpPr>
            <p:cNvPr id="1149" name="Google Shape;1149;p42"/>
            <p:cNvSpPr/>
            <p:nvPr/>
          </p:nvSpPr>
          <p:spPr>
            <a:xfrm>
              <a:off x="3953141" y="4956678"/>
              <a:ext cx="1543050" cy="411042"/>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sp>
          <p:nvSpPr>
            <p:cNvPr id="1150" name="Google Shape;1150;p42"/>
            <p:cNvSpPr/>
            <p:nvPr/>
          </p:nvSpPr>
          <p:spPr>
            <a:xfrm>
              <a:off x="7293055" y="4985238"/>
              <a:ext cx="1543050" cy="411042"/>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lt1"/>
                  </a:solidFill>
                  <a:latin typeface="Calibri"/>
                  <a:ea typeface="Calibri"/>
                  <a:cs typeface="Calibri"/>
                  <a:sym typeface="Calibri"/>
                </a:rPr>
                <a:t>Evaluate</a:t>
              </a:r>
              <a:endParaRPr b="0" i="0" sz="1400" u="none" cap="none" strike="noStrike">
                <a:solidFill>
                  <a:srgbClr val="000000"/>
                </a:solidFill>
                <a:latin typeface="Arial"/>
                <a:ea typeface="Arial"/>
                <a:cs typeface="Arial"/>
                <a:sym typeface="Arial"/>
              </a:endParaRPr>
            </a:p>
          </p:txBody>
        </p:sp>
        <p:sp>
          <p:nvSpPr>
            <p:cNvPr id="1151" name="Google Shape;1151;p42"/>
            <p:cNvSpPr txBox="1"/>
            <p:nvPr/>
          </p:nvSpPr>
          <p:spPr>
            <a:xfrm>
              <a:off x="2752590" y="2242654"/>
              <a:ext cx="9364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Pipeline</a:t>
              </a:r>
              <a:endParaRPr b="0" i="0" sz="1400" u="none" cap="none" strike="noStrike">
                <a:solidFill>
                  <a:srgbClr val="000000"/>
                </a:solidFill>
                <a:latin typeface="Arial"/>
                <a:ea typeface="Arial"/>
                <a:cs typeface="Arial"/>
                <a:sym typeface="Arial"/>
              </a:endParaRPr>
            </a:p>
          </p:txBody>
        </p:sp>
        <p:sp>
          <p:nvSpPr>
            <p:cNvPr id="1152" name="Google Shape;1152;p42"/>
            <p:cNvSpPr txBox="1"/>
            <p:nvPr/>
          </p:nvSpPr>
          <p:spPr>
            <a:xfrm>
              <a:off x="9640649" y="2999717"/>
              <a:ext cx="135120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Rerun exactly the same way</a:t>
              </a:r>
              <a:endParaRPr b="0" i="0" sz="1400" u="none" cap="none" strike="noStrike">
                <a:solidFill>
                  <a:srgbClr val="000000"/>
                </a:solidFill>
                <a:latin typeface="Arial"/>
                <a:ea typeface="Arial"/>
                <a:cs typeface="Arial"/>
                <a:sym typeface="Arial"/>
              </a:endParaRPr>
            </a:p>
          </p:txBody>
        </p:sp>
        <p:sp>
          <p:nvSpPr>
            <p:cNvPr id="1153" name="Google Shape;1153;p42"/>
            <p:cNvSpPr/>
            <p:nvPr/>
          </p:nvSpPr>
          <p:spPr>
            <a:xfrm>
              <a:off x="6204820" y="3287098"/>
              <a:ext cx="498779" cy="635949"/>
            </a:xfrm>
            <a:prstGeom prst="rightArrow">
              <a:avLst>
                <a:gd fmla="val 50000" name="adj1"/>
                <a:gd fmla="val 50000" name="adj2"/>
              </a:avLst>
            </a:prstGeom>
            <a:solidFill>
              <a:srgbClr val="BF9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154" name="Google Shape;1154;p42"/>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ML Pipeline allows you to re-run the test data in exactly the same way as you ran train data.</a:t>
            </a:r>
            <a:endParaRPr b="0" i="0" sz="1400" u="none" cap="none" strike="noStrike">
              <a:solidFill>
                <a:srgbClr val="000000"/>
              </a:solidFill>
              <a:latin typeface="Arial"/>
              <a:ea typeface="Arial"/>
              <a:cs typeface="Arial"/>
              <a:sym typeface="Arial"/>
            </a:endParaRPr>
          </a:p>
        </p:txBody>
      </p:sp>
      <p:sp>
        <p:nvSpPr>
          <p:cNvPr id="1155" name="Google Shape;1155;p42"/>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6" name="Google Shape;1156;p42"/>
          <p:cNvSpPr/>
          <p:nvPr/>
        </p:nvSpPr>
        <p:spPr>
          <a:xfrm>
            <a:off x="1420708" y="2388953"/>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Parameter Tuning to select the best parameters for an algorithm to optimize its performance</a:t>
            </a:r>
            <a:endParaRPr b="0" i="0" sz="1400" u="none" cap="none" strike="noStrike">
              <a:solidFill>
                <a:srgbClr val="000000"/>
              </a:solidFill>
              <a:latin typeface="Arial"/>
              <a:ea typeface="Arial"/>
              <a:cs typeface="Arial"/>
              <a:sym typeface="Arial"/>
            </a:endParaRPr>
          </a:p>
        </p:txBody>
      </p:sp>
      <p:sp>
        <p:nvSpPr>
          <p:cNvPr id="1157" name="Google Shape;1157;p42"/>
          <p:cNvSpPr/>
          <p:nvPr/>
        </p:nvSpPr>
        <p:spPr>
          <a:xfrm>
            <a:off x="828311" y="263059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8" name="Google Shape;1158;p42"/>
          <p:cNvSpPr/>
          <p:nvPr/>
        </p:nvSpPr>
        <p:spPr>
          <a:xfrm>
            <a:off x="828311" y="354831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9" name="Google Shape;1159;p42"/>
          <p:cNvSpPr/>
          <p:nvPr/>
        </p:nvSpPr>
        <p:spPr>
          <a:xfrm>
            <a:off x="6206046" y="1169036"/>
            <a:ext cx="393800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ML PIPELINE ADVANTAGES</a:t>
            </a:r>
            <a:endParaRPr b="0" i="0" sz="1400" u="none" cap="none" strike="noStrike">
              <a:solidFill>
                <a:srgbClr val="000000"/>
              </a:solidFill>
              <a:latin typeface="Arial"/>
              <a:ea typeface="Arial"/>
              <a:cs typeface="Arial"/>
              <a:sym typeface="Arial"/>
            </a:endParaRPr>
          </a:p>
        </p:txBody>
      </p:sp>
      <p:sp>
        <p:nvSpPr>
          <p:cNvPr id="1160" name="Google Shape;1160;p4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161" name="Google Shape;1161;p42"/>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43"/>
          <p:cNvSpPr/>
          <p:nvPr/>
        </p:nvSpPr>
        <p:spPr>
          <a:xfrm>
            <a:off x="552451" y="4800601"/>
            <a:ext cx="15125700" cy="299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7" name="Google Shape;1167;p43"/>
          <p:cNvSpPr txBox="1"/>
          <p:nvPr>
            <p:ph idx="4294967295" type="body"/>
          </p:nvPr>
        </p:nvSpPr>
        <p:spPr>
          <a:xfrm>
            <a:off x="1363953" y="1823180"/>
            <a:ext cx="14314198" cy="25781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2400"/>
              <a:buNone/>
            </a:pPr>
            <a:r>
              <a:rPr lang="en-IN" sz="2400">
                <a:solidFill>
                  <a:srgbClr val="3F3F3F"/>
                </a:solidFill>
                <a:latin typeface="Open Sans"/>
                <a:ea typeface="Open Sans"/>
                <a:cs typeface="Open Sans"/>
                <a:sym typeface="Open Sans"/>
              </a:rPr>
              <a:t>Model selection involves the use of data to figure out the best parameters/model for a task. </a:t>
            </a:r>
            <a:endParaRPr/>
          </a:p>
          <a:p>
            <a:pPr indent="0" lvl="0" marL="0" rtl="0" algn="l">
              <a:lnSpc>
                <a:spcPct val="100000"/>
              </a:lnSpc>
              <a:spcBef>
                <a:spcPts val="0"/>
              </a:spcBef>
              <a:spcAft>
                <a:spcPts val="0"/>
              </a:spcAft>
              <a:buClr>
                <a:srgbClr val="000000"/>
              </a:buClr>
              <a:buSzPts val="2400"/>
              <a:buNone/>
            </a:pPr>
            <a:r>
              <a:t/>
            </a:r>
            <a:endParaRPr sz="24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2400"/>
              <a:buNone/>
            </a:pPr>
            <a:r>
              <a:rPr lang="en-IN" sz="2400">
                <a:solidFill>
                  <a:srgbClr val="3F3F3F"/>
                </a:solidFill>
                <a:latin typeface="Open Sans"/>
                <a:ea typeface="Open Sans"/>
                <a:cs typeface="Open Sans"/>
                <a:sym typeface="Open Sans"/>
              </a:rPr>
              <a:t>Pipelines facilitate model selection, it does not tune each element in the pipeline separately.</a:t>
            </a:r>
            <a:endParaRPr sz="2400" strike="sng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2400"/>
              <a:buNone/>
            </a:pPr>
            <a:r>
              <a:t/>
            </a:r>
            <a:endParaRPr sz="24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2400"/>
              <a:buNone/>
            </a:pPr>
            <a:r>
              <a:rPr b="0" i="0" lang="en-IN" sz="2400" u="none" cap="none" strike="noStrike">
                <a:solidFill>
                  <a:srgbClr val="3F3F3F"/>
                </a:solidFill>
                <a:latin typeface="Open Sans"/>
                <a:ea typeface="Open Sans"/>
                <a:cs typeface="Open Sans"/>
                <a:sym typeface="Open Sans"/>
              </a:rPr>
              <a:t>Spark.ml uses the CrossValidator class that takes an evaluator, an estimator, and a set of ParamMaps, and splits the dataset into a folds set. </a:t>
            </a:r>
            <a:endParaRPr/>
          </a:p>
          <a:p>
            <a:pPr indent="0" lvl="0" marL="0" rtl="0" algn="l">
              <a:lnSpc>
                <a:spcPct val="100000"/>
              </a:lnSpc>
              <a:spcBef>
                <a:spcPts val="1300"/>
              </a:spcBef>
              <a:spcAft>
                <a:spcPts val="0"/>
              </a:spcAft>
              <a:buClr>
                <a:srgbClr val="000000"/>
              </a:buClr>
              <a:buSzPts val="2400"/>
              <a:buNone/>
            </a:pPr>
            <a:r>
              <a:t/>
            </a:r>
            <a:endParaRPr sz="2400">
              <a:solidFill>
                <a:srgbClr val="3F3F3F"/>
              </a:solidFill>
              <a:latin typeface="Open Sans"/>
              <a:ea typeface="Open Sans"/>
              <a:cs typeface="Open Sans"/>
              <a:sym typeface="Open Sans"/>
            </a:endParaRPr>
          </a:p>
        </p:txBody>
      </p:sp>
      <p:sp>
        <p:nvSpPr>
          <p:cNvPr id="1168" name="Google Shape;1168;p43"/>
          <p:cNvSpPr/>
          <p:nvPr/>
        </p:nvSpPr>
        <p:spPr>
          <a:xfrm>
            <a:off x="958850" y="4958151"/>
            <a:ext cx="14719300" cy="243912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Example: </a:t>
            </a:r>
            <a:r>
              <a:rPr b="0" i="0" lang="en-IN" sz="2400" u="none" cap="none" strike="noStrike">
                <a:solidFill>
                  <a:srgbClr val="3F3F3F"/>
                </a:solidFill>
                <a:latin typeface="Open Sans"/>
                <a:ea typeface="Open Sans"/>
                <a:cs typeface="Open Sans"/>
                <a:sym typeface="Open Sans"/>
              </a:rPr>
              <a:t>With three folds, it will generate three (training, test) dataset pairs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1300"/>
              </a:spcBef>
              <a:spcAft>
                <a:spcPts val="0"/>
              </a:spcAft>
              <a:buClr>
                <a:srgbClr val="3F3F3F"/>
              </a:buClr>
              <a:buSzPts val="2400"/>
              <a:buFont typeface="Calibri"/>
              <a:buAutoNum type="arabicPeriod"/>
            </a:pPr>
            <a:r>
              <a:rPr b="0" i="0" lang="en-IN" sz="2400" u="none" cap="none" strike="noStrike">
                <a:solidFill>
                  <a:srgbClr val="3F3F3F"/>
                </a:solidFill>
                <a:latin typeface="Open Sans"/>
                <a:ea typeface="Open Sans"/>
                <a:cs typeface="Open Sans"/>
                <a:sym typeface="Open Sans"/>
              </a:rPr>
              <a:t>Iterates through the set of ParamMaps</a:t>
            </a:r>
            <a:endParaRPr b="0" i="0" sz="2400" u="none" cap="none" strike="noStrike">
              <a:solidFill>
                <a:srgbClr val="3F3F3F"/>
              </a:solidFill>
              <a:latin typeface="Open Sans"/>
              <a:ea typeface="Open Sans"/>
              <a:cs typeface="Open Sans"/>
              <a:sym typeface="Open Sans"/>
            </a:endParaRPr>
          </a:p>
          <a:p>
            <a:pPr indent="-457200" lvl="0" marL="457200" marR="0" rtl="0" algn="l">
              <a:lnSpc>
                <a:spcPct val="100000"/>
              </a:lnSpc>
              <a:spcBef>
                <a:spcPts val="1300"/>
              </a:spcBef>
              <a:spcAft>
                <a:spcPts val="0"/>
              </a:spcAft>
              <a:buClr>
                <a:srgbClr val="3F3F3F"/>
              </a:buClr>
              <a:buSzPts val="2400"/>
              <a:buFont typeface="Calibri"/>
              <a:buAutoNum type="arabicPeriod"/>
            </a:pPr>
            <a:r>
              <a:rPr b="0" i="0" lang="en-IN" sz="2400" u="none" cap="none" strike="noStrike">
                <a:solidFill>
                  <a:srgbClr val="3F3F3F"/>
                </a:solidFill>
                <a:latin typeface="Open Sans"/>
                <a:ea typeface="Open Sans"/>
                <a:cs typeface="Open Sans"/>
                <a:sym typeface="Open Sans"/>
              </a:rPr>
              <a:t>Trains the specific estimator for each of the ParamMaps and evaluates it with the use of the specific evaluator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1300"/>
              </a:spcBef>
              <a:spcAft>
                <a:spcPts val="0"/>
              </a:spcAft>
              <a:buClr>
                <a:srgbClr val="3F3F3F"/>
              </a:buClr>
              <a:buSzPts val="2400"/>
              <a:buFont typeface="Calibri"/>
              <a:buAutoNum type="arabicPeriod"/>
            </a:pPr>
            <a:r>
              <a:rPr b="0" i="0" lang="en-IN" sz="2400" u="none" cap="none" strike="noStrike">
                <a:solidFill>
                  <a:srgbClr val="3F3F3F"/>
                </a:solidFill>
                <a:latin typeface="Open Sans"/>
                <a:ea typeface="Open Sans"/>
                <a:cs typeface="Open Sans"/>
                <a:sym typeface="Open Sans"/>
              </a:rPr>
              <a:t>Uses the best ParamMap and the complete dataset to fit the estimator</a:t>
            </a:r>
            <a:endParaRPr b="0" i="0" sz="1400" u="none" cap="none" strike="noStrike">
              <a:solidFill>
                <a:srgbClr val="000000"/>
              </a:solidFill>
              <a:latin typeface="Arial"/>
              <a:ea typeface="Arial"/>
              <a:cs typeface="Arial"/>
              <a:sym typeface="Arial"/>
            </a:endParaRPr>
          </a:p>
        </p:txBody>
      </p:sp>
      <p:sp>
        <p:nvSpPr>
          <p:cNvPr id="1169" name="Google Shape;1169;p43"/>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0" name="Google Shape;1170;p43"/>
          <p:cNvSpPr/>
          <p:nvPr/>
        </p:nvSpPr>
        <p:spPr>
          <a:xfrm>
            <a:off x="828311" y="259408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1" name="Google Shape;1171;p43"/>
          <p:cNvSpPr/>
          <p:nvPr/>
        </p:nvSpPr>
        <p:spPr>
          <a:xfrm>
            <a:off x="828311" y="341945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2" name="Google Shape;1172;p43"/>
          <p:cNvSpPr/>
          <p:nvPr/>
        </p:nvSpPr>
        <p:spPr>
          <a:xfrm>
            <a:off x="5050505" y="1169036"/>
            <a:ext cx="624908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MODEL SELECTION VIA CROSS-VALIDATION</a:t>
            </a:r>
            <a:endParaRPr b="0" i="0" sz="1400" u="none" cap="none" strike="noStrike">
              <a:solidFill>
                <a:srgbClr val="000000"/>
              </a:solidFill>
              <a:latin typeface="Arial"/>
              <a:ea typeface="Arial"/>
              <a:cs typeface="Arial"/>
              <a:sym typeface="Arial"/>
            </a:endParaRPr>
          </a:p>
        </p:txBody>
      </p:sp>
      <p:sp>
        <p:nvSpPr>
          <p:cNvPr id="1173" name="Google Shape;1173;p4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ML Pipeline (Contd.)</a:t>
            </a:r>
            <a:endParaRPr/>
          </a:p>
        </p:txBody>
      </p:sp>
      <p:pic>
        <p:nvPicPr>
          <p:cNvPr id="1174" name="Google Shape;1174;p43"/>
          <p:cNvPicPr preferRelativeResize="0"/>
          <p:nvPr/>
        </p:nvPicPr>
        <p:blipFill rotWithShape="1">
          <a:blip r:embed="rId3">
            <a:alphaModFix/>
          </a:blip>
          <a:srcRect b="0" l="0" r="0" t="0"/>
          <a:stretch/>
        </p:blipFill>
        <p:spPr>
          <a:xfrm>
            <a:off x="5964515" y="870793"/>
            <a:ext cx="4326970" cy="2743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4"/>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1" i="0" lang="en-IN" sz="3200" u="none" cap="none" strike="noStrike">
                <a:solidFill>
                  <a:schemeClr val="lt1"/>
                </a:solidFill>
                <a:latin typeface="Open Sans ExtraBold"/>
                <a:ea typeface="Open Sans ExtraBold"/>
                <a:cs typeface="Open Sans ExtraBold"/>
                <a:sym typeface="Open Sans ExtraBold"/>
              </a:rPr>
              <a:t>Spark ML Programming</a:t>
            </a:r>
            <a:endParaRPr/>
          </a:p>
        </p:txBody>
      </p:sp>
      <p:sp>
        <p:nvSpPr>
          <p:cNvPr id="1180" name="Google Shape;1180;p44"/>
          <p:cNvSpPr txBox="1"/>
          <p:nvPr>
            <p:ph idx="2" type="body"/>
          </p:nvPr>
        </p:nvSpPr>
        <p:spPr>
          <a:xfrm>
            <a:off x="926742" y="2380588"/>
            <a:ext cx="12378899"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IN" sz="2800" u="none" cap="none" strike="noStrike">
                <a:solidFill>
                  <a:srgbClr val="0F547B"/>
                </a:solidFill>
                <a:latin typeface="Open Sans SemiBold"/>
                <a:ea typeface="Open Sans SemiBold"/>
                <a:cs typeface="Open Sans SemiBold"/>
                <a:sym typeface="Open Sans SemiBold"/>
              </a:rPr>
              <a:t>Topic 4: Spark MLlib Supported Types and Algorithms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4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a:t>
            </a:r>
            <a:endParaRPr/>
          </a:p>
        </p:txBody>
      </p:sp>
      <p:sp>
        <p:nvSpPr>
          <p:cNvPr id="1186" name="Google Shape;1186;p45"/>
          <p:cNvSpPr/>
          <p:nvPr/>
        </p:nvSpPr>
        <p:spPr>
          <a:xfrm>
            <a:off x="1596358" y="2343629"/>
            <a:ext cx="5771728" cy="6619239"/>
          </a:xfrm>
          <a:prstGeom prst="rect">
            <a:avLst/>
          </a:prstGeom>
          <a:noFill/>
          <a:ln>
            <a:noFill/>
          </a:ln>
        </p:spPr>
        <p:txBody>
          <a:bodyPr anchorCtr="0" anchor="t" bIns="45700" lIns="45700" spcFirstLastPara="1" rIns="45700" wrap="square" tIns="45700">
            <a:noAutofit/>
          </a:bodyPr>
          <a:lstStyle/>
          <a:p>
            <a:pPr indent="-4572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Data Types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Basic Statistics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Summary statistics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Correlations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Stratified sampling</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Hypothesis testing</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Random data generation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Classification and Regression</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Linear models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Naive Bayes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Decision trees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Ensembles of trees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Isotonic regression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Collaborative Filtering</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Alternating Least Squares (ALS)</a:t>
            </a:r>
            <a:endParaRPr b="0" i="0" sz="1400" u="none" cap="none" strike="noStrike">
              <a:solidFill>
                <a:srgbClr val="000000"/>
              </a:solidFill>
              <a:latin typeface="Arial"/>
              <a:ea typeface="Arial"/>
              <a:cs typeface="Arial"/>
              <a:sym typeface="Arial"/>
            </a:endParaRPr>
          </a:p>
        </p:txBody>
      </p:sp>
      <p:sp>
        <p:nvSpPr>
          <p:cNvPr id="1187" name="Google Shape;1187;p45"/>
          <p:cNvSpPr/>
          <p:nvPr/>
        </p:nvSpPr>
        <p:spPr>
          <a:xfrm>
            <a:off x="9085634" y="2343629"/>
            <a:ext cx="9470849" cy="5781040"/>
          </a:xfrm>
          <a:prstGeom prst="rect">
            <a:avLst/>
          </a:prstGeom>
          <a:noFill/>
          <a:ln>
            <a:noFill/>
          </a:ln>
        </p:spPr>
        <p:txBody>
          <a:bodyPr anchorCtr="0" anchor="t" bIns="45700" lIns="45700" spcFirstLastPara="1" rIns="45700" wrap="square" tIns="45700">
            <a:noAutofit/>
          </a:bodyPr>
          <a:lstStyle/>
          <a:p>
            <a:pPr indent="-457200" lvl="0" marL="457200" marR="0" rtl="0" algn="l">
              <a:lnSpc>
                <a:spcPct val="100000"/>
              </a:lnSpc>
              <a:spcBef>
                <a:spcPts val="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Clustering</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K-means</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Gaussian mixture</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Power Iteration Clustering (PIC)</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Latent Dirichlet Allocation (LDA)</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Streaming k-means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Dimensionality Reduction</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Singular Value Decomposition (SVD)</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Principal Component Analysis (PCA)</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Feature Extraction and Transformation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Frequent Pattern Mining</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FP-growth</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Optimization</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Stochastic gradient descent</a:t>
            </a:r>
            <a:endParaRPr b="0" i="0" sz="1400" u="none" cap="none" strike="noStrike">
              <a:solidFill>
                <a:srgbClr val="000000"/>
              </a:solidFill>
              <a:latin typeface="Arial"/>
              <a:ea typeface="Arial"/>
              <a:cs typeface="Arial"/>
              <a:sym typeface="Arial"/>
            </a:endParaRPr>
          </a:p>
          <a:p>
            <a:pPr indent="-459048" lvl="1" marL="1081350" marR="0" rtl="0" algn="l">
              <a:lnSpc>
                <a:spcPct val="100000"/>
              </a:lnSpc>
              <a:spcBef>
                <a:spcPts val="600"/>
              </a:spcBef>
              <a:spcAft>
                <a:spcPts val="0"/>
              </a:spcAft>
              <a:buClr>
                <a:srgbClr val="000000"/>
              </a:buClr>
              <a:buSzPts val="2200"/>
              <a:buFont typeface="Courier New"/>
              <a:buChar char="o"/>
            </a:pPr>
            <a:r>
              <a:rPr b="0" i="0" lang="en-IN" sz="2200" u="none" cap="none" strike="noStrike">
                <a:solidFill>
                  <a:srgbClr val="3F3F3F"/>
                </a:solidFill>
                <a:latin typeface="Open Sans"/>
                <a:ea typeface="Open Sans"/>
                <a:cs typeface="Open Sans"/>
                <a:sym typeface="Open Sans"/>
              </a:rPr>
              <a:t>Limited-memory BFGS (L-BFGS)</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600"/>
              </a:spcBef>
              <a:spcAft>
                <a:spcPts val="0"/>
              </a:spcAft>
              <a:buClr>
                <a:srgbClr val="000000"/>
              </a:buClr>
              <a:buSzPts val="2200"/>
              <a:buFont typeface="Arial"/>
              <a:buChar char="•"/>
            </a:pPr>
            <a:r>
              <a:rPr b="0" i="0" lang="en-IN" sz="2200" u="none" cap="none" strike="noStrike">
                <a:solidFill>
                  <a:srgbClr val="3F3F3F"/>
                </a:solidFill>
                <a:latin typeface="Open Sans"/>
                <a:ea typeface="Open Sans"/>
                <a:cs typeface="Open Sans"/>
                <a:sym typeface="Open Sans"/>
              </a:rPr>
              <a:t>PMML Model Export</a:t>
            </a:r>
            <a:endParaRPr b="0" i="0" sz="1400" u="none" cap="none" strike="noStrike">
              <a:solidFill>
                <a:srgbClr val="000000"/>
              </a:solidFill>
              <a:latin typeface="Arial"/>
              <a:ea typeface="Arial"/>
              <a:cs typeface="Arial"/>
              <a:sym typeface="Arial"/>
            </a:endParaRPr>
          </a:p>
        </p:txBody>
      </p:sp>
      <p:pic>
        <p:nvPicPr>
          <p:cNvPr id="1188" name="Google Shape;1188;p45"/>
          <p:cNvPicPr preferRelativeResize="0"/>
          <p:nvPr/>
        </p:nvPicPr>
        <p:blipFill rotWithShape="1">
          <a:blip r:embed="rId3">
            <a:alphaModFix/>
          </a:blip>
          <a:srcRect b="0" l="0" r="0" t="0"/>
          <a:stretch/>
        </p:blipFill>
        <p:spPr>
          <a:xfrm>
            <a:off x="3486150" y="870793"/>
            <a:ext cx="9270152" cy="274320"/>
          </a:xfrm>
          <a:prstGeom prst="rect">
            <a:avLst/>
          </a:prstGeom>
          <a:noFill/>
          <a:ln>
            <a:noFill/>
          </a:ln>
        </p:spPr>
      </p:pic>
      <p:sp>
        <p:nvSpPr>
          <p:cNvPr id="1189" name="Google Shape;1189;p45"/>
          <p:cNvSpPr/>
          <p:nvPr/>
        </p:nvSpPr>
        <p:spPr>
          <a:xfrm>
            <a:off x="2943197" y="1612761"/>
            <a:ext cx="1007384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The types, algorithms, and utilities included in the Spark.MLlib are:</a:t>
            </a:r>
            <a:endParaRPr b="0" i="0" sz="1400" u="none" cap="none" strike="noStrike">
              <a:solidFill>
                <a:srgbClr val="000000"/>
              </a:solidFill>
              <a:latin typeface="Arial"/>
              <a:ea typeface="Arial"/>
              <a:cs typeface="Arial"/>
              <a:sym typeface="Arial"/>
            </a:endParaRPr>
          </a:p>
        </p:txBody>
      </p:sp>
      <p:sp>
        <p:nvSpPr>
          <p:cNvPr id="1190" name="Google Shape;1190;p45"/>
          <p:cNvSpPr/>
          <p:nvPr/>
        </p:nvSpPr>
        <p:spPr>
          <a:xfrm>
            <a:off x="4647895" y="1169036"/>
            <a:ext cx="705430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SUPPORTED TYPES, ALGORITHMS, AND UTILITIES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46"/>
          <p:cNvSpPr/>
          <p:nvPr/>
        </p:nvSpPr>
        <p:spPr>
          <a:xfrm>
            <a:off x="233464" y="2996119"/>
            <a:ext cx="15778264" cy="564204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6" name="Google Shape;1196;p4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197" name="Google Shape;1197;p46"/>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
        <p:nvSpPr>
          <p:cNvPr id="1198" name="Google Shape;1198;p46"/>
          <p:cNvSpPr/>
          <p:nvPr/>
        </p:nvSpPr>
        <p:spPr>
          <a:xfrm>
            <a:off x="518950" y="3703373"/>
            <a:ext cx="15356590" cy="47064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val cars = spark.read.option("header","true"). option("inferSchema","true"). csv(filePath + "data/car-data/car-milage.csv")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1300"/>
              </a:spcBef>
              <a:spcAft>
                <a:spcPts val="0"/>
              </a:spcAft>
              <a:buClr>
                <a:srgbClr val="000000"/>
              </a:buClr>
              <a:buSzPts val="2200"/>
              <a:buFont typeface="Arial"/>
              <a:buNone/>
            </a:pPr>
            <a:r>
              <a:rPr b="0" i="0" lang="en-IN" sz="2200" u="none" cap="none" strike="noStrike">
                <a:solidFill>
                  <a:srgbClr val="3F3F3F"/>
                </a:solidFill>
                <a:latin typeface="Open Sans SemiBold"/>
                <a:ea typeface="Open Sans SemiBold"/>
                <a:cs typeface="Open Sans SemiBold"/>
                <a:sym typeface="Open Sans SemiBold"/>
              </a:rPr>
              <a:t>Find summary statistics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cars.describe("mpg","hp","weight","automatic").show()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1300"/>
              </a:spcBef>
              <a:spcAft>
                <a:spcPts val="0"/>
              </a:spcAft>
              <a:buClr>
                <a:srgbClr val="000000"/>
              </a:buClr>
              <a:buSzPts val="2200"/>
              <a:buFont typeface="Arial"/>
              <a:buNone/>
            </a:pPr>
            <a:r>
              <a:rPr b="0" i="0" lang="en-IN" sz="2200" u="none" cap="none" strike="noStrike">
                <a:solidFill>
                  <a:srgbClr val="3F3F3F"/>
                </a:solidFill>
                <a:latin typeface="Open Sans SemiBold"/>
                <a:ea typeface="Open Sans SemiBold"/>
                <a:cs typeface="Open Sans SemiBold"/>
                <a:sym typeface="Open Sans SemiBold"/>
              </a:rPr>
              <a:t>Finding  correlations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var cor = cars.stat.corr("hp","weight") println("hp to weight : Correlation = %2.4f".format(cor)) </a:t>
            </a:r>
            <a:endParaRPr b="0" i="0" sz="1400" u="none" cap="none" strike="noStrike">
              <a:solidFill>
                <a:srgbClr val="000000"/>
              </a:solidFill>
              <a:latin typeface="Arial"/>
              <a:ea typeface="Arial"/>
              <a:cs typeface="Arial"/>
              <a:sym typeface="Arial"/>
            </a:endParaRPr>
          </a:p>
          <a:p>
            <a:pPr indent="-514350" lvl="0" marL="514350"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Var cov = cars.stat.cov("hp","weight") println("hp to weight : Covariance = %2.4f".format(cov))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cor = cars.stat.corr("RARatio","width") println("Rear Axle Ratio to width : Correlation = %2.4f".format(cor))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300"/>
              </a:spcBef>
              <a:spcAft>
                <a:spcPts val="0"/>
              </a:spcAft>
              <a:buClr>
                <a:srgbClr val="000000"/>
              </a:buClr>
              <a:buSzPts val="2000"/>
              <a:buFont typeface="Arial"/>
              <a:buNone/>
            </a:pPr>
            <a:r>
              <a:rPr b="0" i="0" lang="en-IN" sz="2000" u="none" cap="none" strike="noStrike">
                <a:solidFill>
                  <a:srgbClr val="3F3F3F"/>
                </a:solidFill>
                <a:latin typeface="Courier New"/>
                <a:ea typeface="Courier New"/>
                <a:cs typeface="Courier New"/>
                <a:sym typeface="Courier New"/>
              </a:rPr>
              <a:t>cov = cars.stat.cov("RARatio","width") println("Rear Axle Ratio to width : Covariance = %2.4f".format(cov)) </a:t>
            </a:r>
            <a:endParaRPr b="0" i="0" sz="1400" u="none" cap="none" strike="noStrike">
              <a:solidFill>
                <a:srgbClr val="000000"/>
              </a:solidFill>
              <a:latin typeface="Arial"/>
              <a:ea typeface="Arial"/>
              <a:cs typeface="Arial"/>
              <a:sym typeface="Arial"/>
            </a:endParaRPr>
          </a:p>
        </p:txBody>
      </p:sp>
      <p:sp>
        <p:nvSpPr>
          <p:cNvPr id="1199" name="Google Shape;1199;p46"/>
          <p:cNvSpPr/>
          <p:nvPr/>
        </p:nvSpPr>
        <p:spPr>
          <a:xfrm>
            <a:off x="518950" y="3110424"/>
            <a:ext cx="1455848" cy="424732"/>
          </a:xfrm>
          <a:prstGeom prst="rect">
            <a:avLst/>
          </a:prstGeom>
          <a:noFill/>
          <a:ln>
            <a:noFill/>
          </a:ln>
        </p:spPr>
        <p:txBody>
          <a:bodyPr anchorCtr="0" anchor="t" bIns="45700" lIns="91425" spcFirstLastPara="1" rIns="91425" wrap="square" tIns="45700">
            <a:spAutoFit/>
          </a:bodyPr>
          <a:lstStyle/>
          <a:p>
            <a:pPr indent="-304792" lvl="0" marL="304792" marR="0" rtl="0" algn="l">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p:txBody>
      </p:sp>
      <p:sp>
        <p:nvSpPr>
          <p:cNvPr id="1200" name="Google Shape;1200;p46"/>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Spark Datasets have made statistical work a lot easier.  </a:t>
            </a:r>
            <a:endParaRPr b="0" i="0" sz="1400" u="none" cap="none" strike="noStrike">
              <a:solidFill>
                <a:srgbClr val="000000"/>
              </a:solidFill>
              <a:latin typeface="Arial"/>
              <a:ea typeface="Arial"/>
              <a:cs typeface="Arial"/>
              <a:sym typeface="Arial"/>
            </a:endParaRPr>
          </a:p>
        </p:txBody>
      </p:sp>
      <p:sp>
        <p:nvSpPr>
          <p:cNvPr id="1201" name="Google Shape;1201;p46"/>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2" name="Google Shape;1202;p46"/>
          <p:cNvSpPr/>
          <p:nvPr/>
        </p:nvSpPr>
        <p:spPr>
          <a:xfrm>
            <a:off x="6861289" y="1169036"/>
            <a:ext cx="262751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BASIC STATISTICS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grpSp>
        <p:nvGrpSpPr>
          <p:cNvPr id="1209" name="Google Shape;1209;p47"/>
          <p:cNvGrpSpPr/>
          <p:nvPr/>
        </p:nvGrpSpPr>
        <p:grpSpPr>
          <a:xfrm>
            <a:off x="4012448" y="2357501"/>
            <a:ext cx="8239292" cy="4991098"/>
            <a:chOff x="5730135" y="2076451"/>
            <a:chExt cx="8239292" cy="4991098"/>
          </a:xfrm>
        </p:grpSpPr>
        <p:grpSp>
          <p:nvGrpSpPr>
            <p:cNvPr id="1210" name="Google Shape;1210;p47"/>
            <p:cNvGrpSpPr/>
            <p:nvPr/>
          </p:nvGrpSpPr>
          <p:grpSpPr>
            <a:xfrm>
              <a:off x="10525865" y="2850219"/>
              <a:ext cx="3443562" cy="3443562"/>
              <a:chOff x="11502189" y="3441032"/>
              <a:chExt cx="2887579" cy="2887579"/>
            </a:xfrm>
          </p:grpSpPr>
          <p:sp>
            <p:nvSpPr>
              <p:cNvPr id="1211" name="Google Shape;1211;p47"/>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12" name="Google Shape;1212;p47"/>
              <p:cNvPicPr preferRelativeResize="0"/>
              <p:nvPr/>
            </p:nvPicPr>
            <p:blipFill rotWithShape="1">
              <a:blip r:embed="rId4">
                <a:alphaModFix/>
              </a:blip>
              <a:srcRect b="0" l="0" r="0" t="0"/>
              <a:stretch/>
            </p:blipFill>
            <p:spPr>
              <a:xfrm>
                <a:off x="12050553" y="3989396"/>
                <a:ext cx="1790850" cy="1790850"/>
              </a:xfrm>
              <a:prstGeom prst="rect">
                <a:avLst/>
              </a:prstGeom>
              <a:noFill/>
              <a:ln>
                <a:noFill/>
              </a:ln>
            </p:spPr>
          </p:pic>
        </p:grpSp>
        <p:grpSp>
          <p:nvGrpSpPr>
            <p:cNvPr id="1213" name="Google Shape;1213;p47"/>
            <p:cNvGrpSpPr/>
            <p:nvPr/>
          </p:nvGrpSpPr>
          <p:grpSpPr>
            <a:xfrm>
              <a:off x="5730135" y="2076451"/>
              <a:ext cx="4795730" cy="4991098"/>
              <a:chOff x="5526814" y="1970814"/>
              <a:chExt cx="5202371" cy="5202371"/>
            </a:xfrm>
          </p:grpSpPr>
          <p:pic>
            <p:nvPicPr>
              <p:cNvPr id="1214" name="Google Shape;1214;p47"/>
              <p:cNvPicPr preferRelativeResize="0"/>
              <p:nvPr/>
            </p:nvPicPr>
            <p:blipFill rotWithShape="1">
              <a:blip r:embed="rId5">
                <a:alphaModFix/>
              </a:blip>
              <a:srcRect b="0" l="0" r="0" t="0"/>
              <a:stretch/>
            </p:blipFill>
            <p:spPr>
              <a:xfrm>
                <a:off x="5526814" y="1970814"/>
                <a:ext cx="5202371" cy="5202371"/>
              </a:xfrm>
              <a:prstGeom prst="rect">
                <a:avLst/>
              </a:prstGeom>
              <a:noFill/>
              <a:ln>
                <a:noFill/>
              </a:ln>
            </p:spPr>
          </p:pic>
          <p:grpSp>
            <p:nvGrpSpPr>
              <p:cNvPr id="1215" name="Google Shape;1215;p47"/>
              <p:cNvGrpSpPr/>
              <p:nvPr/>
            </p:nvGrpSpPr>
            <p:grpSpPr>
              <a:xfrm>
                <a:off x="6738981" y="3795027"/>
                <a:ext cx="1093458" cy="1093458"/>
                <a:chOff x="6738981" y="3795027"/>
                <a:chExt cx="1093458" cy="1093458"/>
              </a:xfrm>
            </p:grpSpPr>
            <p:sp>
              <p:nvSpPr>
                <p:cNvPr id="1216" name="Google Shape;1216;p47"/>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7" name="Google Shape;1217;p47"/>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218" name="Google Shape;1218;p47"/>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3F3F3F"/>
                    </a:solidFill>
                    <a:latin typeface="Open Sans"/>
                    <a:ea typeface="Open Sans"/>
                    <a:cs typeface="Open Sans"/>
                    <a:sym typeface="Open Sans"/>
                  </a:rPr>
                  <a:t>START LAB</a:t>
                </a:r>
                <a:endParaRPr b="1" i="0" sz="2400" u="none" cap="none" strike="noStrike">
                  <a:solidFill>
                    <a:srgbClr val="3F3F3F"/>
                  </a:solidFill>
                  <a:latin typeface="Open Sans"/>
                  <a:ea typeface="Open Sans"/>
                  <a:cs typeface="Open Sans"/>
                  <a:sym typeface="Open Sans"/>
                </a:endParaRPr>
              </a:p>
            </p:txBody>
          </p:sp>
        </p:grpSp>
      </p:grpSp>
      <p:sp>
        <p:nvSpPr>
          <p:cNvPr id="1219" name="Google Shape;1219;p47"/>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LIVE EXAMPLE</a:t>
            </a:r>
            <a:endParaRPr b="1" i="0" sz="2200" u="none" cap="none" strike="noStrike">
              <a:solidFill>
                <a:srgbClr val="3F3F3F"/>
              </a:solidFill>
              <a:latin typeface="Open Sans ExtraBold"/>
              <a:ea typeface="Open Sans ExtraBold"/>
              <a:cs typeface="Open Sans ExtraBold"/>
              <a:sym typeface="Open Sans ExtraBold"/>
            </a:endParaRPr>
          </a:p>
        </p:txBody>
      </p:sp>
      <p:pic>
        <p:nvPicPr>
          <p:cNvPr id="1220" name="Google Shape;1220;p47"/>
          <p:cNvPicPr preferRelativeResize="0"/>
          <p:nvPr/>
        </p:nvPicPr>
        <p:blipFill rotWithShape="1">
          <a:blip r:embed="rId6">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48"/>
          <p:cNvSpPr/>
          <p:nvPr/>
        </p:nvSpPr>
        <p:spPr>
          <a:xfrm>
            <a:off x="2403804" y="2939614"/>
            <a:ext cx="10864543" cy="58727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MLlib supports various models of clustering, which are:</a:t>
            </a:r>
            <a:endParaRPr b="0" i="0" sz="1400" u="none" cap="none" strike="noStrike">
              <a:solidFill>
                <a:srgbClr val="000000"/>
              </a:solidFill>
              <a:latin typeface="Arial"/>
              <a:ea typeface="Arial"/>
              <a:cs typeface="Arial"/>
              <a:sym typeface="Arial"/>
            </a:endParaRPr>
          </a:p>
        </p:txBody>
      </p:sp>
      <p:sp>
        <p:nvSpPr>
          <p:cNvPr id="1226" name="Google Shape;1226;p48"/>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Clustering is an unsupervised task in machine learning that divides the data into clusters or groups of similar items automatically.</a:t>
            </a:r>
            <a:endParaRPr b="0" i="0" sz="1400" u="none" cap="none" strike="noStrike">
              <a:solidFill>
                <a:srgbClr val="000000"/>
              </a:solidFill>
              <a:latin typeface="Arial"/>
              <a:ea typeface="Arial"/>
              <a:cs typeface="Arial"/>
              <a:sym typeface="Arial"/>
            </a:endParaRPr>
          </a:p>
        </p:txBody>
      </p:sp>
      <p:sp>
        <p:nvSpPr>
          <p:cNvPr id="1227" name="Google Shape;1227;p48"/>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8" name="Google Shape;1228;p48"/>
          <p:cNvSpPr/>
          <p:nvPr/>
        </p:nvSpPr>
        <p:spPr>
          <a:xfrm>
            <a:off x="5708820" y="3823385"/>
            <a:ext cx="5387547" cy="8155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K-means</a:t>
            </a:r>
            <a:endParaRPr b="0" i="0" sz="1400" u="none" cap="none" strike="noStrike">
              <a:solidFill>
                <a:srgbClr val="000000"/>
              </a:solidFill>
              <a:latin typeface="Arial"/>
              <a:ea typeface="Arial"/>
              <a:cs typeface="Arial"/>
              <a:sym typeface="Arial"/>
            </a:endParaRPr>
          </a:p>
        </p:txBody>
      </p:sp>
      <p:sp>
        <p:nvSpPr>
          <p:cNvPr id="1229" name="Google Shape;1229;p48"/>
          <p:cNvSpPr/>
          <p:nvPr/>
        </p:nvSpPr>
        <p:spPr>
          <a:xfrm>
            <a:off x="5708819" y="4837025"/>
            <a:ext cx="5387547" cy="8155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Gaussian mixture</a:t>
            </a:r>
            <a:endParaRPr b="0" i="0" sz="1400" u="none" cap="none" strike="noStrike">
              <a:solidFill>
                <a:srgbClr val="000000"/>
              </a:solidFill>
              <a:latin typeface="Arial"/>
              <a:ea typeface="Arial"/>
              <a:cs typeface="Arial"/>
              <a:sym typeface="Arial"/>
            </a:endParaRPr>
          </a:p>
        </p:txBody>
      </p:sp>
      <p:sp>
        <p:nvSpPr>
          <p:cNvPr id="1230" name="Google Shape;1230;p48"/>
          <p:cNvSpPr/>
          <p:nvPr/>
        </p:nvSpPr>
        <p:spPr>
          <a:xfrm>
            <a:off x="5708819" y="5850665"/>
            <a:ext cx="5387547" cy="8155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Power Iteration Clustering (PIC)</a:t>
            </a:r>
            <a:endParaRPr b="0" i="0" sz="1400" u="none" cap="none" strike="noStrike">
              <a:solidFill>
                <a:srgbClr val="000000"/>
              </a:solidFill>
              <a:latin typeface="Arial"/>
              <a:ea typeface="Arial"/>
              <a:cs typeface="Arial"/>
              <a:sym typeface="Arial"/>
            </a:endParaRPr>
          </a:p>
        </p:txBody>
      </p:sp>
      <p:sp>
        <p:nvSpPr>
          <p:cNvPr id="1231" name="Google Shape;1231;p48"/>
          <p:cNvSpPr/>
          <p:nvPr/>
        </p:nvSpPr>
        <p:spPr>
          <a:xfrm>
            <a:off x="5708819" y="6864305"/>
            <a:ext cx="5387547" cy="8155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Latent Dirichlet Allocation (LDA)</a:t>
            </a:r>
            <a:endParaRPr b="0" i="0" sz="1400" u="none" cap="none" strike="noStrike">
              <a:solidFill>
                <a:srgbClr val="000000"/>
              </a:solidFill>
              <a:latin typeface="Arial"/>
              <a:ea typeface="Arial"/>
              <a:cs typeface="Arial"/>
              <a:sym typeface="Arial"/>
            </a:endParaRPr>
          </a:p>
        </p:txBody>
      </p:sp>
      <p:sp>
        <p:nvSpPr>
          <p:cNvPr id="1232" name="Google Shape;1232;p48"/>
          <p:cNvSpPr/>
          <p:nvPr/>
        </p:nvSpPr>
        <p:spPr>
          <a:xfrm>
            <a:off x="5708819" y="7877944"/>
            <a:ext cx="5387547" cy="81554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Streaming k-means</a:t>
            </a:r>
            <a:endParaRPr b="0" i="0" sz="1400" u="none" cap="none" strike="noStrike">
              <a:solidFill>
                <a:srgbClr val="000000"/>
              </a:solidFill>
              <a:latin typeface="Arial"/>
              <a:ea typeface="Arial"/>
              <a:cs typeface="Arial"/>
              <a:sym typeface="Arial"/>
            </a:endParaRPr>
          </a:p>
        </p:txBody>
      </p:sp>
      <p:sp>
        <p:nvSpPr>
          <p:cNvPr id="1233" name="Google Shape;1233;p48"/>
          <p:cNvSpPr/>
          <p:nvPr/>
        </p:nvSpPr>
        <p:spPr>
          <a:xfrm>
            <a:off x="7195227" y="1169036"/>
            <a:ext cx="195964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CLUSTERING</a:t>
            </a:r>
            <a:endParaRPr b="0" i="0" sz="1400" u="none" cap="none" strike="noStrike">
              <a:solidFill>
                <a:srgbClr val="000000"/>
              </a:solidFill>
              <a:latin typeface="Arial"/>
              <a:ea typeface="Arial"/>
              <a:cs typeface="Arial"/>
              <a:sym typeface="Arial"/>
            </a:endParaRPr>
          </a:p>
        </p:txBody>
      </p:sp>
      <p:sp>
        <p:nvSpPr>
          <p:cNvPr id="1234" name="Google Shape;1234;p4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235" name="Google Shape;1235;p48"/>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graphicFrame>
        <p:nvGraphicFramePr>
          <p:cNvPr id="1240" name="Google Shape;1240;p49"/>
          <p:cNvGraphicFramePr/>
          <p:nvPr/>
        </p:nvGraphicFramePr>
        <p:xfrm>
          <a:off x="6384213" y="3148650"/>
          <a:ext cx="3000000" cy="3000000"/>
        </p:xfrm>
        <a:graphic>
          <a:graphicData uri="http://schemas.openxmlformats.org/drawingml/2006/table">
            <a:tbl>
              <a:tblPr>
                <a:noFill/>
                <a:tableStyleId>{742028AA-9BE3-4DAA-85DC-EA3316296631}</a:tableStyleId>
              </a:tblPr>
              <a:tblGrid>
                <a:gridCol w="3487575"/>
              </a:tblGrid>
              <a:tr h="370850">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Parameters</a:t>
                      </a:r>
                      <a:endParaRPr sz="1400" u="none" cap="none" strike="noStrike"/>
                    </a:p>
                  </a:txBody>
                  <a:tcPr marT="45725" marB="45725" marR="45725" marL="45725" anchor="ctr"/>
                </a:tc>
              </a:tr>
            </a:tbl>
          </a:graphicData>
        </a:graphic>
      </p:graphicFrame>
      <p:sp>
        <p:nvSpPr>
          <p:cNvPr id="1241" name="Google Shape;1241;p49"/>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K-means works by clustering the data points into a predefined clusters number. </a:t>
            </a:r>
            <a:endParaRPr b="0" i="0" sz="1400" u="none" cap="none" strike="noStrike">
              <a:solidFill>
                <a:srgbClr val="000000"/>
              </a:solidFill>
              <a:latin typeface="Arial"/>
              <a:ea typeface="Arial"/>
              <a:cs typeface="Arial"/>
              <a:sym typeface="Arial"/>
            </a:endParaRPr>
          </a:p>
        </p:txBody>
      </p:sp>
      <p:sp>
        <p:nvSpPr>
          <p:cNvPr id="1242" name="Google Shape;1242;p49"/>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3" name="Google Shape;1243;p49"/>
          <p:cNvSpPr/>
          <p:nvPr/>
        </p:nvSpPr>
        <p:spPr>
          <a:xfrm>
            <a:off x="3471455" y="4282001"/>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K</a:t>
            </a:r>
            <a:endParaRPr b="0" i="0" sz="1800" u="none" cap="none" strike="noStrike">
              <a:solidFill>
                <a:srgbClr val="3F3F3F"/>
              </a:solidFill>
              <a:latin typeface="Open Sans"/>
              <a:ea typeface="Open Sans"/>
              <a:cs typeface="Open Sans"/>
              <a:sym typeface="Open Sans"/>
            </a:endParaRPr>
          </a:p>
        </p:txBody>
      </p:sp>
      <p:sp>
        <p:nvSpPr>
          <p:cNvPr id="1244" name="Google Shape;1244;p49"/>
          <p:cNvSpPr/>
          <p:nvPr/>
        </p:nvSpPr>
        <p:spPr>
          <a:xfrm>
            <a:off x="3471455" y="5193935"/>
            <a:ext cx="3179618" cy="7689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maxIterations</a:t>
            </a:r>
            <a:endParaRPr b="0" i="0" sz="1800" u="none" cap="none" strike="noStrike">
              <a:solidFill>
                <a:schemeClr val="lt1"/>
              </a:solidFill>
              <a:latin typeface="Calibri"/>
              <a:ea typeface="Calibri"/>
              <a:cs typeface="Calibri"/>
              <a:sym typeface="Calibri"/>
            </a:endParaRPr>
          </a:p>
        </p:txBody>
      </p:sp>
      <p:sp>
        <p:nvSpPr>
          <p:cNvPr id="1245" name="Google Shape;1245;p49"/>
          <p:cNvSpPr/>
          <p:nvPr/>
        </p:nvSpPr>
        <p:spPr>
          <a:xfrm>
            <a:off x="3471455" y="6105869"/>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initializationMode </a:t>
            </a:r>
            <a:endParaRPr b="0" i="0" sz="1800" u="none" cap="none" strike="noStrike">
              <a:solidFill>
                <a:srgbClr val="3F3F3F"/>
              </a:solidFill>
              <a:latin typeface="Open Sans"/>
              <a:ea typeface="Open Sans"/>
              <a:cs typeface="Open Sans"/>
              <a:sym typeface="Open Sans"/>
            </a:endParaRPr>
          </a:p>
        </p:txBody>
      </p:sp>
      <p:sp>
        <p:nvSpPr>
          <p:cNvPr id="1246" name="Google Shape;1246;p49"/>
          <p:cNvSpPr/>
          <p:nvPr/>
        </p:nvSpPr>
        <p:spPr>
          <a:xfrm>
            <a:off x="8236814" y="4282001"/>
            <a:ext cx="3179618" cy="7689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runs</a:t>
            </a:r>
            <a:endParaRPr b="0" i="0" sz="1800" u="none" cap="none" strike="noStrike">
              <a:solidFill>
                <a:schemeClr val="lt1"/>
              </a:solidFill>
              <a:latin typeface="Calibri"/>
              <a:ea typeface="Calibri"/>
              <a:cs typeface="Calibri"/>
              <a:sym typeface="Calibri"/>
            </a:endParaRPr>
          </a:p>
        </p:txBody>
      </p:sp>
      <p:sp>
        <p:nvSpPr>
          <p:cNvPr id="1247" name="Google Shape;1247;p49"/>
          <p:cNvSpPr/>
          <p:nvPr/>
        </p:nvSpPr>
        <p:spPr>
          <a:xfrm>
            <a:off x="8236814" y="5193935"/>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initializationSteps</a:t>
            </a:r>
            <a:endParaRPr b="0" i="0" sz="1800" u="none" cap="none" strike="noStrike">
              <a:solidFill>
                <a:srgbClr val="3F3F3F"/>
              </a:solidFill>
              <a:latin typeface="Open Sans"/>
              <a:ea typeface="Open Sans"/>
              <a:cs typeface="Open Sans"/>
              <a:sym typeface="Open Sans"/>
            </a:endParaRPr>
          </a:p>
        </p:txBody>
      </p:sp>
      <p:sp>
        <p:nvSpPr>
          <p:cNvPr id="1248" name="Google Shape;1248;p49"/>
          <p:cNvSpPr/>
          <p:nvPr/>
        </p:nvSpPr>
        <p:spPr>
          <a:xfrm>
            <a:off x="8236814" y="6105870"/>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epsilon</a:t>
            </a:r>
            <a:endParaRPr b="0" i="0" sz="1400" u="none" cap="none" strike="noStrike">
              <a:solidFill>
                <a:srgbClr val="000000"/>
              </a:solidFill>
              <a:latin typeface="Arial"/>
              <a:ea typeface="Arial"/>
              <a:cs typeface="Arial"/>
              <a:sym typeface="Arial"/>
            </a:endParaRPr>
          </a:p>
        </p:txBody>
      </p:sp>
      <p:sp>
        <p:nvSpPr>
          <p:cNvPr id="1249" name="Google Shape;1249;p49"/>
          <p:cNvSpPr/>
          <p:nvPr/>
        </p:nvSpPr>
        <p:spPr>
          <a:xfrm>
            <a:off x="7424680" y="1169036"/>
            <a:ext cx="150073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K-MEANS</a:t>
            </a:r>
            <a:endParaRPr b="0" i="0" sz="1400" u="none" cap="none" strike="noStrike">
              <a:solidFill>
                <a:srgbClr val="000000"/>
              </a:solidFill>
              <a:latin typeface="Arial"/>
              <a:ea typeface="Arial"/>
              <a:cs typeface="Arial"/>
              <a:sym typeface="Arial"/>
            </a:endParaRPr>
          </a:p>
        </p:txBody>
      </p:sp>
      <p:sp>
        <p:nvSpPr>
          <p:cNvPr id="1250" name="Google Shape;1250;p4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251" name="Google Shape;1251;p49"/>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
          <p:cNvSpPr/>
          <p:nvPr/>
        </p:nvSpPr>
        <p:spPr>
          <a:xfrm>
            <a:off x="3680460" y="6271560"/>
            <a:ext cx="9098280" cy="20129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5"/>
          <p:cNvSpPr/>
          <p:nvPr/>
        </p:nvSpPr>
        <p:spPr>
          <a:xfrm>
            <a:off x="3680460" y="2543334"/>
            <a:ext cx="9098280" cy="20129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3" name="Google Shape;403;p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404" name="Google Shape;404;p5"/>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
        <p:nvSpPr>
          <p:cNvPr id="405" name="Google Shape;405;p5"/>
          <p:cNvSpPr/>
          <p:nvPr/>
        </p:nvSpPr>
        <p:spPr>
          <a:xfrm>
            <a:off x="6743730" y="2835389"/>
            <a:ext cx="2792954" cy="1028700"/>
          </a:xfrm>
          <a:prstGeom prst="rect">
            <a:avLst/>
          </a:prstGeom>
          <a:solidFill>
            <a:schemeClr val="lt1"/>
          </a:solidFill>
          <a:ln cap="flat" cmpd="sng" w="57150">
            <a:solidFill>
              <a:srgbClr val="3A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6" name="Google Shape;406;p5"/>
          <p:cNvSpPr/>
          <p:nvPr/>
        </p:nvSpPr>
        <p:spPr>
          <a:xfrm>
            <a:off x="6743730" y="6569458"/>
            <a:ext cx="2792954" cy="1028700"/>
          </a:xfrm>
          <a:prstGeom prst="rect">
            <a:avLst/>
          </a:prstGeom>
          <a:solidFill>
            <a:schemeClr val="lt1"/>
          </a:solidFill>
          <a:ln cap="flat" cmpd="sng" w="57150">
            <a:solidFill>
              <a:srgbClr val="3A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5"/>
          <p:cNvSpPr txBox="1"/>
          <p:nvPr/>
        </p:nvSpPr>
        <p:spPr>
          <a:xfrm>
            <a:off x="4634148" y="2865050"/>
            <a:ext cx="9476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Input</a:t>
            </a:r>
            <a:endParaRPr b="0" i="0" sz="1400" u="none" cap="none" strike="noStrike">
              <a:solidFill>
                <a:srgbClr val="000000"/>
              </a:solidFill>
              <a:latin typeface="Arial"/>
              <a:ea typeface="Arial"/>
              <a:cs typeface="Arial"/>
              <a:sym typeface="Arial"/>
            </a:endParaRPr>
          </a:p>
        </p:txBody>
      </p:sp>
      <p:sp>
        <p:nvSpPr>
          <p:cNvPr id="408" name="Google Shape;408;p5"/>
          <p:cNvSpPr txBox="1"/>
          <p:nvPr/>
        </p:nvSpPr>
        <p:spPr>
          <a:xfrm>
            <a:off x="7321713" y="3118906"/>
            <a:ext cx="163698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Computer</a:t>
            </a:r>
            <a:endParaRPr b="0" i="0" sz="1400" u="none" cap="none" strike="noStrike">
              <a:solidFill>
                <a:srgbClr val="000000"/>
              </a:solidFill>
              <a:latin typeface="Arial"/>
              <a:ea typeface="Arial"/>
              <a:cs typeface="Arial"/>
              <a:sym typeface="Arial"/>
            </a:endParaRPr>
          </a:p>
        </p:txBody>
      </p:sp>
      <p:sp>
        <p:nvSpPr>
          <p:cNvPr id="409" name="Google Shape;409;p5"/>
          <p:cNvSpPr txBox="1"/>
          <p:nvPr/>
        </p:nvSpPr>
        <p:spPr>
          <a:xfrm>
            <a:off x="7467531" y="6852975"/>
            <a:ext cx="163698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Computer</a:t>
            </a:r>
            <a:endParaRPr b="0" i="0" sz="1400" u="none" cap="none" strike="noStrike">
              <a:solidFill>
                <a:srgbClr val="000000"/>
              </a:solidFill>
              <a:latin typeface="Arial"/>
              <a:ea typeface="Arial"/>
              <a:cs typeface="Arial"/>
              <a:sym typeface="Arial"/>
            </a:endParaRPr>
          </a:p>
        </p:txBody>
      </p:sp>
      <p:sp>
        <p:nvSpPr>
          <p:cNvPr id="410" name="Google Shape;410;p5"/>
          <p:cNvSpPr txBox="1"/>
          <p:nvPr/>
        </p:nvSpPr>
        <p:spPr>
          <a:xfrm>
            <a:off x="4397449" y="3522841"/>
            <a:ext cx="14210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Program</a:t>
            </a:r>
            <a:endParaRPr b="0" i="0" sz="1400" u="none" cap="none" strike="noStrike">
              <a:solidFill>
                <a:srgbClr val="000000"/>
              </a:solidFill>
              <a:latin typeface="Arial"/>
              <a:ea typeface="Arial"/>
              <a:cs typeface="Arial"/>
              <a:sym typeface="Arial"/>
            </a:endParaRPr>
          </a:p>
        </p:txBody>
      </p:sp>
      <p:sp>
        <p:nvSpPr>
          <p:cNvPr id="411" name="Google Shape;411;p5"/>
          <p:cNvSpPr txBox="1"/>
          <p:nvPr/>
        </p:nvSpPr>
        <p:spPr>
          <a:xfrm>
            <a:off x="4634148" y="6528516"/>
            <a:ext cx="9476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Input</a:t>
            </a:r>
            <a:endParaRPr b="0" i="0" sz="1400" u="none" cap="none" strike="noStrike">
              <a:solidFill>
                <a:srgbClr val="000000"/>
              </a:solidFill>
              <a:latin typeface="Arial"/>
              <a:ea typeface="Arial"/>
              <a:cs typeface="Arial"/>
              <a:sym typeface="Arial"/>
            </a:endParaRPr>
          </a:p>
        </p:txBody>
      </p:sp>
      <p:sp>
        <p:nvSpPr>
          <p:cNvPr id="412" name="Google Shape;412;p5"/>
          <p:cNvSpPr txBox="1"/>
          <p:nvPr/>
        </p:nvSpPr>
        <p:spPr>
          <a:xfrm>
            <a:off x="4397449" y="7186307"/>
            <a:ext cx="13580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Outputs</a:t>
            </a:r>
            <a:endParaRPr b="0" i="0" sz="1400" u="none" cap="none" strike="noStrike">
              <a:solidFill>
                <a:srgbClr val="000000"/>
              </a:solidFill>
              <a:latin typeface="Arial"/>
              <a:ea typeface="Arial"/>
              <a:cs typeface="Arial"/>
              <a:sym typeface="Arial"/>
            </a:endParaRPr>
          </a:p>
        </p:txBody>
      </p:sp>
      <p:sp>
        <p:nvSpPr>
          <p:cNvPr id="413" name="Google Shape;413;p5"/>
          <p:cNvSpPr txBox="1"/>
          <p:nvPr/>
        </p:nvSpPr>
        <p:spPr>
          <a:xfrm>
            <a:off x="10332256" y="6905051"/>
            <a:ext cx="14210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Program</a:t>
            </a:r>
            <a:endParaRPr b="0" i="0" sz="1400" u="none" cap="none" strike="noStrike">
              <a:solidFill>
                <a:srgbClr val="000000"/>
              </a:solidFill>
              <a:latin typeface="Arial"/>
              <a:ea typeface="Arial"/>
              <a:cs typeface="Arial"/>
              <a:sym typeface="Arial"/>
            </a:endParaRPr>
          </a:p>
        </p:txBody>
      </p:sp>
      <p:sp>
        <p:nvSpPr>
          <p:cNvPr id="414" name="Google Shape;414;p5"/>
          <p:cNvSpPr txBox="1"/>
          <p:nvPr/>
        </p:nvSpPr>
        <p:spPr>
          <a:xfrm>
            <a:off x="10332256" y="3057262"/>
            <a:ext cx="13580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Outputs</a:t>
            </a:r>
            <a:endParaRPr b="0" i="0" sz="1400" u="none" cap="none" strike="noStrike">
              <a:solidFill>
                <a:srgbClr val="000000"/>
              </a:solidFill>
              <a:latin typeface="Arial"/>
              <a:ea typeface="Arial"/>
              <a:cs typeface="Arial"/>
              <a:sym typeface="Arial"/>
            </a:endParaRPr>
          </a:p>
        </p:txBody>
      </p:sp>
      <p:sp>
        <p:nvSpPr>
          <p:cNvPr id="415" name="Google Shape;415;p5"/>
          <p:cNvSpPr txBox="1"/>
          <p:nvPr/>
        </p:nvSpPr>
        <p:spPr>
          <a:xfrm>
            <a:off x="1178067" y="5447040"/>
            <a:ext cx="284404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Machine learning:</a:t>
            </a:r>
            <a:endParaRPr b="0" i="0" sz="1400" u="none" cap="none" strike="noStrike">
              <a:solidFill>
                <a:srgbClr val="000000"/>
              </a:solidFill>
              <a:latin typeface="Arial"/>
              <a:ea typeface="Arial"/>
              <a:cs typeface="Arial"/>
              <a:sym typeface="Arial"/>
            </a:endParaRPr>
          </a:p>
        </p:txBody>
      </p:sp>
      <p:sp>
        <p:nvSpPr>
          <p:cNvPr id="416" name="Google Shape;416;p5"/>
          <p:cNvSpPr txBox="1"/>
          <p:nvPr/>
        </p:nvSpPr>
        <p:spPr>
          <a:xfrm>
            <a:off x="1178068" y="1669627"/>
            <a:ext cx="39708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Traditional Programming:</a:t>
            </a:r>
            <a:endParaRPr b="0" i="0" sz="1400" u="none" cap="none" strike="noStrike">
              <a:solidFill>
                <a:srgbClr val="000000"/>
              </a:solidFill>
              <a:latin typeface="Arial"/>
              <a:ea typeface="Arial"/>
              <a:cs typeface="Arial"/>
              <a:sym typeface="Arial"/>
            </a:endParaRPr>
          </a:p>
        </p:txBody>
      </p:sp>
      <p:cxnSp>
        <p:nvCxnSpPr>
          <p:cNvPr id="417" name="Google Shape;417;p5"/>
          <p:cNvCxnSpPr/>
          <p:nvPr/>
        </p:nvCxnSpPr>
        <p:spPr>
          <a:xfrm>
            <a:off x="5702592" y="3152465"/>
            <a:ext cx="1041138" cy="0"/>
          </a:xfrm>
          <a:prstGeom prst="straightConnector1">
            <a:avLst/>
          </a:prstGeom>
          <a:noFill/>
          <a:ln cap="flat" cmpd="sng" w="57150">
            <a:solidFill>
              <a:srgbClr val="3A3838"/>
            </a:solidFill>
            <a:prstDash val="solid"/>
            <a:miter lim="800000"/>
            <a:headEnd len="sm" w="sm" type="none"/>
            <a:tailEnd len="med" w="med" type="triangle"/>
          </a:ln>
        </p:spPr>
      </p:cxnSp>
      <p:cxnSp>
        <p:nvCxnSpPr>
          <p:cNvPr id="418" name="Google Shape;418;p5"/>
          <p:cNvCxnSpPr/>
          <p:nvPr/>
        </p:nvCxnSpPr>
        <p:spPr>
          <a:xfrm>
            <a:off x="5818544" y="3715149"/>
            <a:ext cx="925186" cy="0"/>
          </a:xfrm>
          <a:prstGeom prst="straightConnector1">
            <a:avLst/>
          </a:prstGeom>
          <a:noFill/>
          <a:ln cap="flat" cmpd="sng" w="57150">
            <a:solidFill>
              <a:srgbClr val="3A3838"/>
            </a:solidFill>
            <a:prstDash val="solid"/>
            <a:miter lim="800000"/>
            <a:headEnd len="sm" w="sm" type="none"/>
            <a:tailEnd len="med" w="med" type="triangle"/>
          </a:ln>
        </p:spPr>
      </p:cxnSp>
      <p:cxnSp>
        <p:nvCxnSpPr>
          <p:cNvPr id="419" name="Google Shape;419;p5"/>
          <p:cNvCxnSpPr/>
          <p:nvPr/>
        </p:nvCxnSpPr>
        <p:spPr>
          <a:xfrm>
            <a:off x="9551107" y="3288094"/>
            <a:ext cx="781149" cy="0"/>
          </a:xfrm>
          <a:prstGeom prst="straightConnector1">
            <a:avLst/>
          </a:prstGeom>
          <a:noFill/>
          <a:ln cap="flat" cmpd="sng" w="57150">
            <a:solidFill>
              <a:srgbClr val="3A3838"/>
            </a:solidFill>
            <a:prstDash val="solid"/>
            <a:miter lim="800000"/>
            <a:headEnd len="sm" w="sm" type="none"/>
            <a:tailEnd len="med" w="med" type="triangle"/>
          </a:ln>
        </p:spPr>
      </p:cxnSp>
      <p:cxnSp>
        <p:nvCxnSpPr>
          <p:cNvPr id="420" name="Google Shape;420;p5"/>
          <p:cNvCxnSpPr/>
          <p:nvPr/>
        </p:nvCxnSpPr>
        <p:spPr>
          <a:xfrm>
            <a:off x="5702592" y="6807492"/>
            <a:ext cx="1041138" cy="0"/>
          </a:xfrm>
          <a:prstGeom prst="straightConnector1">
            <a:avLst/>
          </a:prstGeom>
          <a:noFill/>
          <a:ln cap="flat" cmpd="sng" w="57150">
            <a:solidFill>
              <a:srgbClr val="3A3838"/>
            </a:solidFill>
            <a:prstDash val="solid"/>
            <a:miter lim="800000"/>
            <a:headEnd len="sm" w="sm" type="none"/>
            <a:tailEnd len="med" w="med" type="triangle"/>
          </a:ln>
        </p:spPr>
      </p:cxnSp>
      <p:cxnSp>
        <p:nvCxnSpPr>
          <p:cNvPr id="421" name="Google Shape;421;p5"/>
          <p:cNvCxnSpPr/>
          <p:nvPr/>
        </p:nvCxnSpPr>
        <p:spPr>
          <a:xfrm>
            <a:off x="5818544" y="7370176"/>
            <a:ext cx="925186" cy="0"/>
          </a:xfrm>
          <a:prstGeom prst="straightConnector1">
            <a:avLst/>
          </a:prstGeom>
          <a:noFill/>
          <a:ln cap="flat" cmpd="sng" w="57150">
            <a:solidFill>
              <a:srgbClr val="3A3838"/>
            </a:solidFill>
            <a:prstDash val="solid"/>
            <a:miter lim="800000"/>
            <a:headEnd len="sm" w="sm" type="none"/>
            <a:tailEnd len="med" w="med" type="triangle"/>
          </a:ln>
        </p:spPr>
      </p:cxnSp>
      <p:cxnSp>
        <p:nvCxnSpPr>
          <p:cNvPr id="422" name="Google Shape;422;p5"/>
          <p:cNvCxnSpPr/>
          <p:nvPr/>
        </p:nvCxnSpPr>
        <p:spPr>
          <a:xfrm>
            <a:off x="9551107" y="7099986"/>
            <a:ext cx="781149" cy="0"/>
          </a:xfrm>
          <a:prstGeom prst="straightConnector1">
            <a:avLst/>
          </a:prstGeom>
          <a:noFill/>
          <a:ln cap="flat" cmpd="sng" w="57150">
            <a:solidFill>
              <a:srgbClr val="3A3838"/>
            </a:solidFill>
            <a:prstDash val="solid"/>
            <a:miter lim="800000"/>
            <a:headEnd len="sm" w="sm" type="none"/>
            <a:tailEnd len="med" w="med" type="triangle"/>
          </a:ln>
        </p:spPr>
      </p:cxnSp>
      <p:sp>
        <p:nvSpPr>
          <p:cNvPr id="423" name="Google Shape;423;p5"/>
          <p:cNvSpPr/>
          <p:nvPr/>
        </p:nvSpPr>
        <p:spPr>
          <a:xfrm>
            <a:off x="4166190" y="1169036"/>
            <a:ext cx="80177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MACHINE LEARNING VS. TRADITIONAL PROGRAMMING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50"/>
          <p:cNvSpPr txBox="1"/>
          <p:nvPr>
            <p:ph idx="4294967295" type="body"/>
          </p:nvPr>
        </p:nvSpPr>
        <p:spPr>
          <a:xfrm>
            <a:off x="363538" y="1540879"/>
            <a:ext cx="15528925" cy="624459"/>
          </a:xfrm>
          <a:prstGeom prst="rect">
            <a:avLst/>
          </a:prstGeom>
          <a:noFill/>
          <a:ln>
            <a:noFill/>
          </a:ln>
        </p:spPr>
        <p:txBody>
          <a:bodyPr anchorCtr="0" anchor="t" bIns="45700" lIns="45700" spcFirstLastPara="1" rIns="45700" wrap="square" tIns="45700">
            <a:noAutofit/>
          </a:bodyPr>
          <a:lstStyle/>
          <a:p>
            <a:pPr indent="0" lvl="0" marL="0" rtl="0" algn="ctr">
              <a:lnSpc>
                <a:spcPct val="100000"/>
              </a:lnSpc>
              <a:spcBef>
                <a:spcPts val="0"/>
              </a:spcBef>
              <a:spcAft>
                <a:spcPts val="0"/>
              </a:spcAft>
              <a:buClr>
                <a:srgbClr val="000000"/>
              </a:buClr>
              <a:buSzPts val="2400"/>
              <a:buNone/>
            </a:pPr>
            <a:r>
              <a:rPr b="0" i="0" lang="en-IN" sz="2400" u="none" cap="none" strike="noStrike">
                <a:solidFill>
                  <a:srgbClr val="3F3F3F"/>
                </a:solidFill>
                <a:latin typeface="Open Sans SemiBold"/>
                <a:ea typeface="Open Sans SemiBold"/>
                <a:cs typeface="Open Sans SemiBold"/>
                <a:sym typeface="Open Sans SemiBold"/>
              </a:rPr>
              <a:t>The flowchart below shows how the K-means algorithm works: </a:t>
            </a:r>
            <a:endParaRPr/>
          </a:p>
        </p:txBody>
      </p:sp>
      <p:grpSp>
        <p:nvGrpSpPr>
          <p:cNvPr id="1257" name="Google Shape;1257;p50"/>
          <p:cNvGrpSpPr/>
          <p:nvPr/>
        </p:nvGrpSpPr>
        <p:grpSpPr>
          <a:xfrm>
            <a:off x="3871609" y="2271175"/>
            <a:ext cx="9911950" cy="6120696"/>
            <a:chOff x="-2" y="-1"/>
            <a:chExt cx="9015765" cy="5247470"/>
          </a:xfrm>
        </p:grpSpPr>
        <p:sp>
          <p:nvSpPr>
            <p:cNvPr id="1258" name="Google Shape;1258;p50"/>
            <p:cNvSpPr/>
            <p:nvPr/>
          </p:nvSpPr>
          <p:spPr>
            <a:xfrm>
              <a:off x="0" y="-1"/>
              <a:ext cx="2371886" cy="764988"/>
            </a:xfrm>
            <a:custGeom>
              <a:rect b="b" l="l" r="r" t="t"/>
              <a:pathLst>
                <a:path extrusionOk="0" h="120000" w="120000">
                  <a:moveTo>
                    <a:pt x="20000" y="0"/>
                  </a:moveTo>
                  <a:lnTo>
                    <a:pt x="100000" y="0"/>
                  </a:lnTo>
                  <a:cubicBezTo>
                    <a:pt x="111044" y="0"/>
                    <a:pt x="120000" y="26861"/>
                    <a:pt x="120000" y="60000"/>
                  </a:cubicBezTo>
                  <a:cubicBezTo>
                    <a:pt x="120000" y="93138"/>
                    <a:pt x="111044" y="120000"/>
                    <a:pt x="100000" y="120000"/>
                  </a:cubicBezTo>
                  <a:lnTo>
                    <a:pt x="20000" y="120000"/>
                  </a:lnTo>
                  <a:cubicBezTo>
                    <a:pt x="8955" y="120000"/>
                    <a:pt x="0" y="93138"/>
                    <a:pt x="0" y="60000"/>
                  </a:cubicBezTo>
                  <a:cubicBezTo>
                    <a:pt x="0" y="26861"/>
                    <a:pt x="8955" y="0"/>
                    <a:pt x="20000" y="0"/>
                  </a:cubicBez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cxnSp>
          <p:nvCxnSpPr>
            <p:cNvPr id="1259" name="Google Shape;1259;p50"/>
            <p:cNvCxnSpPr/>
            <p:nvPr/>
          </p:nvCxnSpPr>
          <p:spPr>
            <a:xfrm>
              <a:off x="5903000" y="3289596"/>
              <a:ext cx="740877" cy="4022"/>
            </a:xfrm>
            <a:prstGeom prst="straightConnector1">
              <a:avLst/>
            </a:prstGeom>
            <a:noFill/>
            <a:ln cap="flat" cmpd="sng" w="38100">
              <a:solidFill>
                <a:srgbClr val="FF9429"/>
              </a:solidFill>
              <a:prstDash val="solid"/>
              <a:miter lim="8000"/>
              <a:headEnd len="sm" w="sm" type="none"/>
              <a:tailEnd len="lg" w="lg" type="triangle"/>
            </a:ln>
          </p:spPr>
        </p:cxnSp>
        <p:grpSp>
          <p:nvGrpSpPr>
            <p:cNvPr id="1260" name="Google Shape;1260;p50"/>
            <p:cNvGrpSpPr/>
            <p:nvPr/>
          </p:nvGrpSpPr>
          <p:grpSpPr>
            <a:xfrm>
              <a:off x="-2" y="1120620"/>
              <a:ext cx="2371888" cy="764988"/>
              <a:chOff x="0" y="0"/>
              <a:chExt cx="2371887" cy="764986"/>
            </a:xfrm>
          </p:grpSpPr>
          <p:sp>
            <p:nvSpPr>
              <p:cNvPr id="1261" name="Google Shape;1261;p50"/>
              <p:cNvSpPr/>
              <p:nvPr/>
            </p:nvSpPr>
            <p:spPr>
              <a:xfrm>
                <a:off x="0" y="0"/>
                <a:ext cx="2371887" cy="764986"/>
              </a:xfrm>
              <a:custGeom>
                <a:rect b="b" l="l" r="r" t="t"/>
                <a:pathLst>
                  <a:path extrusionOk="0" h="120000" w="120000">
                    <a:moveTo>
                      <a:pt x="0" y="120000"/>
                    </a:moveTo>
                    <a:lnTo>
                      <a:pt x="24000" y="0"/>
                    </a:lnTo>
                    <a:lnTo>
                      <a:pt x="120000" y="0"/>
                    </a:lnTo>
                    <a:lnTo>
                      <a:pt x="96000" y="120000"/>
                    </a:ln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62" name="Google Shape;1262;p50"/>
              <p:cNvSpPr/>
              <p:nvPr/>
            </p:nvSpPr>
            <p:spPr>
              <a:xfrm>
                <a:off x="474375" y="26892"/>
                <a:ext cx="1423132" cy="71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No. of cluster K</a:t>
                </a:r>
                <a:endParaRPr b="0" i="0" sz="1400" u="none" cap="none" strike="noStrike">
                  <a:solidFill>
                    <a:srgbClr val="000000"/>
                  </a:solidFill>
                  <a:latin typeface="Arial"/>
                  <a:ea typeface="Arial"/>
                  <a:cs typeface="Arial"/>
                  <a:sym typeface="Arial"/>
                </a:endParaRPr>
              </a:p>
            </p:txBody>
          </p:sp>
        </p:grpSp>
        <p:sp>
          <p:nvSpPr>
            <p:cNvPr id="1263" name="Google Shape;1263;p50"/>
            <p:cNvSpPr/>
            <p:nvPr/>
          </p:nvSpPr>
          <p:spPr>
            <a:xfrm>
              <a:off x="0" y="2241241"/>
              <a:ext cx="2371886" cy="764986"/>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grpSp>
          <p:nvGrpSpPr>
            <p:cNvPr id="1264" name="Google Shape;1264;p50"/>
            <p:cNvGrpSpPr/>
            <p:nvPr/>
          </p:nvGrpSpPr>
          <p:grpSpPr>
            <a:xfrm>
              <a:off x="-2" y="3361862"/>
              <a:ext cx="2383808" cy="764987"/>
              <a:chOff x="0" y="0"/>
              <a:chExt cx="2383807" cy="764986"/>
            </a:xfrm>
          </p:grpSpPr>
          <p:sp>
            <p:nvSpPr>
              <p:cNvPr id="1265" name="Google Shape;1265;p50"/>
              <p:cNvSpPr/>
              <p:nvPr/>
            </p:nvSpPr>
            <p:spPr>
              <a:xfrm>
                <a:off x="0" y="0"/>
                <a:ext cx="2371886" cy="764986"/>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66" name="Google Shape;1266;p50"/>
              <p:cNvSpPr/>
              <p:nvPr/>
            </p:nvSpPr>
            <p:spPr>
              <a:xfrm>
                <a:off x="11920" y="45214"/>
                <a:ext cx="2371887" cy="71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Distance of objects to centroids</a:t>
                </a:r>
                <a:endParaRPr b="0" i="0" sz="1400" u="none" cap="none" strike="noStrike">
                  <a:solidFill>
                    <a:srgbClr val="000000"/>
                  </a:solidFill>
                  <a:latin typeface="Arial"/>
                  <a:ea typeface="Arial"/>
                  <a:cs typeface="Arial"/>
                  <a:sym typeface="Arial"/>
                </a:endParaRPr>
              </a:p>
            </p:txBody>
          </p:sp>
        </p:grpSp>
        <p:grpSp>
          <p:nvGrpSpPr>
            <p:cNvPr id="1267" name="Google Shape;1267;p50"/>
            <p:cNvGrpSpPr/>
            <p:nvPr/>
          </p:nvGrpSpPr>
          <p:grpSpPr>
            <a:xfrm>
              <a:off x="-2" y="4482482"/>
              <a:ext cx="2371888" cy="764987"/>
              <a:chOff x="0" y="0"/>
              <a:chExt cx="2371887" cy="764986"/>
            </a:xfrm>
          </p:grpSpPr>
          <p:sp>
            <p:nvSpPr>
              <p:cNvPr id="1268" name="Google Shape;1268;p50"/>
              <p:cNvSpPr/>
              <p:nvPr/>
            </p:nvSpPr>
            <p:spPr>
              <a:xfrm>
                <a:off x="0" y="0"/>
                <a:ext cx="2371886" cy="764986"/>
              </a:xfrm>
              <a:custGeom>
                <a:rect b="b" l="l" r="r" t="t"/>
                <a:pathLst>
                  <a:path extrusionOk="0" h="120000" w="120000">
                    <a:moveTo>
                      <a:pt x="0" y="12000"/>
                    </a:moveTo>
                    <a:cubicBezTo>
                      <a:pt x="0" y="5372"/>
                      <a:pt x="716" y="0"/>
                      <a:pt x="1594" y="0"/>
                    </a:cubicBezTo>
                    <a:lnTo>
                      <a:pt x="118405" y="0"/>
                    </a:lnTo>
                    <a:cubicBezTo>
                      <a:pt x="119283" y="0"/>
                      <a:pt x="120000" y="5372"/>
                      <a:pt x="120000" y="12000"/>
                    </a:cubicBezTo>
                    <a:lnTo>
                      <a:pt x="120000" y="108000"/>
                    </a:lnTo>
                    <a:cubicBezTo>
                      <a:pt x="120000" y="114627"/>
                      <a:pt x="119283" y="120000"/>
                      <a:pt x="118405" y="120000"/>
                    </a:cubicBezTo>
                    <a:lnTo>
                      <a:pt x="1594" y="120000"/>
                    </a:lnTo>
                    <a:cubicBezTo>
                      <a:pt x="716" y="120000"/>
                      <a:pt x="0" y="114627"/>
                      <a:pt x="0" y="108000"/>
                    </a:cubicBezTo>
                    <a:lnTo>
                      <a:pt x="0" y="12000"/>
                    </a:ln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69" name="Google Shape;1269;p50"/>
              <p:cNvSpPr/>
              <p:nvPr/>
            </p:nvSpPr>
            <p:spPr>
              <a:xfrm>
                <a:off x="0" y="26892"/>
                <a:ext cx="2371887" cy="71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Grouping based on minimum distance</a:t>
                </a:r>
                <a:endParaRPr b="0" i="0" sz="1400" u="none" cap="none" strike="noStrike">
                  <a:solidFill>
                    <a:srgbClr val="000000"/>
                  </a:solidFill>
                  <a:latin typeface="Arial"/>
                  <a:ea typeface="Arial"/>
                  <a:cs typeface="Arial"/>
                  <a:sym typeface="Arial"/>
                </a:endParaRPr>
              </a:p>
            </p:txBody>
          </p:sp>
        </p:grpSp>
        <p:sp>
          <p:nvSpPr>
            <p:cNvPr id="1270" name="Google Shape;1270;p50"/>
            <p:cNvSpPr/>
            <p:nvPr/>
          </p:nvSpPr>
          <p:spPr>
            <a:xfrm>
              <a:off x="504475" y="2432088"/>
              <a:ext cx="1278840"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Centroid</a:t>
              </a:r>
              <a:endParaRPr b="0" i="0" sz="1400" u="none" cap="none" strike="noStrike">
                <a:solidFill>
                  <a:srgbClr val="000000"/>
                </a:solidFill>
                <a:latin typeface="Arial"/>
                <a:ea typeface="Arial"/>
                <a:cs typeface="Arial"/>
                <a:sym typeface="Arial"/>
              </a:endParaRPr>
            </a:p>
          </p:txBody>
        </p:sp>
        <p:grpSp>
          <p:nvGrpSpPr>
            <p:cNvPr id="1271" name="Google Shape;1271;p50"/>
            <p:cNvGrpSpPr/>
            <p:nvPr/>
          </p:nvGrpSpPr>
          <p:grpSpPr>
            <a:xfrm>
              <a:off x="2974918" y="2252880"/>
              <a:ext cx="2928084" cy="2050869"/>
              <a:chOff x="0" y="0"/>
              <a:chExt cx="2928081" cy="2050867"/>
            </a:xfrm>
          </p:grpSpPr>
          <p:sp>
            <p:nvSpPr>
              <p:cNvPr id="1272" name="Google Shape;1272;p50"/>
              <p:cNvSpPr/>
              <p:nvPr/>
            </p:nvSpPr>
            <p:spPr>
              <a:xfrm>
                <a:off x="0" y="0"/>
                <a:ext cx="2928081" cy="2050867"/>
              </a:xfrm>
              <a:custGeom>
                <a:rect b="b" l="l" r="r" t="t"/>
                <a:pathLst>
                  <a:path extrusionOk="0" h="120000" w="120000">
                    <a:moveTo>
                      <a:pt x="0" y="60000"/>
                    </a:moveTo>
                    <a:lnTo>
                      <a:pt x="60000" y="0"/>
                    </a:lnTo>
                    <a:lnTo>
                      <a:pt x="120000" y="60000"/>
                    </a:lnTo>
                    <a:lnTo>
                      <a:pt x="60000" y="120000"/>
                    </a:ln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73" name="Google Shape;1273;p50"/>
              <p:cNvSpPr/>
              <p:nvPr/>
            </p:nvSpPr>
            <p:spPr>
              <a:xfrm>
                <a:off x="732018" y="492033"/>
                <a:ext cx="1464043" cy="1066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No object in move group?</a:t>
                </a:r>
                <a:endParaRPr b="0" i="0" sz="1400" u="none" cap="none" strike="noStrike">
                  <a:solidFill>
                    <a:srgbClr val="000000"/>
                  </a:solidFill>
                  <a:latin typeface="Arial"/>
                  <a:ea typeface="Arial"/>
                  <a:cs typeface="Arial"/>
                  <a:sym typeface="Arial"/>
                </a:endParaRPr>
              </a:p>
            </p:txBody>
          </p:sp>
        </p:grpSp>
        <p:sp>
          <p:nvSpPr>
            <p:cNvPr id="1274" name="Google Shape;1274;p50"/>
            <p:cNvSpPr/>
            <p:nvPr/>
          </p:nvSpPr>
          <p:spPr>
            <a:xfrm>
              <a:off x="767791" y="153598"/>
              <a:ext cx="771038"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Start</a:t>
              </a:r>
              <a:endParaRPr b="0" i="0" sz="1400" u="none" cap="none" strike="noStrike">
                <a:solidFill>
                  <a:srgbClr val="000000"/>
                </a:solidFill>
                <a:latin typeface="Arial"/>
                <a:ea typeface="Arial"/>
                <a:cs typeface="Arial"/>
                <a:sym typeface="Arial"/>
              </a:endParaRPr>
            </a:p>
          </p:txBody>
        </p:sp>
        <p:sp>
          <p:nvSpPr>
            <p:cNvPr id="1275" name="Google Shape;1275;p50"/>
            <p:cNvSpPr/>
            <p:nvPr/>
          </p:nvSpPr>
          <p:spPr>
            <a:xfrm>
              <a:off x="6643877" y="2893751"/>
              <a:ext cx="2371886" cy="764988"/>
            </a:xfrm>
            <a:custGeom>
              <a:rect b="b" l="l" r="r" t="t"/>
              <a:pathLst>
                <a:path extrusionOk="0" h="120000" w="120000">
                  <a:moveTo>
                    <a:pt x="20000" y="0"/>
                  </a:moveTo>
                  <a:lnTo>
                    <a:pt x="100000" y="0"/>
                  </a:lnTo>
                  <a:cubicBezTo>
                    <a:pt x="111044" y="0"/>
                    <a:pt x="120000" y="26861"/>
                    <a:pt x="120000" y="60000"/>
                  </a:cubicBezTo>
                  <a:cubicBezTo>
                    <a:pt x="120000" y="93138"/>
                    <a:pt x="111044" y="120000"/>
                    <a:pt x="100000" y="120000"/>
                  </a:cubicBezTo>
                  <a:lnTo>
                    <a:pt x="20000" y="120000"/>
                  </a:lnTo>
                  <a:cubicBezTo>
                    <a:pt x="8955" y="120000"/>
                    <a:pt x="0" y="93138"/>
                    <a:pt x="0" y="60000"/>
                  </a:cubicBezTo>
                  <a:cubicBezTo>
                    <a:pt x="0" y="26861"/>
                    <a:pt x="8955" y="0"/>
                    <a:pt x="20000" y="0"/>
                  </a:cubicBezTo>
                  <a:close/>
                </a:path>
              </a:pathLst>
            </a:custGeom>
            <a:solidFill>
              <a:srgbClr val="8296B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76" name="Google Shape;1276;p50"/>
            <p:cNvSpPr/>
            <p:nvPr/>
          </p:nvSpPr>
          <p:spPr>
            <a:xfrm>
              <a:off x="7495320" y="3024515"/>
              <a:ext cx="603756"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End</a:t>
              </a:r>
              <a:endParaRPr b="0" i="0" sz="1400" u="none" cap="none" strike="noStrike">
                <a:solidFill>
                  <a:srgbClr val="000000"/>
                </a:solidFill>
                <a:latin typeface="Arial"/>
                <a:ea typeface="Arial"/>
                <a:cs typeface="Arial"/>
                <a:sym typeface="Arial"/>
              </a:endParaRPr>
            </a:p>
          </p:txBody>
        </p:sp>
        <p:cxnSp>
          <p:nvCxnSpPr>
            <p:cNvPr id="1277" name="Google Shape;1277;p50"/>
            <p:cNvCxnSpPr/>
            <p:nvPr/>
          </p:nvCxnSpPr>
          <p:spPr>
            <a:xfrm>
              <a:off x="1185941" y="783272"/>
              <a:ext cx="0" cy="355636"/>
            </a:xfrm>
            <a:prstGeom prst="straightConnector1">
              <a:avLst/>
            </a:prstGeom>
            <a:noFill/>
            <a:ln cap="flat" cmpd="sng" w="38100">
              <a:solidFill>
                <a:srgbClr val="FF9429"/>
              </a:solidFill>
              <a:prstDash val="solid"/>
              <a:miter lim="8000"/>
              <a:headEnd len="sm" w="sm" type="none"/>
              <a:tailEnd len="lg" w="lg" type="triangle"/>
            </a:ln>
          </p:spPr>
        </p:cxnSp>
        <p:cxnSp>
          <p:nvCxnSpPr>
            <p:cNvPr id="1278" name="Google Shape;1278;p50"/>
            <p:cNvCxnSpPr/>
            <p:nvPr/>
          </p:nvCxnSpPr>
          <p:spPr>
            <a:xfrm>
              <a:off x="1185941" y="1897246"/>
              <a:ext cx="0" cy="355636"/>
            </a:xfrm>
            <a:prstGeom prst="straightConnector1">
              <a:avLst/>
            </a:prstGeom>
            <a:noFill/>
            <a:ln cap="flat" cmpd="sng" w="38100">
              <a:solidFill>
                <a:srgbClr val="FF9429"/>
              </a:solidFill>
              <a:prstDash val="solid"/>
              <a:miter lim="8000"/>
              <a:headEnd len="sm" w="sm" type="none"/>
              <a:tailEnd len="lg" w="lg" type="triangle"/>
            </a:ln>
          </p:spPr>
        </p:cxnSp>
        <p:cxnSp>
          <p:nvCxnSpPr>
            <p:cNvPr id="1279" name="Google Shape;1279;p50"/>
            <p:cNvCxnSpPr/>
            <p:nvPr/>
          </p:nvCxnSpPr>
          <p:spPr>
            <a:xfrm>
              <a:off x="1185941" y="3024515"/>
              <a:ext cx="0" cy="355636"/>
            </a:xfrm>
            <a:prstGeom prst="straightConnector1">
              <a:avLst/>
            </a:prstGeom>
            <a:noFill/>
            <a:ln cap="flat" cmpd="sng" w="38100">
              <a:solidFill>
                <a:srgbClr val="FF9429"/>
              </a:solidFill>
              <a:prstDash val="solid"/>
              <a:miter lim="8000"/>
              <a:headEnd len="sm" w="sm" type="none"/>
              <a:tailEnd len="lg" w="lg" type="triangle"/>
            </a:ln>
          </p:spPr>
        </p:cxnSp>
        <p:cxnSp>
          <p:nvCxnSpPr>
            <p:cNvPr id="1280" name="Google Shape;1280;p50"/>
            <p:cNvCxnSpPr/>
            <p:nvPr/>
          </p:nvCxnSpPr>
          <p:spPr>
            <a:xfrm>
              <a:off x="1191901" y="4145135"/>
              <a:ext cx="0" cy="355636"/>
            </a:xfrm>
            <a:prstGeom prst="straightConnector1">
              <a:avLst/>
            </a:prstGeom>
            <a:noFill/>
            <a:ln cap="flat" cmpd="sng" w="38100">
              <a:solidFill>
                <a:srgbClr val="FF9429"/>
              </a:solidFill>
              <a:prstDash val="solid"/>
              <a:miter lim="8000"/>
              <a:headEnd len="sm" w="sm" type="none"/>
              <a:tailEnd len="lg" w="lg" type="triangle"/>
            </a:ln>
          </p:spPr>
        </p:cxnSp>
        <p:sp>
          <p:nvSpPr>
            <p:cNvPr id="1281" name="Google Shape;1281;p50"/>
            <p:cNvSpPr/>
            <p:nvPr/>
          </p:nvSpPr>
          <p:spPr>
            <a:xfrm flipH="1" rot="10800000">
              <a:off x="2383806" y="4303748"/>
              <a:ext cx="2055155" cy="626979"/>
            </a:xfrm>
            <a:custGeom>
              <a:rect b="b" l="l" r="r" t="t"/>
              <a:pathLst>
                <a:path extrusionOk="0" h="120000" w="120000">
                  <a:moveTo>
                    <a:pt x="0" y="0"/>
                  </a:moveTo>
                  <a:lnTo>
                    <a:pt x="120000" y="0"/>
                  </a:lnTo>
                  <a:lnTo>
                    <a:pt x="120000" y="120000"/>
                  </a:lnTo>
                </a:path>
              </a:pathLst>
            </a:custGeom>
            <a:noFill/>
            <a:ln cap="flat" cmpd="sng" w="38100">
              <a:solidFill>
                <a:srgbClr val="FF9429"/>
              </a:solidFill>
              <a:prstDash val="solid"/>
              <a:miter lim="8000"/>
              <a:headEnd len="sm" w="sm" type="none"/>
              <a:tailEnd len="lg" w="lg" type="triangl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282" name="Google Shape;1282;p50"/>
            <p:cNvSpPr/>
            <p:nvPr/>
          </p:nvSpPr>
          <p:spPr>
            <a:xfrm flipH="1" rot="5400000">
              <a:off x="2721948" y="535870"/>
              <a:ext cx="181006" cy="3253018"/>
            </a:xfrm>
            <a:custGeom>
              <a:rect b="b" l="l" r="r" t="t"/>
              <a:pathLst>
                <a:path extrusionOk="0" h="120000" w="120000">
                  <a:moveTo>
                    <a:pt x="0" y="0"/>
                  </a:moveTo>
                  <a:lnTo>
                    <a:pt x="120000" y="0"/>
                  </a:lnTo>
                  <a:lnTo>
                    <a:pt x="120000" y="120000"/>
                  </a:lnTo>
                </a:path>
              </a:pathLst>
            </a:custGeom>
            <a:noFill/>
            <a:ln cap="flat" cmpd="sng" w="38100">
              <a:solidFill>
                <a:srgbClr val="FF9429"/>
              </a:solidFill>
              <a:prstDash val="solid"/>
              <a:miter lim="8000"/>
              <a:headEnd len="sm" w="sm" type="none"/>
              <a:tailEnd len="lg" w="lg" type="triangl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grpSp>
      <p:sp>
        <p:nvSpPr>
          <p:cNvPr id="1283" name="Google Shape;1283;p50"/>
          <p:cNvSpPr txBox="1"/>
          <p:nvPr/>
        </p:nvSpPr>
        <p:spPr>
          <a:xfrm>
            <a:off x="7464736" y="4266953"/>
            <a:ext cx="78111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If True</a:t>
            </a:r>
            <a:endParaRPr b="0" i="0" sz="1400" u="none" cap="none" strike="noStrike">
              <a:solidFill>
                <a:srgbClr val="000000"/>
              </a:solidFill>
              <a:latin typeface="Arial"/>
              <a:ea typeface="Arial"/>
              <a:cs typeface="Arial"/>
              <a:sym typeface="Arial"/>
            </a:endParaRPr>
          </a:p>
        </p:txBody>
      </p:sp>
      <p:sp>
        <p:nvSpPr>
          <p:cNvPr id="1284" name="Google Shape;1284;p50"/>
          <p:cNvSpPr txBox="1"/>
          <p:nvPr/>
        </p:nvSpPr>
        <p:spPr>
          <a:xfrm>
            <a:off x="10310789" y="6269294"/>
            <a:ext cx="8340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If False</a:t>
            </a:r>
            <a:endParaRPr b="0" i="0" sz="1400" u="none" cap="none" strike="noStrike">
              <a:solidFill>
                <a:srgbClr val="000000"/>
              </a:solidFill>
              <a:latin typeface="Arial"/>
              <a:ea typeface="Arial"/>
              <a:cs typeface="Arial"/>
              <a:sym typeface="Arial"/>
            </a:endParaRPr>
          </a:p>
        </p:txBody>
      </p:sp>
      <p:sp>
        <p:nvSpPr>
          <p:cNvPr id="1285" name="Google Shape;1285;p50"/>
          <p:cNvSpPr/>
          <p:nvPr/>
        </p:nvSpPr>
        <p:spPr>
          <a:xfrm>
            <a:off x="6746257" y="1169036"/>
            <a:ext cx="285757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K-MEANS (CONTD.)</a:t>
            </a:r>
            <a:endParaRPr b="0" i="0" sz="1400" u="none" cap="none" strike="noStrike">
              <a:solidFill>
                <a:srgbClr val="000000"/>
              </a:solidFill>
              <a:latin typeface="Arial"/>
              <a:ea typeface="Arial"/>
              <a:cs typeface="Arial"/>
              <a:sym typeface="Arial"/>
            </a:endParaRPr>
          </a:p>
        </p:txBody>
      </p:sp>
      <p:sp>
        <p:nvSpPr>
          <p:cNvPr id="1286" name="Google Shape;1286;p5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287" name="Google Shape;1287;p50"/>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52"/>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A Gaussian mixture model signifies a compound distribution, where points are drawn from one of the k Gaussian sub-distributions. </a:t>
            </a:r>
            <a:endParaRPr b="0" i="0" sz="1400" u="none" cap="none" strike="noStrike">
              <a:solidFill>
                <a:srgbClr val="000000"/>
              </a:solidFill>
              <a:latin typeface="Arial"/>
              <a:ea typeface="Arial"/>
              <a:cs typeface="Arial"/>
              <a:sym typeface="Arial"/>
            </a:endParaRPr>
          </a:p>
        </p:txBody>
      </p:sp>
      <p:sp>
        <p:nvSpPr>
          <p:cNvPr id="1293" name="Google Shape;1293;p52"/>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94" name="Google Shape;1294;p52"/>
          <p:cNvGrpSpPr/>
          <p:nvPr/>
        </p:nvGrpSpPr>
        <p:grpSpPr>
          <a:xfrm>
            <a:off x="6538191" y="4267200"/>
            <a:ext cx="3179618" cy="3504730"/>
            <a:chOff x="5347147" y="4267200"/>
            <a:chExt cx="3179618" cy="3504730"/>
          </a:xfrm>
        </p:grpSpPr>
        <p:sp>
          <p:nvSpPr>
            <p:cNvPr id="1295" name="Google Shape;1295;p52"/>
            <p:cNvSpPr/>
            <p:nvPr/>
          </p:nvSpPr>
          <p:spPr>
            <a:xfrm>
              <a:off x="5347147" y="4267200"/>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K</a:t>
              </a:r>
              <a:endParaRPr b="0" i="0" sz="1400" u="none" cap="none" strike="noStrike">
                <a:solidFill>
                  <a:srgbClr val="000000"/>
                </a:solidFill>
                <a:latin typeface="Arial"/>
                <a:ea typeface="Arial"/>
                <a:cs typeface="Arial"/>
                <a:sym typeface="Arial"/>
              </a:endParaRPr>
            </a:p>
          </p:txBody>
        </p:sp>
        <p:sp>
          <p:nvSpPr>
            <p:cNvPr id="1296" name="Google Shape;1296;p52"/>
            <p:cNvSpPr/>
            <p:nvPr/>
          </p:nvSpPr>
          <p:spPr>
            <a:xfrm>
              <a:off x="5347147" y="5179134"/>
              <a:ext cx="3179618" cy="7689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convergenceTol</a:t>
              </a:r>
              <a:endParaRPr b="0" i="0" sz="1800" u="none" cap="none" strike="noStrike">
                <a:solidFill>
                  <a:schemeClr val="lt1"/>
                </a:solidFill>
                <a:latin typeface="Calibri"/>
                <a:ea typeface="Calibri"/>
                <a:cs typeface="Calibri"/>
                <a:sym typeface="Calibri"/>
              </a:endParaRPr>
            </a:p>
          </p:txBody>
        </p:sp>
        <p:sp>
          <p:nvSpPr>
            <p:cNvPr id="1297" name="Google Shape;1297;p52"/>
            <p:cNvSpPr/>
            <p:nvPr/>
          </p:nvSpPr>
          <p:spPr>
            <a:xfrm>
              <a:off x="5347147" y="6091068"/>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maxIterations </a:t>
              </a:r>
              <a:endParaRPr b="0" i="0" sz="1400" u="none" cap="none" strike="noStrike">
                <a:solidFill>
                  <a:srgbClr val="000000"/>
                </a:solidFill>
                <a:latin typeface="Arial"/>
                <a:ea typeface="Arial"/>
                <a:cs typeface="Arial"/>
                <a:sym typeface="Arial"/>
              </a:endParaRPr>
            </a:p>
          </p:txBody>
        </p:sp>
        <p:sp>
          <p:nvSpPr>
            <p:cNvPr id="1298" name="Google Shape;1298;p52"/>
            <p:cNvSpPr/>
            <p:nvPr/>
          </p:nvSpPr>
          <p:spPr>
            <a:xfrm>
              <a:off x="5347147" y="7003002"/>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initialModel </a:t>
              </a:r>
              <a:endParaRPr b="0" i="0" sz="1400" u="none" cap="none" strike="noStrike">
                <a:solidFill>
                  <a:srgbClr val="000000"/>
                </a:solidFill>
                <a:latin typeface="Arial"/>
                <a:ea typeface="Arial"/>
                <a:cs typeface="Arial"/>
                <a:sym typeface="Arial"/>
              </a:endParaRPr>
            </a:p>
          </p:txBody>
        </p:sp>
      </p:grpSp>
      <p:graphicFrame>
        <p:nvGraphicFramePr>
          <p:cNvPr id="1299" name="Google Shape;1299;p52"/>
          <p:cNvGraphicFramePr/>
          <p:nvPr/>
        </p:nvGraphicFramePr>
        <p:xfrm>
          <a:off x="6384213" y="3148650"/>
          <a:ext cx="3000000" cy="3000000"/>
        </p:xfrm>
        <a:graphic>
          <a:graphicData uri="http://schemas.openxmlformats.org/drawingml/2006/table">
            <a:tbl>
              <a:tblPr>
                <a:noFill/>
                <a:tableStyleId>{742028AA-9BE3-4DAA-85DC-EA3316296631}</a:tableStyleId>
              </a:tblPr>
              <a:tblGrid>
                <a:gridCol w="3487575"/>
              </a:tblGrid>
              <a:tr h="370850">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Parameters</a:t>
                      </a:r>
                      <a:endParaRPr sz="1400" u="none" cap="none" strike="noStrike"/>
                    </a:p>
                  </a:txBody>
                  <a:tcPr marT="45725" marB="45725" marR="45725" marL="45725" anchor="ctr"/>
                </a:tc>
              </a:tr>
            </a:tbl>
          </a:graphicData>
        </a:graphic>
      </p:graphicFrame>
      <p:sp>
        <p:nvSpPr>
          <p:cNvPr id="1300" name="Google Shape;1300;p52"/>
          <p:cNvSpPr/>
          <p:nvPr/>
        </p:nvSpPr>
        <p:spPr>
          <a:xfrm>
            <a:off x="6649629" y="1169036"/>
            <a:ext cx="305083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GAUSSIAN MIXTURE</a:t>
            </a:r>
            <a:endParaRPr b="0" i="0" sz="1400" u="none" cap="none" strike="noStrike">
              <a:solidFill>
                <a:srgbClr val="000000"/>
              </a:solidFill>
              <a:latin typeface="Arial"/>
              <a:ea typeface="Arial"/>
              <a:cs typeface="Arial"/>
              <a:sym typeface="Arial"/>
            </a:endParaRPr>
          </a:p>
        </p:txBody>
      </p:sp>
      <p:sp>
        <p:nvSpPr>
          <p:cNvPr id="1301" name="Google Shape;1301;p5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02" name="Google Shape;1302;p52"/>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53"/>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PIC is an efficient and scalable algorithm used to cluster graph vertices.</a:t>
            </a:r>
            <a:endParaRPr b="0" i="0" sz="1400" u="none" cap="none" strike="noStrike">
              <a:solidFill>
                <a:srgbClr val="000000"/>
              </a:solidFill>
              <a:latin typeface="Arial"/>
              <a:ea typeface="Arial"/>
              <a:cs typeface="Arial"/>
              <a:sym typeface="Arial"/>
            </a:endParaRPr>
          </a:p>
        </p:txBody>
      </p:sp>
      <p:sp>
        <p:nvSpPr>
          <p:cNvPr id="1308" name="Google Shape;1308;p53"/>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09" name="Google Shape;1309;p53"/>
          <p:cNvGrpSpPr/>
          <p:nvPr/>
        </p:nvGrpSpPr>
        <p:grpSpPr>
          <a:xfrm>
            <a:off x="6538191" y="4267200"/>
            <a:ext cx="3179618" cy="2592796"/>
            <a:chOff x="5347147" y="4267200"/>
            <a:chExt cx="3179618" cy="2592796"/>
          </a:xfrm>
        </p:grpSpPr>
        <p:sp>
          <p:nvSpPr>
            <p:cNvPr id="1310" name="Google Shape;1310;p53"/>
            <p:cNvSpPr/>
            <p:nvPr/>
          </p:nvSpPr>
          <p:spPr>
            <a:xfrm>
              <a:off x="5347147" y="4267200"/>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K</a:t>
              </a:r>
              <a:endParaRPr b="0" i="0" sz="1400" u="none" cap="none" strike="noStrike">
                <a:solidFill>
                  <a:srgbClr val="000000"/>
                </a:solidFill>
                <a:latin typeface="Arial"/>
                <a:ea typeface="Arial"/>
                <a:cs typeface="Arial"/>
                <a:sym typeface="Arial"/>
              </a:endParaRPr>
            </a:p>
          </p:txBody>
        </p:sp>
        <p:sp>
          <p:nvSpPr>
            <p:cNvPr id="1311" name="Google Shape;1311;p53"/>
            <p:cNvSpPr/>
            <p:nvPr/>
          </p:nvSpPr>
          <p:spPr>
            <a:xfrm>
              <a:off x="5347147" y="5179134"/>
              <a:ext cx="3179618" cy="7689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maxIterations</a:t>
              </a:r>
              <a:endParaRPr b="0" i="0" sz="1800" u="none" cap="none" strike="noStrike">
                <a:solidFill>
                  <a:schemeClr val="lt1"/>
                </a:solidFill>
                <a:latin typeface="Calibri"/>
                <a:ea typeface="Calibri"/>
                <a:cs typeface="Calibri"/>
                <a:sym typeface="Calibri"/>
              </a:endParaRPr>
            </a:p>
          </p:txBody>
        </p:sp>
        <p:sp>
          <p:nvSpPr>
            <p:cNvPr id="1312" name="Google Shape;1312;p53"/>
            <p:cNvSpPr/>
            <p:nvPr/>
          </p:nvSpPr>
          <p:spPr>
            <a:xfrm>
              <a:off x="5347147" y="6091068"/>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initializationModel </a:t>
              </a:r>
              <a:endParaRPr b="0" i="0" sz="1400" u="none" cap="none" strike="noStrike">
                <a:solidFill>
                  <a:srgbClr val="000000"/>
                </a:solidFill>
                <a:latin typeface="Arial"/>
                <a:ea typeface="Arial"/>
                <a:cs typeface="Arial"/>
                <a:sym typeface="Arial"/>
              </a:endParaRPr>
            </a:p>
          </p:txBody>
        </p:sp>
      </p:grpSp>
      <p:graphicFrame>
        <p:nvGraphicFramePr>
          <p:cNvPr id="1313" name="Google Shape;1313;p53"/>
          <p:cNvGraphicFramePr/>
          <p:nvPr/>
        </p:nvGraphicFramePr>
        <p:xfrm>
          <a:off x="6384213" y="3148650"/>
          <a:ext cx="3000000" cy="3000000"/>
        </p:xfrm>
        <a:graphic>
          <a:graphicData uri="http://schemas.openxmlformats.org/drawingml/2006/table">
            <a:tbl>
              <a:tblPr>
                <a:noFill/>
                <a:tableStyleId>{742028AA-9BE3-4DAA-85DC-EA3316296631}</a:tableStyleId>
              </a:tblPr>
              <a:tblGrid>
                <a:gridCol w="3487575"/>
              </a:tblGrid>
              <a:tr h="370850">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Parameters</a:t>
                      </a:r>
                      <a:endParaRPr sz="1400" u="none" cap="none" strike="noStrike"/>
                    </a:p>
                  </a:txBody>
                  <a:tcPr marT="45725" marB="45725" marR="45725" marL="45725" anchor="ctr"/>
                </a:tc>
              </a:tr>
            </a:tbl>
          </a:graphicData>
        </a:graphic>
      </p:graphicFrame>
      <p:sp>
        <p:nvSpPr>
          <p:cNvPr id="1314" name="Google Shape;1314;p53"/>
          <p:cNvSpPr/>
          <p:nvPr/>
        </p:nvSpPr>
        <p:spPr>
          <a:xfrm>
            <a:off x="5474403" y="1169036"/>
            <a:ext cx="540128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POWER ITERATION CLUSTERING (PIC)</a:t>
            </a:r>
            <a:endParaRPr b="0" i="0" sz="1400" u="none" cap="none" strike="noStrike">
              <a:solidFill>
                <a:srgbClr val="000000"/>
              </a:solidFill>
              <a:latin typeface="Arial"/>
              <a:ea typeface="Arial"/>
              <a:cs typeface="Arial"/>
              <a:sym typeface="Arial"/>
            </a:endParaRPr>
          </a:p>
        </p:txBody>
      </p:sp>
      <p:sp>
        <p:nvSpPr>
          <p:cNvPr id="1315" name="Google Shape;1315;p5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16" name="Google Shape;1316;p53"/>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54"/>
          <p:cNvSpPr txBox="1"/>
          <p:nvPr>
            <p:ph idx="4294967295" type="body"/>
          </p:nvPr>
        </p:nvSpPr>
        <p:spPr>
          <a:xfrm>
            <a:off x="2997200" y="1696231"/>
            <a:ext cx="10329515" cy="730250"/>
          </a:xfrm>
          <a:prstGeom prst="rect">
            <a:avLst/>
          </a:prstGeom>
          <a:noFill/>
          <a:ln>
            <a:noFill/>
          </a:ln>
        </p:spPr>
        <p:txBody>
          <a:bodyPr anchorCtr="0" anchor="t" bIns="45700" lIns="45700" spcFirstLastPara="1" rIns="45700" wrap="square" tIns="45700">
            <a:noAutofit/>
          </a:bodyPr>
          <a:lstStyle/>
          <a:p>
            <a:pPr indent="0" lvl="0" marL="0" rtl="0" algn="l">
              <a:lnSpc>
                <a:spcPct val="150000"/>
              </a:lnSpc>
              <a:spcBef>
                <a:spcPts val="0"/>
              </a:spcBef>
              <a:spcAft>
                <a:spcPts val="0"/>
              </a:spcAft>
              <a:buClr>
                <a:srgbClr val="000000"/>
              </a:buClr>
              <a:buSzPts val="600"/>
              <a:buNone/>
            </a:pPr>
            <a:r>
              <a:rPr b="0" i="0" lang="en-IN" sz="2400" u="none" cap="none" strike="noStrike">
                <a:solidFill>
                  <a:srgbClr val="3F3F3F"/>
                </a:solidFill>
                <a:latin typeface="Open Sans"/>
                <a:ea typeface="Open Sans"/>
                <a:cs typeface="Open Sans"/>
                <a:sym typeface="Open Sans"/>
              </a:rPr>
              <a:t>LDA works by inferring topics from a text documents collection. </a:t>
            </a:r>
            <a:endParaRPr/>
          </a:p>
        </p:txBody>
      </p:sp>
      <p:sp>
        <p:nvSpPr>
          <p:cNvPr id="1322" name="Google Shape;1322;p54"/>
          <p:cNvSpPr/>
          <p:nvPr/>
        </p:nvSpPr>
        <p:spPr>
          <a:xfrm>
            <a:off x="2122156" y="192953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3" name="Google Shape;1323;p54"/>
          <p:cNvSpPr/>
          <p:nvPr/>
        </p:nvSpPr>
        <p:spPr>
          <a:xfrm>
            <a:off x="2997200" y="2887349"/>
            <a:ext cx="12357100" cy="1141274"/>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Topics are related to cluster centers, and documents are related to rows or examples in a dataset. </a:t>
            </a:r>
            <a:endParaRPr b="0" i="0" sz="1400" u="none" cap="none" strike="noStrike">
              <a:solidFill>
                <a:srgbClr val="000000"/>
              </a:solidFill>
              <a:latin typeface="Arial"/>
              <a:ea typeface="Arial"/>
              <a:cs typeface="Arial"/>
              <a:sym typeface="Arial"/>
            </a:endParaRPr>
          </a:p>
        </p:txBody>
      </p:sp>
      <p:sp>
        <p:nvSpPr>
          <p:cNvPr id="1324" name="Google Shape;1324;p54"/>
          <p:cNvSpPr/>
          <p:nvPr/>
        </p:nvSpPr>
        <p:spPr>
          <a:xfrm>
            <a:off x="2997200" y="4492416"/>
            <a:ext cx="8128000" cy="587277"/>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Both topics and documents reside in a feature space. </a:t>
            </a:r>
            <a:endParaRPr b="0" i="0" sz="1400" u="none" cap="none" strike="noStrike">
              <a:solidFill>
                <a:srgbClr val="000000"/>
              </a:solidFill>
              <a:latin typeface="Arial"/>
              <a:ea typeface="Arial"/>
              <a:cs typeface="Arial"/>
              <a:sym typeface="Arial"/>
            </a:endParaRPr>
          </a:p>
        </p:txBody>
      </p:sp>
      <p:sp>
        <p:nvSpPr>
          <p:cNvPr id="1325" name="Google Shape;1325;p54"/>
          <p:cNvSpPr/>
          <p:nvPr/>
        </p:nvSpPr>
        <p:spPr>
          <a:xfrm>
            <a:off x="2997200" y="5985990"/>
            <a:ext cx="11576050" cy="527433"/>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LDA utilizes a function based on a statistical model of documents generation. </a:t>
            </a:r>
            <a:endParaRPr b="0" i="0" sz="1400" u="none" cap="none" strike="noStrike">
              <a:solidFill>
                <a:srgbClr val="000000"/>
              </a:solidFill>
              <a:latin typeface="Arial"/>
              <a:ea typeface="Arial"/>
              <a:cs typeface="Arial"/>
              <a:sym typeface="Arial"/>
            </a:endParaRPr>
          </a:p>
        </p:txBody>
      </p:sp>
      <p:sp>
        <p:nvSpPr>
          <p:cNvPr id="1326" name="Google Shape;1326;p54"/>
          <p:cNvSpPr/>
          <p:nvPr/>
        </p:nvSpPr>
        <p:spPr>
          <a:xfrm>
            <a:off x="2122156" y="308268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7" name="Google Shape;1327;p54"/>
          <p:cNvSpPr/>
          <p:nvPr/>
        </p:nvSpPr>
        <p:spPr>
          <a:xfrm>
            <a:off x="2122156" y="473962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8" name="Google Shape;1328;p54"/>
          <p:cNvSpPr/>
          <p:nvPr/>
        </p:nvSpPr>
        <p:spPr>
          <a:xfrm>
            <a:off x="2122156" y="621484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9" name="Google Shape;1329;p54"/>
          <p:cNvSpPr/>
          <p:nvPr/>
        </p:nvSpPr>
        <p:spPr>
          <a:xfrm>
            <a:off x="5388547" y="1169036"/>
            <a:ext cx="5573000"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LATENT DIRICHLET ALLOCATION (LDA)</a:t>
            </a:r>
            <a:endParaRPr b="0" i="0" sz="1400" u="none" cap="none" strike="noStrike">
              <a:solidFill>
                <a:srgbClr val="000000"/>
              </a:solidFill>
              <a:latin typeface="Arial"/>
              <a:ea typeface="Arial"/>
              <a:cs typeface="Arial"/>
              <a:sym typeface="Arial"/>
            </a:endParaRPr>
          </a:p>
        </p:txBody>
      </p:sp>
      <p:sp>
        <p:nvSpPr>
          <p:cNvPr id="1330" name="Google Shape;1330;p5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31" name="Google Shape;1331;p54"/>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55"/>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LDA provides support to various inference algorithms via the setOptimizer function. </a:t>
            </a:r>
            <a:endParaRPr b="0" i="0" sz="1400" u="none" cap="none" strike="noStrike">
              <a:solidFill>
                <a:srgbClr val="000000"/>
              </a:solidFill>
              <a:latin typeface="Arial"/>
              <a:ea typeface="Arial"/>
              <a:cs typeface="Arial"/>
              <a:sym typeface="Arial"/>
            </a:endParaRPr>
          </a:p>
        </p:txBody>
      </p:sp>
      <p:sp>
        <p:nvSpPr>
          <p:cNvPr id="1337" name="Google Shape;1337;p55"/>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8" name="Google Shape;1338;p55"/>
          <p:cNvSpPr/>
          <p:nvPr/>
        </p:nvSpPr>
        <p:spPr>
          <a:xfrm>
            <a:off x="6538191" y="4119715"/>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K</a:t>
            </a:r>
            <a:endParaRPr b="0" i="0" sz="1400" u="none" cap="none" strike="noStrike">
              <a:solidFill>
                <a:srgbClr val="000000"/>
              </a:solidFill>
              <a:latin typeface="Arial"/>
              <a:ea typeface="Arial"/>
              <a:cs typeface="Arial"/>
              <a:sym typeface="Arial"/>
            </a:endParaRPr>
          </a:p>
        </p:txBody>
      </p:sp>
      <p:sp>
        <p:nvSpPr>
          <p:cNvPr id="1339" name="Google Shape;1339;p55"/>
          <p:cNvSpPr/>
          <p:nvPr/>
        </p:nvSpPr>
        <p:spPr>
          <a:xfrm>
            <a:off x="6538191" y="5031649"/>
            <a:ext cx="3179618" cy="76892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maxIterations</a:t>
            </a:r>
            <a:endParaRPr b="0" i="0" sz="1800" u="none" cap="none" strike="noStrike">
              <a:solidFill>
                <a:schemeClr val="lt1"/>
              </a:solidFill>
              <a:latin typeface="Calibri"/>
              <a:ea typeface="Calibri"/>
              <a:cs typeface="Calibri"/>
              <a:sym typeface="Calibri"/>
            </a:endParaRPr>
          </a:p>
        </p:txBody>
      </p:sp>
      <p:sp>
        <p:nvSpPr>
          <p:cNvPr id="1340" name="Google Shape;1340;p55"/>
          <p:cNvSpPr/>
          <p:nvPr/>
        </p:nvSpPr>
        <p:spPr>
          <a:xfrm>
            <a:off x="6538191" y="5943583"/>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docConcentration </a:t>
            </a:r>
            <a:endParaRPr b="0" i="0" sz="1400" u="none" cap="none" strike="noStrike">
              <a:solidFill>
                <a:srgbClr val="000000"/>
              </a:solidFill>
              <a:latin typeface="Arial"/>
              <a:ea typeface="Arial"/>
              <a:cs typeface="Arial"/>
              <a:sym typeface="Arial"/>
            </a:endParaRPr>
          </a:p>
        </p:txBody>
      </p:sp>
      <p:graphicFrame>
        <p:nvGraphicFramePr>
          <p:cNvPr id="1341" name="Google Shape;1341;p55"/>
          <p:cNvGraphicFramePr/>
          <p:nvPr/>
        </p:nvGraphicFramePr>
        <p:xfrm>
          <a:off x="6384213" y="3148650"/>
          <a:ext cx="3000000" cy="3000000"/>
        </p:xfrm>
        <a:graphic>
          <a:graphicData uri="http://schemas.openxmlformats.org/drawingml/2006/table">
            <a:tbl>
              <a:tblPr>
                <a:noFill/>
                <a:tableStyleId>{742028AA-9BE3-4DAA-85DC-EA3316296631}</a:tableStyleId>
              </a:tblPr>
              <a:tblGrid>
                <a:gridCol w="3487575"/>
              </a:tblGrid>
              <a:tr h="370850">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Parameters</a:t>
                      </a:r>
                      <a:endParaRPr sz="1400" u="none" cap="none" strike="noStrike"/>
                    </a:p>
                  </a:txBody>
                  <a:tcPr marT="45725" marB="45725" marR="45725" marL="45725" anchor="ctr"/>
                </a:tc>
              </a:tr>
            </a:tbl>
          </a:graphicData>
        </a:graphic>
      </p:graphicFrame>
      <p:sp>
        <p:nvSpPr>
          <p:cNvPr id="1342" name="Google Shape;1342;p55"/>
          <p:cNvSpPr/>
          <p:nvPr/>
        </p:nvSpPr>
        <p:spPr>
          <a:xfrm>
            <a:off x="6531417" y="6855517"/>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topicConcentration </a:t>
            </a:r>
            <a:endParaRPr b="0" i="0" sz="1400" u="none" cap="none" strike="noStrike">
              <a:solidFill>
                <a:srgbClr val="000000"/>
              </a:solidFill>
              <a:latin typeface="Arial"/>
              <a:ea typeface="Arial"/>
              <a:cs typeface="Arial"/>
              <a:sym typeface="Arial"/>
            </a:endParaRPr>
          </a:p>
        </p:txBody>
      </p:sp>
      <p:sp>
        <p:nvSpPr>
          <p:cNvPr id="1343" name="Google Shape;1343;p55"/>
          <p:cNvSpPr/>
          <p:nvPr/>
        </p:nvSpPr>
        <p:spPr>
          <a:xfrm>
            <a:off x="6531417" y="7767451"/>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checkpointInterval </a:t>
            </a:r>
            <a:endParaRPr b="0" i="0" sz="1400" u="none" cap="none" strike="noStrike">
              <a:solidFill>
                <a:srgbClr val="000000"/>
              </a:solidFill>
              <a:latin typeface="Arial"/>
              <a:ea typeface="Arial"/>
              <a:cs typeface="Arial"/>
              <a:sym typeface="Arial"/>
            </a:endParaRPr>
          </a:p>
        </p:txBody>
      </p:sp>
      <p:sp>
        <p:nvSpPr>
          <p:cNvPr id="1344" name="Google Shape;1344;p55"/>
          <p:cNvSpPr/>
          <p:nvPr/>
        </p:nvSpPr>
        <p:spPr>
          <a:xfrm>
            <a:off x="4710123" y="1169036"/>
            <a:ext cx="6929846"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LATENT DIRICHLET ALLOCATION (LDA) (CONTD.)</a:t>
            </a:r>
            <a:endParaRPr b="1" i="0" sz="2200" u="none" cap="none" strike="noStrike">
              <a:solidFill>
                <a:srgbClr val="3F3F3F"/>
              </a:solidFill>
              <a:latin typeface="Open Sans ExtraBold"/>
              <a:ea typeface="Open Sans ExtraBold"/>
              <a:cs typeface="Open Sans ExtraBold"/>
              <a:sym typeface="Open Sans ExtraBold"/>
            </a:endParaRPr>
          </a:p>
        </p:txBody>
      </p:sp>
      <p:sp>
        <p:nvSpPr>
          <p:cNvPr id="1345" name="Google Shape;1345;p5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46" name="Google Shape;1346;p55"/>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56"/>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Collaborative filtering is generally used for recommender systems. </a:t>
            </a:r>
            <a:endParaRPr b="0" i="0" sz="1400" u="none" cap="none" strike="noStrike">
              <a:solidFill>
                <a:srgbClr val="000000"/>
              </a:solidFill>
              <a:latin typeface="Arial"/>
              <a:ea typeface="Arial"/>
              <a:cs typeface="Arial"/>
              <a:sym typeface="Arial"/>
            </a:endParaRPr>
          </a:p>
        </p:txBody>
      </p:sp>
      <p:sp>
        <p:nvSpPr>
          <p:cNvPr id="1352" name="Google Shape;1352;p56"/>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353" name="Google Shape;1353;p56"/>
          <p:cNvGrpSpPr/>
          <p:nvPr/>
        </p:nvGrpSpPr>
        <p:grpSpPr>
          <a:xfrm>
            <a:off x="4794404" y="4267200"/>
            <a:ext cx="3179618" cy="2592796"/>
            <a:chOff x="6538191" y="3618268"/>
            <a:chExt cx="3179618" cy="2592796"/>
          </a:xfrm>
        </p:grpSpPr>
        <p:sp>
          <p:nvSpPr>
            <p:cNvPr id="1354" name="Google Shape;1354;p56"/>
            <p:cNvSpPr/>
            <p:nvPr/>
          </p:nvSpPr>
          <p:spPr>
            <a:xfrm>
              <a:off x="6538191" y="3618268"/>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numBlocks</a:t>
              </a:r>
              <a:endParaRPr b="0" i="0" sz="1800" u="none" cap="none" strike="noStrike">
                <a:solidFill>
                  <a:srgbClr val="3F3F3F"/>
                </a:solidFill>
                <a:latin typeface="Open Sans"/>
                <a:ea typeface="Open Sans"/>
                <a:cs typeface="Open Sans"/>
                <a:sym typeface="Open Sans"/>
              </a:endParaRPr>
            </a:p>
          </p:txBody>
        </p:sp>
        <p:sp>
          <p:nvSpPr>
            <p:cNvPr id="1355" name="Google Shape;1355;p56"/>
            <p:cNvSpPr/>
            <p:nvPr/>
          </p:nvSpPr>
          <p:spPr>
            <a:xfrm>
              <a:off x="6538191" y="4530202"/>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rank </a:t>
              </a:r>
              <a:endParaRPr b="0" i="0" sz="1800" u="none" cap="none" strike="noStrike">
                <a:solidFill>
                  <a:srgbClr val="3F3F3F"/>
                </a:solidFill>
                <a:latin typeface="Open Sans"/>
                <a:ea typeface="Open Sans"/>
                <a:cs typeface="Open Sans"/>
                <a:sym typeface="Open Sans"/>
              </a:endParaRPr>
            </a:p>
          </p:txBody>
        </p:sp>
        <p:sp>
          <p:nvSpPr>
            <p:cNvPr id="1356" name="Google Shape;1356;p56"/>
            <p:cNvSpPr/>
            <p:nvPr/>
          </p:nvSpPr>
          <p:spPr>
            <a:xfrm>
              <a:off x="6538191" y="5442136"/>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Iterations </a:t>
              </a:r>
              <a:endParaRPr b="0" i="0" sz="1400" u="none" cap="none" strike="noStrike">
                <a:solidFill>
                  <a:srgbClr val="000000"/>
                </a:solidFill>
                <a:latin typeface="Arial"/>
                <a:ea typeface="Arial"/>
                <a:cs typeface="Arial"/>
                <a:sym typeface="Arial"/>
              </a:endParaRPr>
            </a:p>
          </p:txBody>
        </p:sp>
      </p:grpSp>
      <p:graphicFrame>
        <p:nvGraphicFramePr>
          <p:cNvPr id="1357" name="Google Shape;1357;p56"/>
          <p:cNvGraphicFramePr/>
          <p:nvPr/>
        </p:nvGraphicFramePr>
        <p:xfrm>
          <a:off x="6384213" y="2647203"/>
          <a:ext cx="3000000" cy="3000000"/>
        </p:xfrm>
        <a:graphic>
          <a:graphicData uri="http://schemas.openxmlformats.org/drawingml/2006/table">
            <a:tbl>
              <a:tblPr>
                <a:noFill/>
                <a:tableStyleId>{742028AA-9BE3-4DAA-85DC-EA3316296631}</a:tableStyleId>
              </a:tblPr>
              <a:tblGrid>
                <a:gridCol w="3487575"/>
              </a:tblGrid>
              <a:tr h="370850">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Parameters</a:t>
                      </a:r>
                      <a:endParaRPr sz="1400" u="none" cap="none" strike="noStrike"/>
                    </a:p>
                  </a:txBody>
                  <a:tcPr marT="45725" marB="45725" marR="45725" marL="45725" anchor="ctr"/>
                </a:tc>
              </a:tr>
            </a:tbl>
          </a:graphicData>
        </a:graphic>
      </p:graphicFrame>
      <p:grpSp>
        <p:nvGrpSpPr>
          <p:cNvPr id="1358" name="Google Shape;1358;p56"/>
          <p:cNvGrpSpPr/>
          <p:nvPr/>
        </p:nvGrpSpPr>
        <p:grpSpPr>
          <a:xfrm>
            <a:off x="9097637" y="4267200"/>
            <a:ext cx="3179618" cy="2592796"/>
            <a:chOff x="6531417" y="6354070"/>
            <a:chExt cx="3179618" cy="2592796"/>
          </a:xfrm>
        </p:grpSpPr>
        <p:sp>
          <p:nvSpPr>
            <p:cNvPr id="1359" name="Google Shape;1359;p56"/>
            <p:cNvSpPr/>
            <p:nvPr/>
          </p:nvSpPr>
          <p:spPr>
            <a:xfrm>
              <a:off x="6531417" y="6354070"/>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lambda </a:t>
              </a:r>
              <a:endParaRPr b="0" i="0" sz="1400" u="none" cap="none" strike="noStrike">
                <a:solidFill>
                  <a:srgbClr val="000000"/>
                </a:solidFill>
                <a:latin typeface="Arial"/>
                <a:ea typeface="Arial"/>
                <a:cs typeface="Arial"/>
                <a:sym typeface="Arial"/>
              </a:endParaRPr>
            </a:p>
          </p:txBody>
        </p:sp>
        <p:sp>
          <p:nvSpPr>
            <p:cNvPr id="1360" name="Google Shape;1360;p56"/>
            <p:cNvSpPr/>
            <p:nvPr/>
          </p:nvSpPr>
          <p:spPr>
            <a:xfrm>
              <a:off x="6531417" y="7266004"/>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implicitPrefs </a:t>
              </a:r>
              <a:endParaRPr b="0" i="0" sz="1400" u="none" cap="none" strike="noStrike">
                <a:solidFill>
                  <a:srgbClr val="000000"/>
                </a:solidFill>
                <a:latin typeface="Arial"/>
                <a:ea typeface="Arial"/>
                <a:cs typeface="Arial"/>
                <a:sym typeface="Arial"/>
              </a:endParaRPr>
            </a:p>
          </p:txBody>
        </p:sp>
        <p:sp>
          <p:nvSpPr>
            <p:cNvPr id="1361" name="Google Shape;1361;p56"/>
            <p:cNvSpPr/>
            <p:nvPr/>
          </p:nvSpPr>
          <p:spPr>
            <a:xfrm>
              <a:off x="6531417" y="8177938"/>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alpha </a:t>
              </a:r>
              <a:endParaRPr b="0" i="0" sz="1400" u="none" cap="none" strike="noStrike">
                <a:solidFill>
                  <a:srgbClr val="000000"/>
                </a:solidFill>
                <a:latin typeface="Arial"/>
                <a:ea typeface="Arial"/>
                <a:cs typeface="Arial"/>
                <a:sym typeface="Arial"/>
              </a:endParaRPr>
            </a:p>
          </p:txBody>
        </p:sp>
      </p:grpSp>
      <p:sp>
        <p:nvSpPr>
          <p:cNvPr id="1362" name="Google Shape;1362;p56"/>
          <p:cNvSpPr/>
          <p:nvPr/>
        </p:nvSpPr>
        <p:spPr>
          <a:xfrm>
            <a:off x="6144138" y="1169036"/>
            <a:ext cx="4061818"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COLLABORATIVE FILTERING</a:t>
            </a:r>
            <a:endParaRPr b="0" i="0" sz="1400" u="none" cap="none" strike="noStrike">
              <a:solidFill>
                <a:srgbClr val="000000"/>
              </a:solidFill>
              <a:latin typeface="Arial"/>
              <a:ea typeface="Arial"/>
              <a:cs typeface="Arial"/>
              <a:sym typeface="Arial"/>
            </a:endParaRPr>
          </a:p>
        </p:txBody>
      </p:sp>
      <p:sp>
        <p:nvSpPr>
          <p:cNvPr id="1363" name="Google Shape;1363;p5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64" name="Google Shape;1364;p56"/>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grpSp>
        <p:nvGrpSpPr>
          <p:cNvPr id="1369" name="Google Shape;1369;p57"/>
          <p:cNvGrpSpPr/>
          <p:nvPr/>
        </p:nvGrpSpPr>
        <p:grpSpPr>
          <a:xfrm>
            <a:off x="6538191" y="5306625"/>
            <a:ext cx="3179618" cy="2592796"/>
            <a:chOff x="6538191" y="3618268"/>
            <a:chExt cx="3179618" cy="2592796"/>
          </a:xfrm>
        </p:grpSpPr>
        <p:sp>
          <p:nvSpPr>
            <p:cNvPr id="1370" name="Google Shape;1370;p57"/>
            <p:cNvSpPr/>
            <p:nvPr/>
          </p:nvSpPr>
          <p:spPr>
            <a:xfrm>
              <a:off x="6538191" y="3618268"/>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Binary Classification</a:t>
              </a:r>
              <a:endParaRPr b="0" i="0" sz="1400" u="none" cap="none" strike="noStrike">
                <a:solidFill>
                  <a:srgbClr val="000000"/>
                </a:solidFill>
                <a:latin typeface="Arial"/>
                <a:ea typeface="Arial"/>
                <a:cs typeface="Arial"/>
                <a:sym typeface="Arial"/>
              </a:endParaRPr>
            </a:p>
          </p:txBody>
        </p:sp>
        <p:sp>
          <p:nvSpPr>
            <p:cNvPr id="1371" name="Google Shape;1371;p57"/>
            <p:cNvSpPr/>
            <p:nvPr/>
          </p:nvSpPr>
          <p:spPr>
            <a:xfrm>
              <a:off x="6538191" y="4530202"/>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Multiclass Classification</a:t>
              </a:r>
              <a:endParaRPr b="0" i="0" sz="1400" u="none" cap="none" strike="noStrike">
                <a:solidFill>
                  <a:srgbClr val="000000"/>
                </a:solidFill>
                <a:latin typeface="Arial"/>
                <a:ea typeface="Arial"/>
                <a:cs typeface="Arial"/>
                <a:sym typeface="Arial"/>
              </a:endParaRPr>
            </a:p>
          </p:txBody>
        </p:sp>
        <p:sp>
          <p:nvSpPr>
            <p:cNvPr id="1372" name="Google Shape;1372;p57"/>
            <p:cNvSpPr/>
            <p:nvPr/>
          </p:nvSpPr>
          <p:spPr>
            <a:xfrm>
              <a:off x="6538191" y="5442136"/>
              <a:ext cx="3179618" cy="768928"/>
            </a:xfrm>
            <a:prstGeom prst="rect">
              <a:avLst/>
            </a:prstGeom>
            <a:solidFill>
              <a:srgbClr val="F2F2F2"/>
            </a:solidFill>
            <a:ln>
              <a:noFill/>
            </a:ln>
          </p:spPr>
          <p:txBody>
            <a:bodyPr anchorCtr="0" anchor="ctr" bIns="45700" lIns="91425" spcFirstLastPara="1" rIns="91425" wrap="square" tIns="45700">
              <a:noAutofit/>
            </a:bodyPr>
            <a:lstStyle/>
            <a:p>
              <a:pPr indent="-6350" lvl="0" marL="171450" marR="0" rtl="0" algn="ctr">
                <a:lnSpc>
                  <a:spcPct val="15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a:ea typeface="Open Sans"/>
                  <a:cs typeface="Open Sans"/>
                  <a:sym typeface="Open Sans"/>
                </a:rPr>
                <a:t>Regression </a:t>
              </a:r>
              <a:endParaRPr b="0" i="0" sz="1400" u="none" cap="none" strike="noStrike">
                <a:solidFill>
                  <a:srgbClr val="000000"/>
                </a:solidFill>
                <a:latin typeface="Arial"/>
                <a:ea typeface="Arial"/>
                <a:cs typeface="Arial"/>
                <a:sym typeface="Arial"/>
              </a:endParaRPr>
            </a:p>
          </p:txBody>
        </p:sp>
      </p:grpSp>
      <p:graphicFrame>
        <p:nvGraphicFramePr>
          <p:cNvPr id="1373" name="Google Shape;1373;p57"/>
          <p:cNvGraphicFramePr/>
          <p:nvPr/>
        </p:nvGraphicFramePr>
        <p:xfrm>
          <a:off x="6230234" y="3995555"/>
          <a:ext cx="3000000" cy="3000000"/>
        </p:xfrm>
        <a:graphic>
          <a:graphicData uri="http://schemas.openxmlformats.org/drawingml/2006/table">
            <a:tbl>
              <a:tblPr>
                <a:noFill/>
                <a:tableStyleId>{742028AA-9BE3-4DAA-85DC-EA3316296631}</a:tableStyleId>
              </a:tblPr>
              <a:tblGrid>
                <a:gridCol w="3487575"/>
              </a:tblGrid>
              <a:tr h="826375">
                <a:tc>
                  <a:txBody>
                    <a:bodyPr/>
                    <a:lstStyle/>
                    <a:p>
                      <a:pPr indent="-6350" lvl="0" marL="171450" marR="0" rtl="0" algn="ctr">
                        <a:lnSpc>
                          <a:spcPct val="150000"/>
                        </a:lnSpc>
                        <a:spcBef>
                          <a:spcPts val="0"/>
                        </a:spcBef>
                        <a:spcAft>
                          <a:spcPts val="0"/>
                        </a:spcAft>
                        <a:buClr>
                          <a:srgbClr val="000000"/>
                        </a:buClr>
                        <a:buSzPts val="550"/>
                        <a:buFont typeface="Calibri"/>
                        <a:buNone/>
                      </a:pPr>
                      <a:r>
                        <a:rPr b="0" i="0" lang="en-IN" sz="2200" u="none" cap="none" strike="noStrike">
                          <a:solidFill>
                            <a:srgbClr val="3F3F3F"/>
                          </a:solidFill>
                          <a:latin typeface="Open Sans SemiBold"/>
                          <a:ea typeface="Open Sans SemiBold"/>
                          <a:cs typeface="Open Sans SemiBold"/>
                          <a:sym typeface="Open Sans SemiBold"/>
                        </a:rPr>
                        <a:t>Problem Type</a:t>
                      </a:r>
                      <a:endParaRPr sz="1400" u="none" cap="none" strike="noStrike"/>
                    </a:p>
                  </a:txBody>
                  <a:tcPr marT="45725" marB="45725" marR="45725" marL="45725" anchor="ctr"/>
                </a:tc>
              </a:tr>
            </a:tbl>
          </a:graphicData>
        </a:graphic>
      </p:graphicFrame>
      <p:sp>
        <p:nvSpPr>
          <p:cNvPr id="1374" name="Google Shape;1374;p57"/>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MLlib provides support to different regression analysis, binary classification, and multiclass classification methods. </a:t>
            </a:r>
            <a:endParaRPr b="0" i="0" sz="1400" u="none" cap="none" strike="noStrike">
              <a:solidFill>
                <a:srgbClr val="000000"/>
              </a:solidFill>
              <a:latin typeface="Arial"/>
              <a:ea typeface="Arial"/>
              <a:cs typeface="Arial"/>
              <a:sym typeface="Arial"/>
            </a:endParaRPr>
          </a:p>
        </p:txBody>
      </p:sp>
      <p:sp>
        <p:nvSpPr>
          <p:cNvPr id="1375" name="Google Shape;1375;p57"/>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6" name="Google Shape;1376;p57"/>
          <p:cNvSpPr/>
          <p:nvPr/>
        </p:nvSpPr>
        <p:spPr>
          <a:xfrm>
            <a:off x="6923165" y="1169036"/>
            <a:ext cx="250376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CLASSIFICATION</a:t>
            </a:r>
            <a:endParaRPr b="0" i="0" sz="1400" u="none" cap="none" strike="noStrike">
              <a:solidFill>
                <a:srgbClr val="000000"/>
              </a:solidFill>
              <a:latin typeface="Arial"/>
              <a:ea typeface="Arial"/>
              <a:cs typeface="Arial"/>
              <a:sym typeface="Arial"/>
            </a:endParaRPr>
          </a:p>
        </p:txBody>
      </p:sp>
      <p:sp>
        <p:nvSpPr>
          <p:cNvPr id="1377" name="Google Shape;1377;p5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378" name="Google Shape;1378;p57"/>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8"/>
          <p:cNvSpPr txBox="1"/>
          <p:nvPr>
            <p:ph idx="4294967295" type="body"/>
          </p:nvPr>
        </p:nvSpPr>
        <p:spPr>
          <a:xfrm>
            <a:off x="356763" y="2166672"/>
            <a:ext cx="15528925" cy="701097"/>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0" i="0" lang="en-IN" sz="2400" u="none" cap="none" strike="noStrike">
                <a:solidFill>
                  <a:srgbClr val="3F3F3F"/>
                </a:solidFill>
                <a:latin typeface="Open Sans"/>
                <a:ea typeface="Open Sans"/>
                <a:cs typeface="Open Sans"/>
                <a:sym typeface="Open Sans"/>
              </a:rPr>
              <a:t>Two examples of classification are shown below:</a:t>
            </a:r>
            <a:endParaRPr/>
          </a:p>
        </p:txBody>
      </p:sp>
      <p:grpSp>
        <p:nvGrpSpPr>
          <p:cNvPr id="1384" name="Google Shape;1384;p58"/>
          <p:cNvGrpSpPr/>
          <p:nvPr/>
        </p:nvGrpSpPr>
        <p:grpSpPr>
          <a:xfrm>
            <a:off x="1187615" y="3006263"/>
            <a:ext cx="5434374" cy="3969385"/>
            <a:chOff x="0" y="0"/>
            <a:chExt cx="5434372" cy="3969383"/>
          </a:xfrm>
        </p:grpSpPr>
        <p:sp>
          <p:nvSpPr>
            <p:cNvPr id="1385" name="Google Shape;1385;p58"/>
            <p:cNvSpPr/>
            <p:nvPr/>
          </p:nvSpPr>
          <p:spPr>
            <a:xfrm>
              <a:off x="689166" y="0"/>
              <a:ext cx="2371886" cy="764988"/>
            </a:xfrm>
            <a:custGeom>
              <a:rect b="b" l="l" r="r" t="t"/>
              <a:pathLst>
                <a:path extrusionOk="0" h="120000" w="120000">
                  <a:moveTo>
                    <a:pt x="20000" y="0"/>
                  </a:moveTo>
                  <a:lnTo>
                    <a:pt x="100000" y="0"/>
                  </a:lnTo>
                  <a:cubicBezTo>
                    <a:pt x="111044" y="0"/>
                    <a:pt x="120000" y="26861"/>
                    <a:pt x="120000" y="60000"/>
                  </a:cubicBezTo>
                  <a:cubicBezTo>
                    <a:pt x="120000" y="93138"/>
                    <a:pt x="111044" y="120000"/>
                    <a:pt x="100000" y="120000"/>
                  </a:cubicBezTo>
                  <a:lnTo>
                    <a:pt x="20000" y="120000"/>
                  </a:lnTo>
                  <a:cubicBezTo>
                    <a:pt x="8955" y="120000"/>
                    <a:pt x="0" y="93138"/>
                    <a:pt x="0" y="60000"/>
                  </a:cubicBezTo>
                  <a:cubicBezTo>
                    <a:pt x="0" y="26861"/>
                    <a:pt x="8955" y="0"/>
                    <a:pt x="20000" y="0"/>
                  </a:cubicBezTo>
                  <a:close/>
                </a:path>
              </a:pathLst>
            </a:cu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386" name="Google Shape;1386;p58"/>
            <p:cNvSpPr/>
            <p:nvPr/>
          </p:nvSpPr>
          <p:spPr>
            <a:xfrm>
              <a:off x="1153350" y="153600"/>
              <a:ext cx="1378258"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Age &gt; 20?</a:t>
              </a:r>
              <a:endParaRPr b="0" i="0" sz="1400" u="none" cap="none" strike="noStrike">
                <a:solidFill>
                  <a:srgbClr val="000000"/>
                </a:solidFill>
                <a:latin typeface="Arial"/>
                <a:ea typeface="Arial"/>
                <a:cs typeface="Arial"/>
                <a:sym typeface="Arial"/>
              </a:endParaRPr>
            </a:p>
          </p:txBody>
        </p:sp>
        <p:sp>
          <p:nvSpPr>
            <p:cNvPr id="1387" name="Google Shape;1387;p58"/>
            <p:cNvSpPr/>
            <p:nvPr/>
          </p:nvSpPr>
          <p:spPr>
            <a:xfrm>
              <a:off x="2048574" y="1688591"/>
              <a:ext cx="2371886" cy="764988"/>
            </a:xfrm>
            <a:custGeom>
              <a:rect b="b" l="l" r="r" t="t"/>
              <a:pathLst>
                <a:path extrusionOk="0" h="120000" w="120000">
                  <a:moveTo>
                    <a:pt x="20000" y="0"/>
                  </a:moveTo>
                  <a:lnTo>
                    <a:pt x="100000" y="0"/>
                  </a:lnTo>
                  <a:cubicBezTo>
                    <a:pt x="111044" y="0"/>
                    <a:pt x="120000" y="26861"/>
                    <a:pt x="120000" y="60000"/>
                  </a:cubicBezTo>
                  <a:cubicBezTo>
                    <a:pt x="120000" y="93138"/>
                    <a:pt x="111044" y="120000"/>
                    <a:pt x="100000" y="120000"/>
                  </a:cubicBezTo>
                  <a:lnTo>
                    <a:pt x="20000" y="120000"/>
                  </a:lnTo>
                  <a:cubicBezTo>
                    <a:pt x="8955" y="120000"/>
                    <a:pt x="0" y="93138"/>
                    <a:pt x="0" y="60000"/>
                  </a:cubicBezTo>
                  <a:cubicBezTo>
                    <a:pt x="0" y="26861"/>
                    <a:pt x="8955" y="0"/>
                    <a:pt x="20000" y="0"/>
                  </a:cubicBezTo>
                  <a:close/>
                </a:path>
              </a:pathLst>
            </a:cu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388" name="Google Shape;1388;p58"/>
            <p:cNvSpPr/>
            <p:nvPr/>
          </p:nvSpPr>
          <p:spPr>
            <a:xfrm>
              <a:off x="1987884" y="1842191"/>
              <a:ext cx="2501167"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Gender = female?</a:t>
              </a:r>
              <a:endParaRPr b="0" i="0" sz="1400" u="none" cap="none" strike="noStrike">
                <a:solidFill>
                  <a:srgbClr val="000000"/>
                </a:solidFill>
                <a:latin typeface="Arial"/>
                <a:ea typeface="Arial"/>
                <a:cs typeface="Arial"/>
                <a:sym typeface="Arial"/>
              </a:endParaRPr>
            </a:p>
          </p:txBody>
        </p:sp>
        <p:cxnSp>
          <p:nvCxnSpPr>
            <p:cNvPr id="1389" name="Google Shape;1389;p58"/>
            <p:cNvCxnSpPr/>
            <p:nvPr/>
          </p:nvCxnSpPr>
          <p:spPr>
            <a:xfrm>
              <a:off x="1875108" y="764985"/>
              <a:ext cx="1359408" cy="923608"/>
            </a:xfrm>
            <a:prstGeom prst="straightConnector1">
              <a:avLst/>
            </a:prstGeom>
            <a:noFill/>
            <a:ln cap="flat" cmpd="sng" w="38100">
              <a:solidFill>
                <a:srgbClr val="FF9429"/>
              </a:solidFill>
              <a:prstDash val="solid"/>
              <a:miter lim="8000"/>
              <a:headEnd len="sm" w="sm" type="none"/>
              <a:tailEnd len="lg" w="lg" type="triangle"/>
            </a:ln>
          </p:spPr>
        </p:cxnSp>
        <p:cxnSp>
          <p:nvCxnSpPr>
            <p:cNvPr id="1390" name="Google Shape;1390;p58"/>
            <p:cNvCxnSpPr/>
            <p:nvPr/>
          </p:nvCxnSpPr>
          <p:spPr>
            <a:xfrm flipH="1">
              <a:off x="602435" y="771770"/>
              <a:ext cx="1272673" cy="1036753"/>
            </a:xfrm>
            <a:prstGeom prst="straightConnector1">
              <a:avLst/>
            </a:prstGeom>
            <a:noFill/>
            <a:ln cap="flat" cmpd="sng" w="38100">
              <a:solidFill>
                <a:srgbClr val="FF9429"/>
              </a:solidFill>
              <a:prstDash val="solid"/>
              <a:miter lim="8000"/>
              <a:headEnd len="sm" w="sm" type="none"/>
              <a:tailEnd len="lg" w="lg" type="triangle"/>
            </a:ln>
          </p:spPr>
        </p:cxnSp>
        <p:sp>
          <p:nvSpPr>
            <p:cNvPr id="1391" name="Google Shape;1391;p58"/>
            <p:cNvSpPr/>
            <p:nvPr/>
          </p:nvSpPr>
          <p:spPr>
            <a:xfrm>
              <a:off x="0" y="1808523"/>
              <a:ext cx="1204872"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Will buy</a:t>
              </a:r>
              <a:endParaRPr b="0" i="0" sz="1400" u="none" cap="none" strike="noStrike">
                <a:solidFill>
                  <a:srgbClr val="000000"/>
                </a:solidFill>
                <a:latin typeface="Arial"/>
                <a:ea typeface="Arial"/>
                <a:cs typeface="Arial"/>
                <a:sym typeface="Arial"/>
              </a:endParaRPr>
            </a:p>
          </p:txBody>
        </p:sp>
        <p:cxnSp>
          <p:nvCxnSpPr>
            <p:cNvPr id="1392" name="Google Shape;1392;p58"/>
            <p:cNvCxnSpPr/>
            <p:nvPr/>
          </p:nvCxnSpPr>
          <p:spPr>
            <a:xfrm>
              <a:off x="3287875" y="2478805"/>
              <a:ext cx="1321806" cy="1075549"/>
            </a:xfrm>
            <a:prstGeom prst="straightConnector1">
              <a:avLst/>
            </a:prstGeom>
            <a:noFill/>
            <a:ln cap="flat" cmpd="sng" w="38100">
              <a:solidFill>
                <a:srgbClr val="FF9429"/>
              </a:solidFill>
              <a:prstDash val="solid"/>
              <a:miter lim="8000"/>
              <a:headEnd len="sm" w="sm" type="none"/>
              <a:tailEnd len="lg" w="lg" type="triangle"/>
            </a:ln>
          </p:spPr>
        </p:cxnSp>
        <p:cxnSp>
          <p:nvCxnSpPr>
            <p:cNvPr id="1393" name="Google Shape;1393;p58"/>
            <p:cNvCxnSpPr/>
            <p:nvPr/>
          </p:nvCxnSpPr>
          <p:spPr>
            <a:xfrm flipH="1">
              <a:off x="2015201" y="2485590"/>
              <a:ext cx="1272673" cy="1036752"/>
            </a:xfrm>
            <a:prstGeom prst="straightConnector1">
              <a:avLst/>
            </a:prstGeom>
            <a:noFill/>
            <a:ln cap="flat" cmpd="sng" w="38100">
              <a:solidFill>
                <a:srgbClr val="FF9429"/>
              </a:solidFill>
              <a:prstDash val="solid"/>
              <a:miter lim="8000"/>
              <a:headEnd len="sm" w="sm" type="none"/>
              <a:tailEnd len="lg" w="lg" type="triangle"/>
            </a:ln>
          </p:spPr>
        </p:cxnSp>
        <p:sp>
          <p:nvSpPr>
            <p:cNvPr id="1394" name="Google Shape;1394;p58"/>
            <p:cNvSpPr/>
            <p:nvPr/>
          </p:nvSpPr>
          <p:spPr>
            <a:xfrm>
              <a:off x="1412766" y="3522342"/>
              <a:ext cx="1204872"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Will buy</a:t>
              </a:r>
              <a:endParaRPr b="0" i="0" sz="1400" u="none" cap="none" strike="noStrike">
                <a:solidFill>
                  <a:srgbClr val="000000"/>
                </a:solidFill>
                <a:latin typeface="Arial"/>
                <a:ea typeface="Arial"/>
                <a:cs typeface="Arial"/>
                <a:sym typeface="Arial"/>
              </a:endParaRPr>
            </a:p>
          </p:txBody>
        </p:sp>
        <p:sp>
          <p:nvSpPr>
            <p:cNvPr id="1395" name="Google Shape;1395;p58"/>
            <p:cNvSpPr/>
            <p:nvPr/>
          </p:nvSpPr>
          <p:spPr>
            <a:xfrm>
              <a:off x="458960" y="978675"/>
              <a:ext cx="462221"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
          <p:nvSpPr>
            <p:cNvPr id="1396" name="Google Shape;1396;p58"/>
            <p:cNvSpPr/>
            <p:nvPr/>
          </p:nvSpPr>
          <p:spPr>
            <a:xfrm>
              <a:off x="2768217" y="873413"/>
              <a:ext cx="535594"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1397" name="Google Shape;1397;p58"/>
            <p:cNvSpPr/>
            <p:nvPr/>
          </p:nvSpPr>
          <p:spPr>
            <a:xfrm>
              <a:off x="3686723" y="3522342"/>
              <a:ext cx="1747649"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Will not buy</a:t>
              </a:r>
              <a:endParaRPr b="0" i="0" sz="1400" u="none" cap="none" strike="noStrike">
                <a:solidFill>
                  <a:srgbClr val="000000"/>
                </a:solidFill>
                <a:latin typeface="Arial"/>
                <a:ea typeface="Arial"/>
                <a:cs typeface="Arial"/>
                <a:sym typeface="Arial"/>
              </a:endParaRPr>
            </a:p>
          </p:txBody>
        </p:sp>
        <p:sp>
          <p:nvSpPr>
            <p:cNvPr id="1398" name="Google Shape;1398;p58"/>
            <p:cNvSpPr/>
            <p:nvPr/>
          </p:nvSpPr>
          <p:spPr>
            <a:xfrm>
              <a:off x="1843406" y="2761576"/>
              <a:ext cx="462221"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
          <p:nvSpPr>
            <p:cNvPr id="1399" name="Google Shape;1399;p58"/>
            <p:cNvSpPr/>
            <p:nvPr/>
          </p:nvSpPr>
          <p:spPr>
            <a:xfrm>
              <a:off x="4152662" y="2656316"/>
              <a:ext cx="535594"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grpSp>
      <p:grpSp>
        <p:nvGrpSpPr>
          <p:cNvPr id="1400" name="Google Shape;1400;p58"/>
          <p:cNvGrpSpPr/>
          <p:nvPr/>
        </p:nvGrpSpPr>
        <p:grpSpPr>
          <a:xfrm>
            <a:off x="9595665" y="3006265"/>
            <a:ext cx="4582686" cy="4525440"/>
            <a:chOff x="0" y="0"/>
            <a:chExt cx="4582684" cy="4525439"/>
          </a:xfrm>
        </p:grpSpPr>
        <p:cxnSp>
          <p:nvCxnSpPr>
            <p:cNvPr id="1401" name="Google Shape;1401;p58"/>
            <p:cNvCxnSpPr/>
            <p:nvPr/>
          </p:nvCxnSpPr>
          <p:spPr>
            <a:xfrm rot="10800000">
              <a:off x="573352" y="7783"/>
              <a:ext cx="0" cy="4023361"/>
            </a:xfrm>
            <a:prstGeom prst="straightConnector1">
              <a:avLst/>
            </a:prstGeom>
            <a:noFill/>
            <a:ln cap="flat" cmpd="sng" w="38100">
              <a:solidFill>
                <a:srgbClr val="000000"/>
              </a:solidFill>
              <a:prstDash val="solid"/>
              <a:miter lim="8000"/>
              <a:headEnd len="sm" w="sm" type="none"/>
              <a:tailEnd len="lg" w="lg" type="triangle"/>
            </a:ln>
          </p:spPr>
        </p:cxnSp>
        <p:cxnSp>
          <p:nvCxnSpPr>
            <p:cNvPr id="1402" name="Google Shape;1402;p58"/>
            <p:cNvCxnSpPr/>
            <p:nvPr/>
          </p:nvCxnSpPr>
          <p:spPr>
            <a:xfrm>
              <a:off x="555697" y="4030508"/>
              <a:ext cx="4023361" cy="0"/>
            </a:xfrm>
            <a:prstGeom prst="straightConnector1">
              <a:avLst/>
            </a:prstGeom>
            <a:noFill/>
            <a:ln cap="flat" cmpd="sng" w="38100">
              <a:solidFill>
                <a:srgbClr val="000000"/>
              </a:solidFill>
              <a:prstDash val="solid"/>
              <a:miter lim="8000"/>
              <a:headEnd len="sm" w="sm" type="none"/>
              <a:tailEnd len="lg" w="lg" type="triangle"/>
            </a:ln>
          </p:spPr>
        </p:cxnSp>
        <p:cxnSp>
          <p:nvCxnSpPr>
            <p:cNvPr id="1403" name="Google Shape;1403;p58"/>
            <p:cNvCxnSpPr/>
            <p:nvPr/>
          </p:nvCxnSpPr>
          <p:spPr>
            <a:xfrm>
              <a:off x="1188369" y="235903"/>
              <a:ext cx="732035" cy="3490081"/>
            </a:xfrm>
            <a:prstGeom prst="straightConnector1">
              <a:avLst/>
            </a:prstGeom>
            <a:noFill/>
            <a:ln cap="flat" cmpd="sng" w="19050">
              <a:solidFill>
                <a:srgbClr val="28AADD"/>
              </a:solidFill>
              <a:prstDash val="solid"/>
              <a:miter lim="8000"/>
              <a:headEnd len="sm" w="sm" type="none"/>
              <a:tailEnd len="sm" w="sm" type="none"/>
            </a:ln>
          </p:spPr>
        </p:cxnSp>
        <p:cxnSp>
          <p:nvCxnSpPr>
            <p:cNvPr id="1404" name="Google Shape;1404;p58"/>
            <p:cNvCxnSpPr/>
            <p:nvPr/>
          </p:nvCxnSpPr>
          <p:spPr>
            <a:xfrm flipH="1">
              <a:off x="1955746" y="174003"/>
              <a:ext cx="244225" cy="3502275"/>
            </a:xfrm>
            <a:prstGeom prst="straightConnector1">
              <a:avLst/>
            </a:prstGeom>
            <a:noFill/>
            <a:ln cap="flat" cmpd="sng" w="19050">
              <a:solidFill>
                <a:schemeClr val="accent1"/>
              </a:solidFill>
              <a:prstDash val="solid"/>
              <a:miter lim="8000"/>
              <a:headEnd len="sm" w="sm" type="none"/>
              <a:tailEnd len="sm" w="sm" type="none"/>
            </a:ln>
          </p:spPr>
        </p:cxnSp>
        <p:cxnSp>
          <p:nvCxnSpPr>
            <p:cNvPr id="1405" name="Google Shape;1405;p58"/>
            <p:cNvCxnSpPr/>
            <p:nvPr/>
          </p:nvCxnSpPr>
          <p:spPr>
            <a:xfrm flipH="1">
              <a:off x="867022" y="174856"/>
              <a:ext cx="3195431" cy="3700242"/>
            </a:xfrm>
            <a:prstGeom prst="straightConnector1">
              <a:avLst/>
            </a:prstGeom>
            <a:noFill/>
            <a:ln cap="flat" cmpd="sng" w="19050">
              <a:solidFill>
                <a:srgbClr val="FF9429"/>
              </a:solidFill>
              <a:prstDash val="solid"/>
              <a:miter lim="8000"/>
              <a:headEnd len="sm" w="sm" type="none"/>
              <a:tailEnd len="sm" w="sm" type="none"/>
            </a:ln>
          </p:spPr>
        </p:cxnSp>
        <p:sp>
          <p:nvSpPr>
            <p:cNvPr id="1406" name="Google Shape;1406;p58"/>
            <p:cNvSpPr/>
            <p:nvPr/>
          </p:nvSpPr>
          <p:spPr>
            <a:xfrm>
              <a:off x="0" y="0"/>
              <a:ext cx="407005"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X</a:t>
              </a:r>
              <a:r>
                <a:rPr b="0" i="0" lang="en-IN" sz="20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07" name="Google Shape;1407;p58"/>
            <p:cNvSpPr/>
            <p:nvPr/>
          </p:nvSpPr>
          <p:spPr>
            <a:xfrm>
              <a:off x="4140482" y="4078398"/>
              <a:ext cx="407005" cy="4470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X</a:t>
              </a:r>
              <a:r>
                <a:rPr b="0" i="0" lang="en-IN" sz="20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08" name="Google Shape;1408;p58"/>
            <p:cNvSpPr/>
            <p:nvPr/>
          </p:nvSpPr>
          <p:spPr>
            <a:xfrm>
              <a:off x="670164" y="149256"/>
              <a:ext cx="436771"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H</a:t>
              </a:r>
              <a:r>
                <a:rPr b="0" i="0" lang="en-IN" sz="20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09" name="Google Shape;1409;p58"/>
            <p:cNvSpPr/>
            <p:nvPr/>
          </p:nvSpPr>
          <p:spPr>
            <a:xfrm>
              <a:off x="1680489" y="121925"/>
              <a:ext cx="436771"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H</a:t>
              </a:r>
              <a:r>
                <a:rPr b="0" i="0" lang="en-IN" sz="20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10" name="Google Shape;1410;p58"/>
            <p:cNvSpPr/>
            <p:nvPr/>
          </p:nvSpPr>
          <p:spPr>
            <a:xfrm>
              <a:off x="3436339" y="0"/>
              <a:ext cx="436771"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
                <a:buFont typeface="Calibri"/>
                <a:buNone/>
              </a:pPr>
              <a:r>
                <a:rPr b="0" i="0" lang="en-IN" sz="2400" u="none" cap="none" strike="noStrike">
                  <a:solidFill>
                    <a:srgbClr val="000000"/>
                  </a:solidFill>
                  <a:latin typeface="Calibri"/>
                  <a:ea typeface="Calibri"/>
                  <a:cs typeface="Calibri"/>
                  <a:sym typeface="Calibri"/>
                </a:rPr>
                <a:t>H</a:t>
              </a:r>
              <a:r>
                <a:rPr b="0" i="0" lang="en-IN" sz="20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11" name="Google Shape;1411;p58"/>
            <p:cNvSpPr/>
            <p:nvPr/>
          </p:nvSpPr>
          <p:spPr>
            <a:xfrm>
              <a:off x="2908881" y="1964116"/>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2" name="Google Shape;1412;p58"/>
            <p:cNvSpPr/>
            <p:nvPr/>
          </p:nvSpPr>
          <p:spPr>
            <a:xfrm>
              <a:off x="3467194" y="1894060"/>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3" name="Google Shape;1413;p58"/>
            <p:cNvSpPr/>
            <p:nvPr/>
          </p:nvSpPr>
          <p:spPr>
            <a:xfrm>
              <a:off x="3863537" y="2516074"/>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4" name="Google Shape;1414;p58"/>
            <p:cNvSpPr/>
            <p:nvPr/>
          </p:nvSpPr>
          <p:spPr>
            <a:xfrm>
              <a:off x="4399803" y="2753203"/>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5" name="Google Shape;1415;p58"/>
            <p:cNvSpPr/>
            <p:nvPr/>
          </p:nvSpPr>
          <p:spPr>
            <a:xfrm>
              <a:off x="3372171" y="2604609"/>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6" name="Google Shape;1416;p58"/>
            <p:cNvSpPr/>
            <p:nvPr/>
          </p:nvSpPr>
          <p:spPr>
            <a:xfrm>
              <a:off x="1440246" y="1140141"/>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7" name="Google Shape;1417;p58"/>
            <p:cNvSpPr/>
            <p:nvPr/>
          </p:nvSpPr>
          <p:spPr>
            <a:xfrm>
              <a:off x="1702083" y="704029"/>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18" name="Google Shape;1418;p58"/>
            <p:cNvSpPr/>
            <p:nvPr/>
          </p:nvSpPr>
          <p:spPr>
            <a:xfrm>
              <a:off x="1397432" y="612589"/>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cxnSp>
          <p:nvCxnSpPr>
            <p:cNvPr id="1419" name="Google Shape;1419;p58"/>
            <p:cNvCxnSpPr/>
            <p:nvPr/>
          </p:nvCxnSpPr>
          <p:spPr>
            <a:xfrm>
              <a:off x="1858181" y="1662116"/>
              <a:ext cx="546884" cy="439452"/>
            </a:xfrm>
            <a:prstGeom prst="straightConnector1">
              <a:avLst/>
            </a:prstGeom>
            <a:noFill/>
            <a:ln cap="flat" cmpd="sng" w="9525">
              <a:solidFill>
                <a:schemeClr val="accent1"/>
              </a:solidFill>
              <a:prstDash val="solid"/>
              <a:miter lim="8000"/>
              <a:headEnd len="sm" w="sm" type="none"/>
              <a:tailEnd len="sm" w="sm" type="none"/>
            </a:ln>
          </p:spPr>
        </p:cxnSp>
        <p:sp>
          <p:nvSpPr>
            <p:cNvPr id="1420" name="Google Shape;1420;p58"/>
            <p:cNvSpPr/>
            <p:nvPr/>
          </p:nvSpPr>
          <p:spPr>
            <a:xfrm>
              <a:off x="1819483" y="1061766"/>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1" name="Google Shape;1421;p58"/>
            <p:cNvSpPr/>
            <p:nvPr/>
          </p:nvSpPr>
          <p:spPr>
            <a:xfrm>
              <a:off x="1793523" y="1597458"/>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2" name="Google Shape;1422;p58"/>
            <p:cNvSpPr/>
            <p:nvPr/>
          </p:nvSpPr>
          <p:spPr>
            <a:xfrm>
              <a:off x="1005488" y="739177"/>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3" name="Google Shape;1423;p58"/>
            <p:cNvSpPr/>
            <p:nvPr/>
          </p:nvSpPr>
          <p:spPr>
            <a:xfrm>
              <a:off x="988434" y="1915249"/>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4" name="Google Shape;1424;p58"/>
            <p:cNvSpPr/>
            <p:nvPr/>
          </p:nvSpPr>
          <p:spPr>
            <a:xfrm>
              <a:off x="1284204" y="2193008"/>
              <a:ext cx="182881" cy="182881"/>
            </a:xfrm>
            <a:prstGeom prst="ellipse">
              <a:avLst/>
            </a:prstGeom>
            <a:solidFill>
              <a:srgbClr val="28AADD"/>
            </a:solid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5" name="Google Shape;1425;p58"/>
            <p:cNvSpPr/>
            <p:nvPr/>
          </p:nvSpPr>
          <p:spPr>
            <a:xfrm>
              <a:off x="2912175" y="3089434"/>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6" name="Google Shape;1426;p58"/>
            <p:cNvSpPr/>
            <p:nvPr/>
          </p:nvSpPr>
          <p:spPr>
            <a:xfrm>
              <a:off x="3125750" y="3385471"/>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27" name="Google Shape;1427;p58"/>
            <p:cNvSpPr/>
            <p:nvPr/>
          </p:nvSpPr>
          <p:spPr>
            <a:xfrm>
              <a:off x="2203703" y="3283783"/>
              <a:ext cx="182881" cy="182881"/>
            </a:xfrm>
            <a:prstGeom prst="ellipse">
              <a:avLst/>
            </a:prstGeom>
            <a:noFill/>
            <a:ln cap="flat" cmpd="sng" w="12700">
              <a:solidFill>
                <a:srgbClr val="28AADD"/>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000000"/>
                </a:solidFill>
                <a:latin typeface="Calibri"/>
                <a:ea typeface="Calibri"/>
                <a:cs typeface="Calibri"/>
                <a:sym typeface="Calibri"/>
              </a:endParaRPr>
            </a:p>
          </p:txBody>
        </p:sp>
        <p:cxnSp>
          <p:nvCxnSpPr>
            <p:cNvPr id="1428" name="Google Shape;1428;p58"/>
            <p:cNvCxnSpPr/>
            <p:nvPr/>
          </p:nvCxnSpPr>
          <p:spPr>
            <a:xfrm>
              <a:off x="2724721" y="1753205"/>
              <a:ext cx="202190" cy="228601"/>
            </a:xfrm>
            <a:prstGeom prst="straightConnector1">
              <a:avLst/>
            </a:prstGeom>
            <a:noFill/>
            <a:ln cap="flat" cmpd="sng" w="9525">
              <a:solidFill>
                <a:schemeClr val="accent1"/>
              </a:solidFill>
              <a:prstDash val="solid"/>
              <a:miter lim="8000"/>
              <a:headEnd len="sm" w="sm" type="none"/>
              <a:tailEnd len="sm" w="sm" type="none"/>
            </a:ln>
          </p:spPr>
        </p:cxnSp>
      </p:grpSp>
      <p:sp>
        <p:nvSpPr>
          <p:cNvPr id="1429" name="Google Shape;1429;p58"/>
          <p:cNvSpPr/>
          <p:nvPr/>
        </p:nvSpPr>
        <p:spPr>
          <a:xfrm>
            <a:off x="6244742" y="1169036"/>
            <a:ext cx="3860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CLASSIFICATION (CONTD.)</a:t>
            </a:r>
            <a:endParaRPr b="0" i="0" sz="1400" u="none" cap="none" strike="noStrike">
              <a:solidFill>
                <a:srgbClr val="000000"/>
              </a:solidFill>
              <a:latin typeface="Arial"/>
              <a:ea typeface="Arial"/>
              <a:cs typeface="Arial"/>
              <a:sym typeface="Arial"/>
            </a:endParaRPr>
          </a:p>
        </p:txBody>
      </p:sp>
      <p:sp>
        <p:nvSpPr>
          <p:cNvPr id="1430" name="Google Shape;1430;p5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431" name="Google Shape;1431;p58"/>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59"/>
          <p:cNvSpPr/>
          <p:nvPr/>
        </p:nvSpPr>
        <p:spPr>
          <a:xfrm>
            <a:off x="1390586" y="1597640"/>
            <a:ext cx="14242704"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 linear regression, multiple procedures have been developed for parameter inference and estimation.</a:t>
            </a:r>
            <a:endParaRPr b="0" i="0" sz="1400" u="none" cap="none" strike="noStrike">
              <a:solidFill>
                <a:srgbClr val="000000"/>
              </a:solidFill>
              <a:latin typeface="Arial"/>
              <a:ea typeface="Arial"/>
              <a:cs typeface="Arial"/>
              <a:sym typeface="Arial"/>
            </a:endParaRPr>
          </a:p>
        </p:txBody>
      </p:sp>
      <p:sp>
        <p:nvSpPr>
          <p:cNvPr id="1437" name="Google Shape;1437;p59"/>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8" name="Google Shape;1438;p59"/>
          <p:cNvSpPr/>
          <p:nvPr/>
        </p:nvSpPr>
        <p:spPr>
          <a:xfrm>
            <a:off x="5549955" y="3474666"/>
            <a:ext cx="5156091" cy="58727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These procedures vary in terms of:</a:t>
            </a:r>
            <a:endParaRPr b="0" i="0" sz="1400" u="none" cap="none" strike="noStrike">
              <a:solidFill>
                <a:srgbClr val="000000"/>
              </a:solidFill>
              <a:latin typeface="Arial"/>
              <a:ea typeface="Arial"/>
              <a:cs typeface="Arial"/>
              <a:sym typeface="Arial"/>
            </a:endParaRPr>
          </a:p>
        </p:txBody>
      </p:sp>
      <p:sp>
        <p:nvSpPr>
          <p:cNvPr id="1439" name="Google Shape;1439;p59"/>
          <p:cNvSpPr/>
          <p:nvPr/>
        </p:nvSpPr>
        <p:spPr>
          <a:xfrm>
            <a:off x="1829564" y="4326069"/>
            <a:ext cx="13803728" cy="599892"/>
          </a:xfrm>
          <a:prstGeom prst="rect">
            <a:avLst/>
          </a:prstGeom>
          <a:solidFill>
            <a:srgbClr val="F2F2F2"/>
          </a:solidFill>
          <a:ln>
            <a:noFill/>
          </a:ln>
        </p:spPr>
        <p:txBody>
          <a:bodyPr anchorCtr="0" anchor="ctr" bIns="45700" lIns="91425" spcFirstLastPara="1" rIns="91425" wrap="square" tIns="45700">
            <a:noAutofit/>
          </a:bodyPr>
          <a:lstStyle/>
          <a:p>
            <a:pPr indent="58737" lvl="0" marL="41275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Presence of a closed-form solution</a:t>
            </a:r>
            <a:endParaRPr b="0" i="0" sz="1400" u="none" cap="none" strike="noStrike">
              <a:solidFill>
                <a:srgbClr val="000000"/>
              </a:solidFill>
              <a:latin typeface="Arial"/>
              <a:ea typeface="Arial"/>
              <a:cs typeface="Arial"/>
              <a:sym typeface="Arial"/>
            </a:endParaRPr>
          </a:p>
        </p:txBody>
      </p:sp>
      <p:sp>
        <p:nvSpPr>
          <p:cNvPr id="1440" name="Google Shape;1440;p59"/>
          <p:cNvSpPr/>
          <p:nvPr/>
        </p:nvSpPr>
        <p:spPr>
          <a:xfrm>
            <a:off x="1829563" y="5068467"/>
            <a:ext cx="13803728" cy="599892"/>
          </a:xfrm>
          <a:prstGeom prst="rect">
            <a:avLst/>
          </a:prstGeom>
          <a:solidFill>
            <a:srgbClr val="F2F2F2"/>
          </a:solidFill>
          <a:ln>
            <a:noFill/>
          </a:ln>
        </p:spPr>
        <p:txBody>
          <a:bodyPr anchorCtr="0" anchor="ctr" bIns="45700" lIns="91425" spcFirstLastPara="1" rIns="91425" wrap="square" tIns="45700">
            <a:noAutofit/>
          </a:bodyPr>
          <a:lstStyle/>
          <a:p>
            <a:pPr indent="58737" lvl="0" marL="41275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Robustness in terms of heavy-tailed distributions</a:t>
            </a:r>
            <a:endParaRPr b="0" i="0" sz="2400" u="none" cap="none" strike="noStrike">
              <a:solidFill>
                <a:srgbClr val="3F3F3F"/>
              </a:solidFill>
              <a:latin typeface="Open Sans"/>
              <a:ea typeface="Open Sans"/>
              <a:cs typeface="Open Sans"/>
              <a:sym typeface="Open Sans"/>
            </a:endParaRPr>
          </a:p>
        </p:txBody>
      </p:sp>
      <p:sp>
        <p:nvSpPr>
          <p:cNvPr id="1441" name="Google Shape;1441;p59"/>
          <p:cNvSpPr/>
          <p:nvPr/>
        </p:nvSpPr>
        <p:spPr>
          <a:xfrm>
            <a:off x="1829563" y="5810865"/>
            <a:ext cx="13803728" cy="599892"/>
          </a:xfrm>
          <a:prstGeom prst="rect">
            <a:avLst/>
          </a:prstGeom>
          <a:solidFill>
            <a:srgbClr val="F2F2F2"/>
          </a:solidFill>
          <a:ln>
            <a:noFill/>
          </a:ln>
        </p:spPr>
        <p:txBody>
          <a:bodyPr anchorCtr="0" anchor="ctr" bIns="45700" lIns="91425" spcFirstLastPara="1" rIns="91425" wrap="square" tIns="45700">
            <a:noAutofit/>
          </a:bodyPr>
          <a:lstStyle/>
          <a:p>
            <a:pPr indent="58737" lvl="0" marL="41275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Computational simplicity of algorithms</a:t>
            </a:r>
            <a:endParaRPr b="0" i="0" sz="2400" u="none" cap="none" strike="noStrike">
              <a:solidFill>
                <a:srgbClr val="3F3F3F"/>
              </a:solidFill>
              <a:latin typeface="Open Sans"/>
              <a:ea typeface="Open Sans"/>
              <a:cs typeface="Open Sans"/>
              <a:sym typeface="Open Sans"/>
            </a:endParaRPr>
          </a:p>
        </p:txBody>
      </p:sp>
      <p:sp>
        <p:nvSpPr>
          <p:cNvPr id="1442" name="Google Shape;1442;p59"/>
          <p:cNvSpPr/>
          <p:nvPr/>
        </p:nvSpPr>
        <p:spPr>
          <a:xfrm>
            <a:off x="1829563" y="6553263"/>
            <a:ext cx="13803728" cy="599892"/>
          </a:xfrm>
          <a:prstGeom prst="rect">
            <a:avLst/>
          </a:prstGeom>
          <a:solidFill>
            <a:srgbClr val="F2F2F2"/>
          </a:solidFill>
          <a:ln>
            <a:noFill/>
          </a:ln>
        </p:spPr>
        <p:txBody>
          <a:bodyPr anchorCtr="0" anchor="ctr" bIns="45700" lIns="91425" spcFirstLastPara="1" rIns="91425" wrap="square" tIns="45700">
            <a:noAutofit/>
          </a:bodyPr>
          <a:lstStyle/>
          <a:p>
            <a:pPr indent="58737" lvl="0" marL="41275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Theoretical assumptions required for validating the desirable statistical properties</a:t>
            </a:r>
            <a:endParaRPr b="0" i="0" sz="2400" u="none" cap="none" strike="noStrike">
              <a:solidFill>
                <a:srgbClr val="3F3F3F"/>
              </a:solidFill>
              <a:latin typeface="Open Sans"/>
              <a:ea typeface="Open Sans"/>
              <a:cs typeface="Open Sans"/>
              <a:sym typeface="Open Sans"/>
            </a:endParaRPr>
          </a:p>
        </p:txBody>
      </p:sp>
      <p:sp>
        <p:nvSpPr>
          <p:cNvPr id="1443" name="Google Shape;1443;p59"/>
          <p:cNvSpPr/>
          <p:nvPr/>
        </p:nvSpPr>
        <p:spPr>
          <a:xfrm>
            <a:off x="7189841" y="1169036"/>
            <a:ext cx="1970411"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REGRESSION</a:t>
            </a:r>
            <a:endParaRPr b="0" i="0" sz="1400" u="none" cap="none" strike="noStrike">
              <a:solidFill>
                <a:srgbClr val="000000"/>
              </a:solidFill>
              <a:latin typeface="Arial"/>
              <a:ea typeface="Arial"/>
              <a:cs typeface="Arial"/>
              <a:sym typeface="Arial"/>
            </a:endParaRPr>
          </a:p>
        </p:txBody>
      </p:sp>
      <p:sp>
        <p:nvSpPr>
          <p:cNvPr id="1444" name="Google Shape;1444;p5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445" name="Google Shape;1445;p59"/>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grpSp>
        <p:nvGrpSpPr>
          <p:cNvPr id="1450" name="Google Shape;1450;p60"/>
          <p:cNvGrpSpPr/>
          <p:nvPr/>
        </p:nvGrpSpPr>
        <p:grpSpPr>
          <a:xfrm>
            <a:off x="858750" y="4575062"/>
            <a:ext cx="14433121" cy="3871405"/>
            <a:chOff x="476162" y="358647"/>
            <a:chExt cx="14433119" cy="3871403"/>
          </a:xfrm>
        </p:grpSpPr>
        <p:sp>
          <p:nvSpPr>
            <p:cNvPr id="1451" name="Google Shape;1451;p60"/>
            <p:cNvSpPr/>
            <p:nvPr/>
          </p:nvSpPr>
          <p:spPr>
            <a:xfrm>
              <a:off x="476162" y="358647"/>
              <a:ext cx="14433119" cy="387140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1452" name="Google Shape;1452;p60"/>
            <p:cNvSpPr/>
            <p:nvPr/>
          </p:nvSpPr>
          <p:spPr>
            <a:xfrm>
              <a:off x="754066" y="780565"/>
              <a:ext cx="14020790" cy="28473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600"/>
                <a:buFont typeface="Calibri"/>
                <a:buNone/>
              </a:pPr>
              <a:r>
                <a:rPr b="1" i="0" lang="en-IN" sz="2400" u="none" cap="none" strike="noStrike">
                  <a:solidFill>
                    <a:srgbClr val="000000"/>
                  </a:solidFill>
                  <a:latin typeface="Open Sans SemiBold"/>
                  <a:ea typeface="Open Sans SemiBold"/>
                  <a:cs typeface="Open Sans SemiBold"/>
                  <a:sym typeface="Open Sans SemiBold"/>
                </a:rPr>
                <a:t>Example</a:t>
              </a:r>
              <a:r>
                <a:rPr b="0" i="0" lang="en-IN" sz="2400" u="none" cap="none" strike="noStrike">
                  <a:solidFill>
                    <a:srgbClr val="000000"/>
                  </a:solidFill>
                  <a:latin typeface="Open Sans SemiBold"/>
                  <a:ea typeface="Open Sans SemiBold"/>
                  <a:cs typeface="Open Sans SemiBold"/>
                  <a:sym typeface="Open Sans SemiBold"/>
                </a:rPr>
                <a:t>:</a:t>
              </a:r>
              <a:endParaRPr b="0" i="0" sz="1400" u="none" cap="none" strike="noStrike">
                <a:solidFill>
                  <a:srgbClr val="000000"/>
                </a:solidFill>
                <a:latin typeface="Arial"/>
                <a:ea typeface="Arial"/>
                <a:cs typeface="Arial"/>
                <a:sym typeface="Arial"/>
              </a:endParaRPr>
            </a:p>
          </p:txBody>
        </p:sp>
      </p:grpSp>
      <p:sp>
        <p:nvSpPr>
          <p:cNvPr id="1453" name="Google Shape;1453;p60"/>
          <p:cNvSpPr/>
          <p:nvPr/>
        </p:nvSpPr>
        <p:spPr>
          <a:xfrm>
            <a:off x="983825" y="5597553"/>
            <a:ext cx="14927688" cy="2246769"/>
          </a:xfrm>
          <a:prstGeom prst="rect">
            <a:avLst/>
          </a:prstGeom>
          <a:noFill/>
          <a:ln>
            <a:noFill/>
          </a:ln>
        </p:spPr>
        <p:txBody>
          <a:bodyPr anchorCtr="0" anchor="t" bIns="45700" lIns="91425" spcFirstLastPara="1" rIns="91425" wrap="square" tIns="45700">
            <a:spAutoFit/>
          </a:bodyPr>
          <a:lstStyle/>
          <a:p>
            <a:pPr indent="228600" lvl="1"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Courier New"/>
                <a:ea typeface="Courier New"/>
                <a:cs typeface="Courier New"/>
                <a:sym typeface="Courier New"/>
              </a:rPr>
              <a:t>val points: RDD[LabeledPoint] = // …</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600"/>
              </a:spcBef>
              <a:spcAft>
                <a:spcPts val="0"/>
              </a:spcAft>
              <a:buClr>
                <a:srgbClr val="000000"/>
              </a:buClr>
              <a:buSzPts val="2400"/>
              <a:buFont typeface="Arial"/>
              <a:buNone/>
            </a:pPr>
            <a:r>
              <a:rPr b="0" i="0" lang="en-IN" sz="2400" u="none" cap="none" strike="noStrike">
                <a:solidFill>
                  <a:srgbClr val="3F3F3F"/>
                </a:solidFill>
                <a:latin typeface="Courier New"/>
                <a:ea typeface="Courier New"/>
                <a:cs typeface="Courier New"/>
                <a:sym typeface="Courier New"/>
              </a:rPr>
              <a:t>val lr = new</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600"/>
              </a:spcBef>
              <a:spcAft>
                <a:spcPts val="0"/>
              </a:spcAft>
              <a:buClr>
                <a:srgbClr val="000000"/>
              </a:buClr>
              <a:buSzPts val="2400"/>
              <a:buFont typeface="Arial"/>
              <a:buNone/>
            </a:pPr>
            <a:r>
              <a:rPr b="0" i="0" lang="en-IN" sz="2400" u="none" cap="none" strike="noStrike">
                <a:solidFill>
                  <a:srgbClr val="3F3F3F"/>
                </a:solidFill>
                <a:latin typeface="Courier New"/>
                <a:ea typeface="Courier New"/>
                <a:cs typeface="Courier New"/>
                <a:sym typeface="Courier New"/>
              </a:rPr>
              <a:t>LinearRegressionWithSGD().setNumIterations(200)/setIntercept(true)</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600"/>
              </a:spcBef>
              <a:spcAft>
                <a:spcPts val="0"/>
              </a:spcAft>
              <a:buClr>
                <a:srgbClr val="000000"/>
              </a:buClr>
              <a:buSzPts val="2400"/>
              <a:buFont typeface="Arial"/>
              <a:buNone/>
            </a:pPr>
            <a:r>
              <a:rPr b="0" i="0" lang="en-IN" sz="2400" u="none" cap="none" strike="noStrike">
                <a:solidFill>
                  <a:srgbClr val="3F3F3F"/>
                </a:solidFill>
                <a:latin typeface="Courier New"/>
                <a:ea typeface="Courier New"/>
                <a:cs typeface="Courier New"/>
                <a:sym typeface="Courier New"/>
              </a:rPr>
              <a:t>val model = lr.run(points)</a:t>
            </a:r>
            <a:endParaRPr b="0" i="0" sz="1400" u="none" cap="none" strike="noStrike">
              <a:solidFill>
                <a:srgbClr val="000000"/>
              </a:solidFill>
              <a:latin typeface="Arial"/>
              <a:ea typeface="Arial"/>
              <a:cs typeface="Arial"/>
              <a:sym typeface="Arial"/>
            </a:endParaRPr>
          </a:p>
          <a:p>
            <a:pPr indent="228600" lvl="1" marL="0" marR="0" rtl="0" algn="l">
              <a:lnSpc>
                <a:spcPct val="100000"/>
              </a:lnSpc>
              <a:spcBef>
                <a:spcPts val="600"/>
              </a:spcBef>
              <a:spcAft>
                <a:spcPts val="0"/>
              </a:spcAft>
              <a:buClr>
                <a:srgbClr val="000000"/>
              </a:buClr>
              <a:buSzPts val="2400"/>
              <a:buFont typeface="Arial"/>
              <a:buNone/>
            </a:pPr>
            <a:r>
              <a:rPr b="0" i="0" lang="en-IN" sz="2400" u="none" cap="none" strike="noStrike">
                <a:solidFill>
                  <a:srgbClr val="3F3F3F"/>
                </a:solidFill>
                <a:latin typeface="Courier New"/>
                <a:ea typeface="Courier New"/>
                <a:cs typeface="Courier New"/>
                <a:sym typeface="Courier New"/>
              </a:rPr>
              <a:t>println(“weights: %s, intercept: %s”.format(model.weights, model.intercept))</a:t>
            </a:r>
            <a:endParaRPr b="0" i="0" sz="1400" u="none" cap="none" strike="noStrike">
              <a:solidFill>
                <a:srgbClr val="000000"/>
              </a:solidFill>
              <a:latin typeface="Arial"/>
              <a:ea typeface="Arial"/>
              <a:cs typeface="Arial"/>
              <a:sym typeface="Arial"/>
            </a:endParaRPr>
          </a:p>
        </p:txBody>
      </p:sp>
      <p:sp>
        <p:nvSpPr>
          <p:cNvPr id="1454" name="Google Shape;1454;p60"/>
          <p:cNvSpPr/>
          <p:nvPr/>
        </p:nvSpPr>
        <p:spPr>
          <a:xfrm>
            <a:off x="3771840" y="3358223"/>
            <a:ext cx="8712321" cy="46820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Following code shows how to implement linear regression. </a:t>
            </a:r>
            <a:endParaRPr b="0" i="0" sz="1400" u="none" cap="none" strike="noStrike">
              <a:solidFill>
                <a:srgbClr val="000000"/>
              </a:solidFill>
              <a:latin typeface="Arial"/>
              <a:ea typeface="Arial"/>
              <a:cs typeface="Arial"/>
              <a:sym typeface="Arial"/>
            </a:endParaRPr>
          </a:p>
        </p:txBody>
      </p:sp>
      <p:sp>
        <p:nvSpPr>
          <p:cNvPr id="1455" name="Google Shape;1455;p60"/>
          <p:cNvSpPr/>
          <p:nvPr/>
        </p:nvSpPr>
        <p:spPr>
          <a:xfrm>
            <a:off x="1390586" y="1597640"/>
            <a:ext cx="14242704" cy="58727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For regression problems, linear least squares is the most general formulation. </a:t>
            </a:r>
            <a:endParaRPr b="0" i="0" sz="1400" u="none" cap="none" strike="noStrike">
              <a:solidFill>
                <a:srgbClr val="000000"/>
              </a:solidFill>
              <a:latin typeface="Arial"/>
              <a:ea typeface="Arial"/>
              <a:cs typeface="Arial"/>
              <a:sym typeface="Arial"/>
            </a:endParaRPr>
          </a:p>
        </p:txBody>
      </p:sp>
      <p:sp>
        <p:nvSpPr>
          <p:cNvPr id="1456" name="Google Shape;1456;p60"/>
          <p:cNvSpPr/>
          <p:nvPr/>
        </p:nvSpPr>
        <p:spPr>
          <a:xfrm>
            <a:off x="828311" y="183928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7" name="Google Shape;1457;p60"/>
          <p:cNvSpPr/>
          <p:nvPr/>
        </p:nvSpPr>
        <p:spPr>
          <a:xfrm>
            <a:off x="6260900" y="1169036"/>
            <a:ext cx="3828292"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EXAMPLE OF REGRESSION</a:t>
            </a:r>
            <a:endParaRPr b="0" i="0" sz="1400" u="none" cap="none" strike="noStrike">
              <a:solidFill>
                <a:srgbClr val="000000"/>
              </a:solidFill>
              <a:latin typeface="Arial"/>
              <a:ea typeface="Arial"/>
              <a:cs typeface="Arial"/>
              <a:sym typeface="Arial"/>
            </a:endParaRPr>
          </a:p>
        </p:txBody>
      </p:sp>
      <p:sp>
        <p:nvSpPr>
          <p:cNvPr id="1458" name="Google Shape;1458;p6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Spark MLlib Supported Types and Algorithms (Contd.)</a:t>
            </a:r>
            <a:endParaRPr/>
          </a:p>
        </p:txBody>
      </p:sp>
      <p:pic>
        <p:nvPicPr>
          <p:cNvPr id="1459" name="Google Shape;1459;p60"/>
          <p:cNvPicPr preferRelativeResize="0"/>
          <p:nvPr/>
        </p:nvPicPr>
        <p:blipFill rotWithShape="1">
          <a:blip r:embed="rId3">
            <a:alphaModFix/>
          </a:blip>
          <a:srcRect b="0" l="0" r="0" t="0"/>
          <a:stretch/>
        </p:blipFill>
        <p:spPr>
          <a:xfrm>
            <a:off x="2602652" y="870793"/>
            <a:ext cx="11037148" cy="274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
          <p:cNvSpPr/>
          <p:nvPr/>
        </p:nvSpPr>
        <p:spPr>
          <a:xfrm rot="-989994">
            <a:off x="7039526" y="4554647"/>
            <a:ext cx="4381500" cy="1047750"/>
          </a:xfrm>
          <a:prstGeom prst="rightArrow">
            <a:avLst>
              <a:gd fmla="val 50000" name="adj1"/>
              <a:gd fmla="val 50000" name="adj2"/>
            </a:avLst>
          </a:prstGeom>
          <a:solidFill>
            <a:srgbClr val="F06A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9" name="Google Shape;429;p6"/>
          <p:cNvSpPr/>
          <p:nvPr/>
        </p:nvSpPr>
        <p:spPr>
          <a:xfrm flipH="1" rot="-9810006">
            <a:off x="7039526" y="5918795"/>
            <a:ext cx="4381500" cy="1047750"/>
          </a:xfrm>
          <a:prstGeom prst="rightArrow">
            <a:avLst>
              <a:gd fmla="val 50000" name="adj1"/>
              <a:gd fmla="val 50000" name="adj2"/>
            </a:avLst>
          </a:prstGeom>
          <a:solidFill>
            <a:srgbClr val="A8D0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6"/>
          <p:cNvSpPr/>
          <p:nvPr/>
        </p:nvSpPr>
        <p:spPr>
          <a:xfrm>
            <a:off x="3555152" y="5467350"/>
            <a:ext cx="2959948" cy="6096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p6"/>
          <p:cNvSpPr/>
          <p:nvPr/>
        </p:nvSpPr>
        <p:spPr>
          <a:xfrm>
            <a:off x="6515100" y="5078522"/>
            <a:ext cx="952500" cy="1265127"/>
          </a:xfrm>
          <a:prstGeom prst="rect">
            <a:avLst/>
          </a:prstGeom>
          <a:solidFill>
            <a:srgbClr val="1E4E7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6"/>
          <p:cNvSpPr txBox="1"/>
          <p:nvPr/>
        </p:nvSpPr>
        <p:spPr>
          <a:xfrm>
            <a:off x="4665222" y="5541317"/>
            <a:ext cx="97174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Open Sans"/>
                <a:ea typeface="Open Sans"/>
                <a:cs typeface="Open Sans"/>
                <a:sym typeface="Open Sans"/>
              </a:rPr>
              <a:t>Email</a:t>
            </a:r>
            <a:endParaRPr b="0" i="0" sz="1400" u="none" cap="none" strike="noStrike">
              <a:solidFill>
                <a:srgbClr val="000000"/>
              </a:solidFill>
              <a:latin typeface="Arial"/>
              <a:ea typeface="Arial"/>
              <a:cs typeface="Arial"/>
              <a:sym typeface="Arial"/>
            </a:endParaRPr>
          </a:p>
        </p:txBody>
      </p:sp>
      <p:sp>
        <p:nvSpPr>
          <p:cNvPr id="433" name="Google Shape;433;p6"/>
          <p:cNvSpPr txBox="1"/>
          <p:nvPr/>
        </p:nvSpPr>
        <p:spPr>
          <a:xfrm>
            <a:off x="6515100" y="5500984"/>
            <a:ext cx="85953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lt1"/>
                </a:solidFill>
                <a:latin typeface="Open Sans"/>
                <a:ea typeface="Open Sans"/>
                <a:cs typeface="Open Sans"/>
                <a:sym typeface="Open Sans"/>
              </a:rPr>
              <a:t>Scan</a:t>
            </a:r>
            <a:endParaRPr b="0" i="0" sz="1400" u="none" cap="none" strike="noStrike">
              <a:solidFill>
                <a:srgbClr val="000000"/>
              </a:solidFill>
              <a:latin typeface="Arial"/>
              <a:ea typeface="Arial"/>
              <a:cs typeface="Arial"/>
              <a:sym typeface="Arial"/>
            </a:endParaRPr>
          </a:p>
        </p:txBody>
      </p:sp>
      <p:sp>
        <p:nvSpPr>
          <p:cNvPr id="434" name="Google Shape;434;p6"/>
          <p:cNvSpPr txBox="1"/>
          <p:nvPr/>
        </p:nvSpPr>
        <p:spPr>
          <a:xfrm>
            <a:off x="11449835" y="4230261"/>
            <a:ext cx="10005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Open Sans"/>
                <a:ea typeface="Open Sans"/>
                <a:cs typeface="Open Sans"/>
                <a:sym typeface="Open Sans"/>
              </a:rPr>
              <a:t>Spam</a:t>
            </a:r>
            <a:endParaRPr b="0" i="0" sz="1400" u="none" cap="none" strike="noStrike">
              <a:solidFill>
                <a:srgbClr val="000000"/>
              </a:solidFill>
              <a:latin typeface="Arial"/>
              <a:ea typeface="Arial"/>
              <a:cs typeface="Arial"/>
              <a:sym typeface="Arial"/>
            </a:endParaRPr>
          </a:p>
        </p:txBody>
      </p:sp>
      <p:sp>
        <p:nvSpPr>
          <p:cNvPr id="435" name="Google Shape;435;p6"/>
          <p:cNvSpPr txBox="1"/>
          <p:nvPr/>
        </p:nvSpPr>
        <p:spPr>
          <a:xfrm>
            <a:off x="11449835" y="6727745"/>
            <a:ext cx="99123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Open Sans"/>
                <a:ea typeface="Open Sans"/>
                <a:cs typeface="Open Sans"/>
                <a:sym typeface="Open Sans"/>
              </a:rPr>
              <a:t>Inbox</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4667353" y="1169036"/>
            <a:ext cx="701538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MACHINE LEARNING EXAMPLE: SPAM FILTERING</a:t>
            </a:r>
            <a:endParaRPr b="0" i="0" sz="1400" u="none" cap="none" strike="noStrike">
              <a:solidFill>
                <a:srgbClr val="000000"/>
              </a:solidFill>
              <a:latin typeface="Arial"/>
              <a:ea typeface="Arial"/>
              <a:cs typeface="Arial"/>
              <a:sym typeface="Arial"/>
            </a:endParaRPr>
          </a:p>
        </p:txBody>
      </p:sp>
      <p:sp>
        <p:nvSpPr>
          <p:cNvPr id="437" name="Google Shape;437;p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438" name="Google Shape;438;p6"/>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1"/>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1" i="0" lang="en-IN" sz="3200" u="none" cap="none" strike="noStrike">
                <a:solidFill>
                  <a:schemeClr val="lt1"/>
                </a:solidFill>
                <a:latin typeface="Open Sans ExtraBold"/>
                <a:ea typeface="Open Sans ExtraBold"/>
                <a:cs typeface="Open Sans ExtraBold"/>
                <a:sym typeface="Open Sans ExtraBold"/>
              </a:rPr>
              <a:t>Demo</a:t>
            </a:r>
            <a:endParaRPr/>
          </a:p>
        </p:txBody>
      </p:sp>
      <p:sp>
        <p:nvSpPr>
          <p:cNvPr id="1466" name="Google Shape;1466;p51"/>
          <p:cNvSpPr txBox="1"/>
          <p:nvPr>
            <p:ph idx="2" type="body"/>
          </p:nvPr>
        </p:nvSpPr>
        <p:spPr>
          <a:xfrm>
            <a:off x="926751" y="2380600"/>
            <a:ext cx="14626200" cy="53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N"/>
              <a:t>Perform a data exploration and a descriptive analysis of the US companies’ dataset</a:t>
            </a:r>
            <a:endParaRPr/>
          </a:p>
          <a:p>
            <a:pPr indent="0" lvl="0" marL="0" marR="0" rtl="0" algn="l">
              <a:lnSpc>
                <a:spcPct val="90000"/>
              </a:lnSpc>
              <a:spcBef>
                <a:spcPts val="0"/>
              </a:spcBef>
              <a:spcAft>
                <a:spcPts val="0"/>
              </a:spcAft>
              <a:buClr>
                <a:srgbClr val="0F547B"/>
              </a:buClr>
              <a:buSzPts val="700"/>
              <a:buFont typeface="Arial"/>
              <a:buNone/>
            </a:pPr>
            <a:r>
              <a:t/>
            </a:r>
            <a:endParaRPr/>
          </a:p>
        </p:txBody>
      </p:sp>
      <p:sp>
        <p:nvSpPr>
          <p:cNvPr id="1467" name="Google Shape;1467;p51"/>
          <p:cNvSpPr/>
          <p:nvPr/>
        </p:nvSpPr>
        <p:spPr>
          <a:xfrm>
            <a:off x="1220325" y="4332719"/>
            <a:ext cx="14332500" cy="11985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Clr>
                <a:schemeClr val="dk1"/>
              </a:buClr>
              <a:buSzPts val="1100"/>
              <a:buFont typeface="Arial"/>
              <a:buNone/>
            </a:pPr>
            <a:r>
              <a:rPr lang="en-IN" sz="2400">
                <a:solidFill>
                  <a:srgbClr val="3F3F3F"/>
                </a:solidFill>
                <a:latin typeface="Open Sans"/>
                <a:ea typeface="Open Sans"/>
                <a:cs typeface="Open Sans"/>
                <a:sym typeface="Open Sans"/>
              </a:rPr>
              <a:t>Refer: Assisted Practices-Module_06-Perform a data exploration and a descriptive analysis of the </a:t>
            </a:r>
            <a:endParaRPr sz="24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IN" sz="2400">
                <a:solidFill>
                  <a:srgbClr val="3F3F3F"/>
                </a:solidFill>
                <a:latin typeface="Open Sans"/>
                <a:ea typeface="Open Sans"/>
                <a:cs typeface="Open Sans"/>
                <a:sym typeface="Open Sans"/>
              </a:rPr>
              <a:t>US companies’ dataset</a:t>
            </a:r>
            <a:endParaRPr sz="24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61"/>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lang="en-IN"/>
              <a:t>Lesson End Project</a:t>
            </a:r>
            <a:endParaRPr/>
          </a:p>
        </p:txBody>
      </p:sp>
      <p:sp>
        <p:nvSpPr>
          <p:cNvPr id="1474" name="Google Shape;1474;p61"/>
          <p:cNvSpPr txBox="1"/>
          <p:nvPr>
            <p:ph idx="2" type="body"/>
          </p:nvPr>
        </p:nvSpPr>
        <p:spPr>
          <a:xfrm>
            <a:off x="926742" y="2380588"/>
            <a:ext cx="12378949"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lang="en-IN"/>
              <a:t>Linear Regression with Real-World Dataset</a:t>
            </a:r>
            <a:endParaRPr b="0" i="0" sz="2800" u="none" cap="none" strike="noStrike">
              <a:solidFill>
                <a:srgbClr val="0F547B"/>
              </a:solidFill>
              <a:latin typeface="Open Sans SemiBold"/>
              <a:ea typeface="Open Sans SemiBold"/>
              <a:cs typeface="Open Sans SemiBold"/>
              <a:sym typeface="Open Sans SemiBold"/>
            </a:endParaRPr>
          </a:p>
        </p:txBody>
      </p:sp>
      <p:sp>
        <p:nvSpPr>
          <p:cNvPr id="1475" name="Google Shape;1475;p61"/>
          <p:cNvSpPr/>
          <p:nvPr/>
        </p:nvSpPr>
        <p:spPr>
          <a:xfrm>
            <a:off x="1220325" y="4332730"/>
            <a:ext cx="14128532" cy="561341"/>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IN" sz="2400">
                <a:solidFill>
                  <a:srgbClr val="3F3F3F"/>
                </a:solidFill>
                <a:latin typeface="Open Sans"/>
                <a:ea typeface="Open Sans"/>
                <a:cs typeface="Open Sans"/>
                <a:sym typeface="Open Sans"/>
              </a:rPr>
              <a:t>Refer: Lesson End Project-Module_06-L</a:t>
            </a:r>
            <a:r>
              <a:rPr lang="en-IN" sz="2400">
                <a:solidFill>
                  <a:srgbClr val="3F3F3F"/>
                </a:solidFill>
                <a:latin typeface="Open Sans"/>
                <a:ea typeface="Open Sans"/>
                <a:cs typeface="Open Sans"/>
                <a:sym typeface="Open Sans"/>
              </a:rPr>
              <a:t>inear Regression with Real-World Dataset</a:t>
            </a:r>
            <a:endParaRPr sz="2400">
              <a:solidFill>
                <a:srgbClr val="3F3F3F"/>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65"/>
          <p:cNvSpPr txBox="1"/>
          <p:nvPr>
            <p:ph idx="1" type="body"/>
          </p:nvPr>
        </p:nvSpPr>
        <p:spPr>
          <a:xfrm>
            <a:off x="4631622" y="1927532"/>
            <a:ext cx="9974143" cy="85535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2200"/>
              <a:buNone/>
            </a:pPr>
            <a:r>
              <a:rPr lang="en-IN"/>
              <a:t>Spark Machine Learning is a sub field of Artificial Intelligence that has empowered various smart applications.</a:t>
            </a:r>
            <a:endParaRPr/>
          </a:p>
        </p:txBody>
      </p:sp>
      <p:sp>
        <p:nvSpPr>
          <p:cNvPr id="1481" name="Google Shape;1481;p65"/>
          <p:cNvSpPr txBox="1"/>
          <p:nvPr>
            <p:ph idx="2" type="body"/>
          </p:nvPr>
        </p:nvSpPr>
        <p:spPr>
          <a:xfrm>
            <a:off x="4631622" y="3159422"/>
            <a:ext cx="9974143" cy="12841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2200"/>
              <a:buNone/>
            </a:pPr>
            <a:r>
              <a:rPr lang="en-IN"/>
              <a:t>Machine learning applications may include: Speech Recognition, Effective Web Search, Recommendation Systems, Computer Vision, Computational Finance, Fraud Detection, and Information Retrieval.</a:t>
            </a:r>
            <a:endParaRPr/>
          </a:p>
        </p:txBody>
      </p:sp>
      <p:sp>
        <p:nvSpPr>
          <p:cNvPr id="1482" name="Google Shape;1482;p65"/>
          <p:cNvSpPr txBox="1"/>
          <p:nvPr>
            <p:ph idx="3" type="body"/>
          </p:nvPr>
        </p:nvSpPr>
        <p:spPr>
          <a:xfrm>
            <a:off x="4631622" y="6198191"/>
            <a:ext cx="9974143" cy="50452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Spark ML includes Spark SQL DataFrame to support ML data type.</a:t>
            </a:r>
            <a:endParaRPr/>
          </a:p>
        </p:txBody>
      </p:sp>
      <p:pic>
        <p:nvPicPr>
          <p:cNvPr id="1483" name="Google Shape;1483;p65"/>
          <p:cNvPicPr preferRelativeResize="0"/>
          <p:nvPr/>
        </p:nvPicPr>
        <p:blipFill rotWithShape="1">
          <a:blip r:embed="rId3">
            <a:alphaModFix/>
          </a:blip>
          <a:srcRect b="23651" l="19927" r="25876" t="20892"/>
          <a:stretch/>
        </p:blipFill>
        <p:spPr>
          <a:xfrm>
            <a:off x="3916382" y="2052468"/>
            <a:ext cx="457415" cy="457200"/>
          </a:xfrm>
          <a:prstGeom prst="rect">
            <a:avLst/>
          </a:prstGeom>
          <a:noFill/>
          <a:ln>
            <a:noFill/>
          </a:ln>
        </p:spPr>
      </p:pic>
      <p:pic>
        <p:nvPicPr>
          <p:cNvPr id="1484" name="Google Shape;1484;p65"/>
          <p:cNvPicPr preferRelativeResize="0"/>
          <p:nvPr/>
        </p:nvPicPr>
        <p:blipFill rotWithShape="1">
          <a:blip r:embed="rId3">
            <a:alphaModFix/>
          </a:blip>
          <a:srcRect b="23651" l="19927" r="25876" t="20892"/>
          <a:stretch/>
        </p:blipFill>
        <p:spPr>
          <a:xfrm>
            <a:off x="3916381" y="3199646"/>
            <a:ext cx="457415" cy="457200"/>
          </a:xfrm>
          <a:prstGeom prst="rect">
            <a:avLst/>
          </a:prstGeom>
          <a:noFill/>
          <a:ln>
            <a:noFill/>
          </a:ln>
        </p:spPr>
      </p:pic>
      <p:pic>
        <p:nvPicPr>
          <p:cNvPr id="1485" name="Google Shape;1485;p65"/>
          <p:cNvPicPr preferRelativeResize="0"/>
          <p:nvPr/>
        </p:nvPicPr>
        <p:blipFill rotWithShape="1">
          <a:blip r:embed="rId3">
            <a:alphaModFix/>
          </a:blip>
          <a:srcRect b="23651" l="19927" r="25876" t="20892"/>
          <a:stretch/>
        </p:blipFill>
        <p:spPr>
          <a:xfrm>
            <a:off x="3916381" y="6214379"/>
            <a:ext cx="457415" cy="457200"/>
          </a:xfrm>
          <a:prstGeom prst="rect">
            <a:avLst/>
          </a:prstGeom>
          <a:noFill/>
          <a:ln>
            <a:noFill/>
          </a:ln>
        </p:spPr>
      </p:pic>
      <p:sp>
        <p:nvSpPr>
          <p:cNvPr id="1486" name="Google Shape;1486;p65"/>
          <p:cNvSpPr txBox="1"/>
          <p:nvPr/>
        </p:nvSpPr>
        <p:spPr>
          <a:xfrm>
            <a:off x="4631622" y="4820148"/>
            <a:ext cx="10690756" cy="100150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IN" sz="2200" u="none" cap="none" strike="noStrike">
                <a:solidFill>
                  <a:srgbClr val="3F3F3F"/>
                </a:solidFill>
                <a:latin typeface="Open Sans"/>
                <a:ea typeface="Open Sans"/>
                <a:cs typeface="Open Sans"/>
                <a:sym typeface="Open Sans"/>
              </a:rPr>
              <a:t>The scalable Machine Learning library of Spark is MLlib. It supports data types including local vector, labeled point, local matrix, and distributed matrix.</a:t>
            </a:r>
            <a:endParaRPr b="0" i="0" sz="2200" u="none" cap="none" strike="noStrike">
              <a:solidFill>
                <a:srgbClr val="3F3F3F"/>
              </a:solidFill>
              <a:latin typeface="Open Sans"/>
              <a:ea typeface="Open Sans"/>
              <a:cs typeface="Open Sans"/>
              <a:sym typeface="Open Sans"/>
            </a:endParaRPr>
          </a:p>
        </p:txBody>
      </p:sp>
      <p:pic>
        <p:nvPicPr>
          <p:cNvPr id="1487" name="Google Shape;1487;p65"/>
          <p:cNvPicPr preferRelativeResize="0"/>
          <p:nvPr/>
        </p:nvPicPr>
        <p:blipFill rotWithShape="1">
          <a:blip r:embed="rId3">
            <a:alphaModFix/>
          </a:blip>
          <a:srcRect b="23651" l="19927" r="25876" t="20892"/>
          <a:stretch/>
        </p:blipFill>
        <p:spPr>
          <a:xfrm>
            <a:off x="3916381" y="4788464"/>
            <a:ext cx="457415" cy="457200"/>
          </a:xfrm>
          <a:prstGeom prst="rect">
            <a:avLst/>
          </a:prstGeom>
          <a:noFill/>
          <a:ln>
            <a:noFill/>
          </a:ln>
        </p:spPr>
      </p:pic>
      <p:sp>
        <p:nvSpPr>
          <p:cNvPr id="1488" name="Google Shape;1488;p65"/>
          <p:cNvSpPr txBox="1"/>
          <p:nvPr>
            <p:ph idx="4" type="body"/>
          </p:nvPr>
        </p:nvSpPr>
        <p:spPr>
          <a:xfrm>
            <a:off x="4631622" y="7079247"/>
            <a:ext cx="9974143" cy="8689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IN"/>
              <a:t>MLlib supports four essential data types, which are Local vector, Labeled point, Local matrix, and Distributed matrix.</a:t>
            </a:r>
            <a:endParaRPr/>
          </a:p>
        </p:txBody>
      </p:sp>
      <p:pic>
        <p:nvPicPr>
          <p:cNvPr id="1489" name="Google Shape;1489;p65"/>
          <p:cNvPicPr preferRelativeResize="0"/>
          <p:nvPr/>
        </p:nvPicPr>
        <p:blipFill rotWithShape="1">
          <a:blip r:embed="rId3">
            <a:alphaModFix/>
          </a:blip>
          <a:srcRect b="23651" l="19927" r="25876" t="20892"/>
          <a:stretch/>
        </p:blipFill>
        <p:spPr>
          <a:xfrm>
            <a:off x="3916381" y="7172046"/>
            <a:ext cx="457415" cy="4572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66"/>
          <p:cNvSpPr txBox="1"/>
          <p:nvPr/>
        </p:nvSpPr>
        <p:spPr>
          <a:xfrm>
            <a:off x="4532770" y="1703566"/>
            <a:ext cx="9974143"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IN" sz="2200" u="none" cap="none" strike="noStrike">
                <a:solidFill>
                  <a:srgbClr val="3F3F3F"/>
                </a:solidFill>
                <a:latin typeface="Open Sans"/>
                <a:ea typeface="Open Sans"/>
                <a:cs typeface="Open Sans"/>
                <a:sym typeface="Open Sans"/>
              </a:rPr>
              <a:t>Workflows in Spark ML are represented through pipelines.</a:t>
            </a:r>
            <a:endParaRPr b="0" i="0" sz="2200" u="none" cap="none" strike="noStrike">
              <a:solidFill>
                <a:srgbClr val="3F3F3F"/>
              </a:solidFill>
              <a:latin typeface="Open Sans"/>
              <a:ea typeface="Open Sans"/>
              <a:cs typeface="Open Sans"/>
              <a:sym typeface="Open Sans"/>
            </a:endParaRPr>
          </a:p>
        </p:txBody>
      </p:sp>
      <p:pic>
        <p:nvPicPr>
          <p:cNvPr id="1495" name="Google Shape;1495;p66"/>
          <p:cNvPicPr preferRelativeResize="0"/>
          <p:nvPr/>
        </p:nvPicPr>
        <p:blipFill rotWithShape="1">
          <a:blip r:embed="rId3">
            <a:alphaModFix/>
          </a:blip>
          <a:srcRect b="23651" l="19927" r="25876" t="20892"/>
          <a:stretch/>
        </p:blipFill>
        <p:spPr>
          <a:xfrm>
            <a:off x="3842245" y="1703566"/>
            <a:ext cx="457415" cy="457200"/>
          </a:xfrm>
          <a:prstGeom prst="rect">
            <a:avLst/>
          </a:prstGeom>
          <a:noFill/>
          <a:ln>
            <a:noFill/>
          </a:ln>
        </p:spPr>
      </p:pic>
      <p:sp>
        <p:nvSpPr>
          <p:cNvPr id="1496" name="Google Shape;1496;p66"/>
          <p:cNvSpPr txBox="1"/>
          <p:nvPr/>
        </p:nvSpPr>
        <p:spPr>
          <a:xfrm>
            <a:off x="4532770" y="2705702"/>
            <a:ext cx="9974143" cy="8556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IN" sz="2200" u="none" cap="none" strike="noStrike">
                <a:solidFill>
                  <a:srgbClr val="3F3F3F"/>
                </a:solidFill>
                <a:latin typeface="Open Sans"/>
                <a:ea typeface="Open Sans"/>
                <a:cs typeface="Open Sans"/>
                <a:sym typeface="Open Sans"/>
              </a:rPr>
              <a:t>Model selection involves the use of data to figure out the best parameters/model for a task. This is also known as tuning. </a:t>
            </a:r>
            <a:endParaRPr b="0" i="0" sz="1400" u="none" cap="none" strike="noStrike">
              <a:solidFill>
                <a:srgbClr val="000000"/>
              </a:solidFill>
              <a:latin typeface="Arial"/>
              <a:ea typeface="Arial"/>
              <a:cs typeface="Arial"/>
              <a:sym typeface="Arial"/>
            </a:endParaRPr>
          </a:p>
        </p:txBody>
      </p:sp>
      <p:pic>
        <p:nvPicPr>
          <p:cNvPr id="1497" name="Google Shape;1497;p66"/>
          <p:cNvPicPr preferRelativeResize="0"/>
          <p:nvPr/>
        </p:nvPicPr>
        <p:blipFill rotWithShape="1">
          <a:blip r:embed="rId3">
            <a:alphaModFix/>
          </a:blip>
          <a:srcRect b="23651" l="19927" r="25876" t="20892"/>
          <a:stretch/>
        </p:blipFill>
        <p:spPr>
          <a:xfrm>
            <a:off x="3842245" y="2757649"/>
            <a:ext cx="457415" cy="4572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68"/>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statements is true about transformers in the Spark MLlib pipeline? Select all that apply.</a:t>
            </a:r>
            <a:endParaRPr/>
          </a:p>
        </p:txBody>
      </p:sp>
      <p:sp>
        <p:nvSpPr>
          <p:cNvPr id="1507" name="Google Shape;1507;p68"/>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1</a:t>
            </a:r>
            <a:endParaRPr/>
          </a:p>
        </p:txBody>
      </p:sp>
      <p:sp>
        <p:nvSpPr>
          <p:cNvPr id="1508" name="Google Shape;1508;p68"/>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uses a DataFrame as a dataset.</a:t>
            </a:r>
            <a:endParaRPr/>
          </a:p>
        </p:txBody>
      </p:sp>
      <p:sp>
        <p:nvSpPr>
          <p:cNvPr id="1509" name="Google Shape;1509;p68"/>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is an abstraction that includes feature transformers and learned models.</a:t>
            </a:r>
            <a:endParaRPr/>
          </a:p>
        </p:txBody>
      </p:sp>
      <p:sp>
        <p:nvSpPr>
          <p:cNvPr id="1510" name="Google Shape;1510;p68"/>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produces an estimator. </a:t>
            </a:r>
            <a:endParaRPr/>
          </a:p>
        </p:txBody>
      </p:sp>
      <p:sp>
        <p:nvSpPr>
          <p:cNvPr id="1511" name="Google Shape;1511;p68"/>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implements the transform() method.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69"/>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IN"/>
              <a:t>Explanation: </a:t>
            </a:r>
            <a:r>
              <a:rPr b="0" lang="en-IN"/>
              <a:t>A transformer uses a DataFrame as a dataset, is an abstraction that includes feature transformers and learned models, and implements the transform() method. It does not produce an estimator, but an estimator produces a transformer. </a:t>
            </a:r>
            <a:endParaRPr/>
          </a:p>
          <a:p>
            <a:pPr indent="0" lvl="0" marL="0" rtl="0" algn="l">
              <a:lnSpc>
                <a:spcPct val="90000"/>
              </a:lnSpc>
              <a:spcBef>
                <a:spcPts val="1000"/>
              </a:spcBef>
              <a:spcAft>
                <a:spcPts val="0"/>
              </a:spcAft>
              <a:buClr>
                <a:srgbClr val="3F3F3F"/>
              </a:buClr>
              <a:buSzPts val="2400"/>
              <a:buNone/>
            </a:pPr>
            <a:r>
              <a:t/>
            </a:r>
            <a:endParaRPr/>
          </a:p>
        </p:txBody>
      </p:sp>
      <p:sp>
        <p:nvSpPr>
          <p:cNvPr id="1517" name="Google Shape;1517;p69"/>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IN"/>
              <a:t>a, b, and d.</a:t>
            </a:r>
            <a:endParaRPr/>
          </a:p>
        </p:txBody>
      </p:sp>
      <p:sp>
        <p:nvSpPr>
          <p:cNvPr id="1518" name="Google Shape;1518;p69"/>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1</a:t>
            </a:r>
            <a:endParaRPr/>
          </a:p>
        </p:txBody>
      </p:sp>
      <p:sp>
        <p:nvSpPr>
          <p:cNvPr id="1519" name="Google Shape;1519;p69"/>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statements is true about transformers in the Spark MLlib pipeline? Select all that apply.</a:t>
            </a:r>
            <a:endParaRPr/>
          </a:p>
        </p:txBody>
      </p:sp>
      <p:sp>
        <p:nvSpPr>
          <p:cNvPr id="1520" name="Google Shape;1520;p69"/>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uses a DataFrame as a dataset.</a:t>
            </a:r>
            <a:endParaRPr/>
          </a:p>
        </p:txBody>
      </p:sp>
      <p:sp>
        <p:nvSpPr>
          <p:cNvPr id="1521" name="Google Shape;1521;p69"/>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is an abstraction that includes feature transformers and learned models.</a:t>
            </a:r>
            <a:endParaRPr/>
          </a:p>
        </p:txBody>
      </p:sp>
      <p:sp>
        <p:nvSpPr>
          <p:cNvPr id="1522" name="Google Shape;1522;p69"/>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produces an estimator. </a:t>
            </a:r>
            <a:endParaRPr/>
          </a:p>
        </p:txBody>
      </p:sp>
      <p:sp>
        <p:nvSpPr>
          <p:cNvPr id="1523" name="Google Shape;1523;p69"/>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 transformer implements the transform() method.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70"/>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Machine Learning libraries are supported in Spark? Select all that apply.</a:t>
            </a:r>
            <a:endParaRPr/>
          </a:p>
        </p:txBody>
      </p:sp>
      <p:sp>
        <p:nvSpPr>
          <p:cNvPr id="1529" name="Google Shape;1529;p7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2</a:t>
            </a:r>
            <a:endParaRPr/>
          </a:p>
        </p:txBody>
      </p:sp>
      <p:sp>
        <p:nvSpPr>
          <p:cNvPr id="1530" name="Google Shape;1530;p7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Spark.MLlib </a:t>
            </a:r>
            <a:endParaRPr/>
          </a:p>
        </p:txBody>
      </p:sp>
      <p:sp>
        <p:nvSpPr>
          <p:cNvPr id="1531" name="Google Shape;1531;p7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a:t>
            </a:r>
            <a:endParaRPr/>
          </a:p>
        </p:txBody>
      </p:sp>
      <p:sp>
        <p:nvSpPr>
          <p:cNvPr id="1532" name="Google Shape;1532;p70"/>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Spark.mlearning</a:t>
            </a:r>
            <a:endParaRPr/>
          </a:p>
        </p:txBody>
      </p:sp>
      <p:sp>
        <p:nvSpPr>
          <p:cNvPr id="1533" name="Google Shape;1533;p70"/>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spark.mLibrary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71"/>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IN"/>
              <a:t>Explanation: </a:t>
            </a:r>
            <a:r>
              <a:rPr b="0" lang="en-IN"/>
              <a:t>Both Spark.MLlib and Spark.ml libraries are supported in Spark. </a:t>
            </a:r>
            <a:endParaRPr/>
          </a:p>
          <a:p>
            <a:pPr indent="0" lvl="0" marL="0" rtl="0" algn="l">
              <a:lnSpc>
                <a:spcPct val="90000"/>
              </a:lnSpc>
              <a:spcBef>
                <a:spcPts val="1000"/>
              </a:spcBef>
              <a:spcAft>
                <a:spcPts val="0"/>
              </a:spcAft>
              <a:buClr>
                <a:srgbClr val="3F3F3F"/>
              </a:buClr>
              <a:buSzPts val="2400"/>
              <a:buNone/>
            </a:pPr>
            <a:r>
              <a:t/>
            </a:r>
            <a:endParaRPr/>
          </a:p>
        </p:txBody>
      </p:sp>
      <p:sp>
        <p:nvSpPr>
          <p:cNvPr id="1539" name="Google Shape;1539;p7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IN"/>
              <a:t>a and b.</a:t>
            </a:r>
            <a:endParaRPr/>
          </a:p>
        </p:txBody>
      </p:sp>
      <p:sp>
        <p:nvSpPr>
          <p:cNvPr id="1540" name="Google Shape;1540;p7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2</a:t>
            </a:r>
            <a:endParaRPr/>
          </a:p>
        </p:txBody>
      </p:sp>
      <p:sp>
        <p:nvSpPr>
          <p:cNvPr id="1541" name="Google Shape;1541;p71"/>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Machine Learning libraries are supported in Spark? Select all that apply.</a:t>
            </a:r>
            <a:endParaRPr/>
          </a:p>
        </p:txBody>
      </p:sp>
      <p:sp>
        <p:nvSpPr>
          <p:cNvPr id="1542" name="Google Shape;1542;p7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Spark.MLlib </a:t>
            </a:r>
            <a:endParaRPr/>
          </a:p>
        </p:txBody>
      </p:sp>
      <p:sp>
        <p:nvSpPr>
          <p:cNvPr id="1543" name="Google Shape;1543;p7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a:t>
            </a:r>
            <a:endParaRPr/>
          </a:p>
        </p:txBody>
      </p:sp>
      <p:sp>
        <p:nvSpPr>
          <p:cNvPr id="1544" name="Google Shape;1544;p71"/>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Spark.mlearning</a:t>
            </a:r>
            <a:endParaRPr/>
          </a:p>
        </p:txBody>
      </p:sp>
      <p:sp>
        <p:nvSpPr>
          <p:cNvPr id="1545" name="Google Shape;1545;p71"/>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spark.mLibrary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72"/>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In DAG pipelines, a Pipeline’s stages are specified as a/an ___________.</a:t>
            </a:r>
            <a:endParaRPr/>
          </a:p>
        </p:txBody>
      </p:sp>
      <p:sp>
        <p:nvSpPr>
          <p:cNvPr id="1551" name="Google Shape;1551;p7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3</a:t>
            </a:r>
            <a:endParaRPr/>
          </a:p>
        </p:txBody>
      </p:sp>
      <p:sp>
        <p:nvSpPr>
          <p:cNvPr id="1552" name="Google Shape;1552;p72"/>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List</a:t>
            </a:r>
            <a:endParaRPr/>
          </a:p>
        </p:txBody>
      </p:sp>
      <p:sp>
        <p:nvSpPr>
          <p:cNvPr id="1553" name="Google Shape;1553;p72"/>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Array</a:t>
            </a:r>
            <a:endParaRPr/>
          </a:p>
        </p:txBody>
      </p:sp>
      <p:sp>
        <p:nvSpPr>
          <p:cNvPr id="1554" name="Google Shape;1554;p72"/>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Map</a:t>
            </a:r>
            <a:endParaRPr/>
          </a:p>
        </p:txBody>
      </p:sp>
      <p:sp>
        <p:nvSpPr>
          <p:cNvPr id="1555" name="Google Shape;1555;p72"/>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grpSp>
        <p:nvGrpSpPr>
          <p:cNvPr id="443" name="Google Shape;443;p7"/>
          <p:cNvGrpSpPr/>
          <p:nvPr/>
        </p:nvGrpSpPr>
        <p:grpSpPr>
          <a:xfrm>
            <a:off x="10041833" y="3026613"/>
            <a:ext cx="4354077" cy="3620287"/>
            <a:chOff x="10307304" y="3157658"/>
            <a:chExt cx="4354077" cy="3620287"/>
          </a:xfrm>
        </p:grpSpPr>
        <p:grpSp>
          <p:nvGrpSpPr>
            <p:cNvPr id="444" name="Google Shape;444;p7"/>
            <p:cNvGrpSpPr/>
            <p:nvPr/>
          </p:nvGrpSpPr>
          <p:grpSpPr>
            <a:xfrm>
              <a:off x="10307304" y="3157658"/>
              <a:ext cx="4354077" cy="1036592"/>
              <a:chOff x="8296235" y="3153103"/>
              <a:chExt cx="4354077" cy="1036592"/>
            </a:xfrm>
          </p:grpSpPr>
          <p:sp>
            <p:nvSpPr>
              <p:cNvPr id="445" name="Google Shape;445;p7"/>
              <p:cNvSpPr/>
              <p:nvPr/>
            </p:nvSpPr>
            <p:spPr>
              <a:xfrm>
                <a:off x="8296235" y="3153103"/>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6" name="Google Shape;446;p7"/>
              <p:cNvSpPr/>
              <p:nvPr/>
            </p:nvSpPr>
            <p:spPr>
              <a:xfrm>
                <a:off x="8469359" y="3348234"/>
                <a:ext cx="400782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Information Retrieval</a:t>
                </a:r>
                <a:endParaRPr b="0" i="0" sz="1400" u="none" cap="none" strike="noStrike">
                  <a:solidFill>
                    <a:srgbClr val="000000"/>
                  </a:solidFill>
                  <a:latin typeface="Arial"/>
                  <a:ea typeface="Arial"/>
                  <a:cs typeface="Arial"/>
                  <a:sym typeface="Arial"/>
                </a:endParaRPr>
              </a:p>
            </p:txBody>
          </p:sp>
        </p:grpSp>
        <p:grpSp>
          <p:nvGrpSpPr>
            <p:cNvPr id="447" name="Google Shape;447;p7"/>
            <p:cNvGrpSpPr/>
            <p:nvPr/>
          </p:nvGrpSpPr>
          <p:grpSpPr>
            <a:xfrm>
              <a:off x="10307304" y="4449505"/>
              <a:ext cx="4354077" cy="1036592"/>
              <a:chOff x="8571285" y="4505075"/>
              <a:chExt cx="4354077" cy="1036592"/>
            </a:xfrm>
          </p:grpSpPr>
          <p:sp>
            <p:nvSpPr>
              <p:cNvPr id="448" name="Google Shape;448;p7"/>
              <p:cNvSpPr/>
              <p:nvPr/>
            </p:nvSpPr>
            <p:spPr>
              <a:xfrm>
                <a:off x="8571285" y="4505075"/>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9" name="Google Shape;449;p7"/>
              <p:cNvSpPr/>
              <p:nvPr/>
            </p:nvSpPr>
            <p:spPr>
              <a:xfrm>
                <a:off x="8744409" y="4700206"/>
                <a:ext cx="400782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Computational Finance</a:t>
                </a:r>
                <a:endParaRPr b="0" i="0" sz="1400" u="none" cap="none" strike="noStrike">
                  <a:solidFill>
                    <a:srgbClr val="000000"/>
                  </a:solidFill>
                  <a:latin typeface="Arial"/>
                  <a:ea typeface="Arial"/>
                  <a:cs typeface="Arial"/>
                  <a:sym typeface="Arial"/>
                </a:endParaRPr>
              </a:p>
            </p:txBody>
          </p:sp>
        </p:grpSp>
        <p:grpSp>
          <p:nvGrpSpPr>
            <p:cNvPr id="450" name="Google Shape;450;p7"/>
            <p:cNvGrpSpPr/>
            <p:nvPr/>
          </p:nvGrpSpPr>
          <p:grpSpPr>
            <a:xfrm>
              <a:off x="10307304" y="5741353"/>
              <a:ext cx="4354077" cy="1036592"/>
              <a:chOff x="8571285" y="5736798"/>
              <a:chExt cx="4354077" cy="1036592"/>
            </a:xfrm>
          </p:grpSpPr>
          <p:sp>
            <p:nvSpPr>
              <p:cNvPr id="451" name="Google Shape;451;p7"/>
              <p:cNvSpPr/>
              <p:nvPr/>
            </p:nvSpPr>
            <p:spPr>
              <a:xfrm>
                <a:off x="8571285" y="5736798"/>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7"/>
              <p:cNvSpPr/>
              <p:nvPr/>
            </p:nvSpPr>
            <p:spPr>
              <a:xfrm>
                <a:off x="9508112" y="5931929"/>
                <a:ext cx="248042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Fraud Detection</a:t>
                </a:r>
                <a:endParaRPr b="0" i="0" sz="1400" u="none" cap="none" strike="noStrike">
                  <a:solidFill>
                    <a:srgbClr val="000000"/>
                  </a:solidFill>
                  <a:latin typeface="Arial"/>
                  <a:ea typeface="Arial"/>
                  <a:cs typeface="Arial"/>
                  <a:sym typeface="Arial"/>
                </a:endParaRPr>
              </a:p>
            </p:txBody>
          </p:sp>
        </p:grpSp>
      </p:grpSp>
      <p:grpSp>
        <p:nvGrpSpPr>
          <p:cNvPr id="453" name="Google Shape;453;p7"/>
          <p:cNvGrpSpPr/>
          <p:nvPr/>
        </p:nvGrpSpPr>
        <p:grpSpPr>
          <a:xfrm>
            <a:off x="2957393" y="3026613"/>
            <a:ext cx="4371355" cy="4918968"/>
            <a:chOff x="1674761" y="3153103"/>
            <a:chExt cx="4371355" cy="4918968"/>
          </a:xfrm>
        </p:grpSpPr>
        <p:grpSp>
          <p:nvGrpSpPr>
            <p:cNvPr id="454" name="Google Shape;454;p7"/>
            <p:cNvGrpSpPr/>
            <p:nvPr/>
          </p:nvGrpSpPr>
          <p:grpSpPr>
            <a:xfrm>
              <a:off x="1674761" y="3153103"/>
              <a:ext cx="4354077" cy="1036592"/>
              <a:chOff x="1674761" y="3153103"/>
              <a:chExt cx="4354077" cy="1036592"/>
            </a:xfrm>
          </p:grpSpPr>
          <p:sp>
            <p:nvSpPr>
              <p:cNvPr id="455" name="Google Shape;455;p7"/>
              <p:cNvSpPr/>
              <p:nvPr/>
            </p:nvSpPr>
            <p:spPr>
              <a:xfrm>
                <a:off x="1674761" y="3153103"/>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6" name="Google Shape;456;p7"/>
              <p:cNvSpPr/>
              <p:nvPr/>
            </p:nvSpPr>
            <p:spPr>
              <a:xfrm>
                <a:off x="1847885" y="3348234"/>
                <a:ext cx="400782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Speech Recognition </a:t>
                </a:r>
                <a:endParaRPr b="0" i="0" sz="1400" u="none" cap="none" strike="noStrike">
                  <a:solidFill>
                    <a:srgbClr val="000000"/>
                  </a:solidFill>
                  <a:latin typeface="Arial"/>
                  <a:ea typeface="Arial"/>
                  <a:cs typeface="Arial"/>
                  <a:sym typeface="Arial"/>
                </a:endParaRPr>
              </a:p>
            </p:txBody>
          </p:sp>
        </p:grpSp>
        <p:grpSp>
          <p:nvGrpSpPr>
            <p:cNvPr id="457" name="Google Shape;457;p7"/>
            <p:cNvGrpSpPr/>
            <p:nvPr/>
          </p:nvGrpSpPr>
          <p:grpSpPr>
            <a:xfrm>
              <a:off x="1692039" y="4447228"/>
              <a:ext cx="4354077" cy="1036592"/>
              <a:chOff x="1692039" y="4530669"/>
              <a:chExt cx="4354077" cy="1036592"/>
            </a:xfrm>
          </p:grpSpPr>
          <p:sp>
            <p:nvSpPr>
              <p:cNvPr id="458" name="Google Shape;458;p7"/>
              <p:cNvSpPr/>
              <p:nvPr/>
            </p:nvSpPr>
            <p:spPr>
              <a:xfrm>
                <a:off x="1692039" y="4530669"/>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9" name="Google Shape;459;p7"/>
              <p:cNvSpPr/>
              <p:nvPr/>
            </p:nvSpPr>
            <p:spPr>
              <a:xfrm>
                <a:off x="1865163" y="4725800"/>
                <a:ext cx="400782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Effective Web Search</a:t>
                </a:r>
                <a:endParaRPr b="0" i="0" sz="1400" u="none" cap="none" strike="noStrike">
                  <a:solidFill>
                    <a:srgbClr val="000000"/>
                  </a:solidFill>
                  <a:latin typeface="Arial"/>
                  <a:ea typeface="Arial"/>
                  <a:cs typeface="Arial"/>
                  <a:sym typeface="Arial"/>
                </a:endParaRPr>
              </a:p>
            </p:txBody>
          </p:sp>
        </p:grpSp>
        <p:grpSp>
          <p:nvGrpSpPr>
            <p:cNvPr id="460" name="Google Shape;460;p7"/>
            <p:cNvGrpSpPr/>
            <p:nvPr/>
          </p:nvGrpSpPr>
          <p:grpSpPr>
            <a:xfrm>
              <a:off x="1674761" y="5741353"/>
              <a:ext cx="4354077" cy="1036592"/>
              <a:chOff x="1674761" y="5795852"/>
              <a:chExt cx="4354077" cy="1036592"/>
            </a:xfrm>
          </p:grpSpPr>
          <p:sp>
            <p:nvSpPr>
              <p:cNvPr id="461" name="Google Shape;461;p7"/>
              <p:cNvSpPr/>
              <p:nvPr/>
            </p:nvSpPr>
            <p:spPr>
              <a:xfrm>
                <a:off x="1674761" y="5795852"/>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2" name="Google Shape;462;p7"/>
              <p:cNvSpPr/>
              <p:nvPr/>
            </p:nvSpPr>
            <p:spPr>
              <a:xfrm>
                <a:off x="1847885" y="5990983"/>
                <a:ext cx="400782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Recommendation Systems</a:t>
                </a:r>
                <a:endParaRPr b="0" i="0" sz="1400" u="none" cap="none" strike="noStrike">
                  <a:solidFill>
                    <a:srgbClr val="000000"/>
                  </a:solidFill>
                  <a:latin typeface="Arial"/>
                  <a:ea typeface="Arial"/>
                  <a:cs typeface="Arial"/>
                  <a:sym typeface="Arial"/>
                </a:endParaRPr>
              </a:p>
            </p:txBody>
          </p:sp>
        </p:grpSp>
        <p:grpSp>
          <p:nvGrpSpPr>
            <p:cNvPr id="463" name="Google Shape;463;p7"/>
            <p:cNvGrpSpPr/>
            <p:nvPr/>
          </p:nvGrpSpPr>
          <p:grpSpPr>
            <a:xfrm>
              <a:off x="1674761" y="7035479"/>
              <a:ext cx="4354077" cy="1036592"/>
              <a:chOff x="1674761" y="7035479"/>
              <a:chExt cx="4354077" cy="1036592"/>
            </a:xfrm>
          </p:grpSpPr>
          <p:sp>
            <p:nvSpPr>
              <p:cNvPr id="464" name="Google Shape;464;p7"/>
              <p:cNvSpPr/>
              <p:nvPr/>
            </p:nvSpPr>
            <p:spPr>
              <a:xfrm>
                <a:off x="1674761" y="7035479"/>
                <a:ext cx="4354077" cy="103659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p7"/>
              <p:cNvSpPr/>
              <p:nvPr/>
            </p:nvSpPr>
            <p:spPr>
              <a:xfrm>
                <a:off x="2562023" y="7230610"/>
                <a:ext cx="2579552"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Computer Vision</a:t>
                </a:r>
                <a:endParaRPr b="0" i="0" sz="1400" u="none" cap="none" strike="noStrike">
                  <a:solidFill>
                    <a:srgbClr val="000000"/>
                  </a:solidFill>
                  <a:latin typeface="Arial"/>
                  <a:ea typeface="Arial"/>
                  <a:cs typeface="Arial"/>
                  <a:sym typeface="Arial"/>
                </a:endParaRPr>
              </a:p>
            </p:txBody>
          </p:sp>
        </p:grpSp>
      </p:grpSp>
      <p:sp>
        <p:nvSpPr>
          <p:cNvPr id="466" name="Google Shape;466;p7"/>
          <p:cNvSpPr/>
          <p:nvPr/>
        </p:nvSpPr>
        <p:spPr>
          <a:xfrm>
            <a:off x="3758108" y="2179492"/>
            <a:ext cx="872623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A few examples of the Machine Learning applications are:</a:t>
            </a:r>
            <a:endParaRPr b="0" i="0" sz="2400" u="none" cap="none" strike="noStrike">
              <a:solidFill>
                <a:schemeClr val="dk1"/>
              </a:solidFill>
              <a:latin typeface="Open Sans SemiBold"/>
              <a:ea typeface="Open Sans SemiBold"/>
              <a:cs typeface="Open Sans SemiBold"/>
              <a:sym typeface="Open Sans SemiBold"/>
            </a:endParaRPr>
          </a:p>
        </p:txBody>
      </p:sp>
      <p:sp>
        <p:nvSpPr>
          <p:cNvPr id="467" name="Google Shape;467;p7"/>
          <p:cNvSpPr/>
          <p:nvPr/>
        </p:nvSpPr>
        <p:spPr>
          <a:xfrm>
            <a:off x="5318172" y="1169036"/>
            <a:ext cx="5713744"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APPLICATIONS OF MACHINE LEARNING</a:t>
            </a:r>
            <a:endParaRPr b="0" i="0" sz="1400" u="none" cap="none" strike="noStrike">
              <a:solidFill>
                <a:srgbClr val="000000"/>
              </a:solidFill>
              <a:latin typeface="Arial"/>
              <a:ea typeface="Arial"/>
              <a:cs typeface="Arial"/>
              <a:sym typeface="Arial"/>
            </a:endParaRPr>
          </a:p>
        </p:txBody>
      </p:sp>
      <p:sp>
        <p:nvSpPr>
          <p:cNvPr id="468" name="Google Shape;468;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469" name="Google Shape;469;p7"/>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sp>
        <p:nvSpPr>
          <p:cNvPr id="1560" name="Google Shape;1560;p73"/>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IN"/>
              <a:t>Explanation: </a:t>
            </a:r>
            <a:r>
              <a:rPr b="0" lang="en-IN"/>
              <a:t>Stages are specified as an array in a Spark pipeline.</a:t>
            </a:r>
            <a:endParaRPr/>
          </a:p>
          <a:p>
            <a:pPr indent="0" lvl="0" marL="0" rtl="0" algn="l">
              <a:lnSpc>
                <a:spcPct val="90000"/>
              </a:lnSpc>
              <a:spcBef>
                <a:spcPts val="1000"/>
              </a:spcBef>
              <a:spcAft>
                <a:spcPts val="0"/>
              </a:spcAft>
              <a:buClr>
                <a:srgbClr val="3F3F3F"/>
              </a:buClr>
              <a:buSzPts val="2400"/>
              <a:buNone/>
            </a:pPr>
            <a:r>
              <a:t/>
            </a:r>
            <a:endParaRPr/>
          </a:p>
        </p:txBody>
      </p:sp>
      <p:sp>
        <p:nvSpPr>
          <p:cNvPr id="1561" name="Google Shape;1561;p7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IN"/>
              <a:t>b.</a:t>
            </a:r>
            <a:endParaRPr/>
          </a:p>
        </p:txBody>
      </p:sp>
      <p:sp>
        <p:nvSpPr>
          <p:cNvPr id="1562" name="Google Shape;1562;p7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3</a:t>
            </a:r>
            <a:endParaRPr/>
          </a:p>
        </p:txBody>
      </p:sp>
      <p:sp>
        <p:nvSpPr>
          <p:cNvPr id="1563" name="Google Shape;1563;p73"/>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In DAG pipelines, a Pipeline’s stages are specified as a/an ___________.</a:t>
            </a:r>
            <a:endParaRPr/>
          </a:p>
        </p:txBody>
      </p:sp>
      <p:sp>
        <p:nvSpPr>
          <p:cNvPr id="1564" name="Google Shape;1564;p73"/>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List</a:t>
            </a:r>
            <a:endParaRPr/>
          </a:p>
        </p:txBody>
      </p:sp>
      <p:sp>
        <p:nvSpPr>
          <p:cNvPr id="1565" name="Google Shape;1565;p73"/>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Array</a:t>
            </a:r>
            <a:endParaRPr/>
          </a:p>
        </p:txBody>
      </p:sp>
      <p:sp>
        <p:nvSpPr>
          <p:cNvPr id="1566" name="Google Shape;1566;p73"/>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Map</a:t>
            </a:r>
            <a:endParaRPr/>
          </a:p>
        </p:txBody>
      </p:sp>
      <p:sp>
        <p:nvSpPr>
          <p:cNvPr id="1567" name="Google Shape;1567;p73"/>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Table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74"/>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Machine Learning techniques uses collaborative filtering?</a:t>
            </a:r>
            <a:endParaRPr/>
          </a:p>
        </p:txBody>
      </p:sp>
      <p:sp>
        <p:nvSpPr>
          <p:cNvPr id="1573" name="Google Shape;1573;p7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4</a:t>
            </a:r>
            <a:endParaRPr/>
          </a:p>
        </p:txBody>
      </p:sp>
      <p:sp>
        <p:nvSpPr>
          <p:cNvPr id="1574" name="Google Shape;1574;p74"/>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Classification</a:t>
            </a:r>
            <a:endParaRPr/>
          </a:p>
        </p:txBody>
      </p:sp>
      <p:sp>
        <p:nvSpPr>
          <p:cNvPr id="1575" name="Google Shape;1575;p74"/>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Clustering</a:t>
            </a:r>
            <a:endParaRPr/>
          </a:p>
        </p:txBody>
      </p:sp>
      <p:sp>
        <p:nvSpPr>
          <p:cNvPr id="1576" name="Google Shape;1576;p74"/>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Recommendation</a:t>
            </a:r>
            <a:endParaRPr/>
          </a:p>
        </p:txBody>
      </p:sp>
      <p:sp>
        <p:nvSpPr>
          <p:cNvPr id="1577" name="Google Shape;1577;p74"/>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Collaboration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75"/>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IN"/>
              <a:t>Explanation: </a:t>
            </a:r>
            <a:r>
              <a:rPr b="0" lang="en-IN"/>
              <a:t>Collaborative filtering is used in recommendation. </a:t>
            </a:r>
            <a:endParaRPr/>
          </a:p>
        </p:txBody>
      </p:sp>
      <p:sp>
        <p:nvSpPr>
          <p:cNvPr id="1583" name="Google Shape;1583;p7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IN"/>
              <a:t>c.</a:t>
            </a:r>
            <a:endParaRPr/>
          </a:p>
        </p:txBody>
      </p:sp>
      <p:sp>
        <p:nvSpPr>
          <p:cNvPr id="1584" name="Google Shape;1584;p7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IN"/>
              <a:t>4</a:t>
            </a:r>
            <a:endParaRPr/>
          </a:p>
        </p:txBody>
      </p:sp>
      <p:sp>
        <p:nvSpPr>
          <p:cNvPr id="1585" name="Google Shape;1585;p75"/>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IN"/>
              <a:t>Which of the following Machine Learning techniques uses collaborative filtering?</a:t>
            </a:r>
            <a:endParaRPr/>
          </a:p>
        </p:txBody>
      </p:sp>
      <p:sp>
        <p:nvSpPr>
          <p:cNvPr id="1586" name="Google Shape;1586;p75"/>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Classification</a:t>
            </a:r>
            <a:endParaRPr/>
          </a:p>
        </p:txBody>
      </p:sp>
      <p:sp>
        <p:nvSpPr>
          <p:cNvPr id="1587" name="Google Shape;1587;p75"/>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Clustering</a:t>
            </a:r>
            <a:endParaRPr/>
          </a:p>
        </p:txBody>
      </p:sp>
      <p:sp>
        <p:nvSpPr>
          <p:cNvPr id="1588" name="Google Shape;1588;p75"/>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Recommendation</a:t>
            </a:r>
            <a:endParaRPr/>
          </a:p>
        </p:txBody>
      </p:sp>
      <p:sp>
        <p:nvSpPr>
          <p:cNvPr id="1589" name="Google Shape;1589;p75"/>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IN"/>
              <a:t>Collaboration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76"/>
          <p:cNvSpPr txBox="1"/>
          <p:nvPr>
            <p:ph idx="1" type="body"/>
          </p:nvPr>
        </p:nvSpPr>
        <p:spPr>
          <a:xfrm>
            <a:off x="1009782" y="3762307"/>
            <a:ext cx="14236437"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800"/>
              <a:buFont typeface="Arial"/>
              <a:buNone/>
            </a:pPr>
            <a:r>
              <a:rPr b="1" i="0" lang="en-IN" sz="3200" u="none" cap="none" strike="noStrike">
                <a:solidFill>
                  <a:srgbClr val="404040"/>
                </a:solidFill>
                <a:latin typeface="Open Sans ExtraBold"/>
                <a:ea typeface="Open Sans ExtraBold"/>
                <a:cs typeface="Open Sans ExtraBold"/>
                <a:sym typeface="Open Sans ExtraBold"/>
              </a:rPr>
              <a:t>This concludes “Spark ML Programming.”</a:t>
            </a:r>
            <a:endParaRPr b="1" i="0" sz="3200" u="none" cap="none" strike="noStrike">
              <a:solidFill>
                <a:srgbClr val="404040"/>
              </a:solidFill>
              <a:latin typeface="Open Sans ExtraBold"/>
              <a:ea typeface="Open Sans ExtraBold"/>
              <a:cs typeface="Open Sans ExtraBold"/>
              <a:sym typeface="Open Sans ExtraBold"/>
            </a:endParaRPr>
          </a:p>
        </p:txBody>
      </p:sp>
      <p:sp>
        <p:nvSpPr>
          <p:cNvPr id="1595" name="Google Shape;1595;p76"/>
          <p:cNvSpPr txBox="1"/>
          <p:nvPr>
            <p:ph idx="2" type="body"/>
          </p:nvPr>
        </p:nvSpPr>
        <p:spPr>
          <a:xfrm>
            <a:off x="2453769" y="4553376"/>
            <a:ext cx="11348462" cy="4801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700"/>
              <a:buFont typeface="Arial"/>
              <a:buNone/>
            </a:pPr>
            <a:r>
              <a:rPr b="0" i="0" lang="en-IN" sz="2800" u="none" cap="none" strike="noStrike">
                <a:solidFill>
                  <a:srgbClr val="404040"/>
                </a:solidFill>
                <a:latin typeface="Open Sans"/>
                <a:ea typeface="Open Sans"/>
                <a:cs typeface="Open Sans"/>
                <a:sym typeface="Open Sans"/>
              </a:rPr>
              <a:t>The next lesson is “Spark GraphX and GraphFrames.”</a:t>
            </a:r>
            <a:endParaRPr b="0" i="0" sz="2800" u="none" cap="none" strike="noStrike">
              <a:solidFill>
                <a:srgbClr val="404040"/>
              </a:solidFill>
              <a:latin typeface="Open Sans"/>
              <a:ea typeface="Open Sans"/>
              <a:cs typeface="Open Sans"/>
              <a:sym typeface="Open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
          <p:cNvSpPr/>
          <p:nvPr/>
        </p:nvSpPr>
        <p:spPr>
          <a:xfrm>
            <a:off x="9833393" y="5965925"/>
            <a:ext cx="4405121" cy="8924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5" name="Google Shape;475;p8"/>
          <p:cNvSpPr/>
          <p:nvPr/>
        </p:nvSpPr>
        <p:spPr>
          <a:xfrm>
            <a:off x="9833394" y="3555357"/>
            <a:ext cx="4405121" cy="8924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8"/>
          <p:cNvSpPr/>
          <p:nvPr/>
        </p:nvSpPr>
        <p:spPr>
          <a:xfrm>
            <a:off x="2017486" y="6095061"/>
            <a:ext cx="4405121" cy="8924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7" name="Google Shape;477;p8"/>
          <p:cNvSpPr/>
          <p:nvPr/>
        </p:nvSpPr>
        <p:spPr>
          <a:xfrm>
            <a:off x="2017486" y="3468914"/>
            <a:ext cx="4405121" cy="8924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8" name="Google Shape;478;p8"/>
          <p:cNvSpPr/>
          <p:nvPr/>
        </p:nvSpPr>
        <p:spPr>
          <a:xfrm>
            <a:off x="7004556" y="4072668"/>
            <a:ext cx="2278063" cy="2276475"/>
          </a:xfrm>
          <a:custGeom>
            <a:rect b="b" l="l" r="r" t="t"/>
            <a:pathLst>
              <a:path extrusionOk="0" h="1360" w="1360">
                <a:moveTo>
                  <a:pt x="680" y="0"/>
                </a:moveTo>
                <a:cubicBezTo>
                  <a:pt x="304" y="0"/>
                  <a:pt x="0" y="304"/>
                  <a:pt x="0" y="680"/>
                </a:cubicBezTo>
                <a:cubicBezTo>
                  <a:pt x="0" y="1056"/>
                  <a:pt x="304" y="1360"/>
                  <a:pt x="680" y="1360"/>
                </a:cubicBezTo>
                <a:cubicBezTo>
                  <a:pt x="1056" y="1360"/>
                  <a:pt x="1360" y="1056"/>
                  <a:pt x="1360" y="680"/>
                </a:cubicBezTo>
                <a:cubicBezTo>
                  <a:pt x="1360" y="304"/>
                  <a:pt x="1056" y="0"/>
                  <a:pt x="680" y="0"/>
                </a:cubicBezTo>
                <a:close/>
                <a:moveTo>
                  <a:pt x="680" y="1278"/>
                </a:moveTo>
                <a:cubicBezTo>
                  <a:pt x="350" y="1278"/>
                  <a:pt x="82" y="1010"/>
                  <a:pt x="82" y="680"/>
                </a:cubicBezTo>
                <a:cubicBezTo>
                  <a:pt x="82" y="350"/>
                  <a:pt x="350" y="82"/>
                  <a:pt x="680" y="82"/>
                </a:cubicBezTo>
                <a:cubicBezTo>
                  <a:pt x="1010" y="82"/>
                  <a:pt x="1278" y="350"/>
                  <a:pt x="1278" y="680"/>
                </a:cubicBezTo>
                <a:cubicBezTo>
                  <a:pt x="1278" y="1010"/>
                  <a:pt x="1010" y="1278"/>
                  <a:pt x="680" y="1278"/>
                </a:cubicBezTo>
                <a:close/>
              </a:path>
            </a:pathLst>
          </a:custGeom>
          <a:solidFill>
            <a:srgbClr val="3342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9" name="Google Shape;479;p8"/>
          <p:cNvSpPr/>
          <p:nvPr/>
        </p:nvSpPr>
        <p:spPr>
          <a:xfrm>
            <a:off x="7249031" y="4317143"/>
            <a:ext cx="273050" cy="273050"/>
          </a:xfrm>
          <a:custGeom>
            <a:rect b="b" l="l" r="r" t="t"/>
            <a:pathLst>
              <a:path extrusionOk="0" h="163" w="163">
                <a:moveTo>
                  <a:pt x="134" y="29"/>
                </a:moveTo>
                <a:cubicBezTo>
                  <a:pt x="163" y="58"/>
                  <a:pt x="163" y="105"/>
                  <a:pt x="134" y="134"/>
                </a:cubicBezTo>
                <a:cubicBezTo>
                  <a:pt x="105" y="163"/>
                  <a:pt x="58" y="163"/>
                  <a:pt x="29" y="134"/>
                </a:cubicBezTo>
                <a:cubicBezTo>
                  <a:pt x="0" y="105"/>
                  <a:pt x="0" y="58"/>
                  <a:pt x="29" y="29"/>
                </a:cubicBezTo>
                <a:cubicBezTo>
                  <a:pt x="58" y="0"/>
                  <a:pt x="105" y="0"/>
                  <a:pt x="134" y="29"/>
                </a:cubicBezTo>
              </a:path>
            </a:pathLst>
          </a:custGeom>
          <a:solidFill>
            <a:srgbClr val="2DA99D"/>
          </a:solidFill>
          <a:ln cap="flat" cmpd="sng" w="28575">
            <a:solidFill>
              <a:srgbClr val="CDF3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80" name="Google Shape;480;p8"/>
          <p:cNvSpPr/>
          <p:nvPr/>
        </p:nvSpPr>
        <p:spPr>
          <a:xfrm>
            <a:off x="7249031" y="5831618"/>
            <a:ext cx="273050" cy="273050"/>
          </a:xfrm>
          <a:custGeom>
            <a:rect b="b" l="l" r="r" t="t"/>
            <a:pathLst>
              <a:path extrusionOk="0" h="163" w="163">
                <a:moveTo>
                  <a:pt x="29" y="29"/>
                </a:moveTo>
                <a:cubicBezTo>
                  <a:pt x="58" y="0"/>
                  <a:pt x="105" y="0"/>
                  <a:pt x="134" y="29"/>
                </a:cubicBezTo>
                <a:cubicBezTo>
                  <a:pt x="163" y="58"/>
                  <a:pt x="163" y="105"/>
                  <a:pt x="134" y="134"/>
                </a:cubicBezTo>
                <a:cubicBezTo>
                  <a:pt x="105" y="163"/>
                  <a:pt x="58" y="163"/>
                  <a:pt x="29" y="134"/>
                </a:cubicBezTo>
                <a:cubicBezTo>
                  <a:pt x="0" y="105"/>
                  <a:pt x="0" y="58"/>
                  <a:pt x="29" y="29"/>
                </a:cubicBezTo>
              </a:path>
            </a:pathLst>
          </a:custGeom>
          <a:solidFill>
            <a:srgbClr val="D14358"/>
          </a:solidFill>
          <a:ln cap="flat" cmpd="sng" w="28575">
            <a:solidFill>
              <a:srgbClr val="F6D7D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81" name="Google Shape;481;p8"/>
          <p:cNvSpPr/>
          <p:nvPr/>
        </p:nvSpPr>
        <p:spPr>
          <a:xfrm>
            <a:off x="8765093" y="5831618"/>
            <a:ext cx="273050" cy="273050"/>
          </a:xfrm>
          <a:custGeom>
            <a:rect b="b" l="l" r="r" t="t"/>
            <a:pathLst>
              <a:path extrusionOk="0" h="163" w="163">
                <a:moveTo>
                  <a:pt x="29" y="134"/>
                </a:moveTo>
                <a:cubicBezTo>
                  <a:pt x="0" y="105"/>
                  <a:pt x="0" y="58"/>
                  <a:pt x="29" y="29"/>
                </a:cubicBezTo>
                <a:cubicBezTo>
                  <a:pt x="58" y="0"/>
                  <a:pt x="105" y="0"/>
                  <a:pt x="134" y="29"/>
                </a:cubicBezTo>
                <a:cubicBezTo>
                  <a:pt x="163" y="58"/>
                  <a:pt x="163" y="105"/>
                  <a:pt x="134" y="134"/>
                </a:cubicBezTo>
                <a:cubicBezTo>
                  <a:pt x="105" y="163"/>
                  <a:pt x="58" y="163"/>
                  <a:pt x="29" y="134"/>
                </a:cubicBezTo>
              </a:path>
            </a:pathLst>
          </a:custGeom>
          <a:solidFill>
            <a:srgbClr val="F29B26"/>
          </a:solidFill>
          <a:ln cap="flat" cmpd="sng" w="28575">
            <a:solidFill>
              <a:srgbClr val="FCEAD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82" name="Google Shape;482;p8"/>
          <p:cNvSpPr/>
          <p:nvPr/>
        </p:nvSpPr>
        <p:spPr>
          <a:xfrm>
            <a:off x="8765093" y="4317143"/>
            <a:ext cx="273050" cy="273050"/>
          </a:xfrm>
          <a:custGeom>
            <a:rect b="b" l="l" r="r" t="t"/>
            <a:pathLst>
              <a:path extrusionOk="0" h="163" w="163">
                <a:moveTo>
                  <a:pt x="134" y="134"/>
                </a:moveTo>
                <a:cubicBezTo>
                  <a:pt x="105" y="163"/>
                  <a:pt x="58" y="163"/>
                  <a:pt x="29" y="134"/>
                </a:cubicBezTo>
                <a:cubicBezTo>
                  <a:pt x="0" y="105"/>
                  <a:pt x="0" y="58"/>
                  <a:pt x="29" y="29"/>
                </a:cubicBezTo>
                <a:cubicBezTo>
                  <a:pt x="58" y="0"/>
                  <a:pt x="105" y="0"/>
                  <a:pt x="134" y="29"/>
                </a:cubicBezTo>
                <a:cubicBezTo>
                  <a:pt x="163" y="58"/>
                  <a:pt x="163" y="105"/>
                  <a:pt x="134" y="134"/>
                </a:cubicBezTo>
              </a:path>
            </a:pathLst>
          </a:custGeom>
          <a:solidFill>
            <a:srgbClr val="9BBB5C"/>
          </a:solidFill>
          <a:ln cap="flat" cmpd="sng" w="28575">
            <a:solidFill>
              <a:srgbClr val="EAF1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83" name="Google Shape;483;p8"/>
          <p:cNvSpPr/>
          <p:nvPr/>
        </p:nvSpPr>
        <p:spPr>
          <a:xfrm>
            <a:off x="6422607" y="3979287"/>
            <a:ext cx="822960" cy="382092"/>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84" name="Google Shape;484;p8"/>
          <p:cNvSpPr/>
          <p:nvPr/>
        </p:nvSpPr>
        <p:spPr>
          <a:xfrm flipH="1">
            <a:off x="9010434" y="3948297"/>
            <a:ext cx="822960" cy="382092"/>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85" name="Google Shape;485;p8"/>
          <p:cNvSpPr/>
          <p:nvPr/>
        </p:nvSpPr>
        <p:spPr>
          <a:xfrm flipH="1" rot="10800000">
            <a:off x="6450316" y="6170466"/>
            <a:ext cx="822960" cy="382092"/>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86" name="Google Shape;486;p8"/>
          <p:cNvSpPr/>
          <p:nvPr/>
        </p:nvSpPr>
        <p:spPr>
          <a:xfrm rot="10800000">
            <a:off x="9010434" y="6091422"/>
            <a:ext cx="822960" cy="382092"/>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87" name="Google Shape;487;p8"/>
          <p:cNvSpPr txBox="1"/>
          <p:nvPr/>
        </p:nvSpPr>
        <p:spPr>
          <a:xfrm>
            <a:off x="7336059" y="4546832"/>
            <a:ext cx="161505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SemiBold"/>
                <a:ea typeface="Open Sans SemiBold"/>
                <a:cs typeface="Open Sans SemiBold"/>
                <a:sym typeface="Open Sans SemiBold"/>
              </a:rPr>
              <a:t>Machine Learning</a:t>
            </a:r>
            <a:endParaRPr b="0" i="0" sz="1400" u="none" cap="none" strike="noStrike">
              <a:solidFill>
                <a:srgbClr val="000000"/>
              </a:solidFill>
              <a:latin typeface="Arial"/>
              <a:ea typeface="Arial"/>
              <a:cs typeface="Arial"/>
              <a:sym typeface="Arial"/>
            </a:endParaRPr>
          </a:p>
        </p:txBody>
      </p:sp>
      <p:sp>
        <p:nvSpPr>
          <p:cNvPr id="488" name="Google Shape;488;p8"/>
          <p:cNvSpPr/>
          <p:nvPr/>
        </p:nvSpPr>
        <p:spPr>
          <a:xfrm>
            <a:off x="1844210" y="6361512"/>
            <a:ext cx="4339650" cy="424732"/>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	Semi-supervised Learning	</a:t>
            </a:r>
            <a:endParaRPr b="0" i="0" sz="1400" u="none" cap="none" strike="noStrike">
              <a:solidFill>
                <a:srgbClr val="000000"/>
              </a:solidFill>
              <a:latin typeface="Arial"/>
              <a:ea typeface="Arial"/>
              <a:cs typeface="Arial"/>
              <a:sym typeface="Arial"/>
            </a:endParaRPr>
          </a:p>
        </p:txBody>
      </p:sp>
      <p:sp>
        <p:nvSpPr>
          <p:cNvPr id="489" name="Google Shape;489;p8"/>
          <p:cNvSpPr/>
          <p:nvPr/>
        </p:nvSpPr>
        <p:spPr>
          <a:xfrm>
            <a:off x="3034542" y="3700617"/>
            <a:ext cx="3025187" cy="4247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Supervised learning</a:t>
            </a:r>
            <a:endParaRPr b="0" i="0" sz="1400" u="none" cap="none" strike="noStrike">
              <a:solidFill>
                <a:srgbClr val="000000"/>
              </a:solidFill>
              <a:latin typeface="Arial"/>
              <a:ea typeface="Arial"/>
              <a:cs typeface="Arial"/>
              <a:sym typeface="Arial"/>
            </a:endParaRPr>
          </a:p>
        </p:txBody>
      </p:sp>
      <p:sp>
        <p:nvSpPr>
          <p:cNvPr id="490" name="Google Shape;490;p8"/>
          <p:cNvSpPr/>
          <p:nvPr/>
        </p:nvSpPr>
        <p:spPr>
          <a:xfrm>
            <a:off x="10078735" y="3766921"/>
            <a:ext cx="3599062"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Unsupervised Learning</a:t>
            </a:r>
            <a:endParaRPr b="0" i="0" sz="1400" u="none" cap="none" strike="noStrike">
              <a:solidFill>
                <a:srgbClr val="000000"/>
              </a:solidFill>
              <a:latin typeface="Arial"/>
              <a:ea typeface="Arial"/>
              <a:cs typeface="Arial"/>
              <a:sym typeface="Arial"/>
            </a:endParaRPr>
          </a:p>
        </p:txBody>
      </p:sp>
      <p:sp>
        <p:nvSpPr>
          <p:cNvPr id="491" name="Google Shape;491;p8"/>
          <p:cNvSpPr/>
          <p:nvPr/>
        </p:nvSpPr>
        <p:spPr>
          <a:xfrm>
            <a:off x="10079339" y="6199791"/>
            <a:ext cx="3637791" cy="4247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Reinforcement Learning</a:t>
            </a:r>
            <a:endParaRPr b="0" i="0" sz="1400" u="none" cap="none" strike="noStrike">
              <a:solidFill>
                <a:srgbClr val="000000"/>
              </a:solidFill>
              <a:latin typeface="Arial"/>
              <a:ea typeface="Arial"/>
              <a:cs typeface="Arial"/>
              <a:sym typeface="Arial"/>
            </a:endParaRPr>
          </a:p>
        </p:txBody>
      </p:sp>
      <p:sp>
        <p:nvSpPr>
          <p:cNvPr id="492" name="Google Shape;492;p8"/>
          <p:cNvSpPr txBox="1"/>
          <p:nvPr/>
        </p:nvSpPr>
        <p:spPr>
          <a:xfrm>
            <a:off x="3463101" y="1696856"/>
            <a:ext cx="932979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Machine learning algorithms can be divided into four categories:</a:t>
            </a:r>
            <a:endParaRPr b="0" i="0" sz="1400" u="none" cap="none" strike="noStrike">
              <a:solidFill>
                <a:srgbClr val="000000"/>
              </a:solidFill>
              <a:latin typeface="Arial"/>
              <a:ea typeface="Arial"/>
              <a:cs typeface="Arial"/>
              <a:sym typeface="Arial"/>
            </a:endParaRPr>
          </a:p>
        </p:txBody>
      </p:sp>
      <p:sp>
        <p:nvSpPr>
          <p:cNvPr id="493" name="Google Shape;493;p8"/>
          <p:cNvSpPr/>
          <p:nvPr/>
        </p:nvSpPr>
        <p:spPr>
          <a:xfrm>
            <a:off x="4943262" y="1169036"/>
            <a:ext cx="6463565"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TYPES OF MACHINE LEARNING ALGORITHMS</a:t>
            </a:r>
            <a:endParaRPr b="0" i="0" sz="1400" u="none" cap="none" strike="noStrike">
              <a:solidFill>
                <a:srgbClr val="000000"/>
              </a:solidFill>
              <a:latin typeface="Arial"/>
              <a:ea typeface="Arial"/>
              <a:cs typeface="Arial"/>
              <a:sym typeface="Arial"/>
            </a:endParaRPr>
          </a:p>
        </p:txBody>
      </p:sp>
      <p:sp>
        <p:nvSpPr>
          <p:cNvPr id="494" name="Google Shape;494;p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495" name="Google Shape;495;p8"/>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9"/>
          <p:cNvGrpSpPr/>
          <p:nvPr/>
        </p:nvGrpSpPr>
        <p:grpSpPr>
          <a:xfrm>
            <a:off x="3843611" y="2739629"/>
            <a:ext cx="8720184" cy="4999050"/>
            <a:chOff x="8821396" y="4472503"/>
            <a:chExt cx="6700980" cy="3841495"/>
          </a:xfrm>
        </p:grpSpPr>
        <p:sp>
          <p:nvSpPr>
            <p:cNvPr id="501" name="Google Shape;501;p9"/>
            <p:cNvSpPr txBox="1"/>
            <p:nvPr/>
          </p:nvSpPr>
          <p:spPr>
            <a:xfrm>
              <a:off x="10709301" y="5633040"/>
              <a:ext cx="1800878" cy="369332"/>
            </a:xfrm>
            <a:prstGeom prst="rect">
              <a:avLst/>
            </a:prstGeom>
            <a:solidFill>
              <a:srgbClr val="F2F2F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Weight ==</a:t>
              </a:r>
              <a:r>
                <a:rPr b="0" i="1" lang="en-IN" sz="1800" u="none" cap="none" strike="noStrike">
                  <a:solidFill>
                    <a:schemeClr val="dk1"/>
                  </a:solidFill>
                  <a:latin typeface="Calibri"/>
                  <a:ea typeface="Calibri"/>
                  <a:cs typeface="Calibri"/>
                  <a:sym typeface="Calibri"/>
                </a:rPr>
                <a:t>heavy?</a:t>
              </a:r>
              <a:endParaRPr b="0" i="0" sz="1800" u="none" cap="none" strike="noStrike">
                <a:solidFill>
                  <a:schemeClr val="dk1"/>
                </a:solidFill>
                <a:latin typeface="Calibri"/>
                <a:ea typeface="Calibri"/>
                <a:cs typeface="Calibri"/>
                <a:sym typeface="Calibri"/>
              </a:endParaRPr>
            </a:p>
          </p:txBody>
        </p:sp>
        <p:sp>
          <p:nvSpPr>
            <p:cNvPr id="502" name="Google Shape;502;p9"/>
            <p:cNvSpPr txBox="1"/>
            <p:nvPr/>
          </p:nvSpPr>
          <p:spPr>
            <a:xfrm>
              <a:off x="8821396" y="6742384"/>
              <a:ext cx="1404231" cy="369332"/>
            </a:xfrm>
            <a:prstGeom prst="rect">
              <a:avLst/>
            </a:prstGeom>
            <a:solidFill>
              <a:srgbClr val="F2F2F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High mileage</a:t>
              </a:r>
              <a:endParaRPr b="0" i="0" sz="1400" u="none" cap="none" strike="noStrike">
                <a:solidFill>
                  <a:srgbClr val="000000"/>
                </a:solidFill>
                <a:latin typeface="Arial"/>
                <a:ea typeface="Arial"/>
                <a:cs typeface="Arial"/>
                <a:sym typeface="Arial"/>
              </a:endParaRPr>
            </a:p>
          </p:txBody>
        </p:sp>
        <p:sp>
          <p:nvSpPr>
            <p:cNvPr id="503" name="Google Shape;503;p9"/>
            <p:cNvSpPr txBox="1"/>
            <p:nvPr/>
          </p:nvSpPr>
          <p:spPr>
            <a:xfrm>
              <a:off x="12649401" y="6709013"/>
              <a:ext cx="1958678" cy="369332"/>
            </a:xfrm>
            <a:prstGeom prst="rect">
              <a:avLst/>
            </a:prstGeom>
            <a:solidFill>
              <a:srgbClr val="F2F2F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Horsepower &lt;=86?</a:t>
              </a:r>
              <a:endParaRPr b="0" i="0" sz="1400" u="none" cap="none" strike="noStrike">
                <a:solidFill>
                  <a:srgbClr val="000000"/>
                </a:solidFill>
                <a:latin typeface="Arial"/>
                <a:ea typeface="Arial"/>
                <a:cs typeface="Arial"/>
                <a:sym typeface="Arial"/>
              </a:endParaRPr>
            </a:p>
          </p:txBody>
        </p:sp>
        <p:sp>
          <p:nvSpPr>
            <p:cNvPr id="504" name="Google Shape;504;p9"/>
            <p:cNvSpPr txBox="1"/>
            <p:nvPr/>
          </p:nvSpPr>
          <p:spPr>
            <a:xfrm>
              <a:off x="10516125" y="7944666"/>
              <a:ext cx="1404231" cy="369332"/>
            </a:xfrm>
            <a:prstGeom prst="rect">
              <a:avLst/>
            </a:prstGeom>
            <a:solidFill>
              <a:srgbClr val="F2F2F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High mileage</a:t>
              </a:r>
              <a:endParaRPr b="0" i="0" sz="1400" u="none" cap="none" strike="noStrike">
                <a:solidFill>
                  <a:srgbClr val="000000"/>
                </a:solidFill>
                <a:latin typeface="Arial"/>
                <a:ea typeface="Arial"/>
                <a:cs typeface="Arial"/>
                <a:sym typeface="Arial"/>
              </a:endParaRPr>
            </a:p>
          </p:txBody>
        </p:sp>
        <p:sp>
          <p:nvSpPr>
            <p:cNvPr id="505" name="Google Shape;505;p9"/>
            <p:cNvSpPr txBox="1"/>
            <p:nvPr/>
          </p:nvSpPr>
          <p:spPr>
            <a:xfrm>
              <a:off x="14162324" y="7944666"/>
              <a:ext cx="1360052" cy="369332"/>
            </a:xfrm>
            <a:prstGeom prst="rect">
              <a:avLst/>
            </a:prstGeom>
            <a:solidFill>
              <a:srgbClr val="F2F2F2"/>
            </a:solidFill>
            <a:ln cap="flat" cmpd="sng" w="9525">
              <a:solidFill>
                <a:srgbClr val="75707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Low mileage</a:t>
              </a:r>
              <a:endParaRPr b="0" i="0" sz="1400" u="none" cap="none" strike="noStrike">
                <a:solidFill>
                  <a:srgbClr val="000000"/>
                </a:solidFill>
                <a:latin typeface="Arial"/>
                <a:ea typeface="Arial"/>
                <a:cs typeface="Arial"/>
                <a:sym typeface="Arial"/>
              </a:endParaRPr>
            </a:p>
          </p:txBody>
        </p:sp>
        <p:sp>
          <p:nvSpPr>
            <p:cNvPr id="506" name="Google Shape;506;p9"/>
            <p:cNvSpPr txBox="1"/>
            <p:nvPr/>
          </p:nvSpPr>
          <p:spPr>
            <a:xfrm>
              <a:off x="10270277" y="4472503"/>
              <a:ext cx="313117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3F3F3F"/>
                  </a:solidFill>
                  <a:latin typeface="Open Sans SemiBold"/>
                  <a:ea typeface="Open Sans SemiBold"/>
                  <a:cs typeface="Open Sans SemiBold"/>
                  <a:sym typeface="Open Sans SemiBold"/>
                </a:rPr>
                <a:t>Decision Tree Model</a:t>
              </a:r>
              <a:br>
                <a:rPr b="0" i="0" lang="en-IN" sz="1800" u="none" cap="none" strike="noStrike">
                  <a:solidFill>
                    <a:srgbClr val="3F3F3F"/>
                  </a:solidFill>
                  <a:latin typeface="Open Sans SemiBold"/>
                  <a:ea typeface="Open Sans SemiBold"/>
                  <a:cs typeface="Open Sans SemiBold"/>
                  <a:sym typeface="Open Sans SemiBold"/>
                </a:rPr>
              </a:br>
              <a:r>
                <a:rPr b="0" i="0" lang="en-IN" sz="1800" u="none" cap="none" strike="noStrike">
                  <a:solidFill>
                    <a:srgbClr val="3F3F3F"/>
                  </a:solidFill>
                  <a:latin typeface="Open Sans SemiBold"/>
                  <a:ea typeface="Open Sans SemiBold"/>
                  <a:cs typeface="Open Sans SemiBold"/>
                  <a:sym typeface="Open Sans SemiBold"/>
                </a:rPr>
                <a:t> </a:t>
              </a:r>
              <a:r>
                <a:rPr b="0" i="0" lang="en-IN" sz="1800" u="none" cap="none" strike="noStrike">
                  <a:solidFill>
                    <a:srgbClr val="3F3F3F"/>
                  </a:solidFill>
                  <a:latin typeface="Open Sans"/>
                  <a:ea typeface="Open Sans"/>
                  <a:cs typeface="Open Sans"/>
                  <a:sym typeface="Open Sans"/>
                </a:rPr>
                <a:t>for Car Mileage Prediction</a:t>
              </a:r>
              <a:endParaRPr b="0" i="0" sz="1400" u="none" cap="none" strike="noStrike">
                <a:solidFill>
                  <a:srgbClr val="000000"/>
                </a:solidFill>
                <a:latin typeface="Arial"/>
                <a:ea typeface="Arial"/>
                <a:cs typeface="Arial"/>
                <a:sym typeface="Arial"/>
              </a:endParaRPr>
            </a:p>
          </p:txBody>
        </p:sp>
        <p:cxnSp>
          <p:nvCxnSpPr>
            <p:cNvPr id="507" name="Google Shape;507;p9"/>
            <p:cNvCxnSpPr>
              <a:stCxn id="501" idx="2"/>
              <a:endCxn id="502" idx="0"/>
            </p:cNvCxnSpPr>
            <p:nvPr/>
          </p:nvCxnSpPr>
          <p:spPr>
            <a:xfrm flipH="1">
              <a:off x="9523540" y="6002372"/>
              <a:ext cx="2086200" cy="740100"/>
            </a:xfrm>
            <a:prstGeom prst="straightConnector1">
              <a:avLst/>
            </a:prstGeom>
            <a:noFill/>
            <a:ln cap="flat" cmpd="sng" w="38100">
              <a:solidFill>
                <a:srgbClr val="757070"/>
              </a:solidFill>
              <a:prstDash val="solid"/>
              <a:miter lim="800000"/>
              <a:headEnd len="sm" w="sm" type="none"/>
              <a:tailEnd len="med" w="med" type="triangle"/>
            </a:ln>
          </p:spPr>
        </p:cxnSp>
        <p:cxnSp>
          <p:nvCxnSpPr>
            <p:cNvPr id="508" name="Google Shape;508;p9"/>
            <p:cNvCxnSpPr>
              <a:stCxn id="501" idx="2"/>
              <a:endCxn id="503" idx="0"/>
            </p:cNvCxnSpPr>
            <p:nvPr/>
          </p:nvCxnSpPr>
          <p:spPr>
            <a:xfrm>
              <a:off x="11609740" y="6002372"/>
              <a:ext cx="2019000" cy="706500"/>
            </a:xfrm>
            <a:prstGeom prst="straightConnector1">
              <a:avLst/>
            </a:prstGeom>
            <a:noFill/>
            <a:ln cap="flat" cmpd="sng" w="38100">
              <a:solidFill>
                <a:srgbClr val="757070"/>
              </a:solidFill>
              <a:prstDash val="solid"/>
              <a:miter lim="800000"/>
              <a:headEnd len="sm" w="sm" type="none"/>
              <a:tailEnd len="med" w="med" type="triangle"/>
            </a:ln>
          </p:spPr>
        </p:cxnSp>
        <p:cxnSp>
          <p:nvCxnSpPr>
            <p:cNvPr id="509" name="Google Shape;509;p9"/>
            <p:cNvCxnSpPr/>
            <p:nvPr/>
          </p:nvCxnSpPr>
          <p:spPr>
            <a:xfrm flipH="1">
              <a:off x="11350171" y="7127673"/>
              <a:ext cx="2144636" cy="816993"/>
            </a:xfrm>
            <a:prstGeom prst="straightConnector1">
              <a:avLst/>
            </a:prstGeom>
            <a:noFill/>
            <a:ln cap="flat" cmpd="sng" w="38100">
              <a:solidFill>
                <a:srgbClr val="757070"/>
              </a:solidFill>
              <a:prstDash val="solid"/>
              <a:miter lim="800000"/>
              <a:headEnd len="sm" w="sm" type="none"/>
              <a:tailEnd len="med" w="med" type="triangle"/>
            </a:ln>
          </p:spPr>
        </p:cxnSp>
        <p:cxnSp>
          <p:nvCxnSpPr>
            <p:cNvPr id="510" name="Google Shape;510;p9"/>
            <p:cNvCxnSpPr>
              <a:endCxn id="505" idx="0"/>
            </p:cNvCxnSpPr>
            <p:nvPr/>
          </p:nvCxnSpPr>
          <p:spPr>
            <a:xfrm>
              <a:off x="13494750" y="7127766"/>
              <a:ext cx="1347600" cy="816900"/>
            </a:xfrm>
            <a:prstGeom prst="straightConnector1">
              <a:avLst/>
            </a:prstGeom>
            <a:noFill/>
            <a:ln cap="flat" cmpd="sng" w="38100">
              <a:solidFill>
                <a:srgbClr val="757070"/>
              </a:solidFill>
              <a:prstDash val="solid"/>
              <a:miter lim="800000"/>
              <a:headEnd len="sm" w="sm" type="none"/>
              <a:tailEnd len="med" w="med" type="triangle"/>
            </a:ln>
          </p:spPr>
        </p:cxnSp>
        <p:sp>
          <p:nvSpPr>
            <p:cNvPr id="511" name="Google Shape;511;p9"/>
            <p:cNvSpPr txBox="1"/>
            <p:nvPr/>
          </p:nvSpPr>
          <p:spPr>
            <a:xfrm>
              <a:off x="9942724" y="6171026"/>
              <a:ext cx="485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512" name="Google Shape;512;p9"/>
            <p:cNvSpPr txBox="1"/>
            <p:nvPr/>
          </p:nvSpPr>
          <p:spPr>
            <a:xfrm>
              <a:off x="12649401" y="6071799"/>
              <a:ext cx="4555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sp>
          <p:nvSpPr>
            <p:cNvPr id="513" name="Google Shape;513;p9"/>
            <p:cNvSpPr txBox="1"/>
            <p:nvPr/>
          </p:nvSpPr>
          <p:spPr>
            <a:xfrm>
              <a:off x="11835866" y="7223219"/>
              <a:ext cx="485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Yes</a:t>
              </a:r>
              <a:endParaRPr b="0" i="0" sz="1400" u="none" cap="none" strike="noStrike">
                <a:solidFill>
                  <a:srgbClr val="000000"/>
                </a:solidFill>
                <a:latin typeface="Arial"/>
                <a:ea typeface="Arial"/>
                <a:cs typeface="Arial"/>
                <a:sym typeface="Arial"/>
              </a:endParaRPr>
            </a:p>
          </p:txBody>
        </p:sp>
        <p:sp>
          <p:nvSpPr>
            <p:cNvPr id="514" name="Google Shape;514;p9"/>
            <p:cNvSpPr txBox="1"/>
            <p:nvPr/>
          </p:nvSpPr>
          <p:spPr>
            <a:xfrm>
              <a:off x="14328853" y="7346227"/>
              <a:ext cx="4555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Calibri"/>
                  <a:ea typeface="Calibri"/>
                  <a:cs typeface="Calibri"/>
                  <a:sym typeface="Calibri"/>
                </a:rPr>
                <a:t>No</a:t>
              </a:r>
              <a:endParaRPr b="0" i="0" sz="1400" u="none" cap="none" strike="noStrike">
                <a:solidFill>
                  <a:srgbClr val="000000"/>
                </a:solidFill>
                <a:latin typeface="Arial"/>
                <a:ea typeface="Arial"/>
                <a:cs typeface="Arial"/>
                <a:sym typeface="Arial"/>
              </a:endParaRPr>
            </a:p>
          </p:txBody>
        </p:sp>
      </p:grpSp>
      <p:sp>
        <p:nvSpPr>
          <p:cNvPr id="515" name="Google Shape;515;p9"/>
          <p:cNvSpPr/>
          <p:nvPr/>
        </p:nvSpPr>
        <p:spPr>
          <a:xfrm>
            <a:off x="1199783" y="1598356"/>
            <a:ext cx="14944298"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IN" sz="2400" u="none" cap="none" strike="noStrike">
                <a:solidFill>
                  <a:srgbClr val="3F3F3F"/>
                </a:solidFill>
                <a:latin typeface="Open Sans"/>
                <a:ea typeface="Open Sans"/>
                <a:cs typeface="Open Sans"/>
                <a:sym typeface="Open Sans"/>
              </a:rPr>
              <a:t>In supervised learning, you have a collection of data that has already been labeled and can be used to train a model. </a:t>
            </a:r>
            <a:endParaRPr b="0" i="0" sz="1400" u="none" cap="none" strike="noStrike">
              <a:solidFill>
                <a:srgbClr val="000000"/>
              </a:solidFill>
              <a:latin typeface="Arial"/>
              <a:ea typeface="Arial"/>
              <a:cs typeface="Arial"/>
              <a:sym typeface="Arial"/>
            </a:endParaRPr>
          </a:p>
        </p:txBody>
      </p:sp>
      <p:sp>
        <p:nvSpPr>
          <p:cNvPr id="516" name="Google Shape;516;p9"/>
          <p:cNvSpPr/>
          <p:nvPr/>
        </p:nvSpPr>
        <p:spPr>
          <a:xfrm>
            <a:off x="828311" y="178029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7" name="Google Shape;517;p9"/>
          <p:cNvSpPr/>
          <p:nvPr/>
        </p:nvSpPr>
        <p:spPr>
          <a:xfrm>
            <a:off x="6439633" y="1169036"/>
            <a:ext cx="3470823"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3F3F3F"/>
                </a:solidFill>
                <a:latin typeface="Open Sans ExtraBold"/>
                <a:ea typeface="Open Sans ExtraBold"/>
                <a:cs typeface="Open Sans ExtraBold"/>
                <a:sym typeface="Open Sans ExtraBold"/>
              </a:rPr>
              <a:t>SUPERVISED LEARNING</a:t>
            </a:r>
            <a:endParaRPr b="0" i="0" sz="1400" u="none" cap="none" strike="noStrike">
              <a:solidFill>
                <a:srgbClr val="000000"/>
              </a:solidFill>
              <a:latin typeface="Arial"/>
              <a:ea typeface="Arial"/>
              <a:cs typeface="Arial"/>
              <a:sym typeface="Arial"/>
            </a:endParaRPr>
          </a:p>
        </p:txBody>
      </p:sp>
      <p:sp>
        <p:nvSpPr>
          <p:cNvPr id="518" name="Google Shape;518;p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IN"/>
              <a:t>Machine Learning Applications and Its Types (Contd.)</a:t>
            </a:r>
            <a:endParaRPr/>
          </a:p>
        </p:txBody>
      </p:sp>
      <p:pic>
        <p:nvPicPr>
          <p:cNvPr id="519" name="Google Shape;519;p9"/>
          <p:cNvPicPr preferRelativeResize="0"/>
          <p:nvPr/>
        </p:nvPicPr>
        <p:blipFill rotWithShape="1">
          <a:blip r:embed="rId3">
            <a:alphaModFix/>
          </a:blip>
          <a:srcRect b="0" l="0" r="0" t="0"/>
          <a:stretch/>
        </p:blipFill>
        <p:spPr>
          <a:xfrm>
            <a:off x="2556932" y="870793"/>
            <a:ext cx="11128588" cy="274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2016-09-03T17:46:52Z</dcterms:created>
  <dc:creator>Suma Tandi</dc:creator>
</cp:coreProperties>
</file>