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9144000" cx="16256000"/>
  <p:notesSz cx="6858000" cy="9144000"/>
  <p:embeddedFontLst>
    <p:embeddedFont>
      <p:font typeface="Open Sans SemiBold"/>
      <p:regular r:id="rId53"/>
      <p:bold r:id="rId54"/>
      <p:italic r:id="rId55"/>
      <p:boldItalic r:id="rId56"/>
    </p:embeddedFont>
    <p:embeddedFont>
      <p:font typeface="Open Sans ExtraBold"/>
      <p:bold r:id="rId57"/>
      <p:boldItalic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96">
          <p15:clr>
            <a:srgbClr val="A4A3A4"/>
          </p15:clr>
        </p15:guide>
        <p15:guide id="2" pos="464">
          <p15:clr>
            <a:srgbClr val="A4A3A4"/>
          </p15:clr>
        </p15:guide>
      </p15:sldGuideLst>
    </p:ext>
    <p:ext uri="GoogleSlidesCustomDataVersion2">
      <go:slidesCustomData xmlns:go="http://customooxmlschemas.google.com/" r:id="rId63" roundtripDataSignature="AMtx7mjp9zu921pYPNjrH0CW9WY5GgiZQ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96" orient="horz"/>
        <p:guide pos="46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4.xml"/><Relationship Id="rId63" Type="http://customschemas.google.com/relationships/presentationmetadata" Target="meta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bold.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OpenSansSemiBold-regular.fntdata"/><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OpenSansSemiBold-italic.fntdata"/><Relationship Id="rId10" Type="http://schemas.openxmlformats.org/officeDocument/2006/relationships/slide" Target="slides/slide4.xml"/><Relationship Id="rId54" Type="http://schemas.openxmlformats.org/officeDocument/2006/relationships/font" Target="fonts/OpenSansSemiBold-bold.fntdata"/><Relationship Id="rId13" Type="http://schemas.openxmlformats.org/officeDocument/2006/relationships/slide" Target="slides/slide7.xml"/><Relationship Id="rId57" Type="http://schemas.openxmlformats.org/officeDocument/2006/relationships/font" Target="fonts/OpenSansExtraBold-bold.fntdata"/><Relationship Id="rId12" Type="http://schemas.openxmlformats.org/officeDocument/2006/relationships/slide" Target="slides/slide6.xml"/><Relationship Id="rId56" Type="http://schemas.openxmlformats.org/officeDocument/2006/relationships/font" Target="fonts/OpenSansSemiBold-boldItalic.fntdata"/><Relationship Id="rId15" Type="http://schemas.openxmlformats.org/officeDocument/2006/relationships/slide" Target="slides/slide9.xml"/><Relationship Id="rId59" Type="http://schemas.openxmlformats.org/officeDocument/2006/relationships/font" Target="fonts/OpenSans-regular.fntdata"/><Relationship Id="rId14" Type="http://schemas.openxmlformats.org/officeDocument/2006/relationships/slide" Target="slides/slide8.xml"/><Relationship Id="rId58" Type="http://schemas.openxmlformats.org/officeDocument/2006/relationships/font" Target="fonts/OpenSansExtraBold-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19-01-08T09:10:19.018">
    <p:pos x="6000" y="0"/>
    <p:text>Please provide an explanation for this example
-Nandini Kiran</p:text>
    <p:extLst>
      <p:ext uri="{C676402C-5697-4E1C-873F-D02D1690AC5C}">
        <p15:threadingInfo timeZoneBias="0"/>
      </p:ext>
      <p:ext uri="http://customooxmlschemas.google.com/">
        <go:slidesCustomData xmlns:go="http://customooxmlschemas.google.com/" commentPostId="AAABY61Up2M"/>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19-01-08T09:10:19.019">
    <p:pos x="6000" y="0"/>
    <p:text>@Ruchika: All cannot be correct, at least one wrong option should be there.
-Beryl John</p:text>
    <p:extLst>
      <p:ext uri="{C676402C-5697-4E1C-873F-D02D1690AC5C}">
        <p15:threadingInfo timeZoneBias="0"/>
      </p:ext>
      <p:ext uri="http://customooxmlschemas.google.com/">
        <go:slidesCustomData xmlns:go="http://customooxmlschemas.google.com/" commentPostId="AAABY61Up2Q"/>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6" name="Google Shape;35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Audio Script:</a:t>
            </a:r>
            <a:endParaRPr/>
          </a:p>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Welcome to Amazon Web Services Overview. </a:t>
            </a:r>
            <a:endParaRPr/>
          </a:p>
        </p:txBody>
      </p:sp>
      <p:sp>
        <p:nvSpPr>
          <p:cNvPr id="357" name="Google Shape;35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7" name="Google Shape;55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 DStream is:</a:t>
            </a:r>
            <a:endParaRPr/>
          </a:p>
          <a:p>
            <a:pPr indent="-406400" lvl="0" marL="4064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Defined as the fundamental abstraction available from Spark Streaming</a:t>
            </a:r>
            <a:endParaRPr/>
          </a:p>
          <a:p>
            <a:pPr indent="-406400" lvl="0" marL="4064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Created by either applying high-level operations on other DStreams or by using input data streams</a:t>
            </a:r>
            <a:endParaRPr/>
          </a:p>
          <a:p>
            <a:pPr indent="-406400" lvl="0" marL="4064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Characterized through a series of continuous RDDs</a:t>
            </a:r>
            <a:endParaRPr/>
          </a:p>
          <a:p>
            <a:pPr indent="0" lvl="0" marL="0" rtl="0" algn="l">
              <a:lnSpc>
                <a:spcPct val="100000"/>
              </a:lnSpc>
              <a:spcBef>
                <a:spcPts val="0"/>
              </a:spcBef>
              <a:spcAft>
                <a:spcPts val="0"/>
              </a:spcAft>
              <a:buSzPts val="1400"/>
              <a:buNone/>
            </a:pPr>
            <a:r>
              <a:t/>
            </a:r>
            <a:endParaRPr/>
          </a:p>
        </p:txBody>
      </p:sp>
      <p:sp>
        <p:nvSpPr>
          <p:cNvPr id="558" name="Google Shape;55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2" name="Google Shape;592;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All operations that you apply on a DStream get translated to operations applicable on the underlying RDDs. </a:t>
            </a:r>
            <a:endParaRPr/>
          </a:p>
          <a:p>
            <a:pPr indent="0" lvl="0" marL="0" rtl="0" algn="l">
              <a:lnSpc>
                <a:spcPct val="100000"/>
              </a:lnSpc>
              <a:spcBef>
                <a:spcPts val="0"/>
              </a:spcBef>
              <a:spcAft>
                <a:spcPts val="0"/>
              </a:spcAft>
              <a:buSzPts val="1400"/>
              <a:buNone/>
            </a:pPr>
            <a:r>
              <a:t/>
            </a:r>
            <a:endParaRPr/>
          </a:p>
        </p:txBody>
      </p:sp>
      <p:sp>
        <p:nvSpPr>
          <p:cNvPr id="593" name="Google Shape;593;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9" name="Google Shape;629;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600"/>
              <a:buFont typeface="Arial"/>
              <a:buNone/>
            </a:pPr>
            <a:r>
              <a:rPr lang="en-US" sz="1600">
                <a:solidFill>
                  <a:srgbClr val="3F3F3F"/>
                </a:solidFill>
                <a:latin typeface="Open Sans"/>
                <a:ea typeface="Open Sans"/>
                <a:cs typeface="Open Sans"/>
                <a:sym typeface="Open Sans"/>
              </a:rPr>
              <a:t>Trainer Notes:</a:t>
            </a:r>
            <a:endParaRPr/>
          </a:p>
          <a:p>
            <a:pPr indent="0" lvl="0" marL="0" rtl="0" algn="l">
              <a:lnSpc>
                <a:spcPct val="15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342900" lvl="0" marL="3429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Input DStreams represent the input data stream received from streaming sources. </a:t>
            </a:r>
            <a:endParaRPr/>
          </a:p>
          <a:p>
            <a:pPr indent="-342900" lvl="0" marL="3429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Except file stream, each input DStream is linked with a Receiver object that stores the data received from a source. </a:t>
            </a:r>
            <a:endParaRPr/>
          </a:p>
          <a:p>
            <a:pPr indent="-241300" lvl="0" marL="342900" rtl="0" algn="l">
              <a:lnSpc>
                <a:spcPct val="15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Topologies of built-in streaming sources are:</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lt1"/>
              </a:buClr>
              <a:buSzPts val="1600"/>
              <a:buFont typeface="Open Sans"/>
              <a:buNone/>
            </a:pPr>
            <a:r>
              <a:rPr b="0" lang="en-US">
                <a:solidFill>
                  <a:schemeClr val="lt1"/>
                </a:solidFill>
                <a:latin typeface="Open Sans"/>
                <a:ea typeface="Open Sans"/>
                <a:cs typeface="Open Sans"/>
                <a:sym typeface="Open Sans"/>
              </a:rPr>
              <a:t>Basic Sources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Available in the StreamingContext API;</a:t>
            </a:r>
            <a:endParaRPr/>
          </a:p>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Examples: </a:t>
            </a:r>
            <a:r>
              <a:rPr lang="en-US"/>
              <a:t>socket connections</a:t>
            </a:r>
            <a:r>
              <a:rPr lang="en-US" sz="1600">
                <a:solidFill>
                  <a:srgbClr val="3F3F3F"/>
                </a:solidFill>
                <a:latin typeface="Open Sans"/>
                <a:ea typeface="Open Sans"/>
                <a:cs typeface="Open Sans"/>
                <a:sym typeface="Open Sans"/>
              </a:rPr>
              <a:t>, file systems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b="0" lang="en-US">
                <a:solidFill>
                  <a:schemeClr val="lt1"/>
                </a:solidFill>
                <a:latin typeface="Open Sans"/>
                <a:ea typeface="Open Sans"/>
                <a:cs typeface="Open Sans"/>
                <a:sym typeface="Open Sans"/>
              </a:rPr>
              <a:t>Advanced Sources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Available from extra utility classes;</a:t>
            </a:r>
            <a:endParaRPr/>
          </a:p>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Examples: </a:t>
            </a:r>
            <a:r>
              <a:rPr lang="en-US" sz="1600">
                <a:solidFill>
                  <a:srgbClr val="3F3F3F"/>
                </a:solidFill>
                <a:latin typeface="Open Sans"/>
                <a:ea typeface="Open Sans"/>
                <a:cs typeface="Open Sans"/>
                <a:sym typeface="Open Sans"/>
              </a:rPr>
              <a:t>Twitter, Flume, Kafka, Kinesis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Note: You can parallelly create various input DStreams to obtain data streams in a streaming application. You should allocate sufficient cores to the application for processing the received and running receivers.</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Points to Remember:</a:t>
            </a:r>
            <a:endParaRPr/>
          </a:p>
          <a:p>
            <a:pPr indent="0" lvl="0" marL="0" rtl="0" algn="l">
              <a:lnSpc>
                <a:spcPct val="100000"/>
              </a:lnSpc>
              <a:spcBef>
                <a:spcPts val="0"/>
              </a:spcBef>
              <a:spcAft>
                <a:spcPts val="0"/>
              </a:spcAft>
              <a:buSzPts val="1400"/>
              <a:buNone/>
            </a:pPr>
            <a:r>
              <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In case a Spark Streaming program is run locally, do not use “local[1]” or “local” as the main or master URL; use “local[k]” as the main or master URL. </a:t>
            </a:r>
            <a:endParaRPr/>
          </a:p>
          <a:p>
            <a:pPr indent="0" lvl="0" marL="0" rtl="0" algn="l">
              <a:lnSpc>
                <a:spcPct val="100000"/>
              </a:lnSpc>
              <a:spcBef>
                <a:spcPts val="0"/>
              </a:spcBef>
              <a:spcAft>
                <a:spcPts val="0"/>
              </a:spcAft>
              <a:buSzPts val="1400"/>
              <a:buNone/>
            </a:pPr>
            <a:r>
              <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 core number allocated to the application of Spark Streaming needs to be greater as compared to the receivers’ number. </a:t>
            </a:r>
            <a:endParaRPr/>
          </a:p>
          <a:p>
            <a:pPr indent="0" lvl="0" marL="0" marR="0" rtl="0" algn="l">
              <a:lnSpc>
                <a:spcPct val="100000"/>
              </a:lnSpc>
              <a:spcBef>
                <a:spcPts val="0"/>
              </a:spcBef>
              <a:spcAft>
                <a:spcPts val="0"/>
              </a:spcAft>
              <a:buClr>
                <a:schemeClr val="dk1"/>
              </a:buClr>
              <a:buSzPts val="1600"/>
              <a:buFont typeface="Calibri"/>
              <a:buNone/>
            </a:pPr>
            <a:r>
              <a:t/>
            </a:r>
            <a:endParaRPr b="0" i="0" sz="1600" u="none" cap="none" strike="noStrike">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a:p>
        </p:txBody>
      </p:sp>
      <p:sp>
        <p:nvSpPr>
          <p:cNvPr id="630" name="Google Shape;630;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1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660" name="Google Shape;6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6" name="Google Shape;66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For basic sources, Spark streaming monitors the dataDirectory and processes all files created in it.</a:t>
            </a:r>
            <a:endParaRPr/>
          </a:p>
          <a:p>
            <a:pPr indent="0" lvl="0" marL="0" rtl="0" algn="l">
              <a:lnSpc>
                <a:spcPct val="15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The files must:</a:t>
            </a:r>
            <a:endParaRPr/>
          </a:p>
          <a:p>
            <a:pPr indent="0" lvl="0" marL="0" rtl="0" algn="l">
              <a:lnSpc>
                <a:spcPct val="150000"/>
              </a:lnSpc>
              <a:spcBef>
                <a:spcPts val="0"/>
              </a:spcBef>
              <a:spcAft>
                <a:spcPts val="0"/>
              </a:spcAft>
              <a:buSzPts val="1400"/>
              <a:buNone/>
            </a:pPr>
            <a:r>
              <a:rPr lang="en-US" sz="1600">
                <a:solidFill>
                  <a:srgbClr val="3F3F3F"/>
                </a:solidFill>
                <a:latin typeface="Open Sans"/>
                <a:ea typeface="Open Sans"/>
                <a:cs typeface="Open Sans"/>
                <a:sym typeface="Open Sans"/>
              </a:rPr>
              <a:t>Be in the same data format </a:t>
            </a:r>
            <a:endParaRPr/>
          </a:p>
          <a:p>
            <a:pPr indent="0" lvl="0" marL="0" rtl="0" algn="l">
              <a:lnSpc>
                <a:spcPct val="150000"/>
              </a:lnSpc>
              <a:spcBef>
                <a:spcPts val="0"/>
              </a:spcBef>
              <a:spcAft>
                <a:spcPts val="0"/>
              </a:spcAft>
              <a:buSzPts val="1400"/>
              <a:buNone/>
            </a:pPr>
            <a:r>
              <a:rPr lang="en-US" sz="1600">
                <a:solidFill>
                  <a:srgbClr val="3F3F3F"/>
                </a:solidFill>
                <a:latin typeface="Open Sans"/>
                <a:ea typeface="Open Sans"/>
                <a:cs typeface="Open Sans"/>
                <a:sym typeface="Open Sans"/>
              </a:rPr>
              <a:t>Be created by moving or renaming them atomically</a:t>
            </a:r>
            <a:endParaRPr/>
          </a:p>
          <a:p>
            <a:pPr indent="0" lvl="0" marL="0" rtl="0" algn="l">
              <a:lnSpc>
                <a:spcPct val="150000"/>
              </a:lnSpc>
              <a:spcBef>
                <a:spcPts val="0"/>
              </a:spcBef>
              <a:spcAft>
                <a:spcPts val="0"/>
              </a:spcAft>
              <a:buSzPts val="1400"/>
              <a:buNone/>
            </a:pPr>
            <a:r>
              <a:rPr lang="en-US" sz="1600">
                <a:solidFill>
                  <a:srgbClr val="3F3F3F"/>
                </a:solidFill>
                <a:latin typeface="Open Sans"/>
                <a:ea typeface="Open Sans"/>
                <a:cs typeface="Open Sans"/>
                <a:sym typeface="Open Sans"/>
              </a:rPr>
              <a:t>Not be altered once they are moved</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dk1"/>
              </a:buClr>
              <a:buSzPts val="1600"/>
              <a:buFont typeface="Courier New"/>
              <a:buNone/>
            </a:pPr>
            <a:r>
              <a:rPr lang="en-US" sz="1600">
                <a:latin typeface="Courier New"/>
                <a:ea typeface="Courier New"/>
                <a:cs typeface="Courier New"/>
                <a:sym typeface="Courier New"/>
              </a:rPr>
              <a:t>Syntax</a:t>
            </a:r>
            <a:r>
              <a:rPr b="0" lang="en-US" sz="1600">
                <a:latin typeface="Courier New"/>
                <a:ea typeface="Courier New"/>
                <a:cs typeface="Courier New"/>
                <a:sym typeface="Courier New"/>
              </a:rPr>
              <a:t>: </a:t>
            </a:r>
            <a:br>
              <a:rPr b="0" lang="en-US" sz="1600">
                <a:latin typeface="Courier New"/>
                <a:ea typeface="Courier New"/>
                <a:cs typeface="Courier New"/>
                <a:sym typeface="Courier New"/>
              </a:rPr>
            </a:br>
            <a:r>
              <a:rPr b="0" i="1" lang="en-US" sz="1600">
                <a:latin typeface="Courier New"/>
                <a:ea typeface="Courier New"/>
                <a:cs typeface="Courier New"/>
                <a:sym typeface="Courier New"/>
              </a:rPr>
              <a:t>streamingContext.fileStream[KeyClass, ValueClass, InputFormatClass](dataDirectory</a:t>
            </a:r>
            <a:r>
              <a:rPr b="0" lang="en-US" sz="1600">
                <a:latin typeface="Courier New"/>
                <a:ea typeface="Courier New"/>
                <a:cs typeface="Courier New"/>
                <a:sym typeface="Courier New"/>
              </a:rPr>
              <a:t>)</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dk1"/>
              </a:buClr>
              <a:buSzPts val="1600"/>
              <a:buFont typeface="Calibri"/>
              <a:buNone/>
            </a:pPr>
            <a:r>
              <a:rPr lang="en-US"/>
              <a:t>Categories</a:t>
            </a:r>
            <a:endParaRPr sz="1600">
              <a:solidFill>
                <a:srgbClr val="262626"/>
              </a:solidFill>
              <a:latin typeface="Open Sans SemiBold"/>
              <a:ea typeface="Open Sans SemiBold"/>
              <a:cs typeface="Open Sans SemiBold"/>
              <a:sym typeface="Open Sans SemiBold"/>
            </a:endParaRPr>
          </a:p>
          <a:p>
            <a:pPr indent="0" lvl="0" marL="0" rtl="0" algn="l">
              <a:lnSpc>
                <a:spcPct val="100000"/>
              </a:lnSpc>
              <a:spcBef>
                <a:spcPts val="0"/>
              </a:spcBef>
              <a:spcAft>
                <a:spcPts val="0"/>
              </a:spcAft>
              <a:buSzPts val="1400"/>
              <a:buNone/>
            </a:pPr>
            <a:r>
              <a:t/>
            </a:r>
            <a:endParaRPr/>
          </a:p>
          <a:p>
            <a:pPr indent="-304792" lvl="0" marL="304792" rtl="0" algn="l">
              <a:lnSpc>
                <a:spcPct val="100000"/>
              </a:lnSpc>
              <a:spcBef>
                <a:spcPts val="1300"/>
              </a:spcBef>
              <a:spcAft>
                <a:spcPts val="0"/>
              </a:spcAft>
              <a:buClr>
                <a:srgbClr val="3F3F3F"/>
              </a:buClr>
              <a:buSzPts val="1600"/>
              <a:buFont typeface="Arial"/>
              <a:buChar char="•"/>
            </a:pPr>
            <a:r>
              <a:rPr lang="en-US" sz="1600">
                <a:solidFill>
                  <a:srgbClr val="3F3F3F"/>
                </a:solidFill>
                <a:latin typeface="Open Sans SemiBold"/>
                <a:ea typeface="Open Sans SemiBold"/>
                <a:cs typeface="Open Sans SemiBold"/>
                <a:sym typeface="Open Sans SemiBold"/>
              </a:rPr>
              <a:t>Streams based on custom actors</a:t>
            </a:r>
            <a:r>
              <a:rPr b="0" lang="en-US" sz="1600">
                <a:solidFill>
                  <a:srgbClr val="3F3F3F"/>
                </a:solidFill>
                <a:latin typeface="Open Sans SemiBold"/>
                <a:ea typeface="Open Sans SemiBold"/>
                <a:cs typeface="Open Sans SemiBold"/>
                <a:sym typeface="Open Sans SemiBold"/>
              </a:rPr>
              <a:t>: </a:t>
            </a:r>
            <a:r>
              <a:rPr b="0" lang="en-US" sz="1600">
                <a:solidFill>
                  <a:srgbClr val="3F3F3F"/>
                </a:solidFill>
                <a:latin typeface="Open Sans"/>
                <a:ea typeface="Open Sans"/>
                <a:cs typeface="Open Sans"/>
                <a:sym typeface="Open Sans"/>
              </a:rPr>
              <a:t>Allows to create DStreams with data streams received through Akka actors using </a:t>
            </a:r>
            <a:r>
              <a:rPr b="0" lang="en-US" sz="1600">
                <a:solidFill>
                  <a:srgbClr val="3F3F3F"/>
                </a:solidFill>
                <a:latin typeface="Courier New"/>
                <a:ea typeface="Courier New"/>
                <a:cs typeface="Courier New"/>
                <a:sym typeface="Courier New"/>
              </a:rPr>
              <a:t>streamingContext.actorStream(actorProps, actor-name)</a:t>
            </a:r>
            <a:br>
              <a:rPr b="0" lang="en-US" sz="1600">
                <a:solidFill>
                  <a:srgbClr val="3F3F3F"/>
                </a:solidFill>
                <a:latin typeface="Courier New"/>
                <a:ea typeface="Courier New"/>
                <a:cs typeface="Courier New"/>
                <a:sym typeface="Courier New"/>
              </a:rPr>
            </a:br>
            <a:endParaRPr b="0" sz="1600">
              <a:solidFill>
                <a:srgbClr val="3F3F3F"/>
              </a:solidFill>
              <a:latin typeface="Courier New"/>
              <a:ea typeface="Courier New"/>
              <a:cs typeface="Courier New"/>
              <a:sym typeface="Courier New"/>
            </a:endParaRPr>
          </a:p>
          <a:p>
            <a:pPr indent="-304792" lvl="0" marL="304792" rtl="0" algn="l">
              <a:lnSpc>
                <a:spcPct val="100000"/>
              </a:lnSpc>
              <a:spcBef>
                <a:spcPts val="1300"/>
              </a:spcBef>
              <a:spcAft>
                <a:spcPts val="0"/>
              </a:spcAft>
              <a:buClr>
                <a:srgbClr val="3F3F3F"/>
              </a:buClr>
              <a:buSzPts val="1600"/>
              <a:buFont typeface="Arial"/>
              <a:buChar char="•"/>
            </a:pPr>
            <a:r>
              <a:rPr b="1" lang="en-US" sz="1600">
                <a:solidFill>
                  <a:srgbClr val="3F3F3F"/>
                </a:solidFill>
                <a:latin typeface="Open Sans SemiBold"/>
                <a:ea typeface="Open Sans SemiBold"/>
                <a:cs typeface="Open Sans SemiBold"/>
                <a:sym typeface="Open Sans SemiBold"/>
              </a:rPr>
              <a:t>Queue of RDDs as a stream</a:t>
            </a:r>
            <a:r>
              <a:rPr b="0" lang="en-US" sz="1600">
                <a:solidFill>
                  <a:srgbClr val="3F3F3F"/>
                </a:solidFill>
                <a:latin typeface="Open Sans"/>
                <a:ea typeface="Open Sans"/>
                <a:cs typeface="Open Sans"/>
                <a:sym typeface="Open Sans"/>
              </a:rPr>
              <a:t>: Allows to create DStreams using </a:t>
            </a:r>
            <a:r>
              <a:rPr b="0" lang="en-US" sz="1600">
                <a:solidFill>
                  <a:srgbClr val="3F3F3F"/>
                </a:solidFill>
                <a:latin typeface="Courier New"/>
                <a:ea typeface="Courier New"/>
                <a:cs typeface="Courier New"/>
                <a:sym typeface="Courier New"/>
              </a:rPr>
              <a:t>streamingContext.queueStream(queueOfRDDs)</a:t>
            </a:r>
            <a:endParaRPr/>
          </a:p>
          <a:p>
            <a:pPr indent="0" lvl="0" marL="0" rtl="0" algn="l">
              <a:lnSpc>
                <a:spcPct val="100000"/>
              </a:lnSpc>
              <a:spcBef>
                <a:spcPts val="0"/>
              </a:spcBef>
              <a:spcAft>
                <a:spcPts val="0"/>
              </a:spcAft>
              <a:buSzPts val="1400"/>
              <a:buNone/>
            </a:pPr>
            <a:r>
              <a:t/>
            </a:r>
            <a:endParaRPr/>
          </a:p>
        </p:txBody>
      </p:sp>
      <p:sp>
        <p:nvSpPr>
          <p:cNvPr id="667" name="Google Shape;667;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Some advanced sources are:</a:t>
            </a:r>
            <a:endParaRPr/>
          </a:p>
          <a:p>
            <a:pPr indent="0" lvl="0" marL="0" rtl="0" algn="l">
              <a:lnSpc>
                <a:spcPct val="100000"/>
              </a:lnSpc>
              <a:spcBef>
                <a:spcPts val="0"/>
              </a:spcBef>
              <a:spcAft>
                <a:spcPts val="0"/>
              </a:spcAft>
              <a:buSzPts val="1400"/>
              <a:buNone/>
            </a:pPr>
            <a:r>
              <a:rPr lang="en-US"/>
              <a:t>Kafka (Spark Streaming 2.1.1 is compatible with Kafka broker versions 0.8.2.1 or higher)</a:t>
            </a:r>
            <a:endParaRPr/>
          </a:p>
          <a:p>
            <a:pPr indent="0" lvl="0" marL="0" rtl="0" algn="l">
              <a:lnSpc>
                <a:spcPct val="100000"/>
              </a:lnSpc>
              <a:spcBef>
                <a:spcPts val="0"/>
              </a:spcBef>
              <a:spcAft>
                <a:spcPts val="0"/>
              </a:spcAft>
              <a:buSzPts val="1400"/>
              <a:buNone/>
            </a:pPr>
            <a:r>
              <a:rPr lang="en-US"/>
              <a:t>Flume (Spark Streaming 2.1.1 is compatible with Flume 1.6.0)</a:t>
            </a:r>
            <a:endParaRPr/>
          </a:p>
          <a:p>
            <a:pPr indent="0" lvl="0" marL="0" rtl="0" algn="l">
              <a:lnSpc>
                <a:spcPct val="100000"/>
              </a:lnSpc>
              <a:spcBef>
                <a:spcPts val="0"/>
              </a:spcBef>
              <a:spcAft>
                <a:spcPts val="0"/>
              </a:spcAft>
              <a:buSzPts val="1400"/>
              <a:buNone/>
            </a:pPr>
            <a:r>
              <a:rPr lang="en-US"/>
              <a:t>Kinesis(Spark Streaming 2.1.1 is compatible with Kinesis Client Library 1.2.1)</a:t>
            </a:r>
            <a:endParaRPr/>
          </a:p>
          <a:p>
            <a:pPr indent="0" lvl="0" marL="0" rtl="0" algn="l">
              <a:lnSpc>
                <a:spcPct val="100000"/>
              </a:lnSpc>
              <a:spcBef>
                <a:spcPts val="0"/>
              </a:spcBef>
              <a:spcAft>
                <a:spcPts val="0"/>
              </a:spcAft>
              <a:buSzPts val="1400"/>
              <a:buNone/>
            </a:pPr>
            <a:r>
              <a:rPr lang="en-US"/>
              <a:t>Twitter(Utilities use Twitter4j 3.0.3 to get the public stream of tweets.)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8" name="Google Shape;718;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Linking</a:t>
            </a:r>
            <a:endParaRPr/>
          </a:p>
          <a:p>
            <a:pPr indent="0" lvl="0" marL="0" rtl="0" algn="l">
              <a:lnSpc>
                <a:spcPct val="100000"/>
              </a:lnSpc>
              <a:spcBef>
                <a:spcPts val="0"/>
              </a:spcBef>
              <a:spcAft>
                <a:spcPts val="0"/>
              </a:spcAft>
              <a:buSzPts val="1400"/>
              <a:buNone/>
            </a:pPr>
            <a:r>
              <a:rPr lang="en-US"/>
              <a:t>The artifact spark-streaming-twitter_2.11 needs to be added to the SBT/Maven project dependencies which is under org.apache.bahir</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To create a DStream using data from Twitter’s stream of tweets, follow the steps listed below:</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Programming</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 TwitterUtils class needs to be imported and a DStream needs to be created: import org.apache.spark.streaming.twitter._TwitterUtils.createStream(ssc, None)</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Deploying</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An uber JAR needs to be generated with all dependencies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17: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751" name="Google Shape;75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Transformations on DStreams are similar to those of RDDs.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 few of the common transformations on DStreams are given in the table below:</a:t>
            </a:r>
            <a:endParaRPr/>
          </a:p>
          <a:p>
            <a:pPr indent="0" lvl="0" marL="0" marR="0" rtl="0" algn="l">
              <a:lnSpc>
                <a:spcPct val="100000"/>
              </a:lnSpc>
              <a:spcBef>
                <a:spcPts val="0"/>
              </a:spcBef>
              <a:spcAft>
                <a:spcPts val="0"/>
              </a:spcAft>
              <a:buClr>
                <a:srgbClr val="3F3F3F"/>
              </a:buClr>
              <a:buSzPts val="1600"/>
              <a:buFont typeface="Open Sans"/>
              <a:buNone/>
            </a:pPr>
            <a:r>
              <a:rPr b="1" lang="en-US" sz="1600">
                <a:solidFill>
                  <a:srgbClr val="3F3F3F"/>
                </a:solidFill>
                <a:latin typeface="Open Sans"/>
                <a:ea typeface="Open Sans"/>
                <a:cs typeface="Open Sans"/>
                <a:sym typeface="Open Sans"/>
              </a:rPr>
              <a:t>Transformation: Explanation</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map(func): Returns a new DStream by passing each element of the source DStream through a function func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flatMap(func): Similar to map, but each input item can be mapped to 0 or more output items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filter(func): Returns a new DStream by selecting only the records of the source DStream on which func returns true</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repartition(numPartitions): Changes the level of parallelism in present DStream by creating more or fewer partitions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union(otherStream): Returns a new DStream containing the union of the elements in the source DStream and other DStream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count(): Returns a new DStream of single-element RDDs by counting the number of elements in each RDD of the source DStream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countByValue(): </a:t>
            </a:r>
            <a:endParaRPr sz="1600">
              <a:solidFill>
                <a:srgbClr val="3F3F3F"/>
              </a:solidFill>
              <a:latin typeface="Open Sans"/>
              <a:ea typeface="Open Sans"/>
              <a:cs typeface="Open Sans"/>
              <a:sym typeface="Open Sans"/>
            </a:endParaRPr>
          </a:p>
          <a:p>
            <a:pPr indent="-342900" lvl="0" marL="571500" rtl="0" algn="l">
              <a:lnSpc>
                <a:spcPct val="115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When countByValue is called on a DStream of elements of type K, it returns a new DStream of (K, Long) pairs.</a:t>
            </a:r>
            <a:endParaRPr/>
          </a:p>
          <a:p>
            <a:pPr indent="-342900" lvl="0" marL="571500" rtl="0" algn="l">
              <a:lnSpc>
                <a:spcPct val="115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In this DStream, the value of each key is its frequency in each RDD of the source DStream.</a:t>
            </a:r>
            <a:endParaRPr/>
          </a:p>
          <a:p>
            <a:pPr indent="0" lvl="0" marL="228600" rtl="0" algn="l">
              <a:lnSpc>
                <a:spcPct val="115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reduce(func):</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342900" lvl="0" marL="571500" rtl="0" algn="l">
              <a:lnSpc>
                <a:spcPct val="115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It returns a new DStream of single-element RDDs by aggregating the elements in each RDD of the source Dstream.</a:t>
            </a:r>
            <a:endParaRPr/>
          </a:p>
          <a:p>
            <a:pPr indent="-342900" lvl="0" marL="571500" rtl="0" algn="l">
              <a:lnSpc>
                <a:spcPct val="115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It uses a function func that should be associative supporting for parallel computation.</a:t>
            </a:r>
            <a:endParaRPr/>
          </a:p>
          <a:p>
            <a:pPr indent="-241300" lvl="0" marL="571500" rtl="0" algn="l">
              <a:lnSpc>
                <a:spcPct val="115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reduceByKey(func, [numTasks]):</a:t>
            </a:r>
            <a:endParaRPr/>
          </a:p>
          <a:p>
            <a:pPr indent="-342900" lvl="0" marL="571500" rtl="0" algn="l">
              <a:lnSpc>
                <a:spcPct val="115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When called on a DStream of (K, V) pairs, it returns a new DStream of (K, V) pairs.</a:t>
            </a:r>
            <a:endParaRPr/>
          </a:p>
          <a:p>
            <a:pPr indent="-342900" lvl="0" marL="571500" rtl="0" algn="l">
              <a:lnSpc>
                <a:spcPct val="115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In this DStream, the values for each key are aggregated using the given reduce function.</a:t>
            </a:r>
            <a:endParaRPr/>
          </a:p>
          <a:p>
            <a:pPr indent="-342900" lvl="0" marL="571500" rtl="0" algn="l">
              <a:lnSpc>
                <a:spcPct val="115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By default, this uses Spark's default number of parallel tasks to do the grouping. You can pass an optional numTasks argument to set a different number of tasks.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join(otherStream, [numTasks]): When called on two DStreams of (K, V) and (K, W) pairs, join(otherStream, [numTasks]) returns a new DStream of (K, (V, W)) pairs with all pairs of elements for each key.</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a:p>
        </p:txBody>
      </p:sp>
      <p:sp>
        <p:nvSpPr>
          <p:cNvPr id="758" name="Google Shape;758;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6" name="Google Shape;78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Arial"/>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Output operations on DStreams let the data of DStreams to be pushed to external systems. </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They trigger the real execution of all the DStream transformations. </a:t>
            </a:r>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These transformations are explained in the following table:</a:t>
            </a:r>
            <a:endParaRPr/>
          </a:p>
          <a:p>
            <a:pPr indent="0" lvl="0" marL="0" rtl="0" algn="l">
              <a:lnSpc>
                <a:spcPct val="100000"/>
              </a:lnSpc>
              <a:spcBef>
                <a:spcPts val="0"/>
              </a:spcBef>
              <a:spcAft>
                <a:spcPts val="0"/>
              </a:spcAft>
              <a:buSzPts val="1400"/>
              <a:buNone/>
            </a:pPr>
            <a:r>
              <a:rPr b="1" lang="en-US"/>
              <a:t>Transformation: Explanation</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print()</a:t>
            </a:r>
            <a:r>
              <a:rPr lang="en-US" sz="1600">
                <a:solidFill>
                  <a:schemeClr val="dk1"/>
                </a:solidFill>
                <a:latin typeface="Calibri"/>
                <a:ea typeface="Calibri"/>
                <a:cs typeface="Calibri"/>
                <a:sym typeface="Calibri"/>
              </a:rPr>
              <a:t>: </a:t>
            </a:r>
            <a:r>
              <a:rPr lang="en-US" sz="1600">
                <a:solidFill>
                  <a:srgbClr val="3F3F3F"/>
                </a:solidFill>
                <a:latin typeface="Open Sans"/>
                <a:ea typeface="Open Sans"/>
                <a:cs typeface="Open Sans"/>
                <a:sym typeface="Open Sans"/>
              </a:rPr>
              <a:t>Prints first ten elements of every batch of data in a DStream on the driver node running the streaming application; useful for development and debugging</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saveAsTextFiles(prefix, [suffix]) : Saves this DStream's contents as text files; the file name at each batch interval is generated based on prefix and suffix: "prefix-TIME_IN_MS[.suffix]"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saveAsObjectFiles(prefix, [suffix]) : Saves this DStream's contents as a SequenceFile of serialized Java objects; the file name at each batch interval is generated based on prefix and suffix: "prefix-TIME_IN_MS[.suffix]"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saveAsHadoopFiles(prefix, [suffix]) : Saves this DStream's contents as a Hadoop file; the file name at each batch interval is generated based on prefix and suffix: "prefix-TIME_IN_MS[.suffix]" </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foreachRDD(func) : Applies a function, func, to each RDD generated from the stream; this function should push the data in each RDD to an external system, like saving the RDD to files, or writing it over the network to a database</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p:txBody>
      </p:sp>
      <p:sp>
        <p:nvSpPr>
          <p:cNvPr id="787" name="Google Shape;78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lang="en-US"/>
              <a:t>Explain concepts of Spark Streaming</a:t>
            </a:r>
            <a:endParaRPr/>
          </a:p>
          <a:p>
            <a:pPr indent="0" lvl="0" marL="0" marR="0" rtl="0" algn="l">
              <a:lnSpc>
                <a:spcPct val="100000"/>
              </a:lnSpc>
              <a:spcBef>
                <a:spcPts val="0"/>
              </a:spcBef>
              <a:spcAft>
                <a:spcPts val="0"/>
              </a:spcAft>
              <a:buClr>
                <a:schemeClr val="dk1"/>
              </a:buClr>
              <a:buSzPts val="1600"/>
              <a:buFont typeface="Calibri"/>
              <a:buNone/>
            </a:pPr>
            <a:r>
              <a:rPr lang="en-US"/>
              <a:t>Describe basic and advanced sources</a:t>
            </a:r>
            <a:endParaRPr/>
          </a:p>
          <a:p>
            <a:pPr indent="0" lvl="0" marL="0" marR="0" rtl="0" algn="l">
              <a:lnSpc>
                <a:spcPct val="100000"/>
              </a:lnSpc>
              <a:spcBef>
                <a:spcPts val="0"/>
              </a:spcBef>
              <a:spcAft>
                <a:spcPts val="0"/>
              </a:spcAft>
              <a:buClr>
                <a:schemeClr val="dk1"/>
              </a:buClr>
              <a:buSzPts val="1600"/>
              <a:buFont typeface="Calibri"/>
              <a:buNone/>
            </a:pPr>
            <a:r>
              <a:rPr lang="en-US"/>
              <a:t>Explain how stateful operations work</a:t>
            </a:r>
            <a:endParaRPr/>
          </a:p>
          <a:p>
            <a:pPr indent="0" lvl="0" marL="0" marR="0" rtl="0" algn="l">
              <a:lnSpc>
                <a:spcPct val="100000"/>
              </a:lnSpc>
              <a:spcBef>
                <a:spcPts val="0"/>
              </a:spcBef>
              <a:spcAft>
                <a:spcPts val="0"/>
              </a:spcAft>
              <a:buClr>
                <a:schemeClr val="dk1"/>
              </a:buClr>
              <a:buSzPts val="1600"/>
              <a:buFont typeface="Calibri"/>
              <a:buNone/>
            </a:pPr>
            <a:r>
              <a:rPr lang="en-US"/>
              <a:t>Explain window and join operations</a:t>
            </a:r>
            <a:endParaRPr/>
          </a:p>
          <a:p>
            <a:pPr indent="0" lvl="0" marL="0" rtl="0" algn="l">
              <a:lnSpc>
                <a:spcPct val="100000"/>
              </a:lnSpc>
              <a:spcBef>
                <a:spcPts val="0"/>
              </a:spcBef>
              <a:spcAft>
                <a:spcPts val="0"/>
              </a:spcAft>
              <a:buSzPts val="1400"/>
              <a:buNone/>
            </a:pPr>
            <a:r>
              <a:t/>
            </a:r>
            <a:endParaRPr/>
          </a:p>
        </p:txBody>
      </p:sp>
      <p:sp>
        <p:nvSpPr>
          <p:cNvPr id="365" name="Google Shape;36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1" name="Google Shape;80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lnSpc>
                <a:spcPct val="150000"/>
              </a:lnSpc>
              <a:spcBef>
                <a:spcPts val="1300"/>
              </a:spcBef>
              <a:spcAft>
                <a:spcPts val="0"/>
              </a:spcAft>
              <a:buSzPts val="1400"/>
              <a:buNone/>
            </a:pPr>
            <a:r>
              <a:t/>
            </a:r>
            <a:endParaRPr sz="1600">
              <a:solidFill>
                <a:srgbClr val="3F3F3F"/>
              </a:solidFill>
              <a:latin typeface="Open Sans"/>
              <a:ea typeface="Open Sans"/>
              <a:cs typeface="Open Sans"/>
              <a:sym typeface="Open Sans"/>
            </a:endParaRPr>
          </a:p>
          <a:p>
            <a:pPr indent="0" lvl="0" marL="0" rtl="0" algn="l">
              <a:lnSpc>
                <a:spcPct val="150000"/>
              </a:lnSpc>
              <a:spcBef>
                <a:spcPts val="1300"/>
              </a:spcBef>
              <a:spcAft>
                <a:spcPts val="0"/>
              </a:spcAft>
              <a:buSzPts val="1400"/>
              <a:buNone/>
            </a:pPr>
            <a:r>
              <a:rPr lang="en-US" sz="1600">
                <a:solidFill>
                  <a:srgbClr val="3F3F3F"/>
                </a:solidFill>
                <a:latin typeface="Open Sans"/>
                <a:ea typeface="Open Sans"/>
                <a:cs typeface="Open Sans"/>
                <a:sym typeface="Open Sans"/>
              </a:rPr>
              <a:t>dstream.foreachRDD is a powerful primitive that lets the data to be sent to external systems. </a:t>
            </a:r>
            <a:endParaRPr/>
          </a:p>
          <a:p>
            <a:pPr indent="-304792" lvl="0" marL="304792" rtl="0" algn="l">
              <a:lnSpc>
                <a:spcPct val="150000"/>
              </a:lnSpc>
              <a:spcBef>
                <a:spcPts val="13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When writing data to an external system, try to use a connection object in a Spark worker for saving records in RDDs. </a:t>
            </a:r>
            <a:endParaRPr/>
          </a:p>
          <a:p>
            <a:pPr indent="-304792" lvl="0" marL="304792" rtl="0" algn="l">
              <a:lnSpc>
                <a:spcPct val="150000"/>
              </a:lnSpc>
              <a:spcBef>
                <a:spcPts val="13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Nothing will get executed if application does not include any output operation or includes operations such as dstream.foreachRDD() without any RDD action.</a:t>
            </a:r>
            <a:endParaRPr/>
          </a:p>
          <a:p>
            <a:pPr indent="-304792" lvl="0" marL="304792" rtl="0" algn="l">
              <a:lnSpc>
                <a:spcPct val="150000"/>
              </a:lnSpc>
              <a:spcBef>
                <a:spcPts val="13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Output operations, by default, are implemented one at a time and in the same order as they are defined in the application.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Example: </a:t>
            </a:r>
            <a:endParaRPr/>
          </a:p>
          <a:p>
            <a:pPr indent="0" lvl="0" marL="0" rtl="0" algn="l">
              <a:lnSpc>
                <a:spcPct val="100000"/>
              </a:lnSpc>
              <a:spcBef>
                <a:spcPts val="0"/>
              </a:spcBef>
              <a:spcAft>
                <a:spcPts val="0"/>
              </a:spcAft>
              <a:buSzPts val="1400"/>
              <a:buNone/>
            </a:pPr>
            <a:r>
              <a:rPr lang="en-US" sz="1600">
                <a:solidFill>
                  <a:srgbClr val="3F3F3F"/>
                </a:solidFill>
                <a:latin typeface="Courier New"/>
                <a:ea typeface="Courier New"/>
                <a:cs typeface="Courier New"/>
                <a:sym typeface="Courier New"/>
              </a:rPr>
              <a:t>dstream.foreachRDD { rdd =&gt; val connection = createNewConnection()	 // executed at the driver</a:t>
            </a:r>
            <a:endParaRPr/>
          </a:p>
          <a:p>
            <a:pPr indent="0" lvl="0" marL="0" rtl="0" algn="l">
              <a:lnSpc>
                <a:spcPct val="100000"/>
              </a:lnSpc>
              <a:spcBef>
                <a:spcPts val="0"/>
              </a:spcBef>
              <a:spcAft>
                <a:spcPts val="0"/>
              </a:spcAft>
              <a:buSzPts val="1400"/>
              <a:buNone/>
            </a:pPr>
            <a:r>
              <a:rPr lang="en-US" sz="1600">
                <a:solidFill>
                  <a:srgbClr val="3F3F3F"/>
                </a:solidFill>
                <a:latin typeface="Courier New"/>
                <a:ea typeface="Courier New"/>
                <a:cs typeface="Courier New"/>
                <a:sym typeface="Courier New"/>
              </a:rPr>
              <a:t>rdd.foreach { record =&gt; connection.send(record) 	// executed at the worker }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802" name="Google Shape;80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5" name="Google Shape;81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DataFrames and SQL operations can be easily used on the streaming data. </a:t>
            </a:r>
            <a:endParaRPr/>
          </a:p>
          <a:p>
            <a:pPr indent="0" lvl="0" marL="0" marR="0" rtl="0" algn="l">
              <a:lnSpc>
                <a:spcPct val="100000"/>
              </a:lnSpc>
              <a:spcBef>
                <a:spcPts val="0"/>
              </a:spcBef>
              <a:spcAft>
                <a:spcPts val="0"/>
              </a:spcAft>
              <a:buClr>
                <a:schemeClr val="dk1"/>
              </a:buClr>
              <a:buSzPts val="1600"/>
              <a:buFont typeface="Calibri"/>
              <a:buNone/>
            </a:pPr>
            <a:r>
              <a:t/>
            </a:r>
            <a:endParaRPr sz="1600">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latin typeface="Open Sans"/>
              <a:ea typeface="Open Sans"/>
              <a:cs typeface="Open Sans"/>
              <a:sym typeface="Open Sans"/>
            </a:endParaRPr>
          </a:p>
          <a:p>
            <a:pPr indent="-285750" lvl="0" marL="285750" marR="0" rtl="0" algn="l">
              <a:lnSpc>
                <a:spcPct val="100000"/>
              </a:lnSpc>
              <a:spcBef>
                <a:spcPts val="0"/>
              </a:spcBef>
              <a:spcAft>
                <a:spcPts val="0"/>
              </a:spcAft>
              <a:buClr>
                <a:schemeClr val="dk1"/>
              </a:buClr>
              <a:buSzPts val="1600"/>
              <a:buFont typeface="Arial"/>
              <a:buChar char="•"/>
            </a:pPr>
            <a:r>
              <a:rPr lang="en-US" sz="1600">
                <a:latin typeface="Open Sans"/>
                <a:ea typeface="Open Sans"/>
                <a:cs typeface="Open Sans"/>
                <a:sym typeface="Open Sans"/>
              </a:rPr>
              <a:t>To use DataFrames and SQL operations: </a:t>
            </a:r>
            <a:endParaRPr/>
          </a:p>
          <a:p>
            <a:pPr indent="-285750" lvl="1" marL="895335" marR="0" rtl="0" algn="l">
              <a:lnSpc>
                <a:spcPct val="100000"/>
              </a:lnSpc>
              <a:spcBef>
                <a:spcPts val="0"/>
              </a:spcBef>
              <a:spcAft>
                <a:spcPts val="0"/>
              </a:spcAft>
              <a:buClr>
                <a:srgbClr val="3F3F3F"/>
              </a:buClr>
              <a:buSzPts val="1600"/>
              <a:buFont typeface="Courier New"/>
              <a:buChar char="o"/>
            </a:pPr>
            <a:r>
              <a:rPr lang="en-US" sz="1600">
                <a:solidFill>
                  <a:srgbClr val="3F3F3F"/>
                </a:solidFill>
                <a:latin typeface="Open Sans"/>
                <a:ea typeface="Open Sans"/>
                <a:cs typeface="Open Sans"/>
                <a:sym typeface="Open Sans"/>
              </a:rPr>
              <a:t>Create an SQLContext using the SparkContext that the StreamingContext uses</a:t>
            </a:r>
            <a:endParaRPr/>
          </a:p>
          <a:p>
            <a:pPr indent="0" lvl="0" marL="0" rtl="0" algn="l">
              <a:lnSpc>
                <a:spcPct val="100000"/>
              </a:lnSpc>
              <a:spcBef>
                <a:spcPts val="0"/>
              </a:spcBef>
              <a:spcAft>
                <a:spcPts val="0"/>
              </a:spcAft>
              <a:buSzPts val="1400"/>
              <a:buNone/>
            </a:pPr>
            <a:r>
              <a:t/>
            </a:r>
            <a:endParaRPr/>
          </a:p>
          <a:p>
            <a:pPr indent="-285750" lvl="0" marL="285750" marR="0" rtl="0" algn="l">
              <a:lnSpc>
                <a:spcPct val="100000"/>
              </a:lnSpc>
              <a:spcBef>
                <a:spcPts val="0"/>
              </a:spcBef>
              <a:spcAft>
                <a:spcPts val="0"/>
              </a:spcAft>
              <a:buClr>
                <a:srgbClr val="FFFFFF"/>
              </a:buClr>
              <a:buSzPts val="1600"/>
              <a:buFont typeface="Arial"/>
              <a:buChar char="•"/>
            </a:pPr>
            <a:r>
              <a:rPr lang="en-US" sz="1600">
                <a:solidFill>
                  <a:srgbClr val="FFFFFF"/>
                </a:solidFill>
                <a:latin typeface="Open Sans"/>
                <a:ea typeface="Open Sans"/>
                <a:cs typeface="Open Sans"/>
                <a:sym typeface="Open Sans"/>
              </a:rPr>
              <a:t>To allow restarting in case of driver failures:</a:t>
            </a:r>
            <a:endParaRPr/>
          </a:p>
          <a:p>
            <a:pPr indent="-285750" lvl="1" marL="895335" marR="0" rtl="0" algn="l">
              <a:lnSpc>
                <a:spcPct val="100000"/>
              </a:lnSpc>
              <a:spcBef>
                <a:spcPts val="0"/>
              </a:spcBef>
              <a:spcAft>
                <a:spcPts val="0"/>
              </a:spcAft>
              <a:buClr>
                <a:srgbClr val="3F3F3F"/>
              </a:buClr>
              <a:buSzPts val="1600"/>
              <a:buFont typeface="Courier New"/>
              <a:buChar char="o"/>
            </a:pPr>
            <a:r>
              <a:rPr lang="en-US" sz="1600">
                <a:solidFill>
                  <a:srgbClr val="3F3F3F"/>
                </a:solidFill>
                <a:latin typeface="Open Sans"/>
                <a:ea typeface="Open Sans"/>
                <a:cs typeface="Open Sans"/>
                <a:sym typeface="Open Sans"/>
              </a:rPr>
              <a:t>Create a lazily instantiated singleton instance of SQLContext</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a:p>
        </p:txBody>
      </p:sp>
      <p:sp>
        <p:nvSpPr>
          <p:cNvPr id="816" name="Google Shape;816;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4" name="Google Shape;834;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600"/>
              <a:buFont typeface="Arial"/>
              <a:buNone/>
            </a:pPr>
            <a:r>
              <a:rPr lang="en-US" sz="1600">
                <a:solidFill>
                  <a:srgbClr val="3F3F3F"/>
                </a:solidFill>
                <a:latin typeface="Open Sans"/>
                <a:ea typeface="Open Sans"/>
                <a:cs typeface="Open Sans"/>
                <a:sym typeface="Open Sans"/>
              </a:rPr>
              <a:t>Trainer Notes:</a:t>
            </a:r>
            <a:endParaRPr/>
          </a:p>
          <a:p>
            <a:pPr indent="-241300" lvl="0" marL="342900" rtl="0" algn="l">
              <a:lnSpc>
                <a:spcPct val="15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342900" lvl="0" marL="3429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A streaming application requires to operate in the 24x7 environment, and therefore it must be resilient to failures. </a:t>
            </a:r>
            <a:endParaRPr/>
          </a:p>
          <a:p>
            <a:pPr indent="-342900" lvl="0" marL="34290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Hence, it requires to check information for a storage system that is fault- tolerant. </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There are two types of Checkpointing:</a:t>
            </a:r>
            <a:endParaRPr/>
          </a:p>
          <a:p>
            <a:pPr indent="0" lvl="0" marL="0" marR="0" rtl="0" algn="l">
              <a:lnSpc>
                <a:spcPct val="100000"/>
              </a:lnSpc>
              <a:spcBef>
                <a:spcPts val="0"/>
              </a:spcBef>
              <a:spcAft>
                <a:spcPts val="0"/>
              </a:spcAft>
              <a:buClr>
                <a:schemeClr val="lt1"/>
              </a:buClr>
              <a:buSzPts val="1600"/>
              <a:buFont typeface="Open Sans SemiBold"/>
              <a:buNone/>
            </a:pPr>
            <a:r>
              <a:rPr b="0" lang="en-US" sz="1600">
                <a:solidFill>
                  <a:schemeClr val="lt1"/>
                </a:solidFill>
                <a:latin typeface="Open Sans SemiBold"/>
                <a:ea typeface="Open Sans SemiBold"/>
                <a:cs typeface="Open Sans SemiBold"/>
                <a:sym typeface="Open Sans SemiBold"/>
              </a:rPr>
              <a:t>Metadata Checkpointing</a:t>
            </a:r>
            <a:endParaRPr/>
          </a:p>
          <a:p>
            <a:pPr indent="-457200" lvl="2" marL="457200" rtl="0" algn="l">
              <a:lnSpc>
                <a:spcPct val="150000"/>
              </a:lnSpc>
              <a:spcBef>
                <a:spcPts val="600"/>
              </a:spcBef>
              <a:spcAft>
                <a:spcPts val="0"/>
              </a:spcAft>
              <a:buClr>
                <a:srgbClr val="3F3F3F"/>
              </a:buClr>
              <a:buSzPts val="2200"/>
              <a:buFont typeface="Arial"/>
              <a:buChar char="•"/>
            </a:pPr>
            <a:r>
              <a:rPr lang="en-US" sz="2200">
                <a:solidFill>
                  <a:srgbClr val="3F3F3F"/>
                </a:solidFill>
                <a:latin typeface="Open Sans"/>
                <a:ea typeface="Open Sans"/>
                <a:cs typeface="Open Sans"/>
                <a:sym typeface="Open Sans"/>
              </a:rPr>
              <a:t>Can be used for recovering from a node failure running the streaming application driver </a:t>
            </a:r>
            <a:endParaRPr/>
          </a:p>
          <a:p>
            <a:pPr indent="-457200" lvl="2" marL="457200" rtl="0" algn="l">
              <a:lnSpc>
                <a:spcPct val="150000"/>
              </a:lnSpc>
              <a:spcBef>
                <a:spcPts val="600"/>
              </a:spcBef>
              <a:spcAft>
                <a:spcPts val="0"/>
              </a:spcAft>
              <a:buClr>
                <a:srgbClr val="3F3F3F"/>
              </a:buClr>
              <a:buSzPts val="2200"/>
              <a:buFont typeface="Arial"/>
              <a:buChar char="•"/>
            </a:pPr>
            <a:r>
              <a:rPr lang="en-US" sz="2200">
                <a:solidFill>
                  <a:srgbClr val="3F3F3F"/>
                </a:solidFill>
                <a:latin typeface="Open Sans"/>
                <a:ea typeface="Open Sans"/>
                <a:cs typeface="Open Sans"/>
                <a:sym typeface="Open Sans"/>
              </a:rPr>
              <a:t>Has metadata that comprises:</a:t>
            </a:r>
            <a:endParaRPr/>
          </a:p>
          <a:p>
            <a:pPr indent="-457200" lvl="3" marL="1066784" rtl="0" algn="l">
              <a:lnSpc>
                <a:spcPct val="150000"/>
              </a:lnSpc>
              <a:spcBef>
                <a:spcPts val="600"/>
              </a:spcBef>
              <a:spcAft>
                <a:spcPts val="0"/>
              </a:spcAft>
              <a:buClr>
                <a:srgbClr val="3F3F3F"/>
              </a:buClr>
              <a:buSzPts val="2200"/>
              <a:buFont typeface="Arial"/>
              <a:buChar char="•"/>
            </a:pPr>
            <a:r>
              <a:rPr lang="en-US" sz="2200">
                <a:solidFill>
                  <a:srgbClr val="3F3F3F"/>
                </a:solidFill>
                <a:latin typeface="Open Sans"/>
                <a:ea typeface="Open Sans"/>
                <a:cs typeface="Open Sans"/>
                <a:sym typeface="Open Sans"/>
              </a:rPr>
              <a:t>Streaming application configuration</a:t>
            </a:r>
            <a:endParaRPr/>
          </a:p>
          <a:p>
            <a:pPr indent="-457200" lvl="3" marL="1066784" rtl="0" algn="l">
              <a:lnSpc>
                <a:spcPct val="150000"/>
              </a:lnSpc>
              <a:spcBef>
                <a:spcPts val="600"/>
              </a:spcBef>
              <a:spcAft>
                <a:spcPts val="0"/>
              </a:spcAft>
              <a:buClr>
                <a:srgbClr val="3F3F3F"/>
              </a:buClr>
              <a:buSzPts val="2200"/>
              <a:buFont typeface="Arial"/>
              <a:buChar char="•"/>
            </a:pPr>
            <a:r>
              <a:rPr lang="en-US" sz="2200">
                <a:solidFill>
                  <a:srgbClr val="3F3F3F"/>
                </a:solidFill>
                <a:latin typeface="Open Sans"/>
                <a:ea typeface="Open Sans"/>
                <a:cs typeface="Open Sans"/>
                <a:sym typeface="Open Sans"/>
              </a:rPr>
              <a:t>Incomplete batches</a:t>
            </a:r>
            <a:endParaRPr/>
          </a:p>
          <a:p>
            <a:pPr indent="-457200" lvl="3" marL="1066784" rtl="0" algn="l">
              <a:lnSpc>
                <a:spcPct val="150000"/>
              </a:lnSpc>
              <a:spcBef>
                <a:spcPts val="600"/>
              </a:spcBef>
              <a:spcAft>
                <a:spcPts val="0"/>
              </a:spcAft>
              <a:buClr>
                <a:srgbClr val="3F3F3F"/>
              </a:buClr>
              <a:buSzPts val="2200"/>
              <a:buFont typeface="Arial"/>
              <a:buChar char="•"/>
            </a:pPr>
            <a:r>
              <a:rPr lang="en-US" sz="2200">
                <a:solidFill>
                  <a:srgbClr val="3F3F3F"/>
                </a:solidFill>
                <a:latin typeface="Open Sans"/>
                <a:ea typeface="Open Sans"/>
                <a:cs typeface="Open Sans"/>
                <a:sym typeface="Open Sans"/>
              </a:rPr>
              <a:t>DStream operations defining the streaming application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dk1"/>
              </a:buClr>
              <a:buSzPts val="1600"/>
              <a:buFont typeface="Calibri"/>
              <a:buNone/>
            </a:pPr>
            <a:r>
              <a:rPr lang="en-US"/>
              <a:t> </a:t>
            </a:r>
            <a:r>
              <a:rPr b="0" lang="en-US" sz="1600">
                <a:solidFill>
                  <a:schemeClr val="lt1"/>
                </a:solidFill>
                <a:latin typeface="Open Sans SemiBold"/>
                <a:ea typeface="Open Sans SemiBold"/>
                <a:cs typeface="Open Sans SemiBold"/>
                <a:sym typeface="Open Sans SemiBold"/>
              </a:rPr>
              <a:t>Data Checkpointing</a:t>
            </a:r>
            <a:endParaRPr/>
          </a:p>
          <a:p>
            <a:pPr indent="-457200" lvl="0" marL="457200" rtl="0" algn="l">
              <a:lnSpc>
                <a:spcPct val="150000"/>
              </a:lnSpc>
              <a:spcBef>
                <a:spcPts val="6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Can be used in a few stateful transformations combining data across various batches</a:t>
            </a:r>
            <a:endParaRPr/>
          </a:p>
          <a:p>
            <a:pPr indent="-457200" lvl="0" marL="457200" rtl="0" algn="l">
              <a:lnSpc>
                <a:spcPct val="150000"/>
              </a:lnSpc>
              <a:spcBef>
                <a:spcPts val="60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Requires to checkpoint the RDDs related to stateful intermediate transformations on a periodic basis to an unfailing storage</a:t>
            </a:r>
            <a:endParaRPr/>
          </a:p>
          <a:p>
            <a:pPr indent="0" lvl="0" marL="0" rtl="0" algn="l">
              <a:lnSpc>
                <a:spcPct val="100000"/>
              </a:lnSpc>
              <a:spcBef>
                <a:spcPts val="0"/>
              </a:spcBef>
              <a:spcAft>
                <a:spcPts val="0"/>
              </a:spcAft>
              <a:buSzPts val="1400"/>
              <a:buNone/>
            </a:pPr>
            <a:r>
              <a:t/>
            </a:r>
            <a:endParaRPr/>
          </a:p>
        </p:txBody>
      </p:sp>
      <p:sp>
        <p:nvSpPr>
          <p:cNvPr id="835" name="Google Shape;835;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8" name="Google Shape;858;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lnSpc>
                <a:spcPct val="100000"/>
              </a:lnSpc>
              <a:spcBef>
                <a:spcPts val="0"/>
              </a:spcBef>
              <a:spcAft>
                <a:spcPts val="0"/>
              </a:spcAft>
              <a:buSzPts val="1400"/>
              <a:buNone/>
            </a:pPr>
            <a:r>
              <a:t/>
            </a:r>
            <a:endParaRPr sz="1600">
              <a:solidFill>
                <a:schemeClr val="lt1"/>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rPr lang="en-US" sz="1600">
                <a:solidFill>
                  <a:schemeClr val="lt1"/>
                </a:solidFill>
                <a:latin typeface="Open Sans"/>
                <a:ea typeface="Open Sans"/>
                <a:cs typeface="Open Sans"/>
                <a:sym typeface="Open Sans"/>
              </a:rPr>
              <a:t>Checkpointing must be enabled for applications with any of the following requirements:</a:t>
            </a:r>
            <a:endParaRPr/>
          </a:p>
          <a:p>
            <a:pPr indent="0" lvl="0" marL="0" rtl="0" algn="l">
              <a:lnSpc>
                <a:spcPct val="100000"/>
              </a:lnSpc>
              <a:spcBef>
                <a:spcPts val="0"/>
              </a:spcBef>
              <a:spcAft>
                <a:spcPts val="0"/>
              </a:spcAft>
              <a:buSzPts val="1400"/>
              <a:buNone/>
            </a:pPr>
            <a:r>
              <a:t/>
            </a:r>
            <a:endParaRPr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Using stateful transformations</a:t>
            </a:r>
            <a:endParaRPr/>
          </a:p>
          <a:p>
            <a:pPr indent="0" lvl="0" marL="0" rtl="0" algn="l">
              <a:lnSpc>
                <a:spcPct val="100000"/>
              </a:lnSpc>
              <a:spcBef>
                <a:spcPts val="0"/>
              </a:spcBef>
              <a:spcAft>
                <a:spcPts val="0"/>
              </a:spcAft>
              <a:buSzPts val="1400"/>
              <a:buNone/>
            </a:pPr>
            <a:r>
              <a:t/>
            </a:r>
            <a:endParaRPr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Recovering from failures of the driver running the applications</a:t>
            </a:r>
            <a:endParaRPr/>
          </a:p>
          <a:p>
            <a:pPr indent="0" lvl="0" marL="0" rtl="0" algn="l">
              <a:lnSpc>
                <a:spcPct val="100000"/>
              </a:lnSpc>
              <a:spcBef>
                <a:spcPts val="0"/>
              </a:spcBef>
              <a:spcAft>
                <a:spcPts val="0"/>
              </a:spcAft>
              <a:buSzPts val="1400"/>
              <a:buNone/>
            </a:pPr>
            <a:r>
              <a:t/>
            </a:r>
            <a:endParaRPr/>
          </a:p>
        </p:txBody>
      </p:sp>
      <p:sp>
        <p:nvSpPr>
          <p:cNvPr id="859" name="Google Shape;859;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5" name="Google Shape;875;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Arial"/>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 code residing outside the closure of the DStream is implemented in the driver, while the rdd.foreach method is implemented on every distributed RDD partition. Therefore, on the driver’s machine, a socket is created. </a:t>
            </a:r>
            <a:endParaRPr/>
          </a:p>
          <a:p>
            <a:pPr indent="-184150" lvl="0" marL="285750" marR="0" rtl="0" algn="l">
              <a:lnSpc>
                <a:spcPct val="10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 socket and computation are performed in the same host, which makes it effective.</a:t>
            </a:r>
            <a:endParaRPr/>
          </a:p>
          <a:p>
            <a:pPr indent="0" lvl="0" marL="0" marR="0" rtl="0" algn="l">
              <a:lnSpc>
                <a:spcPct val="10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The nature of an RDD computation is distributed. Look for an alternative to have centralized access to distributed data. For example you may use Kafka. </a:t>
            </a:r>
            <a:endParaRPr/>
          </a:p>
          <a:p>
            <a:pPr indent="-184150" lvl="0" marL="285750" marR="0" rtl="0" algn="l">
              <a:lnSpc>
                <a:spcPct val="100000"/>
              </a:lnSpc>
              <a:spcBef>
                <a:spcPts val="0"/>
              </a:spcBef>
              <a:spcAft>
                <a:spcPts val="0"/>
              </a:spcAft>
              <a:buClr>
                <a:schemeClr val="dk1"/>
              </a:buClr>
              <a:buSzPts val="1600"/>
              <a:buFont typeface="Arial"/>
              <a:buNone/>
            </a:pPr>
            <a:r>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rPr lang="en-US"/>
              <a:t>Example:</a:t>
            </a:r>
            <a:endParaRPr/>
          </a:p>
          <a:p>
            <a:pPr indent="0" lvl="0" marL="0" rtl="0" algn="l">
              <a:lnSpc>
                <a:spcPct val="100000"/>
              </a:lnSpc>
              <a:spcBef>
                <a:spcPts val="0"/>
              </a:spcBef>
              <a:spcAft>
                <a:spcPts val="0"/>
              </a:spcAft>
              <a:buSzPts val="1400"/>
              <a:buNone/>
            </a:pPr>
            <a:r>
              <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crowd.foreachRDD(rdd =&gt; {rdd.collect.foreach(record=&gt;{</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out.println(record)</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a:t>
            </a:r>
            <a:endParaRPr/>
          </a:p>
          <a:p>
            <a:pPr indent="0" lvl="0" marL="0" rtl="0" algn="l">
              <a:lnSpc>
                <a:spcPct val="100000"/>
              </a:lnSpc>
              <a:spcBef>
                <a:spcPts val="0"/>
              </a:spcBef>
              <a:spcAft>
                <a:spcPts val="0"/>
              </a:spcAft>
              <a:buSzPts val="1400"/>
              <a:buNone/>
            </a:pPr>
            <a:r>
              <a:t/>
            </a:r>
            <a:endParaRPr/>
          </a:p>
        </p:txBody>
      </p:sp>
      <p:sp>
        <p:nvSpPr>
          <p:cNvPr id="876" name="Google Shape;876;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9" name="Google Shape;889;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A DStream can be created to read data from files on any file system that is compatible with the HDFS API such as HDFS, S3, NFS, and so on.</a:t>
            </a:r>
            <a:endParaRPr/>
          </a:p>
          <a:p>
            <a:pPr indent="0" lvl="0" marL="0" marR="0" rtl="0" algn="l">
              <a:lnSpc>
                <a:spcPct val="100000"/>
              </a:lnSpc>
              <a:spcBef>
                <a:spcPts val="0"/>
              </a:spcBef>
              <a:spcAft>
                <a:spcPts val="0"/>
              </a:spcAft>
              <a:buClr>
                <a:schemeClr val="dk1"/>
              </a:buClr>
              <a:buSzPts val="1600"/>
              <a:buFont typeface="Calibri"/>
              <a:buNone/>
            </a:pPr>
            <a:r>
              <a:rPr lang="en-US"/>
              <a:t>Example</a:t>
            </a:r>
            <a:r>
              <a:rPr b="0" lang="en-US"/>
              <a:t>:</a:t>
            </a:r>
            <a:endParaRPr/>
          </a:p>
          <a:p>
            <a:pPr indent="0" lvl="0" marL="0" marR="0" rtl="0" algn="l">
              <a:lnSpc>
                <a:spcPct val="100000"/>
              </a:lnSpc>
              <a:spcBef>
                <a:spcPts val="0"/>
              </a:spcBef>
              <a:spcAft>
                <a:spcPts val="0"/>
              </a:spcAft>
              <a:buClr>
                <a:srgbClr val="3F3F3F"/>
              </a:buClr>
              <a:buSzPts val="1600"/>
              <a:buFont typeface="Courier New"/>
              <a:buNone/>
            </a:pPr>
            <a:r>
              <a:rPr lang="en-US" sz="1600">
                <a:solidFill>
                  <a:srgbClr val="3F3F3F"/>
                </a:solidFill>
                <a:latin typeface="Courier New"/>
                <a:ea typeface="Courier New"/>
                <a:cs typeface="Courier New"/>
                <a:sym typeface="Courier New"/>
              </a:rPr>
              <a:t>streamingContext.fileStream[KeyClass, ValueClass, InputFormatClass](dataDirectory) streamingContext.fileStream&lt;KeyClass, ValueClass, InputFormatClass&gt;(dataDirectory); streamingContext.textFileStream(dataDirectory) </a:t>
            </a:r>
            <a:endParaRPr/>
          </a:p>
          <a:p>
            <a:pPr indent="0" lvl="0" marL="0" rtl="0" algn="l">
              <a:lnSpc>
                <a:spcPct val="100000"/>
              </a:lnSpc>
              <a:spcBef>
                <a:spcPts val="0"/>
              </a:spcBef>
              <a:spcAft>
                <a:spcPts val="0"/>
              </a:spcAft>
              <a:buSzPts val="1400"/>
              <a:buNone/>
            </a:pPr>
            <a:r>
              <a:t/>
            </a:r>
            <a:endParaRPr/>
          </a:p>
        </p:txBody>
      </p:sp>
      <p:sp>
        <p:nvSpPr>
          <p:cNvPr id="890" name="Google Shape;890;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4" name="Google Shape;90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Window operations let you implement transformations over a sliding window of data.</a:t>
            </a:r>
            <a:endParaRPr/>
          </a:p>
          <a:p>
            <a:pPr indent="0" lvl="0" marL="0" rtl="0" algn="l">
              <a:lnSpc>
                <a:spcPct val="100000"/>
              </a:lnSpc>
              <a:spcBef>
                <a:spcPts val="0"/>
              </a:spcBef>
              <a:spcAft>
                <a:spcPts val="0"/>
              </a:spcAft>
              <a:buSzPts val="1400"/>
              <a:buNone/>
            </a:pPr>
            <a:r>
              <a:rPr lang="en-US" sz="1600">
                <a:latin typeface="Open Sans SemiBold"/>
                <a:ea typeface="Open Sans SemiBold"/>
                <a:cs typeface="Open Sans SemiBold"/>
                <a:sym typeface="Open Sans SemiBold"/>
              </a:rPr>
              <a:t>Example </a:t>
            </a:r>
            <a:endParaRPr/>
          </a:p>
          <a:p>
            <a:pPr indent="0" lvl="0" marL="0" marR="0" rtl="0" algn="l">
              <a:lnSpc>
                <a:spcPct val="100000"/>
              </a:lnSpc>
              <a:spcBef>
                <a:spcPts val="0"/>
              </a:spcBef>
              <a:spcAft>
                <a:spcPts val="0"/>
              </a:spcAft>
              <a:buClr>
                <a:srgbClr val="3F3F3F"/>
              </a:buClr>
              <a:buSzPts val="1600"/>
              <a:buFont typeface="Courier New"/>
              <a:buNone/>
            </a:pPr>
            <a:r>
              <a:rPr lang="en-US" sz="1600">
                <a:solidFill>
                  <a:srgbClr val="3F3F3F"/>
                </a:solidFill>
                <a:latin typeface="Courier New"/>
                <a:ea typeface="Courier New"/>
                <a:cs typeface="Courier New"/>
                <a:sym typeface="Courier New"/>
              </a:rPr>
              <a:t>val windowedWordCounts = </a:t>
            </a:r>
            <a:endParaRPr/>
          </a:p>
          <a:p>
            <a:pPr indent="0" lvl="0" marL="0" marR="0" rtl="0" algn="l">
              <a:lnSpc>
                <a:spcPct val="100000"/>
              </a:lnSpc>
              <a:spcBef>
                <a:spcPts val="0"/>
              </a:spcBef>
              <a:spcAft>
                <a:spcPts val="0"/>
              </a:spcAft>
              <a:buClr>
                <a:srgbClr val="3F3F3F"/>
              </a:buClr>
              <a:buSzPts val="1600"/>
              <a:buFont typeface="Courier New"/>
              <a:buNone/>
            </a:pPr>
            <a:r>
              <a:rPr lang="en-US" sz="1600">
                <a:solidFill>
                  <a:srgbClr val="3F3F3F"/>
                </a:solidFill>
                <a:latin typeface="Courier New"/>
                <a:ea typeface="Courier New"/>
                <a:cs typeface="Courier New"/>
                <a:sym typeface="Courier New"/>
              </a:rPr>
              <a:t>pairs.reduceByKeyAndWindow((a:Int,b:Int) </a:t>
            </a:r>
            <a:endParaRPr/>
          </a:p>
          <a:p>
            <a:pPr indent="0" lvl="0" marL="0" marR="0" rtl="0" algn="l">
              <a:lnSpc>
                <a:spcPct val="100000"/>
              </a:lnSpc>
              <a:spcBef>
                <a:spcPts val="0"/>
              </a:spcBef>
              <a:spcAft>
                <a:spcPts val="0"/>
              </a:spcAft>
              <a:buClr>
                <a:srgbClr val="3F3F3F"/>
              </a:buClr>
              <a:buSzPts val="1600"/>
              <a:buFont typeface="Courier New"/>
              <a:buNone/>
            </a:pPr>
            <a:r>
              <a:rPr lang="en-US" sz="1600">
                <a:solidFill>
                  <a:srgbClr val="3F3F3F"/>
                </a:solidFill>
                <a:latin typeface="Courier New"/>
                <a:ea typeface="Courier New"/>
                <a:cs typeface="Courier New"/>
                <a:sym typeface="Courier New"/>
              </a:rPr>
              <a:t>=&gt; (a + b), Seconds(30), Seconds(10)) })</a:t>
            </a:r>
            <a:endParaRPr/>
          </a:p>
          <a:p>
            <a:pPr indent="0" lvl="0" marL="0" rtl="0" algn="l">
              <a:lnSpc>
                <a:spcPct val="100000"/>
              </a:lnSpc>
              <a:spcBef>
                <a:spcPts val="0"/>
              </a:spcBef>
              <a:spcAft>
                <a:spcPts val="0"/>
              </a:spcAft>
              <a:buSzPts val="1400"/>
              <a:buNone/>
            </a:pPr>
            <a:r>
              <a:t/>
            </a:r>
            <a:endParaRPr/>
          </a:p>
        </p:txBody>
      </p:sp>
      <p:sp>
        <p:nvSpPr>
          <p:cNvPr id="905" name="Google Shape;905;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6" name="Google Shape;946;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lnSpc>
                <a:spcPct val="100000"/>
              </a:lnSpc>
              <a:spcBef>
                <a:spcPts val="0"/>
              </a:spcBef>
              <a:spcAft>
                <a:spcPts val="0"/>
              </a:spcAft>
              <a:buSzPts val="1400"/>
              <a:buNone/>
            </a:pPr>
            <a:r>
              <a:t/>
            </a:r>
            <a:endParaRPr>
              <a:solidFill>
                <a:srgbClr val="3F3F3F"/>
              </a:solidFill>
            </a:endParaRPr>
          </a:p>
          <a:p>
            <a:pPr indent="0" lvl="0" marL="0" rtl="0" algn="l">
              <a:lnSpc>
                <a:spcPct val="100000"/>
              </a:lnSpc>
              <a:spcBef>
                <a:spcPts val="0"/>
              </a:spcBef>
              <a:spcAft>
                <a:spcPts val="0"/>
              </a:spcAft>
              <a:buSzPts val="1400"/>
              <a:buNone/>
            </a:pPr>
            <a:r>
              <a:rPr lang="en-US">
                <a:solidFill>
                  <a:srgbClr val="3F3F3F"/>
                </a:solidFill>
              </a:rPr>
              <a:t>Some of the general window operations are given in the table below. </a:t>
            </a:r>
            <a:endParaRPr/>
          </a:p>
          <a:p>
            <a:pPr indent="0" lvl="0" marL="0" rtl="0" algn="l">
              <a:lnSpc>
                <a:spcPct val="100000"/>
              </a:lnSpc>
              <a:spcBef>
                <a:spcPts val="0"/>
              </a:spcBef>
              <a:spcAft>
                <a:spcPts val="0"/>
              </a:spcAft>
              <a:buSzPts val="1400"/>
              <a:buNone/>
            </a:pPr>
            <a:r>
              <a:rPr lang="en-US">
                <a:solidFill>
                  <a:srgbClr val="3F3F3F"/>
                </a:solidFill>
              </a:rPr>
              <a:t>Operations that take window length and slide interval as parameters are the following:</a:t>
            </a:r>
            <a:endParaRPr/>
          </a:p>
          <a:p>
            <a:pPr indent="0" lvl="0" marL="0" rtl="0" algn="l">
              <a:lnSpc>
                <a:spcPct val="100000"/>
              </a:lnSpc>
              <a:spcBef>
                <a:spcPts val="0"/>
              </a:spcBef>
              <a:spcAft>
                <a:spcPts val="0"/>
              </a:spcAft>
              <a:buSzPts val="1400"/>
              <a:buNone/>
            </a:pPr>
            <a:r>
              <a:rPr lang="en-US"/>
              <a:t>Opertaion: Explanation</a:t>
            </a:r>
            <a:endParaRPr/>
          </a:p>
          <a:p>
            <a:pPr indent="0" lvl="0" marL="0" rtl="0" algn="l">
              <a:lnSpc>
                <a:spcPct val="100000"/>
              </a:lnSpc>
              <a:spcBef>
                <a:spcPts val="0"/>
              </a:spcBef>
              <a:spcAft>
                <a:spcPts val="0"/>
              </a:spcAft>
              <a:buSzPts val="1400"/>
              <a:buNone/>
            </a:pPr>
            <a:r>
              <a:rPr b="1" i="0" lang="en-US" sz="1600" u="none" strike="noStrike">
                <a:solidFill>
                  <a:schemeClr val="dk1"/>
                </a:solidFill>
                <a:latin typeface="Calibri"/>
                <a:ea typeface="Calibri"/>
                <a:cs typeface="Calibri"/>
                <a:sym typeface="Calibri"/>
              </a:rPr>
              <a:t>window(windowLength, slideInterval): </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600" u="none" strike="noStrike">
                <a:solidFill>
                  <a:schemeClr val="dk1"/>
                </a:solidFill>
                <a:latin typeface="Calibri"/>
                <a:ea typeface="Calibri"/>
                <a:cs typeface="Calibri"/>
                <a:sym typeface="Calibri"/>
              </a:rPr>
              <a:t>Returns a new DStream, which is computed based on windowed batches of the source</a:t>
            </a:r>
            <a:endParaRPr/>
          </a:p>
          <a:p>
            <a:pPr indent="0" lvl="0" marL="0" rtl="0" algn="l">
              <a:lnSpc>
                <a:spcPct val="100000"/>
              </a:lnSpc>
              <a:spcBef>
                <a:spcPts val="0"/>
              </a:spcBef>
              <a:spcAft>
                <a:spcPts val="0"/>
              </a:spcAft>
              <a:buSzPts val="1400"/>
              <a:buNone/>
            </a:pPr>
            <a:r>
              <a:t/>
            </a:r>
            <a:endParaRPr b="1"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600" u="none" strike="noStrike">
                <a:solidFill>
                  <a:schemeClr val="dk1"/>
                </a:solidFill>
                <a:latin typeface="Calibri"/>
                <a:ea typeface="Calibri"/>
                <a:cs typeface="Calibri"/>
                <a:sym typeface="Calibri"/>
              </a:rPr>
              <a:t>countByWindow(windowLength,slideInterval):</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600" u="none" strike="noStrike">
                <a:solidFill>
                  <a:schemeClr val="dk1"/>
                </a:solidFill>
                <a:latin typeface="Calibri"/>
                <a:ea typeface="Calibri"/>
                <a:cs typeface="Calibri"/>
                <a:sym typeface="Calibri"/>
              </a:rPr>
              <a:t>Returns a sliding window count of elements in the stream</a:t>
            </a:r>
            <a:endParaRPr/>
          </a:p>
          <a:p>
            <a:pPr indent="0" lvl="0" marL="0" rtl="0" algn="l">
              <a:lnSpc>
                <a:spcPct val="100000"/>
              </a:lnSpc>
              <a:spcBef>
                <a:spcPts val="0"/>
              </a:spcBef>
              <a:spcAft>
                <a:spcPts val="0"/>
              </a:spcAft>
              <a:buSzPts val="1400"/>
              <a:buNone/>
            </a:pPr>
            <a:r>
              <a:t/>
            </a:r>
            <a:endParaRPr b="1"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600" u="none" strike="noStrike">
                <a:solidFill>
                  <a:schemeClr val="dk1"/>
                </a:solidFill>
                <a:latin typeface="Calibri"/>
                <a:ea typeface="Calibri"/>
                <a:cs typeface="Calibri"/>
                <a:sym typeface="Calibri"/>
              </a:rPr>
              <a:t>reduceByWindow(func, windowLength,slideInterval): </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Returns a new single-element stream, created by aggregating elements in the stream over a sliding interval using func </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This should be associative so that it can be computed correctly in parallel</a:t>
            </a:r>
            <a:endParaRPr/>
          </a:p>
          <a:p>
            <a:pPr indent="0" lvl="0" marL="0" rtl="0" algn="l">
              <a:lnSpc>
                <a:spcPct val="100000"/>
              </a:lnSpc>
              <a:spcBef>
                <a:spcPts val="0"/>
              </a:spcBef>
              <a:spcAft>
                <a:spcPts val="0"/>
              </a:spcAft>
              <a:buSzPts val="1400"/>
              <a:buNone/>
            </a:pPr>
            <a:r>
              <a:t/>
            </a:r>
            <a:endParaRPr b="1"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600" u="none" strike="noStrike">
                <a:solidFill>
                  <a:schemeClr val="dk1"/>
                </a:solidFill>
                <a:latin typeface="Calibri"/>
                <a:ea typeface="Calibri"/>
                <a:cs typeface="Calibri"/>
                <a:sym typeface="Calibri"/>
              </a:rPr>
              <a:t>reduceByKeyAndWindow(func,windowLength, slideInterval, [numTasks]):</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When called on a DStream of (K, V) pairs, returns a new DStream of (K, V) pairs</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In this DStream, the values for each key are aggregated using the given reduce function func over batches in a sliding window</a:t>
            </a:r>
            <a:endParaRPr/>
          </a:p>
          <a:p>
            <a:pPr indent="0" lvl="0" marL="0" rtl="0" algn="l">
              <a:lnSpc>
                <a:spcPct val="100000"/>
              </a:lnSpc>
              <a:spcBef>
                <a:spcPts val="0"/>
              </a:spcBef>
              <a:spcAft>
                <a:spcPts val="0"/>
              </a:spcAft>
              <a:buSzPts val="1400"/>
              <a:buNone/>
            </a:pPr>
            <a:r>
              <a:t/>
            </a:r>
            <a:endParaRPr b="1"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600" u="none" strike="noStrike">
                <a:solidFill>
                  <a:schemeClr val="dk1"/>
                </a:solidFill>
                <a:latin typeface="Calibri"/>
                <a:ea typeface="Calibri"/>
                <a:cs typeface="Calibri"/>
                <a:sym typeface="Calibri"/>
              </a:rPr>
              <a:t>reduceByKeyAndWindow(func, invFunc,windowLength, slideInterval, [numTasks]):</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A more efficient version of reduceByKeyAndWindow(), where the reduce value of each window is calculated incrementally using the reduce values of the previous window.</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This is done by reducing the new data that enters the sliding window, and “inverse reducing” the old data that leaves the window</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Note that checkpointing must be enabled for using this operation</a:t>
            </a:r>
            <a:endParaRPr/>
          </a:p>
          <a:p>
            <a:pPr indent="0" lvl="0" marL="0" rtl="0" algn="l">
              <a:lnSpc>
                <a:spcPct val="100000"/>
              </a:lnSpc>
              <a:spcBef>
                <a:spcPts val="0"/>
              </a:spcBef>
              <a:spcAft>
                <a:spcPts val="0"/>
              </a:spcAft>
              <a:buSzPts val="1400"/>
              <a:buNone/>
            </a:pPr>
            <a:r>
              <a:t/>
            </a:r>
            <a:endParaRPr b="1"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1" i="0" lang="en-US" sz="1600" u="none" strike="noStrike">
                <a:solidFill>
                  <a:schemeClr val="dk1"/>
                </a:solidFill>
                <a:latin typeface="Calibri"/>
                <a:ea typeface="Calibri"/>
                <a:cs typeface="Calibri"/>
                <a:sym typeface="Calibri"/>
              </a:rPr>
              <a:t>countByValueAndWindow(windowLength,slideInterval, [numTasks]):</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When called on a DStream of (K, V) pairs, it returns a new DStream of (K, Long) pairs </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In this Dstream, the value of each key is its frequency within a sliding window</a:t>
            </a:r>
            <a:endParaRPr b="0" i="0" sz="1600" u="none" strike="noStrike">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b="1" i="0" lang="en-US" sz="1600" u="none" strike="noStrike">
                <a:solidFill>
                  <a:schemeClr val="dk1"/>
                </a:solidFill>
                <a:latin typeface="Calibri"/>
                <a:ea typeface="Calibri"/>
                <a:cs typeface="Calibri"/>
                <a:sym typeface="Calibri"/>
              </a:rPr>
              <a:t>Similar to reduceByKeyAndWindow, the number of reduce tasks is configurable through an optional argument</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1"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0" i="0" sz="16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947" name="Google Shape;947;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2" name="Google Shape;96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 first type, stream-stream joins, allows to join streams with other streams. </a:t>
            </a:r>
            <a:endParaRPr/>
          </a:p>
          <a:p>
            <a:pPr indent="0" lvl="0" marL="0" marR="0" rtl="0" algn="l">
              <a:lnSpc>
                <a:spcPct val="100000"/>
              </a:lnSpc>
              <a:spcBef>
                <a:spcPts val="0"/>
              </a:spcBef>
              <a:spcAft>
                <a:spcPts val="0"/>
              </a:spcAft>
              <a:buClr>
                <a:schemeClr val="dk1"/>
              </a:buClr>
              <a:buSzPts val="1600"/>
              <a:buFont typeface="Open Sans SemiBold"/>
              <a:buNone/>
            </a:pPr>
            <a:r>
              <a:rPr b="1" lang="en-US" sz="1600">
                <a:latin typeface="Open Sans SemiBold"/>
                <a:ea typeface="Open Sans SemiBold"/>
                <a:cs typeface="Open Sans SemiBold"/>
                <a:sym typeface="Open Sans SemiBold"/>
              </a:rPr>
              <a:t>Example 1:</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val stream1: DStream[String, String] = ...</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val stream2: DStream[String, String] = ...</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val joinedStream = stream1.join(stream2)</a:t>
            </a:r>
            <a:endParaRPr/>
          </a:p>
          <a:p>
            <a:pPr indent="0" lvl="0" marL="0" rtl="0" algn="l">
              <a:lnSpc>
                <a:spcPct val="150000"/>
              </a:lnSpc>
              <a:spcBef>
                <a:spcPts val="0"/>
              </a:spcBef>
              <a:spcAft>
                <a:spcPts val="0"/>
              </a:spcAft>
              <a:buSzPts val="1400"/>
              <a:buNone/>
            </a:pPr>
            <a:r>
              <a:t/>
            </a:r>
            <a:endParaRPr sz="1600">
              <a:solidFill>
                <a:srgbClr val="3F3F3F"/>
              </a:solidFill>
              <a:latin typeface="Courier New"/>
              <a:ea typeface="Courier New"/>
              <a:cs typeface="Courier New"/>
              <a:sym typeface="Courier New"/>
            </a:endParaRPr>
          </a:p>
          <a:p>
            <a:pPr indent="0" lvl="0" marL="0" marR="0" rtl="0" algn="l">
              <a:lnSpc>
                <a:spcPct val="150000"/>
              </a:lnSpc>
              <a:spcBef>
                <a:spcPts val="0"/>
              </a:spcBef>
              <a:spcAft>
                <a:spcPts val="0"/>
              </a:spcAft>
              <a:buClr>
                <a:schemeClr val="dk1"/>
              </a:buClr>
              <a:buSzPts val="1600"/>
              <a:buFont typeface="Open Sans SemiBold"/>
              <a:buNone/>
            </a:pPr>
            <a:r>
              <a:rPr b="1" lang="en-US" sz="1600">
                <a:latin typeface="Open Sans SemiBold"/>
                <a:ea typeface="Open Sans SemiBold"/>
                <a:cs typeface="Open Sans SemiBold"/>
                <a:sym typeface="Open Sans SemiBold"/>
              </a:rPr>
              <a:t>Example 2 (joining over windows of the streams):</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val windowedStream1 = stream1.window(Seconds(20))</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val windowedStream2 = stream2.window(Minutes(1))</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val joinedStream = windowedStream1.join(windowedStream2)</a:t>
            </a:r>
            <a:endParaRPr/>
          </a:p>
          <a:p>
            <a:pPr indent="0" lvl="0" marL="0" rtl="0" algn="l">
              <a:lnSpc>
                <a:spcPct val="150000"/>
              </a:lnSpc>
              <a:spcBef>
                <a:spcPts val="0"/>
              </a:spcBef>
              <a:spcAft>
                <a:spcPts val="0"/>
              </a:spcAft>
              <a:buSzPts val="1400"/>
              <a:buNone/>
            </a:pPr>
            <a:r>
              <a:t/>
            </a:r>
            <a:endParaRPr sz="1600">
              <a:solidFill>
                <a:srgbClr val="3F3F3F"/>
              </a:solidFill>
              <a:latin typeface="Courier New"/>
              <a:ea typeface="Courier New"/>
              <a:cs typeface="Courier New"/>
              <a:sym typeface="Courier New"/>
            </a:endParaRPr>
          </a:p>
          <a:p>
            <a:pPr indent="0" lvl="0" marL="0" rtl="0" algn="l">
              <a:lnSpc>
                <a:spcPct val="100000"/>
              </a:lnSpc>
              <a:spcBef>
                <a:spcPts val="0"/>
              </a:spcBef>
              <a:spcAft>
                <a:spcPts val="0"/>
              </a:spcAft>
              <a:buSzPts val="1400"/>
              <a:buNone/>
            </a:pPr>
            <a:r>
              <a:t/>
            </a:r>
            <a:endParaRPr/>
          </a:p>
        </p:txBody>
      </p:sp>
      <p:sp>
        <p:nvSpPr>
          <p:cNvPr id="963" name="Google Shape;963;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8" name="Google Shape;978;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The second type, stream-dataset joins, allows to join a stream and a dataset. </a:t>
            </a:r>
            <a:endParaRPr/>
          </a:p>
          <a:p>
            <a:pPr indent="0" lvl="0" marL="0" marR="0" rtl="0" algn="l">
              <a:lnSpc>
                <a:spcPct val="100000"/>
              </a:lnSpc>
              <a:spcBef>
                <a:spcPts val="0"/>
              </a:spcBef>
              <a:spcAft>
                <a:spcPts val="0"/>
              </a:spcAft>
              <a:buClr>
                <a:schemeClr val="dk1"/>
              </a:buClr>
              <a:buSzPts val="1600"/>
              <a:buFont typeface="Open Sans SemiBold"/>
              <a:buNone/>
            </a:pPr>
            <a:r>
              <a:rPr b="1" lang="en-US" sz="1600">
                <a:latin typeface="Open Sans SemiBold"/>
                <a:ea typeface="Open Sans SemiBold"/>
                <a:cs typeface="Open Sans SemiBold"/>
                <a:sym typeface="Open Sans SemiBold"/>
              </a:rPr>
              <a:t>Example:</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val dataset: RDD[String, String] = ...</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val windowedStream = stream.window(Seconds(20))...</a:t>
            </a:r>
            <a:endParaRPr/>
          </a:p>
          <a:p>
            <a:pPr indent="0" lvl="0" marL="0" rtl="0" algn="l">
              <a:lnSpc>
                <a:spcPct val="150000"/>
              </a:lnSpc>
              <a:spcBef>
                <a:spcPts val="0"/>
              </a:spcBef>
              <a:spcAft>
                <a:spcPts val="0"/>
              </a:spcAft>
              <a:buSzPts val="1400"/>
              <a:buNone/>
            </a:pPr>
            <a:r>
              <a:rPr lang="en-US" sz="1600">
                <a:solidFill>
                  <a:srgbClr val="3F3F3F"/>
                </a:solidFill>
                <a:latin typeface="Courier New"/>
                <a:ea typeface="Courier New"/>
                <a:cs typeface="Courier New"/>
                <a:sym typeface="Courier New"/>
              </a:rPr>
              <a:t>val joinedStream = windowedStream.transform { rdd =&gt; rdd.join(dataset) }</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chemeClr val="dk1"/>
              </a:buClr>
              <a:buSzPts val="1600"/>
              <a:buFont typeface="Calibri"/>
              <a:buNone/>
            </a:pPr>
            <a:r>
              <a:rPr lang="en-US"/>
              <a:t>Note: </a:t>
            </a:r>
            <a:r>
              <a:rPr lang="en-US" sz="1600">
                <a:solidFill>
                  <a:srgbClr val="3F3F3F"/>
                </a:solidFill>
                <a:latin typeface="Open Sans"/>
                <a:ea typeface="Open Sans"/>
                <a:cs typeface="Open Sans"/>
                <a:sym typeface="Open Sans"/>
              </a:rPr>
              <a:t> The function that transforms is evaluated in each batch interval. </a:t>
            </a:r>
            <a:endParaRPr b="0" i="0" sz="1600" u="none" cap="none" strike="noStrike">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a:p>
        </p:txBody>
      </p:sp>
      <p:sp>
        <p:nvSpPr>
          <p:cNvPr id="979" name="Google Shape;979;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377" name="Google Shape;3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2" name="Google Shape;99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t/>
            </a:r>
            <a:endParaRPr>
              <a:solidFill>
                <a:srgbClr val="3F3F3F"/>
              </a:solidFill>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a:solidFill>
                <a:srgbClr val="3F3F3F"/>
              </a:solidFill>
            </a:endParaRPr>
          </a:p>
          <a:p>
            <a:pPr indent="0" lvl="0" marL="0" marR="0" rtl="0" algn="l">
              <a:lnSpc>
                <a:spcPct val="100000"/>
              </a:lnSpc>
              <a:spcBef>
                <a:spcPts val="0"/>
              </a:spcBef>
              <a:spcAft>
                <a:spcPts val="0"/>
              </a:spcAft>
              <a:buClr>
                <a:srgbClr val="3F3F3F"/>
              </a:buClr>
              <a:buSzPts val="1600"/>
              <a:buFont typeface="Calibri"/>
              <a:buNone/>
            </a:pPr>
            <a:r>
              <a:rPr lang="en-US">
                <a:solidFill>
                  <a:srgbClr val="3F3F3F"/>
                </a:solidFill>
              </a:rPr>
              <a:t>Spark Web UI displays a streaming tab that shows the statistics of the running receivers and details of completed batches to monitor the streaming application progress.</a:t>
            </a:r>
            <a:endParaRPr/>
          </a:p>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Important Metrics</a:t>
            </a:r>
            <a:r>
              <a:rPr b="0" lang="en-US" sz="1600">
                <a:solidFill>
                  <a:srgbClr val="3F3F3F"/>
                </a:solidFill>
                <a:latin typeface="Open Sans SemiBold"/>
                <a:ea typeface="Open Sans SemiBold"/>
                <a:cs typeface="Open Sans SemiBold"/>
                <a:sym typeface="Open Sans SemiBold"/>
              </a:rPr>
              <a:t>:</a:t>
            </a:r>
            <a:endParaRPr sz="1600">
              <a:solidFill>
                <a:srgbClr val="3F3F3F"/>
              </a:solidFill>
              <a:latin typeface="Open Sans SemiBold"/>
              <a:ea typeface="Open Sans SemiBold"/>
              <a:cs typeface="Open Sans SemiBold"/>
              <a:sym typeface="Open Sans SemiBold"/>
            </a:endParaRPr>
          </a:p>
          <a:p>
            <a:pPr indent="0" lvl="0" marL="0" rtl="0" algn="l">
              <a:lnSpc>
                <a:spcPct val="100000"/>
              </a:lnSpc>
              <a:spcBef>
                <a:spcPts val="0"/>
              </a:spcBef>
              <a:spcAft>
                <a:spcPts val="0"/>
              </a:spcAft>
              <a:buSzPts val="1400"/>
              <a:buNone/>
            </a:pPr>
            <a:r>
              <a:rPr b="1" lang="en-US" sz="1600">
                <a:solidFill>
                  <a:srgbClr val="3F3F3F"/>
                </a:solidFill>
                <a:latin typeface="Open Sans SemiBold"/>
                <a:ea typeface="Open Sans SemiBold"/>
                <a:cs typeface="Open Sans SemiBold"/>
                <a:sym typeface="Open Sans SemiBold"/>
              </a:rPr>
              <a:t>Processing Time: </a:t>
            </a:r>
            <a:endParaRPr/>
          </a:p>
          <a:p>
            <a:pPr indent="0" lvl="0" marL="0" rtl="0" algn="l">
              <a:lnSpc>
                <a:spcPct val="100000"/>
              </a:lnSpc>
              <a:spcBef>
                <a:spcPts val="0"/>
              </a:spcBef>
              <a:spcAft>
                <a:spcPts val="0"/>
              </a:spcAft>
              <a:buSzPts val="1400"/>
              <a:buNone/>
            </a:pPr>
            <a:r>
              <a:rPr lang="en-US" sz="1600">
                <a:solidFill>
                  <a:srgbClr val="3F3F3F"/>
                </a:solidFill>
              </a:rPr>
              <a:t>The time that it takes for processing every data batch </a:t>
            </a:r>
            <a:endParaRPr/>
          </a:p>
          <a:p>
            <a:pPr indent="0" lvl="0" marL="0" rtl="0" algn="l">
              <a:lnSpc>
                <a:spcPct val="100000"/>
              </a:lnSpc>
              <a:spcBef>
                <a:spcPts val="0"/>
              </a:spcBef>
              <a:spcAft>
                <a:spcPts val="0"/>
              </a:spcAft>
              <a:buSzPts val="1400"/>
              <a:buNone/>
            </a:pPr>
            <a:r>
              <a:t/>
            </a:r>
            <a:endParaRPr sz="1600">
              <a:solidFill>
                <a:srgbClr val="3F3F3F"/>
              </a:solidFill>
            </a:endParaRPr>
          </a:p>
          <a:p>
            <a:pPr indent="0" lvl="0" marL="0" marR="0" rtl="0" algn="l">
              <a:lnSpc>
                <a:spcPct val="100000"/>
              </a:lnSpc>
              <a:spcBef>
                <a:spcPts val="0"/>
              </a:spcBef>
              <a:spcAft>
                <a:spcPts val="0"/>
              </a:spcAft>
              <a:buClr>
                <a:srgbClr val="3F3F3F"/>
              </a:buClr>
              <a:buSzPts val="1400"/>
              <a:buFont typeface="Open Sans SemiBold"/>
              <a:buNone/>
            </a:pPr>
            <a:r>
              <a:rPr b="1" lang="en-US" sz="1400">
                <a:solidFill>
                  <a:srgbClr val="3F3F3F"/>
                </a:solidFill>
                <a:latin typeface="Open Sans SemiBold"/>
                <a:ea typeface="Open Sans SemiBold"/>
                <a:cs typeface="Open Sans SemiBold"/>
                <a:sym typeface="Open Sans SemiBold"/>
              </a:rPr>
              <a:t>Scheduling: </a:t>
            </a:r>
            <a:br>
              <a:rPr lang="en-US" sz="1600">
                <a:solidFill>
                  <a:srgbClr val="3F3F3F"/>
                </a:solidFill>
              </a:rPr>
            </a:br>
            <a:r>
              <a:rPr lang="en-US" sz="1600">
                <a:solidFill>
                  <a:srgbClr val="3F3F3F"/>
                </a:solidFill>
              </a:rPr>
              <a:t>The time a batch waits in a queue for the earlier batches to complete processing</a:t>
            </a:r>
            <a:endParaRPr/>
          </a:p>
          <a:p>
            <a:pPr indent="0" lvl="0" marL="0" rtl="0" algn="l">
              <a:lnSpc>
                <a:spcPct val="100000"/>
              </a:lnSpc>
              <a:spcBef>
                <a:spcPts val="0"/>
              </a:spcBef>
              <a:spcAft>
                <a:spcPts val="0"/>
              </a:spcAft>
              <a:buSzPts val="1400"/>
              <a:buNone/>
            </a:pPr>
            <a:r>
              <a:t/>
            </a:r>
            <a:endParaRPr/>
          </a:p>
          <a:p>
            <a:pPr indent="-457200" lvl="0" marL="457200" rtl="0" algn="l">
              <a:lnSpc>
                <a:spcPct val="100000"/>
              </a:lnSpc>
              <a:spcBef>
                <a:spcPts val="0"/>
              </a:spcBef>
              <a:spcAft>
                <a:spcPts val="0"/>
              </a:spcAft>
              <a:buClr>
                <a:srgbClr val="3F3F3F"/>
              </a:buClr>
              <a:buSzPts val="1600"/>
              <a:buFont typeface="Arial"/>
              <a:buChar char="•"/>
            </a:pPr>
            <a:r>
              <a:rPr lang="en-US" sz="1600">
                <a:solidFill>
                  <a:srgbClr val="3F3F3F"/>
                </a:solidFill>
              </a:rPr>
              <a:t>If the batch processing time is continuously above the batch interval or if the queue delay is increasing, you should reduce the batch processing time. </a:t>
            </a:r>
            <a:endParaRPr/>
          </a:p>
          <a:p>
            <a:pPr indent="-355600" lvl="0" marL="457200" rtl="0" algn="l">
              <a:lnSpc>
                <a:spcPct val="100000"/>
              </a:lnSpc>
              <a:spcBef>
                <a:spcPts val="0"/>
              </a:spcBef>
              <a:spcAft>
                <a:spcPts val="0"/>
              </a:spcAft>
              <a:buClr>
                <a:schemeClr val="dk1"/>
              </a:buClr>
              <a:buSzPts val="1600"/>
              <a:buFont typeface="Arial"/>
              <a:buNone/>
            </a:pPr>
            <a:r>
              <a:t/>
            </a:r>
            <a:endParaRPr sz="1600">
              <a:solidFill>
                <a:srgbClr val="3F3F3F"/>
              </a:solidFill>
            </a:endParaRPr>
          </a:p>
          <a:p>
            <a:pPr indent="-457200" lvl="0" marL="457200" rtl="0" algn="l">
              <a:lnSpc>
                <a:spcPct val="100000"/>
              </a:lnSpc>
              <a:spcBef>
                <a:spcPts val="0"/>
              </a:spcBef>
              <a:spcAft>
                <a:spcPts val="0"/>
              </a:spcAft>
              <a:buClr>
                <a:srgbClr val="3F3F3F"/>
              </a:buClr>
              <a:buSzPts val="1600"/>
              <a:buFont typeface="Arial"/>
              <a:buChar char="•"/>
            </a:pPr>
            <a:r>
              <a:rPr lang="en-US" sz="1600">
                <a:solidFill>
                  <a:srgbClr val="3F3F3F"/>
                </a:solidFill>
              </a:rPr>
              <a:t>You can also monitor the progress of a Spark Streaming program using the StreamingListener interface. </a:t>
            </a:r>
            <a:endParaRPr/>
          </a:p>
          <a:p>
            <a:pPr indent="0" lvl="0" marL="0" rtl="0" algn="l">
              <a:lnSpc>
                <a:spcPct val="100000"/>
              </a:lnSpc>
              <a:spcBef>
                <a:spcPts val="0"/>
              </a:spcBef>
              <a:spcAft>
                <a:spcPts val="0"/>
              </a:spcAft>
              <a:buSzPts val="1400"/>
              <a:buNone/>
            </a:pPr>
            <a:r>
              <a:t/>
            </a:r>
            <a:endParaRPr/>
          </a:p>
        </p:txBody>
      </p:sp>
      <p:sp>
        <p:nvSpPr>
          <p:cNvPr id="993" name="Google Shape;99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p32: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1009" name="Google Shape;1009;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5" name="Google Shape;101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To get the best performance from a Spark Streaming application on a cluster, you need to tune it a bit. </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3F3F3F"/>
              </a:buClr>
              <a:buSzPts val="1600"/>
              <a:buFont typeface="Open Sans SemiBold"/>
              <a:buNone/>
            </a:pPr>
            <a:r>
              <a:rPr lang="en-US" sz="1600">
                <a:solidFill>
                  <a:srgbClr val="3F3F3F"/>
                </a:solidFill>
                <a:latin typeface="Open Sans SemiBold"/>
                <a:ea typeface="Open Sans SemiBold"/>
                <a:cs typeface="Open Sans SemiBold"/>
                <a:sym typeface="Open Sans SemiBold"/>
              </a:rPr>
              <a:t>At a high level, you need to:</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rgbClr val="3F3F3F"/>
              </a:buClr>
              <a:buSzPts val="1600"/>
              <a:buFont typeface="Calibri"/>
              <a:buNone/>
            </a:pPr>
            <a:r>
              <a:rPr lang="en-US" sz="1600">
                <a:solidFill>
                  <a:srgbClr val="3F3F3F"/>
                </a:solidFill>
              </a:rPr>
              <a:t>Reduce the processing time of every data batch</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endParaRPr>
          </a:p>
          <a:p>
            <a:pPr indent="0" lvl="0" marL="0" marR="0" rtl="0" algn="l">
              <a:lnSpc>
                <a:spcPct val="100000"/>
              </a:lnSpc>
              <a:spcBef>
                <a:spcPts val="0"/>
              </a:spcBef>
              <a:spcAft>
                <a:spcPts val="0"/>
              </a:spcAft>
              <a:buClr>
                <a:srgbClr val="3F3F3F"/>
              </a:buClr>
              <a:buSzPts val="1600"/>
              <a:buFont typeface="Calibri"/>
              <a:buNone/>
            </a:pPr>
            <a:r>
              <a:rPr lang="en-US" sz="1600">
                <a:solidFill>
                  <a:srgbClr val="3F3F3F"/>
                </a:solidFill>
              </a:rPr>
              <a:t>Set the correct batch size</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SemiBold"/>
              <a:ea typeface="Open Sans SemiBold"/>
              <a:cs typeface="Open Sans SemiBold"/>
              <a:sym typeface="Open Sans SemiBold"/>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SemiBold"/>
              <a:ea typeface="Open Sans SemiBold"/>
              <a:cs typeface="Open Sans SemiBold"/>
              <a:sym typeface="Open Sans SemiBold"/>
            </a:endParaRPr>
          </a:p>
          <a:p>
            <a:pPr indent="0" lvl="0" marL="0" rtl="0" algn="l">
              <a:lnSpc>
                <a:spcPct val="100000"/>
              </a:lnSpc>
              <a:spcBef>
                <a:spcPts val="0"/>
              </a:spcBef>
              <a:spcAft>
                <a:spcPts val="0"/>
              </a:spcAft>
              <a:buSzPts val="1400"/>
              <a:buNone/>
            </a:pPr>
            <a:r>
              <a:t/>
            </a:r>
            <a:endParaRPr/>
          </a:p>
        </p:txBody>
      </p:sp>
      <p:sp>
        <p:nvSpPr>
          <p:cNvPr id="1016" name="Google Shape;1016;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5" name="Google Shape;1035;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a:solidFill>
                <a:srgbClr val="3F3F3F"/>
              </a:solidFill>
            </a:endParaRPr>
          </a:p>
          <a:p>
            <a:pPr indent="0" lvl="0" marL="0" marR="0" rtl="0" algn="l">
              <a:lnSpc>
                <a:spcPct val="100000"/>
              </a:lnSpc>
              <a:spcBef>
                <a:spcPts val="0"/>
              </a:spcBef>
              <a:spcAft>
                <a:spcPts val="0"/>
              </a:spcAft>
              <a:buClr>
                <a:srgbClr val="3F3F3F"/>
              </a:buClr>
              <a:buSzPts val="1600"/>
              <a:buFont typeface="Calibri"/>
              <a:buNone/>
            </a:pPr>
            <a:r>
              <a:rPr lang="en-US">
                <a:solidFill>
                  <a:srgbClr val="3F3F3F"/>
                </a:solidFill>
              </a:rPr>
              <a:t>At a detail level, you would need to consider the following parameters and configurations:</a:t>
            </a:r>
            <a:endParaRPr/>
          </a:p>
          <a:p>
            <a:pPr indent="0" lvl="0" marL="0" rtl="0" algn="l">
              <a:lnSpc>
                <a:spcPct val="100000"/>
              </a:lnSpc>
              <a:spcBef>
                <a:spcPts val="0"/>
              </a:spcBef>
              <a:spcAft>
                <a:spcPts val="0"/>
              </a:spcAft>
              <a:buSzPts val="1400"/>
              <a:buNone/>
            </a:pPr>
            <a:r>
              <a:t/>
            </a:r>
            <a:endParaRPr/>
          </a:p>
          <a:p>
            <a:pPr indent="0" lvl="0" marL="0" marR="0" rtl="0" algn="l">
              <a:lnSpc>
                <a:spcPct val="100000"/>
              </a:lnSpc>
              <a:spcBef>
                <a:spcPts val="0"/>
              </a:spcBef>
              <a:spcAft>
                <a:spcPts val="0"/>
              </a:spcAft>
              <a:buClr>
                <a:srgbClr val="F2F2F2"/>
              </a:buClr>
              <a:buSzPts val="1600"/>
              <a:buFont typeface="Open Sans"/>
              <a:buNone/>
            </a:pPr>
            <a:r>
              <a:rPr lang="en-US" sz="1600">
                <a:solidFill>
                  <a:srgbClr val="F2F2F2"/>
                </a:solidFill>
                <a:latin typeface="Open Sans"/>
                <a:ea typeface="Open Sans"/>
                <a:cs typeface="Open Sans"/>
                <a:sym typeface="Open Sans"/>
              </a:rPr>
              <a:t>Data Serialization Overheads: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You can reduce these overheads by tuning the serialization formats. </a:t>
            </a:r>
            <a:endParaRPr/>
          </a:p>
          <a:p>
            <a:pPr indent="0" lvl="0" marL="0" marR="0" rtl="0" algn="l">
              <a:lnSpc>
                <a:spcPct val="100000"/>
              </a:lnSpc>
              <a:spcBef>
                <a:spcPts val="0"/>
              </a:spcBef>
              <a:spcAft>
                <a:spcPts val="0"/>
              </a:spcAft>
              <a:buClr>
                <a:srgbClr val="F2F2F2"/>
              </a:buClr>
              <a:buSzPts val="1600"/>
              <a:buFont typeface="Open Sans"/>
              <a:buNone/>
            </a:pPr>
            <a:r>
              <a:rPr lang="en-US" sz="1600">
                <a:solidFill>
                  <a:srgbClr val="F2F2F2"/>
                </a:solidFill>
                <a:latin typeface="Open Sans"/>
                <a:ea typeface="Open Sans"/>
                <a:cs typeface="Open Sans"/>
                <a:sym typeface="Open Sans"/>
              </a:rPr>
              <a:t>Task Launching Overheads:</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If the tasks number launched per second is high, the overhead of sending out tasks to slaves can be substantial. You can reduce it with the use of task serialization or by the execution mode. </a:t>
            </a:r>
            <a:endParaRPr/>
          </a:p>
          <a:p>
            <a:pPr indent="0" lvl="0" marL="0" marR="0" rtl="0" algn="l">
              <a:lnSpc>
                <a:spcPct val="100000"/>
              </a:lnSpc>
              <a:spcBef>
                <a:spcPts val="0"/>
              </a:spcBef>
              <a:spcAft>
                <a:spcPts val="0"/>
              </a:spcAft>
              <a:buClr>
                <a:srgbClr val="F2F2F2"/>
              </a:buClr>
              <a:buSzPts val="1600"/>
              <a:buFont typeface="Open Sans"/>
              <a:buNone/>
            </a:pPr>
            <a:r>
              <a:rPr lang="en-US" sz="1600">
                <a:solidFill>
                  <a:srgbClr val="F2F2F2"/>
                </a:solidFill>
                <a:latin typeface="Open Sans"/>
                <a:ea typeface="Open Sans"/>
                <a:cs typeface="Open Sans"/>
                <a:sym typeface="Open Sans"/>
              </a:rPr>
              <a:t>Batch Interval:</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You should test it along with a low data rate and a conservative batch interval. Once you get a stable configuration idea, the data rate can be increased or the batch size can be reduced.</a:t>
            </a:r>
            <a:endParaRPr/>
          </a:p>
          <a:p>
            <a:pPr indent="0" lvl="0" marL="0" marR="0" rtl="0" algn="l">
              <a:lnSpc>
                <a:spcPct val="100000"/>
              </a:lnSpc>
              <a:spcBef>
                <a:spcPts val="0"/>
              </a:spcBef>
              <a:spcAft>
                <a:spcPts val="0"/>
              </a:spcAft>
              <a:buClr>
                <a:srgbClr val="F2F2F2"/>
              </a:buClr>
              <a:buSzPts val="1600"/>
              <a:buFont typeface="Open Sans"/>
              <a:buNone/>
            </a:pPr>
            <a:r>
              <a:rPr lang="en-US" sz="1600">
                <a:solidFill>
                  <a:srgbClr val="F2F2F2"/>
                </a:solidFill>
                <a:latin typeface="Open Sans"/>
                <a:ea typeface="Open Sans"/>
                <a:cs typeface="Open Sans"/>
                <a:sym typeface="Open Sans"/>
              </a:rPr>
              <a:t>Memory Tuning:</a:t>
            </a:r>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To perform an easy map-filter-store operation, low memory is required. You should see the use of memory on a small scale first and then estimate it. </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F2F2F2"/>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00000"/>
              </a:lnSpc>
              <a:spcBef>
                <a:spcPts val="0"/>
              </a:spcBef>
              <a:spcAft>
                <a:spcPts val="0"/>
              </a:spcAft>
              <a:buSzPts val="1400"/>
              <a:buNone/>
            </a:pPr>
            <a:r>
              <a:t/>
            </a:r>
            <a:endParaRPr/>
          </a:p>
        </p:txBody>
      </p:sp>
      <p:sp>
        <p:nvSpPr>
          <p:cNvPr id="1036" name="Google Shape;1036;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4" name="Google Shape;1064;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latin typeface="Calibri"/>
                <a:ea typeface="Calibri"/>
                <a:cs typeface="Calibri"/>
                <a:sym typeface="Calibri"/>
              </a:rPr>
              <a:t>Created demo for latest spark installation</a:t>
            </a:r>
            <a:endParaRPr/>
          </a:p>
          <a:p>
            <a:pPr indent="0" lvl="0" marL="0" rtl="0" algn="l">
              <a:lnSpc>
                <a:spcPct val="100000"/>
              </a:lnSpc>
              <a:spcBef>
                <a:spcPts val="0"/>
              </a:spcBef>
              <a:spcAft>
                <a:spcPts val="0"/>
              </a:spcAft>
              <a:buSzPts val="1400"/>
              <a:buNone/>
            </a:pPr>
            <a:r>
              <a:t/>
            </a:r>
            <a:endParaRPr/>
          </a:p>
        </p:txBody>
      </p:sp>
      <p:sp>
        <p:nvSpPr>
          <p:cNvPr id="1065" name="Google Shape;1065;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2" name="Google Shape;107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lang="en-US"/>
              <a:t>Spark Streaming is the core Spark API’s extension that allows high-throughput, scalable, and fault-tolerant stream processing of data streams that are live.</a:t>
            </a:r>
            <a:endParaRPr/>
          </a:p>
          <a:p>
            <a:pPr indent="-285750" lvl="0" marL="285750" marR="0" rtl="0" algn="l">
              <a:lnSpc>
                <a:spcPct val="100000"/>
              </a:lnSpc>
              <a:spcBef>
                <a:spcPts val="0"/>
              </a:spcBef>
              <a:spcAft>
                <a:spcPts val="0"/>
              </a:spcAft>
              <a:buClr>
                <a:schemeClr val="dk1"/>
              </a:buClr>
              <a:buSzPts val="1600"/>
              <a:buFont typeface="Arial"/>
              <a:buChar char="•"/>
            </a:pPr>
            <a:r>
              <a:rPr lang="en-US"/>
              <a:t>DStream is a high-level abstraction and represents a continuous stream of data and is represented as an RDD sequence internally. </a:t>
            </a:r>
            <a:endParaRPr/>
          </a:p>
          <a:p>
            <a:pPr indent="-285750" lvl="0" marL="285750" marR="0" rtl="0" algn="l">
              <a:lnSpc>
                <a:spcPct val="100000"/>
              </a:lnSpc>
              <a:spcBef>
                <a:spcPts val="0"/>
              </a:spcBef>
              <a:spcAft>
                <a:spcPts val="0"/>
              </a:spcAft>
              <a:buClr>
                <a:schemeClr val="dk1"/>
              </a:buClr>
              <a:buSzPts val="1600"/>
              <a:buFont typeface="Arial"/>
              <a:buChar char="•"/>
            </a:pPr>
            <a:r>
              <a:rPr lang="en-US"/>
              <a:t>There are two topologies or categories of built-in streaming sources provided by Spark Streaming: basic sources and advanced sources.</a:t>
            </a:r>
            <a:endParaRPr/>
          </a:p>
          <a:p>
            <a:pPr indent="-285750" lvl="0" marL="285750" marR="0" rtl="0" algn="l">
              <a:lnSpc>
                <a:spcPct val="100000"/>
              </a:lnSpc>
              <a:spcBef>
                <a:spcPts val="0"/>
              </a:spcBef>
              <a:spcAft>
                <a:spcPts val="0"/>
              </a:spcAft>
              <a:buClr>
                <a:schemeClr val="dk1"/>
              </a:buClr>
              <a:buSzPts val="1600"/>
              <a:buFont typeface="Arial"/>
              <a:buChar char="•"/>
            </a:pPr>
            <a:r>
              <a:rPr lang="en-US"/>
              <a:t>Stateful operations are those operations that operate over various data batches.</a:t>
            </a:r>
            <a:endParaRPr/>
          </a:p>
          <a:p>
            <a:pPr indent="-285750" lvl="0" marL="285750" marR="0" rtl="0" algn="l">
              <a:lnSpc>
                <a:spcPct val="100000"/>
              </a:lnSpc>
              <a:spcBef>
                <a:spcPts val="0"/>
              </a:spcBef>
              <a:spcAft>
                <a:spcPts val="0"/>
              </a:spcAft>
              <a:buClr>
                <a:schemeClr val="dk1"/>
              </a:buClr>
              <a:buSzPts val="1600"/>
              <a:buFont typeface="Arial"/>
              <a:buChar char="•"/>
            </a:pPr>
            <a:r>
              <a:rPr lang="en-US"/>
              <a:t>Window operations let you implement transformations over a sliding window of data.</a:t>
            </a:r>
            <a:endParaRPr/>
          </a:p>
          <a:p>
            <a:pPr indent="-285750" lvl="0" marL="285750" marR="0" rtl="0" algn="l">
              <a:lnSpc>
                <a:spcPct val="100000"/>
              </a:lnSpc>
              <a:spcBef>
                <a:spcPts val="0"/>
              </a:spcBef>
              <a:spcAft>
                <a:spcPts val="0"/>
              </a:spcAft>
              <a:buClr>
                <a:schemeClr val="dk1"/>
              </a:buClr>
              <a:buSzPts val="1600"/>
              <a:buFont typeface="Arial"/>
              <a:buChar char="•"/>
            </a:pPr>
            <a:r>
              <a:rPr lang="en-US"/>
              <a:t>Spark Streaming supports two types of join operations: stream-stream joins and stream-dataset joins.</a:t>
            </a:r>
            <a:endParaRPr/>
          </a:p>
          <a:p>
            <a:pPr indent="0" lvl="0" marL="0" rtl="0" algn="l">
              <a:lnSpc>
                <a:spcPct val="100000"/>
              </a:lnSpc>
              <a:spcBef>
                <a:spcPts val="0"/>
              </a:spcBef>
              <a:spcAft>
                <a:spcPts val="0"/>
              </a:spcAft>
              <a:buSzPts val="1400"/>
              <a:buNone/>
            </a:pPr>
            <a:r>
              <a:t/>
            </a:r>
            <a:endParaRPr/>
          </a:p>
        </p:txBody>
      </p:sp>
      <p:sp>
        <p:nvSpPr>
          <p:cNvPr id="1073" name="Google Shape;1073;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9" name="Google Shape;1089;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3" name="Google Shape;1093;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3" name="Google Shape;110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5" name="Google Shape;1115;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3" name="Google Shape;38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Spark Streaming is the core Spark API’s extension that allows:</a:t>
            </a:r>
            <a:endParaRPr/>
          </a:p>
          <a:p>
            <a:pPr indent="-285750" lvl="0" marL="28575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High-throughput, scalable, and fault-tolerant stream processing of live data streams</a:t>
            </a:r>
            <a:endParaRPr/>
          </a:p>
          <a:p>
            <a:pPr indent="-285750" lvl="0" marL="28575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TCP sockets processing using complex algorithms expressed using high-level functions such as join, reduce, map, and window</a:t>
            </a:r>
            <a:endParaRPr/>
          </a:p>
          <a:p>
            <a:pPr indent="-285750" lvl="0" marL="28575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Graph processing and machine learning algorithms application on data streams </a:t>
            </a:r>
            <a:endParaRPr/>
          </a:p>
          <a:p>
            <a:pPr indent="0" lvl="0" marL="0" rtl="0" algn="l">
              <a:lnSpc>
                <a:spcPct val="100000"/>
              </a:lnSpc>
              <a:spcBef>
                <a:spcPts val="0"/>
              </a:spcBef>
              <a:spcAft>
                <a:spcPts val="0"/>
              </a:spcAft>
              <a:buSzPts val="1400"/>
              <a:buNone/>
            </a:pPr>
            <a:r>
              <a:t/>
            </a:r>
            <a:endParaRPr/>
          </a:p>
        </p:txBody>
      </p:sp>
      <p:sp>
        <p:nvSpPr>
          <p:cNvPr id="384" name="Google Shape;38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5" name="Google Shape;112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5" name="Shape 1135"/>
        <p:cNvGrpSpPr/>
        <p:nvPr/>
      </p:nvGrpSpPr>
      <p:grpSpPr>
        <a:xfrm>
          <a:off x="0" y="0"/>
          <a:ext cx="0" cy="0"/>
          <a:chOff x="0" y="0"/>
          <a:chExt cx="0" cy="0"/>
        </a:xfrm>
      </p:grpSpPr>
      <p:sp>
        <p:nvSpPr>
          <p:cNvPr id="1136" name="Google Shape;1136;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7" name="Google Shape;113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7" name="Google Shape;114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9" name="Google Shape;1159;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7" name="Shape 1167"/>
        <p:cNvGrpSpPr/>
        <p:nvPr/>
      </p:nvGrpSpPr>
      <p:grpSpPr>
        <a:xfrm>
          <a:off x="0" y="0"/>
          <a:ext cx="0" cy="0"/>
          <a:chOff x="0" y="0"/>
          <a:chExt cx="0" cy="0"/>
        </a:xfrm>
      </p:grpSpPr>
      <p:sp>
        <p:nvSpPr>
          <p:cNvPr id="1168" name="Google Shape;1168;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9" name="Google Shape;1169;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0" name="Google Shape;1170;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0" name="Shape 1180"/>
        <p:cNvGrpSpPr/>
        <p:nvPr/>
      </p:nvGrpSpPr>
      <p:grpSpPr>
        <a:xfrm>
          <a:off x="0" y="0"/>
          <a:ext cx="0" cy="0"/>
          <a:chOff x="0" y="0"/>
          <a:chExt cx="0" cy="0"/>
        </a:xfrm>
      </p:grpSpPr>
      <p:sp>
        <p:nvSpPr>
          <p:cNvPr id="1181" name="Google Shape;1181;p48: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1182" name="Google Shape;1182;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8" name="Google Shape;1188;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600"/>
              <a:buFont typeface="Calibri"/>
              <a:buNone/>
            </a:pPr>
            <a:r>
              <a:rPr lang="en-US" sz="1600">
                <a:solidFill>
                  <a:srgbClr val="3F3F3F"/>
                </a:solidFill>
                <a:latin typeface="Open Sans"/>
                <a:ea typeface="Open Sans"/>
                <a:cs typeface="Open Sans"/>
                <a:sym typeface="Open Sans"/>
              </a:rPr>
              <a:t>Trainer Notes:</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457200" lvl="0" marL="457200" rtl="0" algn="l">
              <a:lnSpc>
                <a:spcPct val="150000"/>
              </a:lnSpc>
              <a:spcBef>
                <a:spcPts val="0"/>
              </a:spcBef>
              <a:spcAft>
                <a:spcPts val="0"/>
              </a:spcAft>
              <a:buClr>
                <a:srgbClr val="3F3F3F"/>
              </a:buClr>
              <a:buSzPts val="1600"/>
              <a:buFont typeface="Calibri"/>
              <a:buAutoNum type="arabicPeriod"/>
            </a:pPr>
            <a:r>
              <a:rPr lang="en-US" sz="1600">
                <a:solidFill>
                  <a:srgbClr val="3F3F3F"/>
                </a:solidFill>
                <a:latin typeface="Open Sans"/>
                <a:ea typeface="Open Sans"/>
                <a:cs typeface="Open Sans"/>
                <a:sym typeface="Open Sans"/>
              </a:rPr>
              <a:t>Spark takes live input data streams and then divides them into batches.</a:t>
            </a:r>
            <a:endParaRPr/>
          </a:p>
          <a:p>
            <a:pPr indent="-457200" lvl="0" marL="457200" rtl="0" algn="l">
              <a:lnSpc>
                <a:spcPct val="150000"/>
              </a:lnSpc>
              <a:spcBef>
                <a:spcPts val="0"/>
              </a:spcBef>
              <a:spcAft>
                <a:spcPts val="0"/>
              </a:spcAft>
              <a:buClr>
                <a:srgbClr val="3F3F3F"/>
              </a:buClr>
              <a:buSzPts val="1600"/>
              <a:buFont typeface="Calibri"/>
              <a:buAutoNum type="arabicPeriod"/>
            </a:pPr>
            <a:r>
              <a:rPr lang="en-US" sz="1600">
                <a:solidFill>
                  <a:srgbClr val="3F3F3F"/>
                </a:solidFill>
                <a:latin typeface="Open Sans"/>
                <a:ea typeface="Open Sans"/>
                <a:cs typeface="Open Sans"/>
                <a:sym typeface="Open Sans"/>
              </a:rPr>
              <a:t>The Spark engine then processes those streams and generates the final stream results in batches. </a:t>
            </a:r>
            <a:endParaRPr/>
          </a:p>
          <a:p>
            <a:pPr indent="0" lvl="0" marL="0" rtl="0" algn="l">
              <a:lnSpc>
                <a:spcPct val="100000"/>
              </a:lnSpc>
              <a:spcBef>
                <a:spcPts val="0"/>
              </a:spcBef>
              <a:spcAft>
                <a:spcPts val="0"/>
              </a:spcAft>
              <a:buSzPts val="1400"/>
              <a:buNone/>
            </a:pPr>
            <a:r>
              <a:t/>
            </a:r>
            <a:endParaRPr/>
          </a:p>
        </p:txBody>
      </p:sp>
      <p:sp>
        <p:nvSpPr>
          <p:cNvPr id="423" name="Google Shape;423;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6" name="Google Shape;48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marR="0" rtl="0" algn="l">
              <a:lnSpc>
                <a:spcPct val="100000"/>
              </a:lnSpc>
              <a:spcBef>
                <a:spcPts val="0"/>
              </a:spcBef>
              <a:spcAft>
                <a:spcPts val="0"/>
              </a:spcAft>
              <a:buClr>
                <a:schemeClr val="dk1"/>
              </a:buClr>
              <a:buSzPts val="1600"/>
              <a:buFont typeface="Calibri"/>
              <a:buNone/>
            </a:pPr>
            <a:r>
              <a:t/>
            </a:r>
            <a:endParaRPr sz="1600">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Discretized Stream (DStream) </a:t>
            </a:r>
            <a:endParaRPr/>
          </a:p>
          <a:p>
            <a:pPr indent="-342900" lvl="0" marL="944325" rtl="0" algn="l">
              <a:lnSpc>
                <a:spcPct val="150000"/>
              </a:lnSpc>
              <a:spcBef>
                <a:spcPts val="0"/>
              </a:spcBef>
              <a:spcAft>
                <a:spcPts val="0"/>
              </a:spcAft>
              <a:buClr>
                <a:srgbClr val="3F3F3F"/>
              </a:buClr>
              <a:buSzPts val="1280"/>
              <a:buFont typeface="Arial"/>
              <a:buChar char="•"/>
            </a:pPr>
            <a:r>
              <a:rPr lang="en-US" sz="1600">
                <a:solidFill>
                  <a:srgbClr val="3F3F3F"/>
                </a:solidFill>
                <a:latin typeface="Open Sans"/>
                <a:ea typeface="Open Sans"/>
                <a:cs typeface="Open Sans"/>
                <a:sym typeface="Open Sans"/>
              </a:rPr>
              <a:t>Represents a continuous stream of data</a:t>
            </a:r>
            <a:endParaRPr/>
          </a:p>
          <a:p>
            <a:pPr indent="-342900" lvl="0" marL="944325" rtl="0" algn="l">
              <a:lnSpc>
                <a:spcPct val="150000"/>
              </a:lnSpc>
              <a:spcBef>
                <a:spcPts val="0"/>
              </a:spcBef>
              <a:spcAft>
                <a:spcPts val="0"/>
              </a:spcAft>
              <a:buClr>
                <a:srgbClr val="3F3F3F"/>
              </a:buClr>
              <a:buSzPts val="1280"/>
              <a:buFont typeface="Arial"/>
              <a:buChar char="•"/>
            </a:pPr>
            <a:r>
              <a:rPr lang="en-US" sz="1600">
                <a:solidFill>
                  <a:srgbClr val="3F3F3F"/>
                </a:solidFill>
                <a:latin typeface="Open Sans"/>
                <a:ea typeface="Open Sans"/>
                <a:cs typeface="Open Sans"/>
                <a:sym typeface="Open Sans"/>
              </a:rPr>
              <a:t>Can be created by either applying high-level operations on other DStreams or by using input data streams from sources such as Flume, Kafka, and Kinesis</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Extensive Support</a:t>
            </a:r>
            <a:endParaRPr/>
          </a:p>
          <a:p>
            <a:pPr indent="-342900" lvl="0" marL="944325" rtl="0" algn="l">
              <a:lnSpc>
                <a:spcPct val="150000"/>
              </a:lnSpc>
              <a:spcBef>
                <a:spcPts val="0"/>
              </a:spcBef>
              <a:spcAft>
                <a:spcPts val="0"/>
              </a:spcAft>
              <a:buClr>
                <a:srgbClr val="3F3F3F"/>
              </a:buClr>
              <a:buSzPts val="1280"/>
              <a:buFont typeface="Arial"/>
              <a:buChar char="•"/>
            </a:pPr>
            <a:r>
              <a:rPr lang="en-US" sz="1600">
                <a:solidFill>
                  <a:srgbClr val="3F3F3F"/>
                </a:solidFill>
                <a:latin typeface="Open Sans"/>
                <a:ea typeface="Open Sans"/>
                <a:cs typeface="Open Sans"/>
                <a:sym typeface="Open Sans"/>
              </a:rPr>
              <a:t>Supports machine learning and graph processing algorithms</a:t>
            </a:r>
            <a:endParaRPr/>
          </a:p>
          <a:p>
            <a:pPr indent="-342900" lvl="0" marL="944325" rtl="0" algn="l">
              <a:lnSpc>
                <a:spcPct val="150000"/>
              </a:lnSpc>
              <a:spcBef>
                <a:spcPts val="0"/>
              </a:spcBef>
              <a:spcAft>
                <a:spcPts val="0"/>
              </a:spcAft>
              <a:buClr>
                <a:srgbClr val="3F3F3F"/>
              </a:buClr>
              <a:buSzPts val="1280"/>
              <a:buFont typeface="Arial"/>
              <a:buChar char="•"/>
            </a:pPr>
            <a:r>
              <a:rPr lang="en-US" sz="1600">
                <a:solidFill>
                  <a:srgbClr val="3F3F3F"/>
                </a:solidFill>
                <a:latin typeface="Open Sans"/>
                <a:ea typeface="Open Sans"/>
                <a:cs typeface="Open Sans"/>
                <a:sym typeface="Open Sans"/>
              </a:rPr>
              <a:t>Supports languages such as Scala, Java, and Python</a:t>
            </a:r>
            <a:endParaRPr/>
          </a:p>
          <a:p>
            <a:pPr indent="0" lvl="0" marL="0" marR="0" rtl="0" algn="l">
              <a:lnSpc>
                <a:spcPct val="100000"/>
              </a:lnSpc>
              <a:spcBef>
                <a:spcPts val="0"/>
              </a:spcBef>
              <a:spcAft>
                <a:spcPts val="0"/>
              </a:spcAft>
              <a:buClr>
                <a:schemeClr val="lt1"/>
              </a:buClr>
              <a:buSzPts val="1600"/>
              <a:buFont typeface="Open Sans"/>
              <a:buNone/>
            </a:pPr>
            <a:r>
              <a:rPr lang="en-US" sz="1600">
                <a:solidFill>
                  <a:schemeClr val="lt1"/>
                </a:solidFill>
                <a:latin typeface="Open Sans"/>
                <a:ea typeface="Open Sans"/>
                <a:cs typeface="Open Sans"/>
                <a:sym typeface="Open Sans"/>
              </a:rPr>
              <a:t>ZooKeeper</a:t>
            </a:r>
            <a:r>
              <a:rPr lang="en-US"/>
              <a:t> </a:t>
            </a:r>
            <a:r>
              <a:rPr lang="en-US" sz="1600">
                <a:solidFill>
                  <a:schemeClr val="lt1"/>
                </a:solidFill>
                <a:latin typeface="Open Sans"/>
                <a:ea typeface="Open Sans"/>
                <a:cs typeface="Open Sans"/>
                <a:sym typeface="Open Sans"/>
              </a:rPr>
              <a:t>and HDFS</a:t>
            </a:r>
            <a:endParaRPr/>
          </a:p>
          <a:p>
            <a:pPr indent="-342900" lvl="0" marL="944325" rtl="0" algn="l">
              <a:lnSpc>
                <a:spcPct val="150000"/>
              </a:lnSpc>
              <a:spcBef>
                <a:spcPts val="0"/>
              </a:spcBef>
              <a:spcAft>
                <a:spcPts val="0"/>
              </a:spcAft>
              <a:buClr>
                <a:srgbClr val="3F3F3F"/>
              </a:buClr>
              <a:buSzPts val="1280"/>
              <a:buFont typeface="Arial"/>
              <a:buChar char="•"/>
            </a:pPr>
            <a:r>
              <a:rPr lang="en-US" sz="1600">
                <a:solidFill>
                  <a:srgbClr val="3F3F3F"/>
                </a:solidFill>
                <a:latin typeface="Open Sans"/>
                <a:ea typeface="Open Sans"/>
                <a:cs typeface="Open Sans"/>
                <a:sym typeface="Open Sans"/>
              </a:rPr>
              <a:t>Provides some state storage and leader election support</a:t>
            </a:r>
            <a:endParaRPr/>
          </a:p>
          <a:p>
            <a:pPr indent="-342900" lvl="0" marL="944325" rtl="0" algn="l">
              <a:lnSpc>
                <a:spcPct val="150000"/>
              </a:lnSpc>
              <a:spcBef>
                <a:spcPts val="0"/>
              </a:spcBef>
              <a:spcAft>
                <a:spcPts val="0"/>
              </a:spcAft>
              <a:buClr>
                <a:srgbClr val="3F3F3F"/>
              </a:buClr>
              <a:buSzPts val="1280"/>
              <a:buFont typeface="Arial"/>
              <a:buChar char="•"/>
            </a:pPr>
            <a:r>
              <a:rPr lang="en-US" sz="1600">
                <a:solidFill>
                  <a:srgbClr val="3F3F3F"/>
                </a:solidFill>
                <a:latin typeface="Open Sans"/>
                <a:ea typeface="Open Sans"/>
                <a:cs typeface="Open Sans"/>
                <a:sym typeface="Open Sans"/>
              </a:rPr>
              <a:t>Allows to launch multiple masters in your cluster connected to the same instance</a:t>
            </a:r>
            <a:endParaRPr/>
          </a:p>
          <a:p>
            <a:pPr indent="0" lvl="0" marL="0" rtl="0" algn="l">
              <a:lnSpc>
                <a:spcPct val="100000"/>
              </a:lnSpc>
              <a:spcBef>
                <a:spcPts val="0"/>
              </a:spcBef>
              <a:spcAft>
                <a:spcPts val="0"/>
              </a:spcAft>
              <a:buSzPts val="1400"/>
              <a:buNone/>
            </a:pPr>
            <a:r>
              <a:t/>
            </a:r>
            <a:endParaRPr/>
          </a:p>
        </p:txBody>
      </p:sp>
      <p:sp>
        <p:nvSpPr>
          <p:cNvPr id="487" name="Google Shape;48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lnSpc>
                <a:spcPct val="100000"/>
              </a:lnSpc>
              <a:spcBef>
                <a:spcPts val="0"/>
              </a:spcBef>
              <a:spcAft>
                <a:spcPts val="0"/>
              </a:spcAft>
              <a:buSzPts val="1400"/>
              <a:buNone/>
            </a:pPr>
            <a:r>
              <a:t/>
            </a:r>
            <a:endParaRPr sz="16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lang="en-US" sz="1600">
                <a:solidFill>
                  <a:schemeClr val="dk1"/>
                </a:solidFill>
                <a:latin typeface="Calibri"/>
                <a:ea typeface="Calibri"/>
                <a:cs typeface="Calibri"/>
                <a:sym typeface="Calibri"/>
              </a:rPr>
              <a:t>The code shown on the screen is an example to execute Spark streaming. </a:t>
            </a:r>
            <a:endParaRPr/>
          </a:p>
          <a:p>
            <a:pPr indent="0" lvl="0" marL="0" rtl="0" algn="l">
              <a:lnSpc>
                <a:spcPct val="100000"/>
              </a:lnSpc>
              <a:spcBef>
                <a:spcPts val="0"/>
              </a:spcBef>
              <a:spcAft>
                <a:spcPts val="0"/>
              </a:spcAft>
              <a:buSzPts val="1400"/>
              <a:buNone/>
            </a:pPr>
            <a:r>
              <a:rPr lang="en-US" sz="1600">
                <a:solidFill>
                  <a:schemeClr val="dk1"/>
                </a:solidFill>
                <a:latin typeface="Calibri"/>
                <a:ea typeface="Calibri"/>
                <a:cs typeface="Calibri"/>
                <a:sym typeface="Calibri"/>
              </a:rPr>
              <a:t>In this code, we are first importing the Spark Streaming classes’ names along with a few implicit conversions from StreamingContext. This will add suitable and required methods to various other classes. StreamingContext acts as the key entrance point to all functionalities related to streaming. Here, a local StreamingContext is being created having two threads that can execute. The batch interval is of one second.</a:t>
            </a:r>
            <a:endParaRPr/>
          </a:p>
          <a:p>
            <a:pPr indent="0" lvl="0" marL="0" rtl="0" algn="l">
              <a:lnSpc>
                <a:spcPct val="100000"/>
              </a:lnSpc>
              <a:spcBef>
                <a:spcPts val="0"/>
              </a:spcBef>
              <a:spcAft>
                <a:spcPts val="0"/>
              </a:spcAft>
              <a:buSzPts val="1400"/>
              <a:buNone/>
            </a:pPr>
            <a:r>
              <a:rPr lang="en-US" sz="1600">
                <a:solidFill>
                  <a:schemeClr val="dk1"/>
                </a:solidFill>
                <a:latin typeface="Calibri"/>
                <a:ea typeface="Calibri"/>
                <a:cs typeface="Calibri"/>
                <a:sym typeface="Calibri"/>
              </a:rPr>
              <a:t>With the use of this code, we are creating a DStream representing streaming data. This data originates from a source of TCP that is defined as a port and host name.</a:t>
            </a:r>
            <a:endParaRPr/>
          </a:p>
          <a:p>
            <a:pPr indent="0" lvl="0" marL="0" rtl="0" algn="l">
              <a:lnSpc>
                <a:spcPct val="100000"/>
              </a:lnSpc>
              <a:spcBef>
                <a:spcPts val="0"/>
              </a:spcBef>
              <a:spcAft>
                <a:spcPts val="0"/>
              </a:spcAft>
              <a:buSzPts val="1400"/>
              <a:buNone/>
            </a:pPr>
            <a:r>
              <a:rPr lang="en-US" sz="1600">
                <a:solidFill>
                  <a:schemeClr val="dk1"/>
                </a:solidFill>
                <a:latin typeface="Calibri"/>
                <a:ea typeface="Calibri"/>
                <a:cs typeface="Calibri"/>
                <a:sym typeface="Calibri"/>
              </a:rPr>
              <a:t> This represents the data stream originated from the data server. Here, every record is a line of text. </a:t>
            </a:r>
            <a:endParaRPr/>
          </a:p>
          <a:p>
            <a:pPr indent="0" lvl="0" marL="0" rtl="0" algn="l">
              <a:lnSpc>
                <a:spcPct val="100000"/>
              </a:lnSpc>
              <a:spcBef>
                <a:spcPts val="0"/>
              </a:spcBef>
              <a:spcAft>
                <a:spcPts val="0"/>
              </a:spcAft>
              <a:buSzPts val="1400"/>
              <a:buNone/>
            </a:pPr>
            <a:r>
              <a:rPr lang="en-US" sz="1600">
                <a:solidFill>
                  <a:schemeClr val="dk1"/>
                </a:solidFill>
                <a:latin typeface="Calibri"/>
                <a:ea typeface="Calibri"/>
                <a:cs typeface="Calibri"/>
                <a:sym typeface="Calibri"/>
              </a:rPr>
              <a:t>With this code, the lines are being split into words with the use of space characters. An operation called flatMap is an operation of DStream that can create a new DStream. Being a one-to-many operation, it creates various new records from a single record existing in the source. Here, every line is split into various different words. The words stream is denoted by the wordsDStream. This is mapped to a DStream of pairs (word, 1). </a:t>
            </a:r>
            <a:endParaRPr/>
          </a:p>
          <a:p>
            <a:pPr indent="0" lvl="0" marL="0" rtl="0" algn="l">
              <a:lnSpc>
                <a:spcPct val="100000"/>
              </a:lnSpc>
              <a:spcBef>
                <a:spcPts val="0"/>
              </a:spcBef>
              <a:spcAft>
                <a:spcPts val="0"/>
              </a:spcAft>
              <a:buSzPts val="1400"/>
              <a:buNone/>
            </a:pPr>
            <a:r>
              <a:rPr lang="en-US" sz="1600">
                <a:solidFill>
                  <a:schemeClr val="dk1"/>
                </a:solidFill>
                <a:latin typeface="Calibri"/>
                <a:ea typeface="Calibri"/>
                <a:cs typeface="Calibri"/>
                <a:sym typeface="Calibri"/>
              </a:rPr>
              <a:t>The split words are being counted by this code. The words pairs are being compacted to obtain words frequency in every batch of data. The wordCounts.print() method is finally printing some counts generated per second. </a:t>
            </a:r>
            <a:endParaRPr/>
          </a:p>
          <a:p>
            <a:pPr indent="0" lvl="0" marL="0" rtl="0" algn="l">
              <a:lnSpc>
                <a:spcPct val="100000"/>
              </a:lnSpc>
              <a:spcBef>
                <a:spcPts val="0"/>
              </a:spcBef>
              <a:spcAft>
                <a:spcPts val="0"/>
              </a:spcAft>
              <a:buSzPts val="1400"/>
              <a:buNone/>
            </a:pPr>
            <a:r>
              <a:t/>
            </a:r>
            <a:endParaRPr/>
          </a:p>
        </p:txBody>
      </p:sp>
      <p:sp>
        <p:nvSpPr>
          <p:cNvPr id="508" name="Google Shape;50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1" name="Google Shape;52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Trainer Notes:</a:t>
            </a:r>
            <a:endParaRPr/>
          </a:p>
          <a:p>
            <a:pPr indent="0" lvl="0" marL="0" rtl="0" algn="l">
              <a:lnSpc>
                <a:spcPct val="150000"/>
              </a:lnSpc>
              <a:spcBef>
                <a:spcPts val="0"/>
              </a:spcBef>
              <a:spcAft>
                <a:spcPts val="0"/>
              </a:spcAft>
              <a:buClr>
                <a:schemeClr val="dk1"/>
              </a:buClr>
              <a:buSzPts val="1600"/>
              <a:buFont typeface="Calibri"/>
              <a:buNone/>
            </a:pPr>
            <a:r>
              <a:t/>
            </a:r>
            <a:endParaRPr sz="1600">
              <a:solidFill>
                <a:srgbClr val="3F3F3F"/>
              </a:solidFill>
              <a:latin typeface="Open Sans"/>
              <a:ea typeface="Open Sans"/>
              <a:cs typeface="Open Sans"/>
              <a:sym typeface="Open Sans"/>
            </a:endParaRPr>
          </a:p>
          <a:p>
            <a:pPr indent="0" lvl="0" marL="0" rtl="0" algn="l">
              <a:lnSpc>
                <a:spcPct val="150000"/>
              </a:lnSpc>
              <a:spcBef>
                <a:spcPts val="0"/>
              </a:spcBef>
              <a:spcAft>
                <a:spcPts val="0"/>
              </a:spcAft>
              <a:buClr>
                <a:srgbClr val="3F3F3F"/>
              </a:buClr>
              <a:buSzPts val="1600"/>
              <a:buFont typeface="Open Sans"/>
              <a:buNone/>
            </a:pPr>
            <a:r>
              <a:rPr lang="en-US" sz="1600">
                <a:solidFill>
                  <a:srgbClr val="3F3F3F"/>
                </a:solidFill>
                <a:latin typeface="Open Sans"/>
                <a:ea typeface="Open Sans"/>
                <a:cs typeface="Open Sans"/>
                <a:sym typeface="Open Sans"/>
              </a:rPr>
              <a:t>Micro batching allows to:</a:t>
            </a:r>
            <a:endParaRPr/>
          </a:p>
          <a:p>
            <a:pPr indent="-285750" lvl="0" marL="28575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Handle a stream by a task/process as a sequence containing data chunks or small batches</a:t>
            </a:r>
            <a:endParaRPr/>
          </a:p>
          <a:p>
            <a:pPr indent="-285750" lvl="0" marL="285750" rtl="0" algn="l">
              <a:lnSpc>
                <a:spcPct val="150000"/>
              </a:lnSpc>
              <a:spcBef>
                <a:spcPts val="0"/>
              </a:spcBef>
              <a:spcAft>
                <a:spcPts val="0"/>
              </a:spcAft>
              <a:buClr>
                <a:srgbClr val="3F3F3F"/>
              </a:buClr>
              <a:buSzPts val="1600"/>
              <a:buFont typeface="Arial"/>
              <a:buChar char="•"/>
            </a:pPr>
            <a:r>
              <a:rPr lang="en-US" sz="1600">
                <a:solidFill>
                  <a:srgbClr val="3F3F3F"/>
                </a:solidFill>
                <a:latin typeface="Open Sans"/>
                <a:ea typeface="Open Sans"/>
                <a:cs typeface="Open Sans"/>
                <a:sym typeface="Open Sans"/>
              </a:rPr>
              <a:t>Pack events into various small batches and then deliver for processing to a batch system</a:t>
            </a:r>
            <a:endParaRPr/>
          </a:p>
          <a:p>
            <a:pPr indent="0" lvl="0" marL="0" rtl="0" algn="l">
              <a:lnSpc>
                <a:spcPct val="100000"/>
              </a:lnSpc>
              <a:spcBef>
                <a:spcPts val="0"/>
              </a:spcBef>
              <a:spcAft>
                <a:spcPts val="0"/>
              </a:spcAft>
              <a:buSzPts val="1400"/>
              <a:buNone/>
            </a:pPr>
            <a:r>
              <a:t/>
            </a:r>
            <a:endParaRPr/>
          </a:p>
        </p:txBody>
      </p:sp>
      <p:sp>
        <p:nvSpPr>
          <p:cNvPr id="522" name="Google Shape;52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9:notes"/>
          <p:cNvSpPr txBox="1"/>
          <p:nvPr>
            <p:ph idx="1" type="body"/>
          </p:nvPr>
        </p:nvSpPr>
        <p:spPr>
          <a:xfrm>
            <a:off x="685800" y="4400550"/>
            <a:ext cx="5486399"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600"/>
              <a:buFont typeface="Calibri"/>
              <a:buNone/>
            </a:pPr>
            <a:r>
              <a:t/>
            </a:r>
            <a:endParaRPr/>
          </a:p>
        </p:txBody>
      </p:sp>
      <p:sp>
        <p:nvSpPr>
          <p:cNvPr id="551" name="Google Shape;5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7.png"/><Relationship Id="rId3" Type="http://schemas.openxmlformats.org/officeDocument/2006/relationships/image" Target="../media/image15.png"/><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0.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1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png"/><Relationship Id="rId4"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3.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1.png"/><Relationship Id="rId4" Type="http://schemas.openxmlformats.org/officeDocument/2006/relationships/image" Target="../media/image1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 Id="rId3"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9.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plash screen">
  <p:cSld name="1_Splash screen">
    <p:spTree>
      <p:nvGrpSpPr>
        <p:cNvPr id="15" name="Shape 15"/>
        <p:cNvGrpSpPr/>
        <p:nvPr/>
      </p:nvGrpSpPr>
      <p:grpSpPr>
        <a:xfrm>
          <a:off x="0" y="0"/>
          <a:ext cx="0" cy="0"/>
          <a:chOff x="0" y="0"/>
          <a:chExt cx="0" cy="0"/>
        </a:xfrm>
      </p:grpSpPr>
      <p:pic>
        <p:nvPicPr>
          <p:cNvPr id="16" name="Google Shape;16;p51"/>
          <p:cNvPicPr preferRelativeResize="0"/>
          <p:nvPr/>
        </p:nvPicPr>
        <p:blipFill rotWithShape="1">
          <a:blip r:embed="rId2">
            <a:alphaModFix/>
          </a:blip>
          <a:srcRect b="0" l="0" r="0" t="0"/>
          <a:stretch/>
        </p:blipFill>
        <p:spPr>
          <a:xfrm>
            <a:off x="-6604" y="98069"/>
            <a:ext cx="16255999" cy="4504271"/>
          </a:xfrm>
          <a:prstGeom prst="rect">
            <a:avLst/>
          </a:prstGeom>
          <a:noFill/>
          <a:ln>
            <a:noFill/>
          </a:ln>
        </p:spPr>
      </p:pic>
      <p:pic>
        <p:nvPicPr>
          <p:cNvPr id="17" name="Google Shape;17;p51"/>
          <p:cNvPicPr preferRelativeResize="0"/>
          <p:nvPr/>
        </p:nvPicPr>
        <p:blipFill rotWithShape="1">
          <a:blip r:embed="rId2">
            <a:alphaModFix/>
          </a:blip>
          <a:srcRect b="0" l="0" r="0" t="0"/>
          <a:stretch/>
        </p:blipFill>
        <p:spPr>
          <a:xfrm>
            <a:off x="-6323" y="4602338"/>
            <a:ext cx="16255999" cy="4541663"/>
          </a:xfrm>
          <a:prstGeom prst="rect">
            <a:avLst/>
          </a:prstGeom>
          <a:noFill/>
          <a:ln>
            <a:noFill/>
          </a:ln>
        </p:spPr>
      </p:pic>
      <p:grpSp>
        <p:nvGrpSpPr>
          <p:cNvPr id="18" name="Google Shape;18;p51"/>
          <p:cNvGrpSpPr/>
          <p:nvPr/>
        </p:nvGrpSpPr>
        <p:grpSpPr>
          <a:xfrm>
            <a:off x="-6323" y="-31263"/>
            <a:ext cx="16256000" cy="130964"/>
            <a:chOff x="0" y="474414"/>
            <a:chExt cx="7908925" cy="61412"/>
          </a:xfrm>
        </p:grpSpPr>
        <p:sp>
          <p:nvSpPr>
            <p:cNvPr id="19" name="Google Shape;19;p51"/>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 name="Google Shape;20;p51"/>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 name="Google Shape;21;p51"/>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 name="Google Shape;22;p51"/>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3" name="Google Shape;23;p51"/>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4" name="Google Shape;24;p51"/>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5" name="Google Shape;25;p51"/>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sp>
        <p:nvSpPr>
          <p:cNvPr id="26" name="Google Shape;26;p51"/>
          <p:cNvSpPr txBox="1"/>
          <p:nvPr>
            <p:ph idx="1" type="body"/>
          </p:nvPr>
        </p:nvSpPr>
        <p:spPr>
          <a:xfrm>
            <a:off x="2306069" y="2539467"/>
            <a:ext cx="11643865" cy="3877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3F3F3F"/>
              </a:buClr>
              <a:buSzPts val="2800"/>
              <a:buNone/>
              <a:defRPr b="0" sz="2800">
                <a:solidFill>
                  <a:srgbClr val="3F3F3F"/>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51"/>
          <p:cNvSpPr txBox="1"/>
          <p:nvPr>
            <p:ph idx="2" type="body"/>
          </p:nvPr>
        </p:nvSpPr>
        <p:spPr>
          <a:xfrm>
            <a:off x="2306069" y="1968711"/>
            <a:ext cx="11643865" cy="443199"/>
          </a:xfrm>
          <a:prstGeom prst="rect">
            <a:avLst/>
          </a:prstGeom>
          <a:noFill/>
          <a:ln>
            <a:noFill/>
          </a:ln>
        </p:spPr>
        <p:txBody>
          <a:bodyPr anchorCtr="0" anchor="ctr" bIns="0" lIns="0" spcFirstLastPara="1" rIns="0" wrap="square" tIns="0">
            <a:noAutofit/>
          </a:bodyPr>
          <a:lstStyle>
            <a:lvl1pPr indent="-228600" lvl="0" marL="457200" algn="ctr">
              <a:lnSpc>
                <a:spcPct val="90000"/>
              </a:lnSpc>
              <a:spcBef>
                <a:spcPts val="1000"/>
              </a:spcBef>
              <a:spcAft>
                <a:spcPts val="0"/>
              </a:spcAft>
              <a:buClr>
                <a:srgbClr val="3F3F3F"/>
              </a:buClr>
              <a:buSzPts val="3200"/>
              <a:buNone/>
              <a:defRPr b="1" sz="3200">
                <a:solidFill>
                  <a:srgbClr val="3F3F3F"/>
                </a:solidFill>
                <a:latin typeface="Open Sans ExtraBold"/>
                <a:ea typeface="Open Sans ExtraBold"/>
                <a:cs typeface="Open Sans ExtraBold"/>
                <a:sym typeface="Open Sans ExtraBold"/>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51"/>
          <p:cNvSpPr/>
          <p:nvPr/>
        </p:nvSpPr>
        <p:spPr>
          <a:xfrm>
            <a:off x="-622271" y="4731670"/>
            <a:ext cx="17487900" cy="3044207"/>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9" name="Google Shape;29;p51"/>
          <p:cNvGrpSpPr/>
          <p:nvPr/>
        </p:nvGrpSpPr>
        <p:grpSpPr>
          <a:xfrm>
            <a:off x="2491259" y="5289896"/>
            <a:ext cx="2066183" cy="2143731"/>
            <a:chOff x="3579462" y="4179551"/>
            <a:chExt cx="1668847" cy="1731482"/>
          </a:xfrm>
        </p:grpSpPr>
        <p:sp>
          <p:nvSpPr>
            <p:cNvPr id="30" name="Google Shape;30;p51"/>
            <p:cNvSpPr/>
            <p:nvPr/>
          </p:nvSpPr>
          <p:spPr>
            <a:xfrm>
              <a:off x="357946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31" name="Google Shape;31;p51"/>
            <p:cNvPicPr preferRelativeResize="0"/>
            <p:nvPr/>
          </p:nvPicPr>
          <p:blipFill rotWithShape="1">
            <a:blip r:embed="rId3">
              <a:alphaModFix/>
            </a:blip>
            <a:srcRect b="0" l="0" r="0" t="0"/>
            <a:stretch/>
          </p:blipFill>
          <p:spPr>
            <a:xfrm>
              <a:off x="3812451" y="4592532"/>
              <a:ext cx="1171029" cy="869787"/>
            </a:xfrm>
            <a:prstGeom prst="rect">
              <a:avLst/>
            </a:prstGeom>
            <a:noFill/>
            <a:ln>
              <a:noFill/>
            </a:ln>
          </p:spPr>
        </p:pic>
      </p:grpSp>
      <p:grpSp>
        <p:nvGrpSpPr>
          <p:cNvPr id="32" name="Google Shape;32;p51"/>
          <p:cNvGrpSpPr/>
          <p:nvPr/>
        </p:nvGrpSpPr>
        <p:grpSpPr>
          <a:xfrm>
            <a:off x="5560359" y="5289896"/>
            <a:ext cx="2066183" cy="2143731"/>
            <a:chOff x="6044193" y="4179551"/>
            <a:chExt cx="1668847" cy="1731482"/>
          </a:xfrm>
        </p:grpSpPr>
        <p:sp>
          <p:nvSpPr>
            <p:cNvPr id="33" name="Google Shape;33;p51"/>
            <p:cNvSpPr/>
            <p:nvPr/>
          </p:nvSpPr>
          <p:spPr>
            <a:xfrm>
              <a:off x="6044193"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34" name="Google Shape;34;p51"/>
            <p:cNvPicPr preferRelativeResize="0"/>
            <p:nvPr/>
          </p:nvPicPr>
          <p:blipFill rotWithShape="1">
            <a:blip r:embed="rId4">
              <a:alphaModFix/>
            </a:blip>
            <a:srcRect b="0" l="0" r="0" t="0"/>
            <a:stretch/>
          </p:blipFill>
          <p:spPr>
            <a:xfrm>
              <a:off x="6512266" y="4501179"/>
              <a:ext cx="732697" cy="1088225"/>
            </a:xfrm>
            <a:prstGeom prst="rect">
              <a:avLst/>
            </a:prstGeom>
            <a:noFill/>
            <a:ln>
              <a:noFill/>
            </a:ln>
          </p:spPr>
        </p:pic>
      </p:grpSp>
      <p:grpSp>
        <p:nvGrpSpPr>
          <p:cNvPr id="35" name="Google Shape;35;p51"/>
          <p:cNvGrpSpPr/>
          <p:nvPr/>
        </p:nvGrpSpPr>
        <p:grpSpPr>
          <a:xfrm>
            <a:off x="8629459" y="5289896"/>
            <a:ext cx="2066183" cy="2143731"/>
            <a:chOff x="8517392" y="4179551"/>
            <a:chExt cx="1668847" cy="1731482"/>
          </a:xfrm>
        </p:grpSpPr>
        <p:sp>
          <p:nvSpPr>
            <p:cNvPr id="36" name="Google Shape;36;p51"/>
            <p:cNvSpPr/>
            <p:nvPr/>
          </p:nvSpPr>
          <p:spPr>
            <a:xfrm>
              <a:off x="8517392"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37" name="Google Shape;37;p51"/>
            <p:cNvPicPr preferRelativeResize="0"/>
            <p:nvPr/>
          </p:nvPicPr>
          <p:blipFill rotWithShape="1">
            <a:blip r:embed="rId5">
              <a:alphaModFix/>
            </a:blip>
            <a:srcRect b="0" l="0" r="0" t="0"/>
            <a:stretch/>
          </p:blipFill>
          <p:spPr>
            <a:xfrm>
              <a:off x="8807157" y="4480190"/>
              <a:ext cx="1089313" cy="1130197"/>
            </a:xfrm>
            <a:prstGeom prst="rect">
              <a:avLst/>
            </a:prstGeom>
            <a:noFill/>
            <a:ln>
              <a:noFill/>
            </a:ln>
          </p:spPr>
        </p:pic>
      </p:grpSp>
      <p:grpSp>
        <p:nvGrpSpPr>
          <p:cNvPr id="38" name="Google Shape;38;p51"/>
          <p:cNvGrpSpPr/>
          <p:nvPr/>
        </p:nvGrpSpPr>
        <p:grpSpPr>
          <a:xfrm>
            <a:off x="11698561" y="5289896"/>
            <a:ext cx="2066183" cy="2143731"/>
            <a:chOff x="11016161" y="4179551"/>
            <a:chExt cx="1668847" cy="1731482"/>
          </a:xfrm>
        </p:grpSpPr>
        <p:sp>
          <p:nvSpPr>
            <p:cNvPr id="39" name="Google Shape;39;p51"/>
            <p:cNvSpPr/>
            <p:nvPr/>
          </p:nvSpPr>
          <p:spPr>
            <a:xfrm>
              <a:off x="11016161" y="4179551"/>
              <a:ext cx="1668847" cy="1731482"/>
            </a:xfrm>
            <a:prstGeom prst="ellipse">
              <a:avLst/>
            </a:prstGeom>
            <a:solidFill>
              <a:srgbClr val="86D1F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40" name="Google Shape;40;p51"/>
            <p:cNvPicPr preferRelativeResize="0"/>
            <p:nvPr/>
          </p:nvPicPr>
          <p:blipFill rotWithShape="1">
            <a:blip r:embed="rId6">
              <a:alphaModFix/>
            </a:blip>
            <a:srcRect b="0" l="0" r="0" t="0"/>
            <a:stretch/>
          </p:blipFill>
          <p:spPr>
            <a:xfrm>
              <a:off x="11221061" y="4512961"/>
              <a:ext cx="1259042" cy="1064662"/>
            </a:xfrm>
            <a:prstGeom prst="rect">
              <a:avLst/>
            </a:prstGeom>
            <a:noFill/>
            <a:ln>
              <a:noFill/>
            </a:ln>
          </p:spPr>
        </p:pic>
      </p:grpSp>
      <p:sp>
        <p:nvSpPr>
          <p:cNvPr id="41" name="Google Shape;41;p51"/>
          <p:cNvSpPr txBox="1"/>
          <p:nvPr>
            <p:ph idx="3" type="body"/>
          </p:nvPr>
        </p:nvSpPr>
        <p:spPr>
          <a:xfrm>
            <a:off x="107697" y="7840009"/>
            <a:ext cx="7531969" cy="937875"/>
          </a:xfrm>
          <a:prstGeom prst="rect">
            <a:avLst/>
          </a:prstGeom>
          <a:noFill/>
          <a:ln>
            <a:noFill/>
          </a:ln>
        </p:spPr>
        <p:txBody>
          <a:bodyPr anchorCtr="0" anchor="ctr" bIns="45700" lIns="91425" spcFirstLastPara="1" rIns="91425" wrap="square" tIns="45700">
            <a:noAutofit/>
          </a:bodyPr>
          <a:lstStyle>
            <a:lvl1pPr indent="-228600" lvl="0" marL="457200" algn="l">
              <a:lnSpc>
                <a:spcPct val="50000"/>
              </a:lnSpc>
              <a:spcBef>
                <a:spcPts val="1000"/>
              </a:spcBef>
              <a:spcAft>
                <a:spcPts val="0"/>
              </a:spcAft>
              <a:buClr>
                <a:srgbClr val="7F7F7F"/>
              </a:buClr>
              <a:buSzPts val="1800"/>
              <a:buNone/>
              <a:defRPr i="0" sz="1800">
                <a:solidFill>
                  <a:srgbClr val="7F7F7F"/>
                </a:solidFill>
                <a:latin typeface="Open Sans"/>
                <a:ea typeface="Open Sans"/>
                <a:cs typeface="Open Sans"/>
                <a:sym typeface="Open Sans"/>
              </a:defRPr>
            </a:lvl1pPr>
            <a:lvl2pPr indent="-228600" lvl="1" marL="914400" algn="l">
              <a:lnSpc>
                <a:spcPct val="90000"/>
              </a:lnSpc>
              <a:spcBef>
                <a:spcPts val="500"/>
              </a:spcBef>
              <a:spcAft>
                <a:spcPts val="0"/>
              </a:spcAft>
              <a:buClr>
                <a:schemeClr val="lt1"/>
              </a:buClr>
              <a:buSzPts val="1644"/>
              <a:buNone/>
              <a:defRPr sz="1644">
                <a:solidFill>
                  <a:schemeClr val="lt1"/>
                </a:solidFill>
              </a:defRPr>
            </a:lvl2pPr>
            <a:lvl3pPr indent="-228600" lvl="2" marL="1371600" algn="l">
              <a:lnSpc>
                <a:spcPct val="90000"/>
              </a:lnSpc>
              <a:spcBef>
                <a:spcPts val="500"/>
              </a:spcBef>
              <a:spcAft>
                <a:spcPts val="0"/>
              </a:spcAft>
              <a:buClr>
                <a:schemeClr val="lt1"/>
              </a:buClr>
              <a:buSzPts val="1644"/>
              <a:buNone/>
              <a:defRPr sz="1644">
                <a:solidFill>
                  <a:schemeClr val="lt1"/>
                </a:solidFill>
              </a:defRPr>
            </a:lvl3pPr>
            <a:lvl4pPr indent="-228600" lvl="3" marL="1828800" algn="l">
              <a:lnSpc>
                <a:spcPct val="90000"/>
              </a:lnSpc>
              <a:spcBef>
                <a:spcPts val="500"/>
              </a:spcBef>
              <a:spcAft>
                <a:spcPts val="0"/>
              </a:spcAft>
              <a:buClr>
                <a:schemeClr val="lt1"/>
              </a:buClr>
              <a:buSzPts val="1644"/>
              <a:buNone/>
              <a:defRPr sz="1644">
                <a:solidFill>
                  <a:schemeClr val="lt1"/>
                </a:solidFill>
              </a:defRPr>
            </a:lvl4pPr>
            <a:lvl5pPr indent="-228600" lvl="4" marL="2286000" algn="l">
              <a:lnSpc>
                <a:spcPct val="90000"/>
              </a:lnSpc>
              <a:spcBef>
                <a:spcPts val="500"/>
              </a:spcBef>
              <a:spcAft>
                <a:spcPts val="0"/>
              </a:spcAft>
              <a:buClr>
                <a:schemeClr val="lt1"/>
              </a:buClr>
              <a:buSzPts val="1644"/>
              <a:buNone/>
              <a:defRPr sz="1644">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42" name="Google Shape;42;p51"/>
          <p:cNvPicPr preferRelativeResize="0"/>
          <p:nvPr/>
        </p:nvPicPr>
        <p:blipFill rotWithShape="1">
          <a:blip r:embed="rId7">
            <a:alphaModFix/>
          </a:blip>
          <a:srcRect b="0" l="0" r="0" t="0"/>
          <a:stretch/>
        </p:blipFill>
        <p:spPr>
          <a:xfrm>
            <a:off x="0" y="0"/>
            <a:ext cx="16256000" cy="9144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p:tgtEl>
                                          <p:spTgt spid="3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200"/>
                                  </p:st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p:tgtEl>
                                          <p:spTgt spid="35"/>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500"/>
                                  </p:st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p:tgtEl>
                                          <p:spTgt spid="32"/>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800"/>
                                  </p:stCondLst>
                                  <p:childTnLst>
                                    <p:set>
                                      <p:cBhvr>
                                        <p:cTn dur="1" fill="hold">
                                          <p:stCondLst>
                                            <p:cond delay="0"/>
                                          </p:stCondLst>
                                        </p:cTn>
                                        <p:tgtEl>
                                          <p:spTgt spid="29"/>
                                        </p:tgtEl>
                                        <p:attrNameLst>
                                          <p:attrName>style.visibility</p:attrName>
                                        </p:attrNameLst>
                                      </p:cBhvr>
                                      <p:to>
                                        <p:strVal val="visible"/>
                                      </p:to>
                                    </p:set>
                                    <p:anim calcmode="lin" valueType="num">
                                      <p:cBhvr additive="base">
                                        <p:cTn dur="500"/>
                                        <p:tgtEl>
                                          <p:spTgt spid="2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193" name="Shape 193"/>
        <p:cNvGrpSpPr/>
        <p:nvPr/>
      </p:nvGrpSpPr>
      <p:grpSpPr>
        <a:xfrm>
          <a:off x="0" y="0"/>
          <a:ext cx="0" cy="0"/>
          <a:chOff x="0" y="0"/>
          <a:chExt cx="0" cy="0"/>
        </a:xfrm>
      </p:grpSpPr>
      <p:sp>
        <p:nvSpPr>
          <p:cNvPr id="194" name="Google Shape;194;p60"/>
          <p:cNvSpPr/>
          <p:nvPr/>
        </p:nvSpPr>
        <p:spPr>
          <a:xfrm>
            <a:off x="-1" y="7677018"/>
            <a:ext cx="16256001"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nvGrpSpPr>
          <p:cNvPr id="195" name="Google Shape;195;p60"/>
          <p:cNvGrpSpPr/>
          <p:nvPr/>
        </p:nvGrpSpPr>
        <p:grpSpPr>
          <a:xfrm>
            <a:off x="-3" y="7545045"/>
            <a:ext cx="16256000" cy="130964"/>
            <a:chOff x="0" y="474414"/>
            <a:chExt cx="7908925" cy="61412"/>
          </a:xfrm>
        </p:grpSpPr>
        <p:sp>
          <p:nvSpPr>
            <p:cNvPr id="196" name="Google Shape;196;p60"/>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97" name="Google Shape;197;p60"/>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98" name="Google Shape;198;p60"/>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99" name="Google Shape;199;p60"/>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0" name="Google Shape;200;p60"/>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1" name="Google Shape;201;p60"/>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2" name="Google Shape;202;p60"/>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sp>
        <p:nvSpPr>
          <p:cNvPr id="203" name="Google Shape;203;p60"/>
          <p:cNvSpPr/>
          <p:nvPr/>
        </p:nvSpPr>
        <p:spPr>
          <a:xfrm>
            <a:off x="-1" y="4732"/>
            <a:ext cx="16256001"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04" name="Google Shape;204;p60"/>
          <p:cNvSpPr txBox="1"/>
          <p:nvPr/>
        </p:nvSpPr>
        <p:spPr>
          <a:xfrm>
            <a:off x="6760067" y="3801294"/>
            <a:ext cx="5015027" cy="120032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262626"/>
              </a:buClr>
              <a:buSzPts val="7200"/>
              <a:buFont typeface="Open Sans"/>
              <a:buNone/>
            </a:pPr>
            <a:r>
              <a:rPr b="1" i="0" lang="en-US" sz="7200" u="none" cap="none" strike="noStrike">
                <a:solidFill>
                  <a:srgbClr val="262626"/>
                </a:solidFill>
                <a:latin typeface="Open Sans"/>
                <a:ea typeface="Open Sans"/>
                <a:cs typeface="Open Sans"/>
                <a:sym typeface="Open Sans"/>
              </a:rPr>
              <a:t>Thank You</a:t>
            </a:r>
            <a:endParaRPr b="0" i="0" sz="1400" u="none" cap="none" strike="noStrike">
              <a:solidFill>
                <a:srgbClr val="000000"/>
              </a:solidFill>
              <a:latin typeface="Arial"/>
              <a:ea typeface="Arial"/>
              <a:cs typeface="Arial"/>
              <a:sym typeface="Arial"/>
            </a:endParaRPr>
          </a:p>
        </p:txBody>
      </p:sp>
      <p:grpSp>
        <p:nvGrpSpPr>
          <p:cNvPr id="205" name="Google Shape;205;p60"/>
          <p:cNvGrpSpPr/>
          <p:nvPr/>
        </p:nvGrpSpPr>
        <p:grpSpPr>
          <a:xfrm>
            <a:off x="2493994" y="2493927"/>
            <a:ext cx="3549856" cy="3683090"/>
            <a:chOff x="1430872" y="1152875"/>
            <a:chExt cx="1727088" cy="1727088"/>
          </a:xfrm>
        </p:grpSpPr>
        <p:sp>
          <p:nvSpPr>
            <p:cNvPr id="206" name="Google Shape;206;p60"/>
            <p:cNvSpPr/>
            <p:nvPr/>
          </p:nvSpPr>
          <p:spPr>
            <a:xfrm>
              <a:off x="1430872" y="1152875"/>
              <a:ext cx="1727088" cy="1727088"/>
            </a:xfrm>
            <a:prstGeom prst="ellipse">
              <a:avLst/>
            </a:prstGeom>
            <a:solidFill>
              <a:srgbClr val="7EC7E8"/>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207" name="Google Shape;207;p60"/>
            <p:cNvPicPr preferRelativeResize="0"/>
            <p:nvPr/>
          </p:nvPicPr>
          <p:blipFill rotWithShape="1">
            <a:blip r:embed="rId2">
              <a:alphaModFix/>
            </a:blip>
            <a:srcRect b="0" l="0" r="0" t="0"/>
            <a:stretch/>
          </p:blipFill>
          <p:spPr>
            <a:xfrm>
              <a:off x="1657008" y="1588960"/>
              <a:ext cx="1322414" cy="860188"/>
            </a:xfrm>
            <a:prstGeom prst="rect">
              <a:avLst/>
            </a:prstGeom>
            <a:noFill/>
            <a:ln>
              <a:noFill/>
            </a:ln>
          </p:spPr>
        </p:pic>
      </p:grpSp>
      <p:pic>
        <p:nvPicPr>
          <p:cNvPr id="208" name="Google Shape;208;p60"/>
          <p:cNvPicPr preferRelativeResize="0"/>
          <p:nvPr/>
        </p:nvPicPr>
        <p:blipFill rotWithShape="1">
          <a:blip r:embed="rId3">
            <a:alphaModFix/>
          </a:blip>
          <a:srcRect b="0" l="0" r="0" t="0"/>
          <a:stretch/>
        </p:blipFill>
        <p:spPr>
          <a:xfrm>
            <a:off x="13413430" y="174759"/>
            <a:ext cx="2673811" cy="771649"/>
          </a:xfrm>
          <a:prstGeom prst="rect">
            <a:avLst/>
          </a:prstGeom>
          <a:noFill/>
          <a:ln>
            <a:noFill/>
          </a:ln>
        </p:spPr>
      </p:pic>
      <p:pic>
        <p:nvPicPr>
          <p:cNvPr id="209" name="Google Shape;209;p60"/>
          <p:cNvPicPr preferRelativeResize="0"/>
          <p:nvPr/>
        </p:nvPicPr>
        <p:blipFill rotWithShape="1">
          <a:blip r:embed="rId4">
            <a:alphaModFix/>
          </a:blip>
          <a:srcRect b="0" l="0" r="0" t="0"/>
          <a:stretch/>
        </p:blipFill>
        <p:spPr>
          <a:xfrm>
            <a:off x="0" y="37322"/>
            <a:ext cx="16256000" cy="91440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ash screen">
  <p:cSld name="Splash screen">
    <p:spTree>
      <p:nvGrpSpPr>
        <p:cNvPr id="210" name="Shape 210"/>
        <p:cNvGrpSpPr/>
        <p:nvPr/>
      </p:nvGrpSpPr>
      <p:grpSpPr>
        <a:xfrm>
          <a:off x="0" y="0"/>
          <a:ext cx="0" cy="0"/>
          <a:chOff x="0" y="0"/>
          <a:chExt cx="0" cy="0"/>
        </a:xfrm>
      </p:grpSpPr>
      <p:sp>
        <p:nvSpPr>
          <p:cNvPr id="211" name="Google Shape;211;p61"/>
          <p:cNvSpPr/>
          <p:nvPr/>
        </p:nvSpPr>
        <p:spPr>
          <a:xfrm>
            <a:off x="1" y="0"/>
            <a:ext cx="16256001" cy="1121168"/>
          </a:xfrm>
          <a:prstGeom prst="rect">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2" name="Google Shape;212;p61"/>
          <p:cNvSpPr/>
          <p:nvPr/>
        </p:nvSpPr>
        <p:spPr>
          <a:xfrm>
            <a:off x="1" y="7677022"/>
            <a:ext cx="16256001" cy="1466983"/>
          </a:xfrm>
          <a:prstGeom prst="rect">
            <a:avLst/>
          </a:prstGeom>
          <a:solidFill>
            <a:srgbClr val="8E8E8E"/>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3" name="Google Shape;213;p61"/>
          <p:cNvSpPr txBox="1"/>
          <p:nvPr>
            <p:ph idx="1" type="body"/>
          </p:nvPr>
        </p:nvSpPr>
        <p:spPr>
          <a:xfrm>
            <a:off x="3687281" y="3289822"/>
            <a:ext cx="9486278" cy="38779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rgbClr val="262626"/>
              </a:buClr>
              <a:buSzPts val="2800"/>
              <a:buNone/>
              <a:defRPr b="0" sz="28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61"/>
          <p:cNvSpPr txBox="1"/>
          <p:nvPr>
            <p:ph idx="2" type="body"/>
          </p:nvPr>
        </p:nvSpPr>
        <p:spPr>
          <a:xfrm>
            <a:off x="3687281" y="2625331"/>
            <a:ext cx="9486278" cy="443198"/>
          </a:xfrm>
          <a:prstGeom prst="rect">
            <a:avLst/>
          </a:prstGeom>
          <a:noFill/>
          <a:ln>
            <a:noFill/>
          </a:ln>
        </p:spPr>
        <p:txBody>
          <a:bodyPr anchorCtr="0" anchor="ctr" bIns="0" lIns="0" spcFirstLastPara="1" rIns="0" wrap="square" tIns="0">
            <a:noAutofit/>
          </a:bodyPr>
          <a:lstStyle>
            <a:lvl1pPr indent="-228600" lvl="0" marL="457200" algn="l">
              <a:lnSpc>
                <a:spcPct val="90000"/>
              </a:lnSpc>
              <a:spcBef>
                <a:spcPts val="1000"/>
              </a:spcBef>
              <a:spcAft>
                <a:spcPts val="0"/>
              </a:spcAft>
              <a:buClr>
                <a:srgbClr val="262626"/>
              </a:buClr>
              <a:buSzPts val="3200"/>
              <a:buNone/>
              <a:defRPr b="1" sz="3200">
                <a:solidFill>
                  <a:srgbClr val="262626"/>
                </a:solidFill>
                <a:latin typeface="Open Sans"/>
                <a:ea typeface="Open Sans"/>
                <a:cs typeface="Open Sans"/>
                <a:sym typeface="Open Sans"/>
              </a:defRPr>
            </a:lvl1pPr>
            <a:lvl2pPr indent="-228600" lvl="1" marL="914400" algn="l">
              <a:lnSpc>
                <a:spcPct val="90000"/>
              </a:lnSpc>
              <a:spcBef>
                <a:spcPts val="500"/>
              </a:spcBef>
              <a:spcAft>
                <a:spcPts val="0"/>
              </a:spcAft>
              <a:buClr>
                <a:schemeClr val="dk1"/>
              </a:buClr>
              <a:buSzPts val="2400"/>
              <a:buNone/>
              <a:defRPr/>
            </a:lvl2pPr>
            <a:lvl3pPr indent="-228600" lvl="2" marL="1371600" algn="l">
              <a:lnSpc>
                <a:spcPct val="90000"/>
              </a:lnSpc>
              <a:spcBef>
                <a:spcPts val="500"/>
              </a:spcBef>
              <a:spcAft>
                <a:spcPts val="0"/>
              </a:spcAft>
              <a:buClr>
                <a:schemeClr val="dk1"/>
              </a:buClr>
              <a:buSzPts val="2000"/>
              <a:buNone/>
              <a:defRPr/>
            </a:lvl3pPr>
            <a:lvl4pPr indent="-228600" lvl="3" marL="1828800" algn="l">
              <a:lnSpc>
                <a:spcPct val="90000"/>
              </a:lnSpc>
              <a:spcBef>
                <a:spcPts val="500"/>
              </a:spcBef>
              <a:spcAft>
                <a:spcPts val="0"/>
              </a:spcAft>
              <a:buClr>
                <a:schemeClr val="dk1"/>
              </a:buClr>
              <a:buSzPts val="1800"/>
              <a:buNone/>
              <a:defRPr/>
            </a:lvl4pPr>
            <a:lvl5pPr indent="-228600" lvl="4" marL="2286000" algn="l">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grpSp>
        <p:nvGrpSpPr>
          <p:cNvPr id="215" name="Google Shape;215;p61"/>
          <p:cNvGrpSpPr/>
          <p:nvPr/>
        </p:nvGrpSpPr>
        <p:grpSpPr>
          <a:xfrm>
            <a:off x="-1" y="7545046"/>
            <a:ext cx="16256000" cy="130964"/>
            <a:chOff x="0" y="474414"/>
            <a:chExt cx="7908925" cy="61412"/>
          </a:xfrm>
        </p:grpSpPr>
        <p:sp>
          <p:nvSpPr>
            <p:cNvPr id="216" name="Google Shape;216;p61"/>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7" name="Google Shape;217;p61"/>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8" name="Google Shape;218;p61"/>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19" name="Google Shape;219;p61"/>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0" name="Google Shape;220;p61"/>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1" name="Google Shape;221;p61"/>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2" name="Google Shape;222;p61"/>
            <p:cNvSpPr/>
            <p:nvPr/>
          </p:nvSpPr>
          <p:spPr>
            <a:xfrm>
              <a:off x="5972175" y="474414"/>
              <a:ext cx="1936750" cy="61412"/>
            </a:xfrm>
            <a:prstGeom prst="rect">
              <a:avLst/>
            </a:prstGeom>
            <a:solidFill>
              <a:srgbClr val="3F97C0"/>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sp>
        <p:nvSpPr>
          <p:cNvPr id="223" name="Google Shape;223;p61"/>
          <p:cNvSpPr txBox="1"/>
          <p:nvPr/>
        </p:nvSpPr>
        <p:spPr>
          <a:xfrm>
            <a:off x="88120" y="8713208"/>
            <a:ext cx="3757952" cy="36933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Open Sans"/>
                <a:ea typeface="Open Sans"/>
                <a:cs typeface="Open Sans"/>
                <a:sym typeface="Open Sans"/>
              </a:rPr>
              <a:t>©</a:t>
            </a:r>
            <a:r>
              <a:rPr b="0" i="0" lang="en-US" sz="1800" u="none" cap="none" strike="noStrike">
                <a:solidFill>
                  <a:schemeClr val="dk1"/>
                </a:solidFill>
                <a:latin typeface="Open Sans"/>
                <a:ea typeface="Open Sans"/>
                <a:cs typeface="Open Sans"/>
                <a:sym typeface="Open Sans"/>
              </a:rPr>
              <a:t> </a:t>
            </a:r>
            <a:r>
              <a:rPr b="0" i="0" lang="en-US" sz="1800" u="none" cap="none" strike="noStrike">
                <a:solidFill>
                  <a:schemeClr val="lt1"/>
                </a:solidFill>
                <a:latin typeface="Open Sans"/>
                <a:ea typeface="Open Sans"/>
                <a:cs typeface="Open Sans"/>
                <a:sym typeface="Open Sans"/>
              </a:rPr>
              <a:t>Simplilearn. All rights reserved.</a:t>
            </a:r>
            <a:endParaRPr b="0" i="0" sz="1400" u="none" cap="none" strike="noStrike">
              <a:solidFill>
                <a:srgbClr val="000000"/>
              </a:solidFill>
              <a:latin typeface="Arial"/>
              <a:ea typeface="Arial"/>
              <a:cs typeface="Arial"/>
              <a:sym typeface="Arial"/>
            </a:endParaRPr>
          </a:p>
        </p:txBody>
      </p:sp>
      <p:sp>
        <p:nvSpPr>
          <p:cNvPr id="224" name="Google Shape;224;p61"/>
          <p:cNvSpPr/>
          <p:nvPr/>
        </p:nvSpPr>
        <p:spPr>
          <a:xfrm>
            <a:off x="3579463"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5" name="Google Shape;225;p61"/>
          <p:cNvSpPr/>
          <p:nvPr/>
        </p:nvSpPr>
        <p:spPr>
          <a:xfrm>
            <a:off x="60441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6" name="Google Shape;226;p61"/>
          <p:cNvSpPr/>
          <p:nvPr/>
        </p:nvSpPr>
        <p:spPr>
          <a:xfrm>
            <a:off x="8517394"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227" name="Google Shape;227;p61"/>
          <p:cNvSpPr/>
          <p:nvPr/>
        </p:nvSpPr>
        <p:spPr>
          <a:xfrm>
            <a:off x="11016162" y="4179551"/>
            <a:ext cx="1668847" cy="1731483"/>
          </a:xfrm>
          <a:prstGeom prst="ellipse">
            <a:avLst/>
          </a:prstGeom>
          <a:solidFill>
            <a:srgbClr val="7EC7E8"/>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pic>
        <p:nvPicPr>
          <p:cNvPr id="228" name="Google Shape;228;p61"/>
          <p:cNvPicPr preferRelativeResize="0"/>
          <p:nvPr/>
        </p:nvPicPr>
        <p:blipFill rotWithShape="1">
          <a:blip r:embed="rId2">
            <a:alphaModFix/>
          </a:blip>
          <a:srcRect b="0" l="0" r="0" t="0"/>
          <a:stretch/>
        </p:blipFill>
        <p:spPr>
          <a:xfrm>
            <a:off x="3812452" y="4592532"/>
            <a:ext cx="1171029" cy="869787"/>
          </a:xfrm>
          <a:prstGeom prst="rect">
            <a:avLst/>
          </a:prstGeom>
          <a:noFill/>
          <a:ln>
            <a:noFill/>
          </a:ln>
        </p:spPr>
      </p:pic>
      <p:pic>
        <p:nvPicPr>
          <p:cNvPr id="229" name="Google Shape;229;p61"/>
          <p:cNvPicPr preferRelativeResize="0"/>
          <p:nvPr/>
        </p:nvPicPr>
        <p:blipFill rotWithShape="1">
          <a:blip r:embed="rId3">
            <a:alphaModFix/>
          </a:blip>
          <a:srcRect b="0" l="0" r="0" t="0"/>
          <a:stretch/>
        </p:blipFill>
        <p:spPr>
          <a:xfrm>
            <a:off x="6512268" y="4501181"/>
            <a:ext cx="732697" cy="1088225"/>
          </a:xfrm>
          <a:prstGeom prst="rect">
            <a:avLst/>
          </a:prstGeom>
          <a:noFill/>
          <a:ln>
            <a:noFill/>
          </a:ln>
        </p:spPr>
      </p:pic>
      <p:pic>
        <p:nvPicPr>
          <p:cNvPr id="230" name="Google Shape;230;p61"/>
          <p:cNvPicPr preferRelativeResize="0"/>
          <p:nvPr/>
        </p:nvPicPr>
        <p:blipFill rotWithShape="1">
          <a:blip r:embed="rId4">
            <a:alphaModFix/>
          </a:blip>
          <a:srcRect b="0" l="0" r="0" t="0"/>
          <a:stretch/>
        </p:blipFill>
        <p:spPr>
          <a:xfrm>
            <a:off x="8807158" y="4480191"/>
            <a:ext cx="1089313" cy="1130197"/>
          </a:xfrm>
          <a:prstGeom prst="rect">
            <a:avLst/>
          </a:prstGeom>
          <a:noFill/>
          <a:ln>
            <a:noFill/>
          </a:ln>
        </p:spPr>
      </p:pic>
      <p:pic>
        <p:nvPicPr>
          <p:cNvPr id="231" name="Google Shape;231;p61"/>
          <p:cNvPicPr preferRelativeResize="0"/>
          <p:nvPr/>
        </p:nvPicPr>
        <p:blipFill rotWithShape="1">
          <a:blip r:embed="rId5">
            <a:alphaModFix/>
          </a:blip>
          <a:srcRect b="0" l="0" r="0" t="0"/>
          <a:stretch/>
        </p:blipFill>
        <p:spPr>
          <a:xfrm>
            <a:off x="11221061" y="4512962"/>
            <a:ext cx="1259043" cy="1064663"/>
          </a:xfrm>
          <a:prstGeom prst="rect">
            <a:avLst/>
          </a:prstGeom>
          <a:noFill/>
          <a:ln>
            <a:noFill/>
          </a:ln>
        </p:spPr>
      </p:pic>
      <p:pic>
        <p:nvPicPr>
          <p:cNvPr id="232" name="Google Shape;232;p61"/>
          <p:cNvPicPr preferRelativeResize="0"/>
          <p:nvPr/>
        </p:nvPicPr>
        <p:blipFill rotWithShape="1">
          <a:blip r:embed="rId6">
            <a:alphaModFix/>
          </a:blip>
          <a:srcRect b="0" l="0" r="0" t="0"/>
          <a:stretch/>
        </p:blipFill>
        <p:spPr>
          <a:xfrm>
            <a:off x="13413430" y="174759"/>
            <a:ext cx="2673811" cy="7716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q">
  <p:cSld name="2_quiz q">
    <p:spTree>
      <p:nvGrpSpPr>
        <p:cNvPr id="233" name="Shape 233"/>
        <p:cNvGrpSpPr/>
        <p:nvPr/>
      </p:nvGrpSpPr>
      <p:grpSpPr>
        <a:xfrm>
          <a:off x="0" y="0"/>
          <a:ext cx="0" cy="0"/>
          <a:chOff x="0" y="0"/>
          <a:chExt cx="0" cy="0"/>
        </a:xfrm>
      </p:grpSpPr>
      <p:sp>
        <p:nvSpPr>
          <p:cNvPr id="234" name="Google Shape;234;p62"/>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235" name="Google Shape;235;p62"/>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236" name="Google Shape;236;p62"/>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37" name="Google Shape;237;p62"/>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38" name="Google Shape;238;p62"/>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9" name="Google Shape;239;p62"/>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240" name="Google Shape;240;p62"/>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241" name="Google Shape;241;p62"/>
          <p:cNvSpPr txBox="1"/>
          <p:nvPr/>
        </p:nvSpPr>
        <p:spPr>
          <a:xfrm>
            <a:off x="1664103" y="285270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242" name="Google Shape;242;p62"/>
          <p:cNvSpPr txBox="1"/>
          <p:nvPr/>
        </p:nvSpPr>
        <p:spPr>
          <a:xfrm>
            <a:off x="1664103" y="367380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243" name="Google Shape;243;p62"/>
          <p:cNvSpPr txBox="1"/>
          <p:nvPr/>
        </p:nvSpPr>
        <p:spPr>
          <a:xfrm>
            <a:off x="1664101" y="4494903"/>
            <a:ext cx="62337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244" name="Google Shape;244;p62"/>
          <p:cNvSpPr txBox="1"/>
          <p:nvPr/>
        </p:nvSpPr>
        <p:spPr>
          <a:xfrm>
            <a:off x="1664103" y="5316001"/>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245" name="Google Shape;245;p62"/>
          <p:cNvSpPr txBox="1"/>
          <p:nvPr>
            <p:ph idx="3" type="body"/>
          </p:nvPr>
        </p:nvSpPr>
        <p:spPr>
          <a:xfrm>
            <a:off x="2329744" y="276198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6" name="Google Shape;246;p62"/>
          <p:cNvSpPr txBox="1"/>
          <p:nvPr>
            <p:ph idx="4" type="body"/>
          </p:nvPr>
        </p:nvSpPr>
        <p:spPr>
          <a:xfrm>
            <a:off x="2329744" y="3582594"/>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7" name="Google Shape;247;p62"/>
          <p:cNvSpPr txBox="1"/>
          <p:nvPr>
            <p:ph idx="5" type="body"/>
          </p:nvPr>
        </p:nvSpPr>
        <p:spPr>
          <a:xfrm>
            <a:off x="2329744" y="440319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8" name="Google Shape;248;p62"/>
          <p:cNvSpPr txBox="1"/>
          <p:nvPr>
            <p:ph idx="6" type="body"/>
          </p:nvPr>
        </p:nvSpPr>
        <p:spPr>
          <a:xfrm>
            <a:off x="2329744" y="5223804"/>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9" name="Google Shape;249;p62"/>
          <p:cNvSpPr txBox="1"/>
          <p:nvPr/>
        </p:nvSpPr>
        <p:spPr>
          <a:xfrm>
            <a:off x="1664101" y="6137097"/>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e.</a:t>
            </a:r>
            <a:endParaRPr b="0" i="0" sz="1400" u="none" cap="none" strike="noStrike">
              <a:solidFill>
                <a:srgbClr val="000000"/>
              </a:solidFill>
              <a:latin typeface="Arial"/>
              <a:ea typeface="Arial"/>
              <a:cs typeface="Arial"/>
              <a:sym typeface="Arial"/>
            </a:endParaRPr>
          </a:p>
        </p:txBody>
      </p:sp>
      <p:sp>
        <p:nvSpPr>
          <p:cNvPr id="250" name="Google Shape;250;p62"/>
          <p:cNvSpPr txBox="1"/>
          <p:nvPr>
            <p:ph idx="7" type="body"/>
          </p:nvPr>
        </p:nvSpPr>
        <p:spPr>
          <a:xfrm>
            <a:off x="2310170" y="6044408"/>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51" name="Google Shape;251;p62"/>
          <p:cNvPicPr preferRelativeResize="0"/>
          <p:nvPr/>
        </p:nvPicPr>
        <p:blipFill rotWithShape="1">
          <a:blip r:embed="rId3">
            <a:alphaModFix/>
          </a:blip>
          <a:srcRect b="0" l="0" r="0" t="0"/>
          <a:stretch/>
        </p:blipFill>
        <p:spPr>
          <a:xfrm>
            <a:off x="0" y="37322"/>
            <a:ext cx="16256000" cy="9144000"/>
          </a:xfrm>
          <a:prstGeom prst="rect">
            <a:avLst/>
          </a:prstGeom>
          <a:noFill/>
          <a:ln>
            <a:noFill/>
          </a:ln>
        </p:spPr>
      </p:pic>
      <p:grpSp>
        <p:nvGrpSpPr>
          <p:cNvPr id="252" name="Google Shape;252;p62"/>
          <p:cNvGrpSpPr/>
          <p:nvPr/>
        </p:nvGrpSpPr>
        <p:grpSpPr>
          <a:xfrm>
            <a:off x="0" y="-4724"/>
            <a:ext cx="16256000" cy="195000"/>
            <a:chOff x="0" y="-4724"/>
            <a:chExt cx="16256000" cy="195000"/>
          </a:xfrm>
        </p:grpSpPr>
        <p:sp>
          <p:nvSpPr>
            <p:cNvPr id="253" name="Google Shape;253;p62"/>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54" name="Google Shape;254;p62"/>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255" name="Google Shape;255;p62"/>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56" name="Google Shape;256;p62"/>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57" name="Google Shape;257;p62"/>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58" name="Google Shape;258;p62"/>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59" name="Google Shape;259;p62"/>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quiz ans">
  <p:cSld name="2_quiz ans">
    <p:spTree>
      <p:nvGrpSpPr>
        <p:cNvPr id="260" name="Shape 260"/>
        <p:cNvGrpSpPr/>
        <p:nvPr/>
      </p:nvGrpSpPr>
      <p:grpSpPr>
        <a:xfrm>
          <a:off x="0" y="0"/>
          <a:ext cx="0" cy="0"/>
          <a:chOff x="0" y="0"/>
          <a:chExt cx="0" cy="0"/>
        </a:xfrm>
      </p:grpSpPr>
      <p:sp>
        <p:nvSpPr>
          <p:cNvPr id="261" name="Google Shape;261;p63"/>
          <p:cNvSpPr/>
          <p:nvPr/>
        </p:nvSpPr>
        <p:spPr>
          <a:xfrm>
            <a:off x="1" y="6798914"/>
            <a:ext cx="16256001"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262" name="Google Shape;262;p63"/>
          <p:cNvSpPr txBox="1"/>
          <p:nvPr>
            <p:ph idx="1" type="body"/>
          </p:nvPr>
        </p:nvSpPr>
        <p:spPr>
          <a:xfrm>
            <a:off x="433971" y="7456927"/>
            <a:ext cx="15267333" cy="128794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3" name="Google Shape;263;p63"/>
          <p:cNvSpPr txBox="1"/>
          <p:nvPr/>
        </p:nvSpPr>
        <p:spPr>
          <a:xfrm>
            <a:off x="436422" y="6835848"/>
            <a:ext cx="323223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The correct answer is</a:t>
            </a:r>
            <a:endParaRPr b="0" i="0" sz="1400" u="none" cap="none" strike="noStrike">
              <a:solidFill>
                <a:srgbClr val="000000"/>
              </a:solidFill>
              <a:latin typeface="Arial"/>
              <a:ea typeface="Arial"/>
              <a:cs typeface="Arial"/>
              <a:sym typeface="Arial"/>
            </a:endParaRPr>
          </a:p>
        </p:txBody>
      </p:sp>
      <p:cxnSp>
        <p:nvCxnSpPr>
          <p:cNvPr id="264" name="Google Shape;264;p63"/>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265" name="Google Shape;265;p63"/>
          <p:cNvCxnSpPr/>
          <p:nvPr/>
        </p:nvCxnSpPr>
        <p:spPr>
          <a:xfrm>
            <a:off x="396856" y="7371304"/>
            <a:ext cx="15462286" cy="0"/>
          </a:xfrm>
          <a:prstGeom prst="straightConnector1">
            <a:avLst/>
          </a:prstGeom>
          <a:noFill/>
          <a:ln cap="flat" cmpd="sng" w="28575">
            <a:solidFill>
              <a:srgbClr val="CDCDCD"/>
            </a:solidFill>
            <a:prstDash val="solid"/>
            <a:miter lim="800000"/>
            <a:headEnd len="sm" w="sm" type="none"/>
            <a:tailEnd len="sm" w="sm" type="none"/>
          </a:ln>
        </p:spPr>
      </p:cxnSp>
      <p:sp>
        <p:nvSpPr>
          <p:cNvPr id="266" name="Google Shape;266;p63"/>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7" name="Google Shape;267;p63"/>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268" name="Google Shape;268;p63"/>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269" name="Google Shape;269;p63"/>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70" name="Google Shape;270;p63"/>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1" name="Google Shape;271;p63"/>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272" name="Google Shape;272;p63"/>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273" name="Google Shape;273;p63"/>
          <p:cNvSpPr txBox="1"/>
          <p:nvPr>
            <p:ph idx="4"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4" name="Google Shape;274;p63"/>
          <p:cNvSpPr txBox="1"/>
          <p:nvPr/>
        </p:nvSpPr>
        <p:spPr>
          <a:xfrm>
            <a:off x="1664103" y="285270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275" name="Google Shape;275;p63"/>
          <p:cNvSpPr txBox="1"/>
          <p:nvPr/>
        </p:nvSpPr>
        <p:spPr>
          <a:xfrm>
            <a:off x="1664103" y="367380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276" name="Google Shape;276;p63"/>
          <p:cNvSpPr txBox="1"/>
          <p:nvPr/>
        </p:nvSpPr>
        <p:spPr>
          <a:xfrm>
            <a:off x="1664101" y="4494903"/>
            <a:ext cx="62337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277" name="Google Shape;277;p63"/>
          <p:cNvSpPr txBox="1"/>
          <p:nvPr/>
        </p:nvSpPr>
        <p:spPr>
          <a:xfrm>
            <a:off x="1664103" y="5316001"/>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278" name="Google Shape;278;p63"/>
          <p:cNvSpPr txBox="1"/>
          <p:nvPr>
            <p:ph idx="5" type="body"/>
          </p:nvPr>
        </p:nvSpPr>
        <p:spPr>
          <a:xfrm>
            <a:off x="2329744" y="276198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9" name="Google Shape;279;p63"/>
          <p:cNvSpPr txBox="1"/>
          <p:nvPr>
            <p:ph idx="6" type="body"/>
          </p:nvPr>
        </p:nvSpPr>
        <p:spPr>
          <a:xfrm>
            <a:off x="2329744" y="3582594"/>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0" name="Google Shape;280;p63"/>
          <p:cNvSpPr txBox="1"/>
          <p:nvPr>
            <p:ph idx="7" type="body"/>
          </p:nvPr>
        </p:nvSpPr>
        <p:spPr>
          <a:xfrm>
            <a:off x="2329744" y="440319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1" name="Google Shape;281;p63"/>
          <p:cNvSpPr txBox="1"/>
          <p:nvPr>
            <p:ph idx="8" type="body"/>
          </p:nvPr>
        </p:nvSpPr>
        <p:spPr>
          <a:xfrm>
            <a:off x="2329744" y="5223804"/>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2" name="Google Shape;282;p63"/>
          <p:cNvSpPr txBox="1"/>
          <p:nvPr/>
        </p:nvSpPr>
        <p:spPr>
          <a:xfrm>
            <a:off x="1664101" y="6137097"/>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e.</a:t>
            </a:r>
            <a:endParaRPr b="0" i="0" sz="1400" u="none" cap="none" strike="noStrike">
              <a:solidFill>
                <a:srgbClr val="000000"/>
              </a:solidFill>
              <a:latin typeface="Arial"/>
              <a:ea typeface="Arial"/>
              <a:cs typeface="Arial"/>
              <a:sym typeface="Arial"/>
            </a:endParaRPr>
          </a:p>
        </p:txBody>
      </p:sp>
      <p:sp>
        <p:nvSpPr>
          <p:cNvPr id="283" name="Google Shape;283;p63"/>
          <p:cNvSpPr txBox="1"/>
          <p:nvPr>
            <p:ph idx="9" type="body"/>
          </p:nvPr>
        </p:nvSpPr>
        <p:spPr>
          <a:xfrm>
            <a:off x="2310170" y="6044408"/>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84" name="Google Shape;284;p63"/>
          <p:cNvPicPr preferRelativeResize="0"/>
          <p:nvPr/>
        </p:nvPicPr>
        <p:blipFill rotWithShape="1">
          <a:blip r:embed="rId3">
            <a:alphaModFix/>
          </a:blip>
          <a:srcRect b="0" l="0" r="0" t="0"/>
          <a:stretch/>
        </p:blipFill>
        <p:spPr>
          <a:xfrm>
            <a:off x="0" y="37322"/>
            <a:ext cx="16256000" cy="9144000"/>
          </a:xfrm>
          <a:prstGeom prst="rect">
            <a:avLst/>
          </a:prstGeom>
          <a:noFill/>
          <a:ln>
            <a:noFill/>
          </a:ln>
        </p:spPr>
      </p:pic>
      <p:grpSp>
        <p:nvGrpSpPr>
          <p:cNvPr id="285" name="Google Shape;285;p63"/>
          <p:cNvGrpSpPr/>
          <p:nvPr/>
        </p:nvGrpSpPr>
        <p:grpSpPr>
          <a:xfrm>
            <a:off x="0" y="-4724"/>
            <a:ext cx="16256000" cy="195000"/>
            <a:chOff x="0" y="-4724"/>
            <a:chExt cx="16256000" cy="195000"/>
          </a:xfrm>
        </p:grpSpPr>
        <p:sp>
          <p:nvSpPr>
            <p:cNvPr id="286" name="Google Shape;286;p63"/>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87" name="Google Shape;287;p63"/>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288" name="Google Shape;288;p63"/>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89" name="Google Shape;289;p63"/>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90" name="Google Shape;290;p63"/>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91" name="Google Shape;291;p63"/>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292" name="Google Shape;292;p63"/>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q">
  <p:cSld name="1_quiz q">
    <p:spTree>
      <p:nvGrpSpPr>
        <p:cNvPr id="293" name="Shape 293"/>
        <p:cNvGrpSpPr/>
        <p:nvPr/>
      </p:nvGrpSpPr>
      <p:grpSpPr>
        <a:xfrm>
          <a:off x="0" y="0"/>
          <a:ext cx="0" cy="0"/>
          <a:chOff x="0" y="0"/>
          <a:chExt cx="0" cy="0"/>
        </a:xfrm>
      </p:grpSpPr>
      <p:sp>
        <p:nvSpPr>
          <p:cNvPr id="294" name="Google Shape;294;p64"/>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295" name="Google Shape;295;p64"/>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296" name="Google Shape;296;p64"/>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297" name="Google Shape;297;p64"/>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298" name="Google Shape;298;p64"/>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9" name="Google Shape;299;p64"/>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300" name="Google Shape;300;p64"/>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301" name="Google Shape;301;p64"/>
          <p:cNvSpPr txBox="1"/>
          <p:nvPr/>
        </p:nvSpPr>
        <p:spPr>
          <a:xfrm>
            <a:off x="1664103" y="300768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302" name="Google Shape;302;p64"/>
          <p:cNvSpPr txBox="1"/>
          <p:nvPr/>
        </p:nvSpPr>
        <p:spPr>
          <a:xfrm>
            <a:off x="1664103" y="382878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303" name="Google Shape;303;p64"/>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4" name="Google Shape;304;p64"/>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05" name="Google Shape;305;p64"/>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306" name="Google Shape;306;p64"/>
          <p:cNvGrpSpPr/>
          <p:nvPr/>
        </p:nvGrpSpPr>
        <p:grpSpPr>
          <a:xfrm>
            <a:off x="0" y="-4724"/>
            <a:ext cx="16256000" cy="195000"/>
            <a:chOff x="0" y="-4724"/>
            <a:chExt cx="16256000" cy="195000"/>
          </a:xfrm>
        </p:grpSpPr>
        <p:sp>
          <p:nvSpPr>
            <p:cNvPr id="307" name="Google Shape;307;p64"/>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08" name="Google Shape;308;p64"/>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309" name="Google Shape;309;p64"/>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0" name="Google Shape;310;p64"/>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1" name="Google Shape;311;p64"/>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2" name="Google Shape;312;p64"/>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13" name="Google Shape;313;p64"/>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quiz ans">
  <p:cSld name="1_quiz ans">
    <p:spTree>
      <p:nvGrpSpPr>
        <p:cNvPr id="314" name="Shape 314"/>
        <p:cNvGrpSpPr/>
        <p:nvPr/>
      </p:nvGrpSpPr>
      <p:grpSpPr>
        <a:xfrm>
          <a:off x="0" y="0"/>
          <a:ext cx="0" cy="0"/>
          <a:chOff x="0" y="0"/>
          <a:chExt cx="0" cy="0"/>
        </a:xfrm>
      </p:grpSpPr>
      <p:sp>
        <p:nvSpPr>
          <p:cNvPr id="315" name="Google Shape;315;p65"/>
          <p:cNvSpPr/>
          <p:nvPr/>
        </p:nvSpPr>
        <p:spPr>
          <a:xfrm>
            <a:off x="1" y="6798914"/>
            <a:ext cx="16256001"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316" name="Google Shape;316;p65"/>
          <p:cNvSpPr txBox="1"/>
          <p:nvPr>
            <p:ph idx="1" type="body"/>
          </p:nvPr>
        </p:nvSpPr>
        <p:spPr>
          <a:xfrm>
            <a:off x="433971" y="7456927"/>
            <a:ext cx="15267333" cy="128794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7" name="Google Shape;317;p65"/>
          <p:cNvSpPr txBox="1"/>
          <p:nvPr/>
        </p:nvSpPr>
        <p:spPr>
          <a:xfrm>
            <a:off x="436422" y="6835848"/>
            <a:ext cx="323223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The correct answer is</a:t>
            </a:r>
            <a:endParaRPr b="0" i="0" sz="1400" u="none" cap="none" strike="noStrike">
              <a:solidFill>
                <a:srgbClr val="000000"/>
              </a:solidFill>
              <a:latin typeface="Arial"/>
              <a:ea typeface="Arial"/>
              <a:cs typeface="Arial"/>
              <a:sym typeface="Arial"/>
            </a:endParaRPr>
          </a:p>
        </p:txBody>
      </p:sp>
      <p:cxnSp>
        <p:nvCxnSpPr>
          <p:cNvPr id="318" name="Google Shape;318;p65"/>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319" name="Google Shape;319;p65"/>
          <p:cNvCxnSpPr/>
          <p:nvPr/>
        </p:nvCxnSpPr>
        <p:spPr>
          <a:xfrm>
            <a:off x="396856" y="7371304"/>
            <a:ext cx="15462286" cy="0"/>
          </a:xfrm>
          <a:prstGeom prst="straightConnector1">
            <a:avLst/>
          </a:prstGeom>
          <a:noFill/>
          <a:ln cap="flat" cmpd="sng" w="28575">
            <a:solidFill>
              <a:srgbClr val="CDCDCD"/>
            </a:solidFill>
            <a:prstDash val="solid"/>
            <a:miter lim="800000"/>
            <a:headEnd len="sm" w="sm" type="none"/>
            <a:tailEnd len="sm" w="sm" type="none"/>
          </a:ln>
        </p:spPr>
      </p:cxnSp>
      <p:sp>
        <p:nvSpPr>
          <p:cNvPr id="320" name="Google Shape;320;p65"/>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1" name="Google Shape;321;p65"/>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322" name="Google Shape;322;p65"/>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323" name="Google Shape;323;p65"/>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324" name="Google Shape;324;p65"/>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5" name="Google Shape;325;p65"/>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326" name="Google Shape;326;p65"/>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327" name="Google Shape;327;p65"/>
          <p:cNvSpPr txBox="1"/>
          <p:nvPr/>
        </p:nvSpPr>
        <p:spPr>
          <a:xfrm>
            <a:off x="1664103" y="300768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328" name="Google Shape;328;p65"/>
          <p:cNvSpPr txBox="1"/>
          <p:nvPr/>
        </p:nvSpPr>
        <p:spPr>
          <a:xfrm>
            <a:off x="1664103" y="382878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329" name="Google Shape;329;p65"/>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0" name="Google Shape;330;p65"/>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1" name="Google Shape;331;p65"/>
          <p:cNvSpPr txBox="1"/>
          <p:nvPr>
            <p:ph idx="6"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32" name="Google Shape;332;p65"/>
          <p:cNvPicPr preferRelativeResize="0"/>
          <p:nvPr/>
        </p:nvPicPr>
        <p:blipFill rotWithShape="1">
          <a:blip r:embed="rId3">
            <a:alphaModFix/>
          </a:blip>
          <a:srcRect b="0" l="0" r="0" t="0"/>
          <a:stretch/>
        </p:blipFill>
        <p:spPr>
          <a:xfrm>
            <a:off x="0" y="55983"/>
            <a:ext cx="16256000" cy="9144000"/>
          </a:xfrm>
          <a:prstGeom prst="rect">
            <a:avLst/>
          </a:prstGeom>
          <a:noFill/>
          <a:ln>
            <a:noFill/>
          </a:ln>
        </p:spPr>
      </p:pic>
      <p:grpSp>
        <p:nvGrpSpPr>
          <p:cNvPr id="333" name="Google Shape;333;p65"/>
          <p:cNvGrpSpPr/>
          <p:nvPr/>
        </p:nvGrpSpPr>
        <p:grpSpPr>
          <a:xfrm>
            <a:off x="0" y="-4724"/>
            <a:ext cx="16256000" cy="195000"/>
            <a:chOff x="0" y="-4724"/>
            <a:chExt cx="16256000" cy="195000"/>
          </a:xfrm>
        </p:grpSpPr>
        <p:sp>
          <p:nvSpPr>
            <p:cNvPr id="334" name="Google Shape;334;p65"/>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35" name="Google Shape;335;p65"/>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336" name="Google Shape;336;p65"/>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37" name="Google Shape;337;p65"/>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38" name="Google Shape;338;p65"/>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39" name="Google Shape;339;p65"/>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340" name="Google Shape;340;p65"/>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age" type="tx">
  <p:cSld name="TITLE_AND_BODY">
    <p:spTree>
      <p:nvGrpSpPr>
        <p:cNvPr id="341" name="Shape 341"/>
        <p:cNvGrpSpPr/>
        <p:nvPr/>
      </p:nvGrpSpPr>
      <p:grpSpPr>
        <a:xfrm>
          <a:off x="0" y="0"/>
          <a:ext cx="0" cy="0"/>
          <a:chOff x="0" y="0"/>
          <a:chExt cx="0" cy="0"/>
        </a:xfrm>
      </p:grpSpPr>
      <p:sp>
        <p:nvSpPr>
          <p:cNvPr id="342" name="Google Shape;342;p66"/>
          <p:cNvSpPr/>
          <p:nvPr/>
        </p:nvSpPr>
        <p:spPr>
          <a:xfrm>
            <a:off x="-1" y="-4725"/>
            <a:ext cx="1463435"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3" name="Google Shape;343;p66"/>
          <p:cNvSpPr/>
          <p:nvPr/>
        </p:nvSpPr>
        <p:spPr>
          <a:xfrm>
            <a:off x="1463432" y="-4725"/>
            <a:ext cx="7101807" cy="195002"/>
          </a:xfrm>
          <a:prstGeom prst="rect">
            <a:avLst/>
          </a:prstGeom>
          <a:solidFill>
            <a:srgbClr val="F69E66"/>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4" name="Google Shape;344;p66"/>
          <p:cNvSpPr/>
          <p:nvPr/>
        </p:nvSpPr>
        <p:spPr>
          <a:xfrm>
            <a:off x="8565235" y="-4725"/>
            <a:ext cx="1404698" cy="195002"/>
          </a:xfrm>
          <a:prstGeom prst="rect">
            <a:avLst/>
          </a:prstGeom>
          <a:solidFill>
            <a:srgbClr val="F38573"/>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5" name="Google Shape;345;p66"/>
          <p:cNvSpPr/>
          <p:nvPr/>
        </p:nvSpPr>
        <p:spPr>
          <a:xfrm>
            <a:off x="9969933" y="-4725"/>
            <a:ext cx="469866" cy="195002"/>
          </a:xfrm>
          <a:prstGeom prst="rect">
            <a:avLst/>
          </a:prstGeom>
          <a:solidFill>
            <a:srgbClr val="FAC36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6" name="Google Shape;346;p66"/>
          <p:cNvSpPr/>
          <p:nvPr/>
        </p:nvSpPr>
        <p:spPr>
          <a:xfrm>
            <a:off x="10439796" y="-4725"/>
            <a:ext cx="166413" cy="195002"/>
          </a:xfrm>
          <a:prstGeom prst="rect">
            <a:avLst/>
          </a:prstGeom>
          <a:solidFill>
            <a:srgbClr val="FFFFF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7" name="Google Shape;347;p66"/>
          <p:cNvSpPr/>
          <p:nvPr/>
        </p:nvSpPr>
        <p:spPr>
          <a:xfrm>
            <a:off x="10606209" y="-4725"/>
            <a:ext cx="1668997" cy="195002"/>
          </a:xfrm>
          <a:prstGeom prst="rect">
            <a:avLst/>
          </a:prstGeom>
          <a:solidFill>
            <a:srgbClr val="9CDAEB"/>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8" name="Google Shape;348;p66"/>
          <p:cNvSpPr/>
          <p:nvPr/>
        </p:nvSpPr>
        <p:spPr>
          <a:xfrm>
            <a:off x="12275205" y="-4725"/>
            <a:ext cx="3980796" cy="195002"/>
          </a:xfrm>
          <a:prstGeom prst="rect">
            <a:avLst/>
          </a:prstGeom>
          <a:solidFill>
            <a:srgbClr val="61B4DF"/>
          </a:soli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49" name="Google Shape;349;p66"/>
          <p:cNvSpPr txBox="1"/>
          <p:nvPr>
            <p:ph idx="1" type="body"/>
          </p:nvPr>
        </p:nvSpPr>
        <p:spPr>
          <a:xfrm>
            <a:off x="364902" y="1250984"/>
            <a:ext cx="15528770" cy="7268479"/>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1000"/>
              </a:spcBef>
              <a:spcAft>
                <a:spcPts val="0"/>
              </a:spcAft>
              <a:buClr>
                <a:schemeClr val="dk1"/>
              </a:buClr>
              <a:buSzPts val="2800"/>
              <a:buChar char="•"/>
              <a:defRPr sz="2800"/>
            </a:lvl1pPr>
            <a:lvl2pPr indent="-406400" lvl="1" marL="914400" algn="l">
              <a:lnSpc>
                <a:spcPct val="100000"/>
              </a:lnSpc>
              <a:spcBef>
                <a:spcPts val="500"/>
              </a:spcBef>
              <a:spcAft>
                <a:spcPts val="0"/>
              </a:spcAft>
              <a:buClr>
                <a:schemeClr val="dk1"/>
              </a:buClr>
              <a:buSzPts val="2800"/>
              <a:buChar char="•"/>
              <a:defRPr sz="2800"/>
            </a:lvl2pPr>
            <a:lvl3pPr indent="-406400" lvl="2" marL="1371600" algn="l">
              <a:lnSpc>
                <a:spcPct val="100000"/>
              </a:lnSpc>
              <a:spcBef>
                <a:spcPts val="500"/>
              </a:spcBef>
              <a:spcAft>
                <a:spcPts val="0"/>
              </a:spcAft>
              <a:buClr>
                <a:schemeClr val="dk1"/>
              </a:buClr>
              <a:buSzPts val="2800"/>
              <a:buChar char="•"/>
              <a:defRPr sz="2800"/>
            </a:lvl3pPr>
            <a:lvl4pPr indent="-406400" lvl="3" marL="1828800" algn="l">
              <a:lnSpc>
                <a:spcPct val="100000"/>
              </a:lnSpc>
              <a:spcBef>
                <a:spcPts val="500"/>
              </a:spcBef>
              <a:spcAft>
                <a:spcPts val="0"/>
              </a:spcAft>
              <a:buClr>
                <a:schemeClr val="dk1"/>
              </a:buClr>
              <a:buSzPts val="2800"/>
              <a:buChar char="•"/>
              <a:defRPr sz="2800"/>
            </a:lvl4pPr>
            <a:lvl5pPr indent="-406400" lvl="4" marL="2286000" algn="l">
              <a:lnSpc>
                <a:spcPct val="100000"/>
              </a:lnSpc>
              <a:spcBef>
                <a:spcPts val="500"/>
              </a:spcBef>
              <a:spcAft>
                <a:spcPts val="0"/>
              </a:spcAft>
              <a:buClr>
                <a:schemeClr val="dk1"/>
              </a:buClr>
              <a:buSzPts val="2800"/>
              <a:buChar char="•"/>
              <a:defRPr sz="2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0" name="Google Shape;350;p66"/>
          <p:cNvSpPr txBox="1"/>
          <p:nvPr>
            <p:ph idx="2" type="body"/>
          </p:nvPr>
        </p:nvSpPr>
        <p:spPr>
          <a:xfrm>
            <a:off x="1" y="190278"/>
            <a:ext cx="13306561" cy="670313"/>
          </a:xfrm>
          <a:prstGeom prst="rect">
            <a:avLst/>
          </a:prstGeom>
          <a:noFill/>
          <a:ln>
            <a:noFill/>
          </a:ln>
        </p:spPr>
        <p:txBody>
          <a:bodyPr anchorCtr="0" anchor="ctr" bIns="0" lIns="0" spcFirstLastPara="1" rIns="0" wrap="square" tIns="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1" name="Google Shape;351;p66"/>
          <p:cNvSpPr/>
          <p:nvPr/>
        </p:nvSpPr>
        <p:spPr>
          <a:xfrm>
            <a:off x="5112" y="877463"/>
            <a:ext cx="14039526" cy="39001"/>
          </a:xfrm>
          <a:prstGeom prst="rect">
            <a:avLst/>
          </a:prstGeom>
          <a:gradFill>
            <a:gsLst>
              <a:gs pos="0">
                <a:srgbClr val="F28020"/>
              </a:gs>
              <a:gs pos="23000">
                <a:srgbClr val="F28020"/>
              </a:gs>
              <a:gs pos="100000">
                <a:srgbClr val="FFFFFF"/>
              </a:gs>
            </a:gsLst>
            <a:lin ang="0" scaled="0"/>
          </a:grad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descr="Picture 16" id="352" name="Google Shape;352;p66"/>
          <p:cNvPicPr preferRelativeResize="0"/>
          <p:nvPr/>
        </p:nvPicPr>
        <p:blipFill rotWithShape="1">
          <a:blip r:embed="rId2">
            <a:alphaModFix/>
          </a:blip>
          <a:srcRect b="0" l="0" r="0" t="0"/>
          <a:stretch/>
        </p:blipFill>
        <p:spPr>
          <a:xfrm>
            <a:off x="13754509" y="281244"/>
            <a:ext cx="2157355" cy="779999"/>
          </a:xfrm>
          <a:prstGeom prst="rect">
            <a:avLst/>
          </a:prstGeom>
          <a:noFill/>
          <a:ln>
            <a:noFill/>
          </a:ln>
        </p:spPr>
      </p:pic>
      <p:sp>
        <p:nvSpPr>
          <p:cNvPr id="353" name="Google Shape;353;p66"/>
          <p:cNvSpPr txBox="1"/>
          <p:nvPr>
            <p:ph idx="12" type="sldNum"/>
          </p:nvPr>
        </p:nvSpPr>
        <p:spPr>
          <a:xfrm flipH="1">
            <a:off x="15493075" y="8809534"/>
            <a:ext cx="343903" cy="358141"/>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800"/>
              <a:buFont typeface="Arial"/>
              <a:buNone/>
              <a:defRPr b="0" i="0" sz="1800" u="none" cap="none" strike="noStrike">
                <a:solidFill>
                  <a:srgbClr val="808080"/>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800"/>
              <a:buFont typeface="Arial"/>
              <a:buNone/>
              <a:defRPr b="0" i="0" sz="1800" u="none" cap="none" strike="noStrike">
                <a:solidFill>
                  <a:srgbClr val="808080"/>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800"/>
              <a:buFont typeface="Arial"/>
              <a:buNone/>
              <a:defRPr b="0" i="0" sz="1800" u="none" cap="none" strike="noStrike">
                <a:solidFill>
                  <a:srgbClr val="808080"/>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800"/>
              <a:buFont typeface="Arial"/>
              <a:buNone/>
              <a:defRPr b="0" i="0" sz="1800" u="none" cap="none" strike="noStrike">
                <a:solidFill>
                  <a:srgbClr val="808080"/>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800"/>
              <a:buFont typeface="Arial"/>
              <a:buNone/>
              <a:defRPr b="0" i="0" sz="1800" u="none" cap="none" strike="noStrike">
                <a:solidFill>
                  <a:srgbClr val="808080"/>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800"/>
              <a:buFont typeface="Arial"/>
              <a:buNone/>
              <a:defRPr b="0" i="0" sz="1800" u="none" cap="none" strike="noStrike">
                <a:solidFill>
                  <a:srgbClr val="808080"/>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800"/>
              <a:buFont typeface="Arial"/>
              <a:buNone/>
              <a:defRPr b="0" i="0" sz="1800" u="none" cap="none" strike="noStrike">
                <a:solidFill>
                  <a:srgbClr val="808080"/>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800"/>
              <a:buFont typeface="Arial"/>
              <a:buNone/>
              <a:defRPr b="0" i="0" sz="1800" u="none" cap="none" strike="noStrike">
                <a:solidFill>
                  <a:srgbClr val="808080"/>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800"/>
              <a:buFont typeface="Arial"/>
              <a:buNone/>
              <a:defRPr b="0" i="0" sz="1800" u="none" cap="none" strike="noStrike">
                <a:solidFill>
                  <a:srgbClr val="808080"/>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ives">
  <p:cSld name="Objectives">
    <p:spTree>
      <p:nvGrpSpPr>
        <p:cNvPr id="43" name="Shape 43"/>
        <p:cNvGrpSpPr/>
        <p:nvPr/>
      </p:nvGrpSpPr>
      <p:grpSpPr>
        <a:xfrm>
          <a:off x="0" y="0"/>
          <a:ext cx="0" cy="0"/>
          <a:chOff x="0" y="0"/>
          <a:chExt cx="0" cy="0"/>
        </a:xfrm>
      </p:grpSpPr>
      <p:pic>
        <p:nvPicPr>
          <p:cNvPr id="44" name="Google Shape;44;p52"/>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45" name="Google Shape;45;p52"/>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46" name="Google Shape;46;p52"/>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7" name="Google Shape;47;p52"/>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48" name="Google Shape;48;p52"/>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49" name="Google Shape;49;p52"/>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0" name="Google Shape;50;p52"/>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1" name="Google Shape;51;p52"/>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2" name="Google Shape;52;p52"/>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53" name="Google Shape;53;p52"/>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52"/>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52"/>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52"/>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57" name="Google Shape;57;p52"/>
          <p:cNvPicPr preferRelativeResize="0"/>
          <p:nvPr/>
        </p:nvPicPr>
        <p:blipFill rotWithShape="1">
          <a:blip r:embed="rId3">
            <a:alphaModFix/>
          </a:blip>
          <a:srcRect b="0" l="0" r="0" t="0"/>
          <a:stretch/>
        </p:blipFill>
        <p:spPr>
          <a:xfrm>
            <a:off x="534011" y="3689716"/>
            <a:ext cx="2358074" cy="2358074"/>
          </a:xfrm>
          <a:prstGeom prst="rect">
            <a:avLst/>
          </a:prstGeom>
          <a:noFill/>
          <a:ln>
            <a:noFill/>
          </a:ln>
        </p:spPr>
      </p:pic>
      <p:pic>
        <p:nvPicPr>
          <p:cNvPr id="58" name="Google Shape;58;p52"/>
          <p:cNvPicPr preferRelativeResize="0"/>
          <p:nvPr/>
        </p:nvPicPr>
        <p:blipFill rotWithShape="1">
          <a:blip r:embed="rId4">
            <a:alphaModFix/>
          </a:blip>
          <a:srcRect b="0" l="0" r="0" t="0"/>
          <a:stretch/>
        </p:blipFill>
        <p:spPr>
          <a:xfrm>
            <a:off x="5975350" y="885621"/>
            <a:ext cx="4305300" cy="253920"/>
          </a:xfrm>
          <a:prstGeom prst="rect">
            <a:avLst/>
          </a:prstGeom>
          <a:noFill/>
          <a:ln>
            <a:noFill/>
          </a:ln>
        </p:spPr>
      </p:pic>
      <p:sp>
        <p:nvSpPr>
          <p:cNvPr id="59" name="Google Shape;59;p52"/>
          <p:cNvSpPr txBox="1"/>
          <p:nvPr/>
        </p:nvSpPr>
        <p:spPr>
          <a:xfrm>
            <a:off x="0" y="415146"/>
            <a:ext cx="1625600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3F3F3F"/>
                </a:solidFill>
                <a:latin typeface="Open Sans ExtraBold"/>
                <a:ea typeface="Open Sans ExtraBold"/>
                <a:cs typeface="Open Sans ExtraBold"/>
                <a:sym typeface="Open Sans ExtraBold"/>
              </a:rPr>
              <a:t>Learning Objectives</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lte">
  <p:cSld name="Tilte">
    <p:spTree>
      <p:nvGrpSpPr>
        <p:cNvPr id="60" name="Shape 60"/>
        <p:cNvGrpSpPr/>
        <p:nvPr/>
      </p:nvGrpSpPr>
      <p:grpSpPr>
        <a:xfrm>
          <a:off x="0" y="0"/>
          <a:ext cx="0" cy="0"/>
          <a:chOff x="0" y="0"/>
          <a:chExt cx="0" cy="0"/>
        </a:xfrm>
      </p:grpSpPr>
      <p:grpSp>
        <p:nvGrpSpPr>
          <p:cNvPr id="61" name="Google Shape;61;p53"/>
          <p:cNvGrpSpPr/>
          <p:nvPr/>
        </p:nvGrpSpPr>
        <p:grpSpPr>
          <a:xfrm>
            <a:off x="4" y="1425868"/>
            <a:ext cx="16230596" cy="7659509"/>
            <a:chOff x="4" y="1425868"/>
            <a:chExt cx="16230596" cy="7659509"/>
          </a:xfrm>
        </p:grpSpPr>
        <p:grpSp>
          <p:nvGrpSpPr>
            <p:cNvPr id="62" name="Google Shape;62;p53"/>
            <p:cNvGrpSpPr/>
            <p:nvPr/>
          </p:nvGrpSpPr>
          <p:grpSpPr>
            <a:xfrm>
              <a:off x="4" y="1425868"/>
              <a:ext cx="16230596" cy="4611509"/>
              <a:chOff x="0" y="4531017"/>
              <a:chExt cx="16230596" cy="4611509"/>
            </a:xfrm>
          </p:grpSpPr>
          <p:pic>
            <p:nvPicPr>
              <p:cNvPr id="63" name="Google Shape;63;p53"/>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4" name="Google Shape;64;p53"/>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5" name="Google Shape;65;p53"/>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nvGrpSpPr>
            <p:cNvPr id="66" name="Google Shape;66;p53"/>
            <p:cNvGrpSpPr/>
            <p:nvPr/>
          </p:nvGrpSpPr>
          <p:grpSpPr>
            <a:xfrm>
              <a:off x="4" y="4473868"/>
              <a:ext cx="16230596" cy="4611509"/>
              <a:chOff x="0" y="4531017"/>
              <a:chExt cx="16230596" cy="4611509"/>
            </a:xfrm>
          </p:grpSpPr>
          <p:pic>
            <p:nvPicPr>
              <p:cNvPr id="67" name="Google Shape;67;p53"/>
              <p:cNvPicPr preferRelativeResize="0"/>
              <p:nvPr/>
            </p:nvPicPr>
            <p:blipFill rotWithShape="1">
              <a:blip r:embed="rId2">
                <a:alphaModFix/>
              </a:blip>
              <a:srcRect b="0" l="0" r="0" t="0"/>
              <a:stretch/>
            </p:blipFill>
            <p:spPr>
              <a:xfrm>
                <a:off x="0" y="4550735"/>
                <a:ext cx="7141200" cy="4591791"/>
              </a:xfrm>
              <a:prstGeom prst="rect">
                <a:avLst/>
              </a:prstGeom>
              <a:noFill/>
              <a:ln>
                <a:noFill/>
              </a:ln>
            </p:spPr>
          </p:pic>
          <p:pic>
            <p:nvPicPr>
              <p:cNvPr id="68" name="Google Shape;68;p53"/>
              <p:cNvPicPr preferRelativeResize="0"/>
              <p:nvPr/>
            </p:nvPicPr>
            <p:blipFill rotWithShape="1">
              <a:blip r:embed="rId2">
                <a:alphaModFix/>
              </a:blip>
              <a:srcRect b="0" l="0" r="0" t="0"/>
              <a:stretch/>
            </p:blipFill>
            <p:spPr>
              <a:xfrm>
                <a:off x="6552867" y="4531017"/>
                <a:ext cx="7141200" cy="4591791"/>
              </a:xfrm>
              <a:prstGeom prst="rect">
                <a:avLst/>
              </a:prstGeom>
              <a:noFill/>
              <a:ln>
                <a:noFill/>
              </a:ln>
            </p:spPr>
          </p:pic>
          <p:pic>
            <p:nvPicPr>
              <p:cNvPr id="69" name="Google Shape;69;p53"/>
              <p:cNvPicPr preferRelativeResize="0"/>
              <p:nvPr/>
            </p:nvPicPr>
            <p:blipFill rotWithShape="1">
              <a:blip r:embed="rId2">
                <a:alphaModFix/>
              </a:blip>
              <a:srcRect b="0" l="0" r="56242" t="0"/>
              <a:stretch/>
            </p:blipFill>
            <p:spPr>
              <a:xfrm>
                <a:off x="13105735" y="4550734"/>
                <a:ext cx="3124861" cy="4591791"/>
              </a:xfrm>
              <a:prstGeom prst="rect">
                <a:avLst/>
              </a:prstGeom>
              <a:noFill/>
              <a:ln>
                <a:noFill/>
              </a:ln>
            </p:spPr>
          </p:pic>
        </p:grpSp>
      </p:grpSp>
      <p:sp>
        <p:nvSpPr>
          <p:cNvPr id="70" name="Google Shape;70;p53"/>
          <p:cNvSpPr/>
          <p:nvPr/>
        </p:nvSpPr>
        <p:spPr>
          <a:xfrm>
            <a:off x="1" y="-1219199"/>
            <a:ext cx="16256003" cy="4476749"/>
          </a:xfrm>
          <a:prstGeom prst="rect">
            <a:avLst/>
          </a:prstGeom>
          <a:solidFill>
            <a:srgbClr val="56BFF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43"/>
              <a:buFont typeface="Arial"/>
              <a:buNone/>
            </a:pPr>
            <a:r>
              <a:t/>
            </a:r>
            <a:endParaRPr b="0" i="0" sz="1843" u="none" cap="none" strike="noStrike">
              <a:solidFill>
                <a:srgbClr val="FFFFFF"/>
              </a:solidFill>
              <a:latin typeface="Calibri"/>
              <a:ea typeface="Calibri"/>
              <a:cs typeface="Calibri"/>
              <a:sym typeface="Calibri"/>
            </a:endParaRPr>
          </a:p>
        </p:txBody>
      </p:sp>
      <p:pic>
        <p:nvPicPr>
          <p:cNvPr id="71" name="Google Shape;71;p53"/>
          <p:cNvPicPr preferRelativeResize="0"/>
          <p:nvPr/>
        </p:nvPicPr>
        <p:blipFill rotWithShape="1">
          <a:blip r:embed="rId3">
            <a:alphaModFix/>
          </a:blip>
          <a:srcRect b="0" l="0" r="0" t="0"/>
          <a:stretch/>
        </p:blipFill>
        <p:spPr>
          <a:xfrm>
            <a:off x="0" y="-1246720"/>
            <a:ext cx="16255999" cy="4504271"/>
          </a:xfrm>
          <a:prstGeom prst="rect">
            <a:avLst/>
          </a:prstGeom>
          <a:noFill/>
          <a:ln>
            <a:noFill/>
          </a:ln>
        </p:spPr>
      </p:pic>
      <p:grpSp>
        <p:nvGrpSpPr>
          <p:cNvPr id="72" name="Google Shape;72;p53"/>
          <p:cNvGrpSpPr/>
          <p:nvPr/>
        </p:nvGrpSpPr>
        <p:grpSpPr>
          <a:xfrm>
            <a:off x="0" y="3238671"/>
            <a:ext cx="16256000" cy="130964"/>
            <a:chOff x="0" y="474414"/>
            <a:chExt cx="7908925" cy="61412"/>
          </a:xfrm>
        </p:grpSpPr>
        <p:sp>
          <p:nvSpPr>
            <p:cNvPr id="73" name="Google Shape;73;p53"/>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4" name="Google Shape;74;p53"/>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5" name="Google Shape;75;p53"/>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6" name="Google Shape;76;p53"/>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7" name="Google Shape;77;p53"/>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8" name="Google Shape;78;p53"/>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sp>
          <p:nvSpPr>
            <p:cNvPr id="79" name="Google Shape;79;p53"/>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rgbClr val="FFFFFF"/>
                </a:solidFill>
                <a:latin typeface="Calibri"/>
                <a:ea typeface="Calibri"/>
                <a:cs typeface="Calibri"/>
                <a:sym typeface="Calibri"/>
              </a:endParaRPr>
            </a:p>
          </p:txBody>
        </p:sp>
      </p:grpSp>
      <p:sp>
        <p:nvSpPr>
          <p:cNvPr id="80" name="Google Shape;80;p53"/>
          <p:cNvSpPr txBox="1"/>
          <p:nvPr>
            <p:ph idx="1" type="body"/>
          </p:nvPr>
        </p:nvSpPr>
        <p:spPr>
          <a:xfrm>
            <a:off x="926745" y="1676697"/>
            <a:ext cx="12378947" cy="535531"/>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284"/>
              </a:spcBef>
              <a:spcAft>
                <a:spcPts val="0"/>
              </a:spcAft>
              <a:buClr>
                <a:schemeClr val="lt1"/>
              </a:buClr>
              <a:buSzPts val="3200"/>
              <a:buFont typeface="Arial"/>
              <a:buNone/>
              <a:defRPr b="0" sz="3200">
                <a:solidFill>
                  <a:schemeClr val="lt1"/>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3"/>
          <p:cNvSpPr txBox="1"/>
          <p:nvPr>
            <p:ph idx="2" type="body"/>
          </p:nvPr>
        </p:nvSpPr>
        <p:spPr>
          <a:xfrm>
            <a:off x="926743" y="2380588"/>
            <a:ext cx="12378950" cy="480131"/>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284"/>
              </a:spcBef>
              <a:spcAft>
                <a:spcPts val="0"/>
              </a:spcAft>
              <a:buClr>
                <a:srgbClr val="0F547B"/>
              </a:buClr>
              <a:buSzPts val="2800"/>
              <a:buFont typeface="Arial"/>
              <a:buNone/>
              <a:defRPr b="0" sz="2800">
                <a:solidFill>
                  <a:srgbClr val="0F547B"/>
                </a:solidFill>
                <a:latin typeface="Open Sans SemiBold"/>
                <a:ea typeface="Open Sans SemiBold"/>
                <a:cs typeface="Open Sans SemiBold"/>
                <a:sym typeface="Open Sans Semi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82" name="Google Shape;82;p53"/>
          <p:cNvPicPr preferRelativeResize="0"/>
          <p:nvPr/>
        </p:nvPicPr>
        <p:blipFill rotWithShape="1">
          <a:blip r:embed="rId4">
            <a:alphaModFix/>
          </a:blip>
          <a:srcRect b="0" l="0" r="0" t="0"/>
          <a:stretch/>
        </p:blipFill>
        <p:spPr>
          <a:xfrm>
            <a:off x="0" y="0"/>
            <a:ext cx="16256000" cy="91440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83" name="Shape 83"/>
        <p:cNvGrpSpPr/>
        <p:nvPr/>
      </p:nvGrpSpPr>
      <p:grpSpPr>
        <a:xfrm>
          <a:off x="0" y="0"/>
          <a:ext cx="0" cy="0"/>
          <a:chOff x="0" y="0"/>
          <a:chExt cx="0" cy="0"/>
        </a:xfrm>
      </p:grpSpPr>
      <p:pic>
        <p:nvPicPr>
          <p:cNvPr id="84" name="Google Shape;84;p54"/>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5" name="Google Shape;85;p5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spTree>
      <p:nvGrpSpPr>
        <p:cNvPr id="86" name="Shape 86"/>
        <p:cNvGrpSpPr/>
        <p:nvPr/>
      </p:nvGrpSpPr>
      <p:grpSpPr>
        <a:xfrm>
          <a:off x="0" y="0"/>
          <a:ext cx="0" cy="0"/>
          <a:chOff x="0" y="0"/>
          <a:chExt cx="0" cy="0"/>
        </a:xfrm>
      </p:grpSpPr>
      <p:pic>
        <p:nvPicPr>
          <p:cNvPr id="87" name="Google Shape;87;p55"/>
          <p:cNvPicPr preferRelativeResize="0"/>
          <p:nvPr/>
        </p:nvPicPr>
        <p:blipFill rotWithShape="1">
          <a:blip r:embed="rId2">
            <a:alphaModFix/>
          </a:blip>
          <a:srcRect b="0" l="0" r="0" t="0"/>
          <a:stretch/>
        </p:blipFill>
        <p:spPr>
          <a:xfrm>
            <a:off x="0" y="0"/>
            <a:ext cx="16256000" cy="9144000"/>
          </a:xfrm>
          <a:prstGeom prst="rect">
            <a:avLst/>
          </a:prstGeom>
          <a:noFill/>
          <a:ln>
            <a:noFill/>
          </a:ln>
        </p:spPr>
      </p:pic>
      <p:sp>
        <p:nvSpPr>
          <p:cNvPr id="88" name="Google Shape;88;p55"/>
          <p:cNvSpPr/>
          <p:nvPr/>
        </p:nvSpPr>
        <p:spPr>
          <a:xfrm>
            <a:off x="0" y="1242017"/>
            <a:ext cx="3426096" cy="7253473"/>
          </a:xfrm>
          <a:prstGeom prst="rect">
            <a:avLst/>
          </a:prstGeom>
          <a:solidFill>
            <a:srgbClr val="5AC7D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nvGrpSpPr>
          <p:cNvPr id="89" name="Google Shape;89;p55"/>
          <p:cNvGrpSpPr/>
          <p:nvPr/>
        </p:nvGrpSpPr>
        <p:grpSpPr>
          <a:xfrm>
            <a:off x="0" y="-4724"/>
            <a:ext cx="16256000" cy="195000"/>
            <a:chOff x="0" y="-4724"/>
            <a:chExt cx="16256000" cy="195000"/>
          </a:xfrm>
        </p:grpSpPr>
        <p:sp>
          <p:nvSpPr>
            <p:cNvPr id="90" name="Google Shape;90;p55"/>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1" name="Google Shape;91;p55"/>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92" name="Google Shape;92;p55"/>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3" name="Google Shape;93;p55"/>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4" name="Google Shape;94;p55"/>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5" name="Google Shape;95;p55"/>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96" name="Google Shape;96;p55"/>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pic>
        <p:nvPicPr>
          <p:cNvPr id="97" name="Google Shape;97;p55"/>
          <p:cNvPicPr preferRelativeResize="0"/>
          <p:nvPr/>
        </p:nvPicPr>
        <p:blipFill rotWithShape="1">
          <a:blip r:embed="rId3">
            <a:alphaModFix/>
          </a:blip>
          <a:srcRect b="0" l="0" r="0" t="0"/>
          <a:stretch/>
        </p:blipFill>
        <p:spPr>
          <a:xfrm>
            <a:off x="413251" y="2742873"/>
            <a:ext cx="2599593" cy="4642973"/>
          </a:xfrm>
          <a:prstGeom prst="rect">
            <a:avLst/>
          </a:prstGeom>
          <a:noFill/>
          <a:ln>
            <a:noFill/>
          </a:ln>
        </p:spPr>
      </p:pic>
      <p:sp>
        <p:nvSpPr>
          <p:cNvPr id="98" name="Google Shape;98;p55"/>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55"/>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55"/>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55"/>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lvl1pPr indent="-228600" lvl="0" marL="457200" marR="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2" name="Google Shape;102;p55"/>
          <p:cNvPicPr preferRelativeResize="0"/>
          <p:nvPr/>
        </p:nvPicPr>
        <p:blipFill rotWithShape="1">
          <a:blip r:embed="rId4">
            <a:alphaModFix/>
          </a:blip>
          <a:srcRect b="0" l="0" r="0" t="0"/>
          <a:stretch/>
        </p:blipFill>
        <p:spPr>
          <a:xfrm>
            <a:off x="6476720" y="885621"/>
            <a:ext cx="3359430" cy="253920"/>
          </a:xfrm>
          <a:prstGeom prst="rect">
            <a:avLst/>
          </a:prstGeom>
          <a:noFill/>
          <a:ln>
            <a:noFill/>
          </a:ln>
        </p:spPr>
      </p:pic>
      <p:sp>
        <p:nvSpPr>
          <p:cNvPr id="103" name="Google Shape;103;p55"/>
          <p:cNvSpPr txBox="1"/>
          <p:nvPr/>
        </p:nvSpPr>
        <p:spPr>
          <a:xfrm>
            <a:off x="0" y="415146"/>
            <a:ext cx="16256001" cy="5847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3F3F3F"/>
                </a:solidFill>
                <a:latin typeface="Open Sans ExtraBold"/>
                <a:ea typeface="Open Sans ExtraBold"/>
                <a:cs typeface="Open Sans ExtraBold"/>
                <a:sym typeface="Open Sans ExtraBold"/>
              </a:rPr>
              <a:t>Key Takeaways</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p:cSld name="Quiz">
    <p:spTree>
      <p:nvGrpSpPr>
        <p:cNvPr id="104" name="Shape 104"/>
        <p:cNvGrpSpPr/>
        <p:nvPr/>
      </p:nvGrpSpPr>
      <p:grpSpPr>
        <a:xfrm>
          <a:off x="0" y="0"/>
          <a:ext cx="0" cy="0"/>
          <a:chOff x="0" y="0"/>
          <a:chExt cx="0" cy="0"/>
        </a:xfrm>
      </p:grpSpPr>
      <p:pic>
        <p:nvPicPr>
          <p:cNvPr id="105" name="Google Shape;105;p56"/>
          <p:cNvPicPr preferRelativeResize="0"/>
          <p:nvPr/>
        </p:nvPicPr>
        <p:blipFill rotWithShape="1">
          <a:blip r:embed="rId2">
            <a:alphaModFix/>
          </a:blip>
          <a:srcRect b="0" l="0" r="0" t="0"/>
          <a:stretch/>
        </p:blipFill>
        <p:spPr>
          <a:xfrm>
            <a:off x="2235231" y="2092511"/>
            <a:ext cx="11469145" cy="3909873"/>
          </a:xfrm>
          <a:prstGeom prst="rect">
            <a:avLst/>
          </a:prstGeom>
          <a:noFill/>
          <a:ln>
            <a:noFill/>
          </a:ln>
        </p:spPr>
      </p:pic>
      <p:sp>
        <p:nvSpPr>
          <p:cNvPr id="106" name="Google Shape;106;p56"/>
          <p:cNvSpPr txBox="1"/>
          <p:nvPr/>
        </p:nvSpPr>
        <p:spPr>
          <a:xfrm>
            <a:off x="4298939" y="3577955"/>
            <a:ext cx="1954381" cy="123097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7399"/>
              <a:buFont typeface="Arial"/>
              <a:buNone/>
            </a:pPr>
            <a:r>
              <a:rPr b="1" i="0" lang="en-US" sz="7399" u="none" cap="none" strike="noStrike">
                <a:solidFill>
                  <a:schemeClr val="lt1"/>
                </a:solidFill>
                <a:latin typeface="Calibri"/>
                <a:ea typeface="Calibri"/>
                <a:cs typeface="Calibri"/>
                <a:sym typeface="Calibri"/>
              </a:rPr>
              <a:t>Quiz</a:t>
            </a:r>
            <a:endParaRPr b="0" i="0" sz="1400" u="none" cap="none" strike="noStrike">
              <a:solidFill>
                <a:srgbClr val="000000"/>
              </a:solidFill>
              <a:latin typeface="Arial"/>
              <a:ea typeface="Arial"/>
              <a:cs typeface="Arial"/>
              <a:sym typeface="Arial"/>
            </a:endParaRPr>
          </a:p>
        </p:txBody>
      </p:sp>
      <p:pic>
        <p:nvPicPr>
          <p:cNvPr id="107" name="Google Shape;107;p56"/>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108" name="Google Shape;108;p56"/>
          <p:cNvGrpSpPr/>
          <p:nvPr/>
        </p:nvGrpSpPr>
        <p:grpSpPr>
          <a:xfrm>
            <a:off x="0" y="-4724"/>
            <a:ext cx="16256000" cy="195000"/>
            <a:chOff x="0" y="-4724"/>
            <a:chExt cx="16256000" cy="195000"/>
          </a:xfrm>
        </p:grpSpPr>
        <p:sp>
          <p:nvSpPr>
            <p:cNvPr id="109" name="Google Shape;109;p56"/>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0" name="Google Shape;110;p56"/>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11" name="Google Shape;111;p56"/>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2" name="Google Shape;112;p56"/>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3" name="Google Shape;113;p56"/>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4" name="Google Shape;114;p56"/>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15" name="Google Shape;115;p56"/>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q">
  <p:cSld name="quiz q">
    <p:spTree>
      <p:nvGrpSpPr>
        <p:cNvPr id="116" name="Shape 116"/>
        <p:cNvGrpSpPr/>
        <p:nvPr/>
      </p:nvGrpSpPr>
      <p:grpSpPr>
        <a:xfrm>
          <a:off x="0" y="0"/>
          <a:ext cx="0" cy="0"/>
          <a:chOff x="0" y="0"/>
          <a:chExt cx="0" cy="0"/>
        </a:xfrm>
      </p:grpSpPr>
      <p:sp>
        <p:nvSpPr>
          <p:cNvPr id="117" name="Google Shape;117;p57"/>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118" name="Google Shape;118;p57"/>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sp>
        <p:nvSpPr>
          <p:cNvPr id="119" name="Google Shape;119;p57"/>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120" name="Google Shape;120;p57"/>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21" name="Google Shape;121;p57"/>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57"/>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123" name="Google Shape;123;p57"/>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124" name="Google Shape;124;p57"/>
          <p:cNvSpPr txBox="1"/>
          <p:nvPr/>
        </p:nvSpPr>
        <p:spPr>
          <a:xfrm>
            <a:off x="1664103" y="300768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125" name="Google Shape;125;p57"/>
          <p:cNvSpPr txBox="1"/>
          <p:nvPr/>
        </p:nvSpPr>
        <p:spPr>
          <a:xfrm>
            <a:off x="1664103" y="382878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126" name="Google Shape;126;p57"/>
          <p:cNvSpPr txBox="1"/>
          <p:nvPr/>
        </p:nvSpPr>
        <p:spPr>
          <a:xfrm>
            <a:off x="1664101" y="4649883"/>
            <a:ext cx="62337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127" name="Google Shape;127;p57"/>
          <p:cNvSpPr txBox="1"/>
          <p:nvPr/>
        </p:nvSpPr>
        <p:spPr>
          <a:xfrm>
            <a:off x="1664103" y="5470981"/>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128" name="Google Shape;128;p57"/>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57"/>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0" name="Google Shape;130;p57"/>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1" name="Google Shape;131;p57"/>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32" name="Google Shape;132;p57"/>
          <p:cNvPicPr preferRelativeResize="0"/>
          <p:nvPr/>
        </p:nvPicPr>
        <p:blipFill rotWithShape="1">
          <a:blip r:embed="rId3">
            <a:alphaModFix/>
          </a:blip>
          <a:srcRect b="0" l="0" r="0" t="0"/>
          <a:stretch/>
        </p:blipFill>
        <p:spPr>
          <a:xfrm>
            <a:off x="0" y="0"/>
            <a:ext cx="16256000" cy="9144000"/>
          </a:xfrm>
          <a:prstGeom prst="rect">
            <a:avLst/>
          </a:prstGeom>
          <a:noFill/>
          <a:ln>
            <a:noFill/>
          </a:ln>
        </p:spPr>
      </p:pic>
      <p:grpSp>
        <p:nvGrpSpPr>
          <p:cNvPr id="133" name="Google Shape;133;p57"/>
          <p:cNvGrpSpPr/>
          <p:nvPr/>
        </p:nvGrpSpPr>
        <p:grpSpPr>
          <a:xfrm>
            <a:off x="0" y="-4724"/>
            <a:ext cx="16256000" cy="195000"/>
            <a:chOff x="0" y="-4724"/>
            <a:chExt cx="16256000" cy="195000"/>
          </a:xfrm>
        </p:grpSpPr>
        <p:sp>
          <p:nvSpPr>
            <p:cNvPr id="134" name="Google Shape;134;p57"/>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5" name="Google Shape;135;p57"/>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36" name="Google Shape;136;p57"/>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7" name="Google Shape;137;p57"/>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8" name="Google Shape;138;p57"/>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39" name="Google Shape;139;p57"/>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40" name="Google Shape;140;p57"/>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iz ans">
  <p:cSld name="quiz ans">
    <p:spTree>
      <p:nvGrpSpPr>
        <p:cNvPr id="141" name="Shape 141"/>
        <p:cNvGrpSpPr/>
        <p:nvPr/>
      </p:nvGrpSpPr>
      <p:grpSpPr>
        <a:xfrm>
          <a:off x="0" y="0"/>
          <a:ext cx="0" cy="0"/>
          <a:chOff x="0" y="0"/>
          <a:chExt cx="0" cy="0"/>
        </a:xfrm>
      </p:grpSpPr>
      <p:sp>
        <p:nvSpPr>
          <p:cNvPr id="142" name="Google Shape;142;p58"/>
          <p:cNvSpPr/>
          <p:nvPr/>
        </p:nvSpPr>
        <p:spPr>
          <a:xfrm>
            <a:off x="1" y="6798914"/>
            <a:ext cx="16256001" cy="2022135"/>
          </a:xfrm>
          <a:prstGeom prst="rect">
            <a:avLst/>
          </a:prstGeom>
          <a:gradFill>
            <a:gsLst>
              <a:gs pos="0">
                <a:srgbClr val="EEEEEE"/>
              </a:gs>
              <a:gs pos="100000">
                <a:srgbClr val="D9D9D9"/>
              </a:gs>
            </a:gsLst>
            <a:lin ang="5400000" scaled="0"/>
          </a:gradFill>
          <a:ln cap="flat" cmpd="sng" w="12700">
            <a:solidFill>
              <a:srgbClr val="D8D8D8"/>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143" name="Google Shape;143;p58"/>
          <p:cNvSpPr txBox="1"/>
          <p:nvPr>
            <p:ph idx="1" type="body"/>
          </p:nvPr>
        </p:nvSpPr>
        <p:spPr>
          <a:xfrm>
            <a:off x="433971" y="7456927"/>
            <a:ext cx="15267333" cy="1287949"/>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1000"/>
              </a:spcBef>
              <a:spcAft>
                <a:spcPts val="0"/>
              </a:spcAft>
              <a:buClr>
                <a:srgbClr val="3F3F3F"/>
              </a:buClr>
              <a:buSzPts val="2400"/>
              <a:buChar char="•"/>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4" name="Google Shape;144;p58"/>
          <p:cNvSpPr txBox="1"/>
          <p:nvPr/>
        </p:nvSpPr>
        <p:spPr>
          <a:xfrm>
            <a:off x="436422" y="6835848"/>
            <a:ext cx="3232231"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The correct answer is</a:t>
            </a:r>
            <a:endParaRPr b="0" i="0" sz="1400" u="none" cap="none" strike="noStrike">
              <a:solidFill>
                <a:srgbClr val="000000"/>
              </a:solidFill>
              <a:latin typeface="Arial"/>
              <a:ea typeface="Arial"/>
              <a:cs typeface="Arial"/>
              <a:sym typeface="Arial"/>
            </a:endParaRPr>
          </a:p>
        </p:txBody>
      </p:sp>
      <p:cxnSp>
        <p:nvCxnSpPr>
          <p:cNvPr id="145" name="Google Shape;145;p58"/>
          <p:cNvCxnSpPr/>
          <p:nvPr/>
        </p:nvCxnSpPr>
        <p:spPr>
          <a:xfrm>
            <a:off x="396856" y="7371304"/>
            <a:ext cx="14514240" cy="0"/>
          </a:xfrm>
          <a:prstGeom prst="straightConnector1">
            <a:avLst/>
          </a:prstGeom>
          <a:noFill/>
          <a:ln cap="flat" cmpd="sng" w="12700">
            <a:solidFill>
              <a:schemeClr val="lt1"/>
            </a:solidFill>
            <a:prstDash val="solid"/>
            <a:miter lim="800000"/>
            <a:headEnd len="sm" w="sm" type="none"/>
            <a:tailEnd len="sm" w="sm" type="none"/>
          </a:ln>
        </p:spPr>
      </p:cxnSp>
      <p:cxnSp>
        <p:nvCxnSpPr>
          <p:cNvPr id="146" name="Google Shape;146;p58"/>
          <p:cNvCxnSpPr/>
          <p:nvPr/>
        </p:nvCxnSpPr>
        <p:spPr>
          <a:xfrm>
            <a:off x="396856" y="7371304"/>
            <a:ext cx="15462286" cy="0"/>
          </a:xfrm>
          <a:prstGeom prst="straightConnector1">
            <a:avLst/>
          </a:prstGeom>
          <a:noFill/>
          <a:ln cap="flat" cmpd="sng" w="28575">
            <a:solidFill>
              <a:srgbClr val="CDCDCD"/>
            </a:solidFill>
            <a:prstDash val="solid"/>
            <a:miter lim="800000"/>
            <a:headEnd len="sm" w="sm" type="none"/>
            <a:tailEnd len="sm" w="sm" type="none"/>
          </a:ln>
        </p:spPr>
      </p:cxnSp>
      <p:sp>
        <p:nvSpPr>
          <p:cNvPr id="147" name="Google Shape;147;p58"/>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C9F37"/>
              </a:buClr>
              <a:buSzPts val="2400"/>
              <a:buNone/>
              <a:defRPr b="1" sz="2400">
                <a:solidFill>
                  <a:srgbClr val="3C9F37"/>
                </a:solidFill>
                <a:latin typeface="Open Sans"/>
                <a:ea typeface="Open Sans"/>
                <a:cs typeface="Open Sans"/>
                <a:sym typeface="Open Sans"/>
              </a:defRPr>
            </a:lvl1pPr>
            <a:lvl2pPr indent="-381000" lvl="1" marL="914400" algn="l">
              <a:lnSpc>
                <a:spcPct val="90000"/>
              </a:lnSpc>
              <a:spcBef>
                <a:spcPts val="500"/>
              </a:spcBef>
              <a:spcAft>
                <a:spcPts val="0"/>
              </a:spcAft>
              <a:buClr>
                <a:schemeClr val="dk1"/>
              </a:buClr>
              <a:buSzPts val="2400"/>
              <a:buChar char="•"/>
              <a:defRPr/>
            </a:lvl2pPr>
            <a:lvl3pPr indent="-355600" lvl="2" marL="1371600" algn="l">
              <a:lnSpc>
                <a:spcPct val="90000"/>
              </a:lnSpc>
              <a:spcBef>
                <a:spcPts val="500"/>
              </a:spcBef>
              <a:spcAft>
                <a:spcPts val="0"/>
              </a:spcAft>
              <a:buClr>
                <a:schemeClr val="dk1"/>
              </a:buClr>
              <a:buSzPts val="20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8" name="Google Shape;148;p58"/>
          <p:cNvSpPr/>
          <p:nvPr/>
        </p:nvSpPr>
        <p:spPr>
          <a:xfrm>
            <a:off x="489443" y="776258"/>
            <a:ext cx="1698903" cy="1722177"/>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3F3F3F"/>
              </a:solidFill>
              <a:latin typeface="Open Sans ExtraBold"/>
              <a:ea typeface="Open Sans ExtraBold"/>
              <a:cs typeface="Open Sans ExtraBold"/>
              <a:sym typeface="Open Sans ExtraBold"/>
            </a:endParaRPr>
          </a:p>
        </p:txBody>
      </p:sp>
      <p:sp>
        <p:nvSpPr>
          <p:cNvPr id="149" name="Google Shape;149;p58"/>
          <p:cNvSpPr/>
          <p:nvPr/>
        </p:nvSpPr>
        <p:spPr>
          <a:xfrm>
            <a:off x="489443" y="776258"/>
            <a:ext cx="15376232" cy="1722177"/>
          </a:xfrm>
          <a:prstGeom prst="rect">
            <a:avLst/>
          </a:prstGeom>
          <a:no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67"/>
              <a:buFont typeface="Arial"/>
              <a:buNone/>
            </a:pPr>
            <a:r>
              <a:t/>
            </a:r>
            <a:endParaRPr b="0" i="0" sz="2467" u="none" cap="none" strike="noStrike">
              <a:solidFill>
                <a:srgbClr val="3F3F3F"/>
              </a:solidFill>
              <a:latin typeface="Open Sans"/>
              <a:ea typeface="Open Sans"/>
              <a:cs typeface="Open Sans"/>
              <a:sym typeface="Open Sans"/>
            </a:endParaRPr>
          </a:p>
        </p:txBody>
      </p:sp>
      <p:cxnSp>
        <p:nvCxnSpPr>
          <p:cNvPr id="150" name="Google Shape;150;p58"/>
          <p:cNvCxnSpPr/>
          <p:nvPr/>
        </p:nvCxnSpPr>
        <p:spPr>
          <a:xfrm>
            <a:off x="2188345" y="776258"/>
            <a:ext cx="0" cy="1722177"/>
          </a:xfrm>
          <a:prstGeom prst="straightConnector1">
            <a:avLst/>
          </a:prstGeom>
          <a:noFill/>
          <a:ln cap="flat" cmpd="sng" w="9525">
            <a:solidFill>
              <a:srgbClr val="C55A11"/>
            </a:solidFill>
            <a:prstDash val="solid"/>
            <a:miter lim="800000"/>
            <a:headEnd len="sm" w="sm" type="none"/>
            <a:tailEnd len="sm" w="sm" type="none"/>
          </a:ln>
        </p:spPr>
      </p:cxnSp>
      <p:sp>
        <p:nvSpPr>
          <p:cNvPr id="151" name="Google Shape;151;p58"/>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lvl1pPr indent="-228600" lvl="0" marL="4572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indent="-228600" lvl="1" marL="914400" algn="ctr">
              <a:lnSpc>
                <a:spcPct val="90000"/>
              </a:lnSpc>
              <a:spcBef>
                <a:spcPts val="500"/>
              </a:spcBef>
              <a:spcAft>
                <a:spcPts val="0"/>
              </a:spcAft>
              <a:buClr>
                <a:schemeClr val="dk1"/>
              </a:buClr>
              <a:buSzPts val="2400"/>
              <a:buNone/>
              <a:defRPr/>
            </a:lvl2pPr>
            <a:lvl3pPr indent="-228600" lvl="2" marL="1371600" algn="ctr">
              <a:lnSpc>
                <a:spcPct val="90000"/>
              </a:lnSpc>
              <a:spcBef>
                <a:spcPts val="500"/>
              </a:spcBef>
              <a:spcAft>
                <a:spcPts val="0"/>
              </a:spcAft>
              <a:buClr>
                <a:schemeClr val="dk1"/>
              </a:buClr>
              <a:buSzPts val="2000"/>
              <a:buNone/>
              <a:defRPr/>
            </a:lvl3pPr>
            <a:lvl4pPr indent="-228600" lvl="3" marL="1828800" algn="ctr">
              <a:lnSpc>
                <a:spcPct val="90000"/>
              </a:lnSpc>
              <a:spcBef>
                <a:spcPts val="500"/>
              </a:spcBef>
              <a:spcAft>
                <a:spcPts val="0"/>
              </a:spcAft>
              <a:buClr>
                <a:schemeClr val="dk1"/>
              </a:buClr>
              <a:buSzPts val="1800"/>
              <a:buNone/>
              <a:defRPr/>
            </a:lvl4pPr>
            <a:lvl5pPr indent="-228600" lvl="4" marL="2286000" algn="ct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2" name="Google Shape;152;p58"/>
          <p:cNvSpPr txBox="1"/>
          <p:nvPr/>
        </p:nvSpPr>
        <p:spPr>
          <a:xfrm>
            <a:off x="489443" y="1016282"/>
            <a:ext cx="1698904" cy="5232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3F3F3F"/>
                </a:solidFill>
                <a:latin typeface="Open Sans ExtraBold"/>
                <a:ea typeface="Open Sans ExtraBold"/>
                <a:cs typeface="Open Sans ExtraBold"/>
                <a:sym typeface="Open Sans ExtraBold"/>
              </a:rPr>
              <a:t>QUIZ</a:t>
            </a:r>
            <a:endParaRPr b="0" i="0" sz="1400" u="none" cap="none" strike="noStrike">
              <a:solidFill>
                <a:srgbClr val="000000"/>
              </a:solidFill>
              <a:latin typeface="Arial"/>
              <a:ea typeface="Arial"/>
              <a:cs typeface="Arial"/>
              <a:sym typeface="Arial"/>
            </a:endParaRPr>
          </a:p>
        </p:txBody>
      </p:sp>
      <p:pic>
        <p:nvPicPr>
          <p:cNvPr id="153" name="Google Shape;153;p58"/>
          <p:cNvPicPr preferRelativeResize="0"/>
          <p:nvPr/>
        </p:nvPicPr>
        <p:blipFill rotWithShape="1">
          <a:blip r:embed="rId2">
            <a:alphaModFix/>
          </a:blip>
          <a:srcRect b="0" l="0" r="0" t="0"/>
          <a:stretch/>
        </p:blipFill>
        <p:spPr>
          <a:xfrm>
            <a:off x="13805530" y="3419270"/>
            <a:ext cx="2058919" cy="2065103"/>
          </a:xfrm>
          <a:prstGeom prst="rect">
            <a:avLst/>
          </a:prstGeom>
          <a:noFill/>
          <a:ln>
            <a:noFill/>
          </a:ln>
        </p:spPr>
      </p:pic>
      <p:sp>
        <p:nvSpPr>
          <p:cNvPr id="154" name="Google Shape;154;p58"/>
          <p:cNvSpPr txBox="1"/>
          <p:nvPr/>
        </p:nvSpPr>
        <p:spPr>
          <a:xfrm>
            <a:off x="1664103" y="3007689"/>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a:t>
            </a:r>
            <a:endParaRPr b="0" i="0" sz="1400" u="none" cap="none" strike="noStrike">
              <a:solidFill>
                <a:srgbClr val="000000"/>
              </a:solidFill>
              <a:latin typeface="Arial"/>
              <a:ea typeface="Arial"/>
              <a:cs typeface="Arial"/>
              <a:sym typeface="Arial"/>
            </a:endParaRPr>
          </a:p>
        </p:txBody>
      </p:sp>
      <p:sp>
        <p:nvSpPr>
          <p:cNvPr id="155" name="Google Shape;155;p58"/>
          <p:cNvSpPr txBox="1"/>
          <p:nvPr/>
        </p:nvSpPr>
        <p:spPr>
          <a:xfrm>
            <a:off x="1664103" y="3828786"/>
            <a:ext cx="455574"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b.</a:t>
            </a:r>
            <a:endParaRPr b="0" i="0" sz="1400" u="none" cap="none" strike="noStrike">
              <a:solidFill>
                <a:srgbClr val="000000"/>
              </a:solidFill>
              <a:latin typeface="Arial"/>
              <a:ea typeface="Arial"/>
              <a:cs typeface="Arial"/>
              <a:sym typeface="Arial"/>
            </a:endParaRPr>
          </a:p>
        </p:txBody>
      </p:sp>
      <p:sp>
        <p:nvSpPr>
          <p:cNvPr id="156" name="Google Shape;156;p58"/>
          <p:cNvSpPr txBox="1"/>
          <p:nvPr/>
        </p:nvSpPr>
        <p:spPr>
          <a:xfrm>
            <a:off x="1664101" y="4649883"/>
            <a:ext cx="623379"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a:t>
            </a:r>
            <a:endParaRPr b="0" i="0" sz="1400" u="none" cap="none" strike="noStrike">
              <a:solidFill>
                <a:srgbClr val="000000"/>
              </a:solidFill>
              <a:latin typeface="Arial"/>
              <a:ea typeface="Arial"/>
              <a:cs typeface="Arial"/>
              <a:sym typeface="Arial"/>
            </a:endParaRPr>
          </a:p>
        </p:txBody>
      </p:sp>
      <p:sp>
        <p:nvSpPr>
          <p:cNvPr id="157" name="Google Shape;157;p58"/>
          <p:cNvSpPr txBox="1"/>
          <p:nvPr/>
        </p:nvSpPr>
        <p:spPr>
          <a:xfrm>
            <a:off x="1664103" y="5470981"/>
            <a:ext cx="6662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d.</a:t>
            </a:r>
            <a:endParaRPr b="0" i="0" sz="1400" u="none" cap="none" strike="noStrike">
              <a:solidFill>
                <a:srgbClr val="000000"/>
              </a:solidFill>
              <a:latin typeface="Arial"/>
              <a:ea typeface="Arial"/>
              <a:cs typeface="Arial"/>
              <a:sym typeface="Arial"/>
            </a:endParaRPr>
          </a:p>
        </p:txBody>
      </p:sp>
      <p:sp>
        <p:nvSpPr>
          <p:cNvPr id="158" name="Google Shape;158;p58"/>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58"/>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58"/>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58"/>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2" name="Google Shape;162;p58"/>
          <p:cNvSpPr txBox="1"/>
          <p:nvPr>
            <p:ph idx="8"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333"/>
              </a:spcBef>
              <a:spcAft>
                <a:spcPts val="0"/>
              </a:spcAft>
              <a:buClr>
                <a:srgbClr val="3F3F3F"/>
              </a:buClr>
              <a:buSzPts val="2400"/>
              <a:buFont typeface="Arial"/>
              <a:buNone/>
              <a:defRPr b="1" sz="2400">
                <a:solidFill>
                  <a:srgbClr val="3F3F3F"/>
                </a:solidFill>
                <a:latin typeface="Open Sans"/>
                <a:ea typeface="Open Sans"/>
                <a:cs typeface="Open Sans"/>
                <a:sym typeface="Open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3" name="Google Shape;163;p58"/>
          <p:cNvPicPr preferRelativeResize="0"/>
          <p:nvPr/>
        </p:nvPicPr>
        <p:blipFill rotWithShape="1">
          <a:blip r:embed="rId3">
            <a:alphaModFix/>
          </a:blip>
          <a:srcRect b="0" l="0" r="0" t="0"/>
          <a:stretch/>
        </p:blipFill>
        <p:spPr>
          <a:xfrm>
            <a:off x="0" y="55983"/>
            <a:ext cx="16256000" cy="9144000"/>
          </a:xfrm>
          <a:prstGeom prst="rect">
            <a:avLst/>
          </a:prstGeom>
          <a:noFill/>
          <a:ln>
            <a:noFill/>
          </a:ln>
        </p:spPr>
      </p:pic>
      <p:grpSp>
        <p:nvGrpSpPr>
          <p:cNvPr id="164" name="Google Shape;164;p58"/>
          <p:cNvGrpSpPr/>
          <p:nvPr/>
        </p:nvGrpSpPr>
        <p:grpSpPr>
          <a:xfrm>
            <a:off x="0" y="-4724"/>
            <a:ext cx="16256000" cy="195000"/>
            <a:chOff x="0" y="-4724"/>
            <a:chExt cx="16256000" cy="195000"/>
          </a:xfrm>
        </p:grpSpPr>
        <p:sp>
          <p:nvSpPr>
            <p:cNvPr id="165" name="Google Shape;165;p58"/>
            <p:cNvSpPr/>
            <p:nvPr/>
          </p:nvSpPr>
          <p:spPr>
            <a:xfrm>
              <a:off x="0" y="-4724"/>
              <a:ext cx="1463432"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6" name="Google Shape;166;p58"/>
            <p:cNvSpPr/>
            <p:nvPr/>
          </p:nvSpPr>
          <p:spPr>
            <a:xfrm>
              <a:off x="1463431" y="-4724"/>
              <a:ext cx="7101806" cy="195000"/>
            </a:xfrm>
            <a:prstGeom prst="rect">
              <a:avLst/>
            </a:prstGeom>
            <a:solidFill>
              <a:srgbClr val="F69E66"/>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dk1"/>
                </a:solidFill>
                <a:latin typeface="Calibri"/>
                <a:ea typeface="Calibri"/>
                <a:cs typeface="Calibri"/>
                <a:sym typeface="Calibri"/>
              </a:endParaRPr>
            </a:p>
          </p:txBody>
        </p:sp>
        <p:sp>
          <p:nvSpPr>
            <p:cNvPr id="167" name="Google Shape;167;p58"/>
            <p:cNvSpPr/>
            <p:nvPr/>
          </p:nvSpPr>
          <p:spPr>
            <a:xfrm>
              <a:off x="8565236" y="-4724"/>
              <a:ext cx="1404697" cy="195000"/>
            </a:xfrm>
            <a:prstGeom prst="rect">
              <a:avLst/>
            </a:prstGeom>
            <a:solidFill>
              <a:srgbClr val="F38573"/>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8" name="Google Shape;168;p58"/>
            <p:cNvSpPr/>
            <p:nvPr/>
          </p:nvSpPr>
          <p:spPr>
            <a:xfrm>
              <a:off x="9969933" y="-4724"/>
              <a:ext cx="469864" cy="195000"/>
            </a:xfrm>
            <a:prstGeom prst="rect">
              <a:avLst/>
            </a:prstGeom>
            <a:solidFill>
              <a:srgbClr val="FAC36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69" name="Google Shape;169;p58"/>
            <p:cNvSpPr/>
            <p:nvPr/>
          </p:nvSpPr>
          <p:spPr>
            <a:xfrm>
              <a:off x="10439798" y="-4724"/>
              <a:ext cx="166411" cy="195000"/>
            </a:xfrm>
            <a:prstGeom prst="rect">
              <a:avLst/>
            </a:prstGeom>
            <a:solidFill>
              <a:schemeClr val="lt1"/>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70" name="Google Shape;170;p58"/>
            <p:cNvSpPr/>
            <p:nvPr/>
          </p:nvSpPr>
          <p:spPr>
            <a:xfrm>
              <a:off x="10606208" y="-4724"/>
              <a:ext cx="1668997" cy="195000"/>
            </a:xfrm>
            <a:prstGeom prst="rect">
              <a:avLst/>
            </a:prstGeom>
            <a:solidFill>
              <a:srgbClr val="9CDAEB"/>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sp>
          <p:nvSpPr>
            <p:cNvPr id="171" name="Google Shape;171;p58"/>
            <p:cNvSpPr/>
            <p:nvPr/>
          </p:nvSpPr>
          <p:spPr>
            <a:xfrm>
              <a:off x="12275205" y="-4724"/>
              <a:ext cx="3980795" cy="195000"/>
            </a:xfrm>
            <a:prstGeom prst="rect">
              <a:avLst/>
            </a:prstGeom>
            <a:solidFill>
              <a:srgbClr val="61B4DF"/>
            </a:solidFill>
            <a:ln>
              <a:noFill/>
            </a:ln>
          </p:spPr>
          <p:txBody>
            <a:bodyPr anchorCtr="0" anchor="ctr" bIns="58750" lIns="117500" spcFirstLastPara="1" rIns="117500" wrap="square" tIns="58750">
              <a:noAutofit/>
            </a:bodyPr>
            <a:lstStyle/>
            <a:p>
              <a:pPr indent="0" lvl="0" marL="0" marR="0" rtl="0" algn="ctr">
                <a:lnSpc>
                  <a:spcPct val="100000"/>
                </a:lnSpc>
                <a:spcBef>
                  <a:spcPts val="0"/>
                </a:spcBef>
                <a:spcAft>
                  <a:spcPts val="0"/>
                </a:spcAft>
                <a:buClr>
                  <a:srgbClr val="000000"/>
                </a:buClr>
                <a:buSzPts val="1480"/>
                <a:buFont typeface="Arial"/>
                <a:buNone/>
              </a:pPr>
              <a:r>
                <a:t/>
              </a:r>
              <a:endParaRPr b="1" i="0" sz="1480" u="none" cap="none" strike="noStrike">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page">
  <p:cSld name="2_Title page">
    <p:spTree>
      <p:nvGrpSpPr>
        <p:cNvPr id="172" name="Shape 172"/>
        <p:cNvGrpSpPr/>
        <p:nvPr/>
      </p:nvGrpSpPr>
      <p:grpSpPr>
        <a:xfrm>
          <a:off x="0" y="0"/>
          <a:ext cx="0" cy="0"/>
          <a:chOff x="0" y="0"/>
          <a:chExt cx="0" cy="0"/>
        </a:xfrm>
      </p:grpSpPr>
      <p:grpSp>
        <p:nvGrpSpPr>
          <p:cNvPr id="173" name="Google Shape;173;p59"/>
          <p:cNvGrpSpPr/>
          <p:nvPr/>
        </p:nvGrpSpPr>
        <p:grpSpPr>
          <a:xfrm>
            <a:off x="-1" y="4423429"/>
            <a:ext cx="16256001" cy="4792283"/>
            <a:chOff x="0" y="4606764"/>
            <a:chExt cx="15661900" cy="4233211"/>
          </a:xfrm>
        </p:grpSpPr>
        <p:pic>
          <p:nvPicPr>
            <p:cNvPr id="174" name="Google Shape;174;p59"/>
            <p:cNvPicPr preferRelativeResize="0"/>
            <p:nvPr/>
          </p:nvPicPr>
          <p:blipFill rotWithShape="1">
            <a:blip r:embed="rId2">
              <a:alphaModFix/>
            </a:blip>
            <a:srcRect b="0" l="0" r="0" t="0"/>
            <a:stretch/>
          </p:blipFill>
          <p:spPr>
            <a:xfrm>
              <a:off x="0" y="4626482"/>
              <a:ext cx="6552866" cy="4213493"/>
            </a:xfrm>
            <a:prstGeom prst="rect">
              <a:avLst/>
            </a:prstGeom>
            <a:noFill/>
            <a:ln>
              <a:noFill/>
            </a:ln>
          </p:spPr>
        </p:pic>
        <p:pic>
          <p:nvPicPr>
            <p:cNvPr id="175" name="Google Shape;175;p59"/>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176" name="Google Shape;176;p59"/>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177" name="Google Shape;177;p59"/>
          <p:cNvGrpSpPr/>
          <p:nvPr/>
        </p:nvGrpSpPr>
        <p:grpSpPr>
          <a:xfrm>
            <a:off x="-1" y="123515"/>
            <a:ext cx="16256001" cy="4792283"/>
            <a:chOff x="0" y="4606764"/>
            <a:chExt cx="15661900" cy="4233211"/>
          </a:xfrm>
        </p:grpSpPr>
        <p:pic>
          <p:nvPicPr>
            <p:cNvPr id="178" name="Google Shape;178;p59"/>
            <p:cNvPicPr preferRelativeResize="0"/>
            <p:nvPr/>
          </p:nvPicPr>
          <p:blipFill rotWithShape="1">
            <a:blip r:embed="rId2">
              <a:alphaModFix/>
            </a:blip>
            <a:srcRect b="0" l="0" r="0" t="0"/>
            <a:stretch/>
          </p:blipFill>
          <p:spPr>
            <a:xfrm>
              <a:off x="0" y="4626482"/>
              <a:ext cx="6552867" cy="4213493"/>
            </a:xfrm>
            <a:prstGeom prst="rect">
              <a:avLst/>
            </a:prstGeom>
            <a:noFill/>
            <a:ln>
              <a:noFill/>
            </a:ln>
          </p:spPr>
        </p:pic>
        <p:pic>
          <p:nvPicPr>
            <p:cNvPr id="179" name="Google Shape;179;p59"/>
            <p:cNvPicPr preferRelativeResize="0"/>
            <p:nvPr/>
          </p:nvPicPr>
          <p:blipFill rotWithShape="1">
            <a:blip r:embed="rId2">
              <a:alphaModFix/>
            </a:blip>
            <a:srcRect b="0" l="0" r="0" t="0"/>
            <a:stretch/>
          </p:blipFill>
          <p:spPr>
            <a:xfrm>
              <a:off x="6552867" y="4606764"/>
              <a:ext cx="6552867" cy="4213493"/>
            </a:xfrm>
            <a:prstGeom prst="rect">
              <a:avLst/>
            </a:prstGeom>
            <a:noFill/>
            <a:ln>
              <a:noFill/>
            </a:ln>
          </p:spPr>
        </p:pic>
        <p:pic>
          <p:nvPicPr>
            <p:cNvPr id="180" name="Google Shape;180;p59"/>
            <p:cNvPicPr preferRelativeResize="0"/>
            <p:nvPr/>
          </p:nvPicPr>
          <p:blipFill rotWithShape="1">
            <a:blip r:embed="rId2">
              <a:alphaModFix/>
            </a:blip>
            <a:srcRect b="0" l="1" r="60991" t="0"/>
            <a:stretch/>
          </p:blipFill>
          <p:spPr>
            <a:xfrm>
              <a:off x="13105735" y="4626481"/>
              <a:ext cx="2556165" cy="4213493"/>
            </a:xfrm>
            <a:prstGeom prst="rect">
              <a:avLst/>
            </a:prstGeom>
            <a:noFill/>
            <a:ln>
              <a:noFill/>
            </a:ln>
          </p:spPr>
        </p:pic>
      </p:grpSp>
      <p:grpSp>
        <p:nvGrpSpPr>
          <p:cNvPr id="181" name="Google Shape;181;p59"/>
          <p:cNvGrpSpPr/>
          <p:nvPr/>
        </p:nvGrpSpPr>
        <p:grpSpPr>
          <a:xfrm>
            <a:off x="0" y="-7450"/>
            <a:ext cx="16256000" cy="130964"/>
            <a:chOff x="0" y="474414"/>
            <a:chExt cx="7908925" cy="61412"/>
          </a:xfrm>
        </p:grpSpPr>
        <p:sp>
          <p:nvSpPr>
            <p:cNvPr id="182" name="Google Shape;182;p59"/>
            <p:cNvSpPr/>
            <p:nvPr/>
          </p:nvSpPr>
          <p:spPr>
            <a:xfrm>
              <a:off x="0" y="474414"/>
              <a:ext cx="711994"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3" name="Google Shape;183;p59"/>
            <p:cNvSpPr/>
            <p:nvPr/>
          </p:nvSpPr>
          <p:spPr>
            <a:xfrm>
              <a:off x="711993" y="474414"/>
              <a:ext cx="3455195" cy="61412"/>
            </a:xfrm>
            <a:prstGeom prst="rect">
              <a:avLst/>
            </a:prstGeom>
            <a:solidFill>
              <a:srgbClr val="F69E66"/>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4" name="Google Shape;184;p59"/>
            <p:cNvSpPr/>
            <p:nvPr/>
          </p:nvSpPr>
          <p:spPr>
            <a:xfrm>
              <a:off x="4167188" y="474414"/>
              <a:ext cx="683418" cy="61412"/>
            </a:xfrm>
            <a:prstGeom prst="rect">
              <a:avLst/>
            </a:prstGeom>
            <a:solidFill>
              <a:srgbClr val="F38573"/>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5" name="Google Shape;185;p59"/>
            <p:cNvSpPr/>
            <p:nvPr/>
          </p:nvSpPr>
          <p:spPr>
            <a:xfrm>
              <a:off x="4850606" y="474414"/>
              <a:ext cx="228600" cy="61412"/>
            </a:xfrm>
            <a:prstGeom prst="rect">
              <a:avLst/>
            </a:prstGeom>
            <a:solidFill>
              <a:srgbClr val="FAC36F"/>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6" name="Google Shape;186;p59"/>
            <p:cNvSpPr/>
            <p:nvPr/>
          </p:nvSpPr>
          <p:spPr>
            <a:xfrm>
              <a:off x="5079206" y="474414"/>
              <a:ext cx="80963" cy="61412"/>
            </a:xfrm>
            <a:prstGeom prst="rect">
              <a:avLst/>
            </a:prstGeom>
            <a:solidFill>
              <a:schemeClr val="lt1"/>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7" name="Google Shape;187;p59"/>
            <p:cNvSpPr/>
            <p:nvPr/>
          </p:nvSpPr>
          <p:spPr>
            <a:xfrm>
              <a:off x="5160169" y="474414"/>
              <a:ext cx="812006" cy="61412"/>
            </a:xfrm>
            <a:prstGeom prst="rect">
              <a:avLst/>
            </a:prstGeom>
            <a:solidFill>
              <a:srgbClr val="9CDAEB"/>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sp>
          <p:nvSpPr>
            <p:cNvPr id="188" name="Google Shape;188;p59"/>
            <p:cNvSpPr/>
            <p:nvPr/>
          </p:nvSpPr>
          <p:spPr>
            <a:xfrm>
              <a:off x="5972175" y="474414"/>
              <a:ext cx="1936750" cy="61412"/>
            </a:xfrm>
            <a:prstGeom prst="rect">
              <a:avLst/>
            </a:prstGeom>
            <a:solidFill>
              <a:srgbClr val="62ABCC"/>
            </a:solidFill>
            <a:ln>
              <a:noFill/>
            </a:ln>
          </p:spPr>
          <p:txBody>
            <a:bodyPr anchorCtr="0" anchor="ctr" bIns="28575" lIns="57150" spcFirstLastPara="1" rIns="57150" wrap="square" tIns="28575">
              <a:noAutofit/>
            </a:bodyPr>
            <a:lstStyle/>
            <a:p>
              <a:pPr indent="0" lvl="0" marL="0" marR="0" rtl="0" algn="ctr">
                <a:lnSpc>
                  <a:spcPct val="100000"/>
                </a:lnSpc>
                <a:spcBef>
                  <a:spcPts val="0"/>
                </a:spcBef>
                <a:spcAft>
                  <a:spcPts val="0"/>
                </a:spcAft>
                <a:buClr>
                  <a:srgbClr val="000000"/>
                </a:buClr>
                <a:buSzPts val="1480"/>
                <a:buFont typeface="Arial"/>
                <a:buNone/>
              </a:pPr>
              <a:r>
                <a:t/>
              </a:r>
              <a:endParaRPr b="0" i="0" sz="1480" u="none" cap="none" strike="noStrike">
                <a:solidFill>
                  <a:schemeClr val="lt1"/>
                </a:solidFill>
                <a:latin typeface="Calibri"/>
                <a:ea typeface="Calibri"/>
                <a:cs typeface="Calibri"/>
                <a:sym typeface="Calibri"/>
              </a:endParaRPr>
            </a:p>
          </p:txBody>
        </p:sp>
      </p:grpSp>
      <p:pic>
        <p:nvPicPr>
          <p:cNvPr id="189" name="Google Shape;189;p59"/>
          <p:cNvPicPr preferRelativeResize="0"/>
          <p:nvPr/>
        </p:nvPicPr>
        <p:blipFill rotWithShape="1">
          <a:blip r:embed="rId3">
            <a:alphaModFix/>
          </a:blip>
          <a:srcRect b="0" l="0" r="0" t="0"/>
          <a:stretch/>
        </p:blipFill>
        <p:spPr>
          <a:xfrm>
            <a:off x="14272523" y="2563382"/>
            <a:ext cx="1644872" cy="594709"/>
          </a:xfrm>
          <a:prstGeom prst="rect">
            <a:avLst/>
          </a:prstGeom>
          <a:noFill/>
          <a:ln>
            <a:noFill/>
          </a:ln>
        </p:spPr>
      </p:pic>
      <p:sp>
        <p:nvSpPr>
          <p:cNvPr id="190" name="Google Shape;190;p59"/>
          <p:cNvSpPr txBox="1"/>
          <p:nvPr>
            <p:ph idx="1" type="body"/>
          </p:nvPr>
        </p:nvSpPr>
        <p:spPr>
          <a:xfrm>
            <a:off x="1886347" y="3762307"/>
            <a:ext cx="12483308" cy="535531"/>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284"/>
              </a:spcBef>
              <a:spcAft>
                <a:spcPts val="0"/>
              </a:spcAft>
              <a:buClr>
                <a:srgbClr val="404040"/>
              </a:buClr>
              <a:buSzPts val="3200"/>
              <a:buFont typeface="Arial"/>
              <a:buNone/>
              <a:defRPr b="0" sz="3200">
                <a:solidFill>
                  <a:srgbClr val="404040"/>
                </a:solidFill>
                <a:latin typeface="Open Sans ExtraBold"/>
                <a:ea typeface="Open Sans ExtraBold"/>
                <a:cs typeface="Open Sans ExtraBold"/>
                <a:sym typeface="Open Sans ExtraBold"/>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1" name="Google Shape;191;p59"/>
          <p:cNvSpPr txBox="1"/>
          <p:nvPr>
            <p:ph idx="2" type="body"/>
          </p:nvPr>
        </p:nvSpPr>
        <p:spPr>
          <a:xfrm>
            <a:off x="2453770" y="4553377"/>
            <a:ext cx="11348463" cy="480131"/>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284"/>
              </a:spcBef>
              <a:spcAft>
                <a:spcPts val="0"/>
              </a:spcAft>
              <a:buClr>
                <a:srgbClr val="404040"/>
              </a:buClr>
              <a:buSzPts val="2800"/>
              <a:buFont typeface="Arial"/>
              <a:buNone/>
              <a:defRPr b="0" sz="2800">
                <a:solidFill>
                  <a:srgbClr val="404040"/>
                </a:solidFill>
                <a:latin typeface="Open Sans"/>
                <a:ea typeface="Open Sans"/>
                <a:cs typeface="Open Sans"/>
                <a:sym typeface="Open Sans"/>
              </a:defRPr>
            </a:lvl1pPr>
            <a:lvl2pPr indent="-489648" lvl="1" marL="914400" algn="l">
              <a:lnSpc>
                <a:spcPct val="90000"/>
              </a:lnSpc>
              <a:spcBef>
                <a:spcPts val="500"/>
              </a:spcBef>
              <a:spcAft>
                <a:spcPts val="0"/>
              </a:spcAft>
              <a:buClr>
                <a:schemeClr val="dk1"/>
              </a:buClr>
              <a:buSzPts val="4111"/>
              <a:buChar char="•"/>
              <a:defRPr sz="4111"/>
            </a:lvl2pPr>
            <a:lvl3pPr indent="-489648" lvl="2" marL="1371600" algn="l">
              <a:lnSpc>
                <a:spcPct val="90000"/>
              </a:lnSpc>
              <a:spcBef>
                <a:spcPts val="500"/>
              </a:spcBef>
              <a:spcAft>
                <a:spcPts val="0"/>
              </a:spcAft>
              <a:buClr>
                <a:schemeClr val="dk1"/>
              </a:buClr>
              <a:buSzPts val="4111"/>
              <a:buChar char="•"/>
              <a:defRPr sz="4111"/>
            </a:lvl3pPr>
            <a:lvl4pPr indent="-489648" lvl="3" marL="1828800" algn="l">
              <a:lnSpc>
                <a:spcPct val="90000"/>
              </a:lnSpc>
              <a:spcBef>
                <a:spcPts val="500"/>
              </a:spcBef>
              <a:spcAft>
                <a:spcPts val="0"/>
              </a:spcAft>
              <a:buClr>
                <a:schemeClr val="dk1"/>
              </a:buClr>
              <a:buSzPts val="4111"/>
              <a:buChar char="•"/>
              <a:defRPr sz="4111"/>
            </a:lvl4pPr>
            <a:lvl5pPr indent="-489648" lvl="4" marL="2286000" algn="l">
              <a:lnSpc>
                <a:spcPct val="90000"/>
              </a:lnSpc>
              <a:spcBef>
                <a:spcPts val="500"/>
              </a:spcBef>
              <a:spcAft>
                <a:spcPts val="0"/>
              </a:spcAft>
              <a:buClr>
                <a:schemeClr val="dk1"/>
              </a:buClr>
              <a:buSzPts val="4111"/>
              <a:buChar char="•"/>
              <a:defRPr sz="4111"/>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92" name="Google Shape;192;p59"/>
          <p:cNvPicPr preferRelativeResize="0"/>
          <p:nvPr/>
        </p:nvPicPr>
        <p:blipFill rotWithShape="1">
          <a:blip r:embed="rId4">
            <a:alphaModFix/>
          </a:blip>
          <a:srcRect b="0" l="0" r="0" t="0"/>
          <a:stretch/>
        </p:blipFill>
        <p:spPr>
          <a:xfrm>
            <a:off x="0" y="18272"/>
            <a:ext cx="16256000" cy="91440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0"/>
          <p:cNvSpPr txBox="1"/>
          <p:nvPr>
            <p:ph type="title"/>
          </p:nvPr>
        </p:nvSpPr>
        <p:spPr>
          <a:xfrm>
            <a:off x="1117600" y="487363"/>
            <a:ext cx="14020801" cy="17668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0"/>
          <p:cNvSpPr txBox="1"/>
          <p:nvPr>
            <p:ph idx="1" type="body"/>
          </p:nvPr>
        </p:nvSpPr>
        <p:spPr>
          <a:xfrm>
            <a:off x="1117600" y="2433638"/>
            <a:ext cx="14020801" cy="58023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0"/>
          <p:cNvSpPr txBox="1"/>
          <p:nvPr>
            <p:ph idx="10" type="dt"/>
          </p:nvPr>
        </p:nvSpPr>
        <p:spPr>
          <a:xfrm>
            <a:off x="1117600" y="8475663"/>
            <a:ext cx="3657600" cy="4857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0"/>
          <p:cNvSpPr txBox="1"/>
          <p:nvPr>
            <p:ph idx="11" type="ftr"/>
          </p:nvPr>
        </p:nvSpPr>
        <p:spPr>
          <a:xfrm>
            <a:off x="5384800" y="8475663"/>
            <a:ext cx="5486400" cy="48577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0"/>
          <p:cNvSpPr txBox="1"/>
          <p:nvPr>
            <p:ph idx="12" type="sldNum"/>
          </p:nvPr>
        </p:nvSpPr>
        <p:spPr>
          <a:xfrm>
            <a:off x="11480800" y="8475663"/>
            <a:ext cx="3657600" cy="4857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1.png"/><Relationship Id="rId4" Type="http://schemas.openxmlformats.org/officeDocument/2006/relationships/image" Target="../media/image29.png"/><Relationship Id="rId9" Type="http://schemas.openxmlformats.org/officeDocument/2006/relationships/image" Target="../media/image14.png"/><Relationship Id="rId5" Type="http://schemas.openxmlformats.org/officeDocument/2006/relationships/image" Target="../media/image39.png"/><Relationship Id="rId6" Type="http://schemas.openxmlformats.org/officeDocument/2006/relationships/image" Target="../media/image33.png"/><Relationship Id="rId7" Type="http://schemas.openxmlformats.org/officeDocument/2006/relationships/image" Target="../media/image30.png"/><Relationship Id="rId8" Type="http://schemas.openxmlformats.org/officeDocument/2006/relationships/image" Target="../media/image3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31.png"/><Relationship Id="rId4" Type="http://schemas.openxmlformats.org/officeDocument/2006/relationships/image" Target="../media/image29.png"/><Relationship Id="rId5" Type="http://schemas.openxmlformats.org/officeDocument/2006/relationships/image" Target="../media/image39.png"/><Relationship Id="rId6" Type="http://schemas.openxmlformats.org/officeDocument/2006/relationships/image" Target="../media/image33.png"/><Relationship Id="rId7"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comments" Target="../comments/comment1.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0.xml"/><Relationship Id="rId3" Type="http://schemas.openxmlformats.org/officeDocument/2006/relationships/comments" Target="../comments/commen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
          <p:cNvSpPr txBox="1"/>
          <p:nvPr>
            <p:ph idx="1" type="body"/>
          </p:nvPr>
        </p:nvSpPr>
        <p:spPr>
          <a:xfrm>
            <a:off x="2306069" y="2670096"/>
            <a:ext cx="11643865" cy="387799"/>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3F3F3F"/>
              </a:buClr>
              <a:buSzPts val="2800"/>
              <a:buNone/>
            </a:pPr>
            <a:r>
              <a:rPr lang="en-US"/>
              <a:t>Lesson 07—Spark Streaming </a:t>
            </a:r>
            <a:endParaRPr/>
          </a:p>
        </p:txBody>
      </p:sp>
      <p:sp>
        <p:nvSpPr>
          <p:cNvPr id="360" name="Google Shape;360;p1"/>
          <p:cNvSpPr txBox="1"/>
          <p:nvPr>
            <p:ph idx="2" type="body"/>
          </p:nvPr>
        </p:nvSpPr>
        <p:spPr>
          <a:xfrm>
            <a:off x="2306069" y="1824856"/>
            <a:ext cx="11643865" cy="590996"/>
          </a:xfrm>
          <a:prstGeom prst="rect">
            <a:avLst/>
          </a:prstGeom>
          <a:no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3F3F3F"/>
              </a:buClr>
              <a:buSzPts val="4267"/>
              <a:buNone/>
            </a:pPr>
            <a:r>
              <a:rPr lang="en-US" sz="4267"/>
              <a:t>Apache Spark and Scala</a:t>
            </a:r>
            <a:endParaRPr/>
          </a:p>
        </p:txBody>
      </p:sp>
      <p:sp>
        <p:nvSpPr>
          <p:cNvPr id="361" name="Google Shape;361;p1"/>
          <p:cNvSpPr txBox="1"/>
          <p:nvPr/>
        </p:nvSpPr>
        <p:spPr>
          <a:xfrm>
            <a:off x="279145" y="7773889"/>
            <a:ext cx="7553722" cy="937875"/>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FFFFFF"/>
              </a:buClr>
              <a:buSzPts val="450"/>
              <a:buFont typeface="Arial"/>
              <a:buNone/>
            </a:pPr>
            <a:r>
              <a:rPr b="0" i="0" lang="en-US" sz="1800" u="none" cap="none" strike="noStrike">
                <a:solidFill>
                  <a:srgbClr val="3F3F3F"/>
                </a:solidFill>
                <a:latin typeface="Calibri"/>
                <a:ea typeface="Calibri"/>
                <a:cs typeface="Calibri"/>
                <a:sym typeface="Calibri"/>
              </a:rPr>
              <a:t>Apache Spark, Spark, Apache, and the Spark logo are trademarks of the Apache Software Foundation.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1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DStreams</a:t>
            </a:r>
            <a:endParaRPr/>
          </a:p>
        </p:txBody>
      </p:sp>
      <p:grpSp>
        <p:nvGrpSpPr>
          <p:cNvPr id="561" name="Google Shape;561;p10"/>
          <p:cNvGrpSpPr/>
          <p:nvPr/>
        </p:nvGrpSpPr>
        <p:grpSpPr>
          <a:xfrm>
            <a:off x="1345947" y="6584450"/>
            <a:ext cx="13214292" cy="1672139"/>
            <a:chOff x="112241" y="0"/>
            <a:chExt cx="13214290" cy="1672138"/>
          </a:xfrm>
        </p:grpSpPr>
        <p:cxnSp>
          <p:nvCxnSpPr>
            <p:cNvPr id="562" name="Google Shape;562;p10"/>
            <p:cNvCxnSpPr/>
            <p:nvPr/>
          </p:nvCxnSpPr>
          <p:spPr>
            <a:xfrm flipH="1" rot="10800000">
              <a:off x="1261915" y="1047085"/>
              <a:ext cx="12064616" cy="40341"/>
            </a:xfrm>
            <a:prstGeom prst="straightConnector1">
              <a:avLst/>
            </a:prstGeom>
            <a:noFill/>
            <a:ln cap="flat" cmpd="sng" w="28575">
              <a:solidFill>
                <a:srgbClr val="595959"/>
              </a:solidFill>
              <a:prstDash val="lgDash"/>
              <a:miter lim="800000"/>
              <a:headEnd len="sm" w="sm" type="none"/>
              <a:tailEnd len="med" w="med" type="triangle"/>
            </a:ln>
          </p:spPr>
        </p:cxnSp>
        <p:sp>
          <p:nvSpPr>
            <p:cNvPr id="563" name="Google Shape;563;p10"/>
            <p:cNvSpPr/>
            <p:nvPr/>
          </p:nvSpPr>
          <p:spPr>
            <a:xfrm>
              <a:off x="1933406" y="537560"/>
              <a:ext cx="2230074" cy="113457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F69E6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Open Sans"/>
                <a:ea typeface="Open Sans"/>
                <a:cs typeface="Open Sans"/>
                <a:sym typeface="Open Sans"/>
              </a:endParaRPr>
            </a:p>
          </p:txBody>
        </p:sp>
        <p:sp>
          <p:nvSpPr>
            <p:cNvPr id="564" name="Google Shape;564;p10"/>
            <p:cNvSpPr/>
            <p:nvPr/>
          </p:nvSpPr>
          <p:spPr>
            <a:xfrm>
              <a:off x="2186251" y="689348"/>
              <a:ext cx="1724381" cy="646329"/>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Open Sans"/>
                  <a:ea typeface="Open Sans"/>
                  <a:cs typeface="Open Sans"/>
                  <a:sym typeface="Open Sans"/>
                </a:rPr>
                <a:t>Data from time</a:t>
              </a:r>
              <a:br>
                <a:rPr b="0" i="0" lang="en-US" sz="1800" u="none" cap="none" strike="noStrike">
                  <a:solidFill>
                    <a:srgbClr val="3F3F3F"/>
                  </a:solidFill>
                  <a:latin typeface="Open Sans"/>
                  <a:ea typeface="Open Sans"/>
                  <a:cs typeface="Open Sans"/>
                  <a:sym typeface="Open Sans"/>
                </a:rPr>
              </a:br>
              <a:r>
                <a:rPr b="0" i="0" lang="en-US" sz="1800" u="none" cap="none" strike="noStrike">
                  <a:solidFill>
                    <a:srgbClr val="3F3F3F"/>
                  </a:solidFill>
                  <a:latin typeface="Open Sans"/>
                  <a:ea typeface="Open Sans"/>
                  <a:cs typeface="Open Sans"/>
                  <a:sym typeface="Open Sans"/>
                </a:rPr>
                <a:t> 0 to 1</a:t>
              </a:r>
              <a:endParaRPr b="0" i="0" sz="1400" u="none" cap="none" strike="noStrike">
                <a:solidFill>
                  <a:srgbClr val="000000"/>
                </a:solidFill>
                <a:latin typeface="Arial"/>
                <a:ea typeface="Arial"/>
                <a:cs typeface="Arial"/>
                <a:sym typeface="Arial"/>
              </a:endParaRPr>
            </a:p>
          </p:txBody>
        </p:sp>
        <p:sp>
          <p:nvSpPr>
            <p:cNvPr id="565" name="Google Shape;565;p10"/>
            <p:cNvSpPr/>
            <p:nvPr/>
          </p:nvSpPr>
          <p:spPr>
            <a:xfrm>
              <a:off x="4752806" y="537560"/>
              <a:ext cx="2230074" cy="113457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F69E6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Open Sans"/>
                <a:ea typeface="Open Sans"/>
                <a:cs typeface="Open Sans"/>
                <a:sym typeface="Open Sans"/>
              </a:endParaRPr>
            </a:p>
          </p:txBody>
        </p:sp>
        <p:sp>
          <p:nvSpPr>
            <p:cNvPr id="566" name="Google Shape;566;p10"/>
            <p:cNvSpPr/>
            <p:nvPr/>
          </p:nvSpPr>
          <p:spPr>
            <a:xfrm>
              <a:off x="5005651" y="689348"/>
              <a:ext cx="1724381" cy="646329"/>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Open Sans"/>
                  <a:ea typeface="Open Sans"/>
                  <a:cs typeface="Open Sans"/>
                  <a:sym typeface="Open Sans"/>
                </a:rPr>
                <a:t>Data from time</a:t>
              </a:r>
              <a:br>
                <a:rPr b="0" i="0" lang="en-US" sz="1800" u="none" cap="none" strike="noStrike">
                  <a:solidFill>
                    <a:srgbClr val="3F3F3F"/>
                  </a:solidFill>
                  <a:latin typeface="Open Sans"/>
                  <a:ea typeface="Open Sans"/>
                  <a:cs typeface="Open Sans"/>
                  <a:sym typeface="Open Sans"/>
                </a:rPr>
              </a:br>
              <a:r>
                <a:rPr b="0" i="0" lang="en-US" sz="1800" u="none" cap="none" strike="noStrike">
                  <a:solidFill>
                    <a:srgbClr val="3F3F3F"/>
                  </a:solidFill>
                  <a:latin typeface="Open Sans"/>
                  <a:ea typeface="Open Sans"/>
                  <a:cs typeface="Open Sans"/>
                  <a:sym typeface="Open Sans"/>
                </a:rPr>
                <a:t> 1 to 2</a:t>
              </a:r>
              <a:endParaRPr b="0" i="0" sz="1400" u="none" cap="none" strike="noStrike">
                <a:solidFill>
                  <a:srgbClr val="000000"/>
                </a:solidFill>
                <a:latin typeface="Arial"/>
                <a:ea typeface="Arial"/>
                <a:cs typeface="Arial"/>
                <a:sym typeface="Arial"/>
              </a:endParaRPr>
            </a:p>
          </p:txBody>
        </p:sp>
        <p:sp>
          <p:nvSpPr>
            <p:cNvPr id="567" name="Google Shape;567;p10"/>
            <p:cNvSpPr/>
            <p:nvPr/>
          </p:nvSpPr>
          <p:spPr>
            <a:xfrm>
              <a:off x="7572206" y="517899"/>
              <a:ext cx="2230074" cy="113457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F69E6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Open Sans"/>
                <a:ea typeface="Open Sans"/>
                <a:cs typeface="Open Sans"/>
                <a:sym typeface="Open Sans"/>
              </a:endParaRPr>
            </a:p>
          </p:txBody>
        </p:sp>
        <p:sp>
          <p:nvSpPr>
            <p:cNvPr id="568" name="Google Shape;568;p10"/>
            <p:cNvSpPr/>
            <p:nvPr/>
          </p:nvSpPr>
          <p:spPr>
            <a:xfrm>
              <a:off x="7825051" y="669687"/>
              <a:ext cx="1724381" cy="646329"/>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Open Sans"/>
                  <a:ea typeface="Open Sans"/>
                  <a:cs typeface="Open Sans"/>
                  <a:sym typeface="Open Sans"/>
                </a:rPr>
                <a:t>Data from time</a:t>
              </a:r>
              <a:br>
                <a:rPr b="0" i="0" lang="en-US" sz="1800" u="none" cap="none" strike="noStrike">
                  <a:solidFill>
                    <a:srgbClr val="3F3F3F"/>
                  </a:solidFill>
                  <a:latin typeface="Open Sans"/>
                  <a:ea typeface="Open Sans"/>
                  <a:cs typeface="Open Sans"/>
                  <a:sym typeface="Open Sans"/>
                </a:rPr>
              </a:br>
              <a:r>
                <a:rPr b="0" i="0" lang="en-US" sz="1800" u="none" cap="none" strike="noStrike">
                  <a:solidFill>
                    <a:srgbClr val="3F3F3F"/>
                  </a:solidFill>
                  <a:latin typeface="Open Sans"/>
                  <a:ea typeface="Open Sans"/>
                  <a:cs typeface="Open Sans"/>
                  <a:sym typeface="Open Sans"/>
                </a:rPr>
                <a:t> 2 to 3</a:t>
              </a:r>
              <a:endParaRPr b="0" i="0" sz="1400" u="none" cap="none" strike="noStrike">
                <a:solidFill>
                  <a:srgbClr val="000000"/>
                </a:solidFill>
                <a:latin typeface="Arial"/>
                <a:ea typeface="Arial"/>
                <a:cs typeface="Arial"/>
                <a:sym typeface="Arial"/>
              </a:endParaRPr>
            </a:p>
          </p:txBody>
        </p:sp>
        <p:sp>
          <p:nvSpPr>
            <p:cNvPr id="569" name="Google Shape;569;p10"/>
            <p:cNvSpPr/>
            <p:nvPr/>
          </p:nvSpPr>
          <p:spPr>
            <a:xfrm>
              <a:off x="10391606" y="537560"/>
              <a:ext cx="2230074" cy="113457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F69E6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3F3F3F"/>
                </a:solidFill>
                <a:latin typeface="Open Sans"/>
                <a:ea typeface="Open Sans"/>
                <a:cs typeface="Open Sans"/>
                <a:sym typeface="Open Sans"/>
              </a:endParaRPr>
            </a:p>
          </p:txBody>
        </p:sp>
        <p:sp>
          <p:nvSpPr>
            <p:cNvPr id="570" name="Google Shape;570;p10"/>
            <p:cNvSpPr/>
            <p:nvPr/>
          </p:nvSpPr>
          <p:spPr>
            <a:xfrm>
              <a:off x="10644451" y="689348"/>
              <a:ext cx="1724381" cy="646329"/>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Open Sans"/>
                  <a:ea typeface="Open Sans"/>
                  <a:cs typeface="Open Sans"/>
                  <a:sym typeface="Open Sans"/>
                </a:rPr>
                <a:t>Data from time</a:t>
              </a:r>
              <a:br>
                <a:rPr b="0" i="0" lang="en-US" sz="1800" u="none" cap="none" strike="noStrike">
                  <a:solidFill>
                    <a:srgbClr val="3F3F3F"/>
                  </a:solidFill>
                  <a:latin typeface="Open Sans"/>
                  <a:ea typeface="Open Sans"/>
                  <a:cs typeface="Open Sans"/>
                  <a:sym typeface="Open Sans"/>
                </a:rPr>
              </a:br>
              <a:r>
                <a:rPr b="0" i="0" lang="en-US" sz="1800" u="none" cap="none" strike="noStrike">
                  <a:solidFill>
                    <a:srgbClr val="3F3F3F"/>
                  </a:solidFill>
                  <a:latin typeface="Open Sans"/>
                  <a:ea typeface="Open Sans"/>
                  <a:cs typeface="Open Sans"/>
                  <a:sym typeface="Open Sans"/>
                </a:rPr>
                <a:t> 3 to 4</a:t>
              </a:r>
              <a:endParaRPr b="0" i="0" sz="1400" u="none" cap="none" strike="noStrike">
                <a:solidFill>
                  <a:srgbClr val="000000"/>
                </a:solidFill>
                <a:latin typeface="Arial"/>
                <a:ea typeface="Arial"/>
                <a:cs typeface="Arial"/>
                <a:sym typeface="Arial"/>
              </a:endParaRPr>
            </a:p>
          </p:txBody>
        </p:sp>
        <p:sp>
          <p:nvSpPr>
            <p:cNvPr id="571" name="Google Shape;571;p10"/>
            <p:cNvSpPr/>
            <p:nvPr/>
          </p:nvSpPr>
          <p:spPr>
            <a:xfrm>
              <a:off x="2250102" y="0"/>
              <a:ext cx="1571903" cy="36933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Open Sans"/>
                  <a:ea typeface="Open Sans"/>
                  <a:cs typeface="Open Sans"/>
                  <a:sym typeface="Open Sans"/>
                </a:rPr>
                <a:t>RDD @ time 1</a:t>
              </a:r>
              <a:endParaRPr b="0" i="0" sz="1400" u="none" cap="none" strike="noStrike">
                <a:solidFill>
                  <a:srgbClr val="000000"/>
                </a:solidFill>
                <a:latin typeface="Arial"/>
                <a:ea typeface="Arial"/>
                <a:cs typeface="Arial"/>
                <a:sym typeface="Arial"/>
              </a:endParaRPr>
            </a:p>
          </p:txBody>
        </p:sp>
        <p:sp>
          <p:nvSpPr>
            <p:cNvPr id="572" name="Google Shape;572;p10"/>
            <p:cNvSpPr/>
            <p:nvPr/>
          </p:nvSpPr>
          <p:spPr>
            <a:xfrm>
              <a:off x="5051132" y="0"/>
              <a:ext cx="1571903" cy="36933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Open Sans"/>
                  <a:ea typeface="Open Sans"/>
                  <a:cs typeface="Open Sans"/>
                  <a:sym typeface="Open Sans"/>
                </a:rPr>
                <a:t>RDD @ time 2</a:t>
              </a:r>
              <a:endParaRPr b="0" i="0" sz="1400" u="none" cap="none" strike="noStrike">
                <a:solidFill>
                  <a:srgbClr val="000000"/>
                </a:solidFill>
                <a:latin typeface="Arial"/>
                <a:ea typeface="Arial"/>
                <a:cs typeface="Arial"/>
                <a:sym typeface="Arial"/>
              </a:endParaRPr>
            </a:p>
          </p:txBody>
        </p:sp>
        <p:sp>
          <p:nvSpPr>
            <p:cNvPr id="573" name="Google Shape;573;p10"/>
            <p:cNvSpPr/>
            <p:nvPr/>
          </p:nvSpPr>
          <p:spPr>
            <a:xfrm>
              <a:off x="7901289" y="0"/>
              <a:ext cx="1571903" cy="36933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Open Sans"/>
                  <a:ea typeface="Open Sans"/>
                  <a:cs typeface="Open Sans"/>
                  <a:sym typeface="Open Sans"/>
                </a:rPr>
                <a:t>RDD @ time 3</a:t>
              </a:r>
              <a:endParaRPr b="0" i="0" sz="1400" u="none" cap="none" strike="noStrike">
                <a:solidFill>
                  <a:srgbClr val="000000"/>
                </a:solidFill>
                <a:latin typeface="Arial"/>
                <a:ea typeface="Arial"/>
                <a:cs typeface="Arial"/>
                <a:sym typeface="Arial"/>
              </a:endParaRPr>
            </a:p>
          </p:txBody>
        </p:sp>
        <p:sp>
          <p:nvSpPr>
            <p:cNvPr id="574" name="Google Shape;574;p10"/>
            <p:cNvSpPr/>
            <p:nvPr/>
          </p:nvSpPr>
          <p:spPr>
            <a:xfrm>
              <a:off x="10625629" y="0"/>
              <a:ext cx="1571903" cy="36933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Open Sans"/>
                  <a:ea typeface="Open Sans"/>
                  <a:cs typeface="Open Sans"/>
                  <a:sym typeface="Open Sans"/>
                </a:rPr>
                <a:t>RDD @ time 4</a:t>
              </a:r>
              <a:endParaRPr b="0" i="0" sz="1400" u="none" cap="none" strike="noStrike">
                <a:solidFill>
                  <a:srgbClr val="000000"/>
                </a:solidFill>
                <a:latin typeface="Arial"/>
                <a:ea typeface="Arial"/>
                <a:cs typeface="Arial"/>
                <a:sym typeface="Arial"/>
              </a:endParaRPr>
            </a:p>
          </p:txBody>
        </p:sp>
        <p:sp>
          <p:nvSpPr>
            <p:cNvPr id="575" name="Google Shape;575;p10"/>
            <p:cNvSpPr/>
            <p:nvPr/>
          </p:nvSpPr>
          <p:spPr>
            <a:xfrm>
              <a:off x="112241" y="835302"/>
              <a:ext cx="1031884" cy="36933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3F3F3F"/>
                  </a:solidFill>
                  <a:latin typeface="Open Sans"/>
                  <a:ea typeface="Open Sans"/>
                  <a:cs typeface="Open Sans"/>
                  <a:sym typeface="Open Sans"/>
                </a:rPr>
                <a:t>DStream</a:t>
              </a:r>
              <a:endParaRPr b="0" i="0" sz="1400" u="none" cap="none" strike="noStrike">
                <a:solidFill>
                  <a:srgbClr val="000000"/>
                </a:solidFill>
                <a:latin typeface="Arial"/>
                <a:ea typeface="Arial"/>
                <a:cs typeface="Arial"/>
                <a:sym typeface="Arial"/>
              </a:endParaRPr>
            </a:p>
          </p:txBody>
        </p:sp>
      </p:grpSp>
      <p:pic>
        <p:nvPicPr>
          <p:cNvPr id="576" name="Google Shape;576;p10"/>
          <p:cNvPicPr preferRelativeResize="0"/>
          <p:nvPr/>
        </p:nvPicPr>
        <p:blipFill rotWithShape="1">
          <a:blip r:embed="rId3">
            <a:alphaModFix/>
          </a:blip>
          <a:srcRect b="0" l="0" r="0" t="0"/>
          <a:stretch/>
        </p:blipFill>
        <p:spPr>
          <a:xfrm>
            <a:off x="5418773" y="870793"/>
            <a:ext cx="5404906" cy="274320"/>
          </a:xfrm>
          <a:prstGeom prst="rect">
            <a:avLst/>
          </a:prstGeom>
          <a:noFill/>
          <a:ln>
            <a:noFill/>
          </a:ln>
        </p:spPr>
      </p:pic>
      <p:sp>
        <p:nvSpPr>
          <p:cNvPr id="577" name="Google Shape;577;p10"/>
          <p:cNvSpPr txBox="1"/>
          <p:nvPr/>
        </p:nvSpPr>
        <p:spPr>
          <a:xfrm>
            <a:off x="6961290" y="8449322"/>
            <a:ext cx="434741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3F3F3F"/>
                </a:solidFill>
                <a:latin typeface="Open Sans"/>
                <a:ea typeface="Open Sans"/>
                <a:cs typeface="Open Sans"/>
                <a:sym typeface="Open Sans"/>
              </a:rPr>
              <a:t>Series of continuous RDDs</a:t>
            </a:r>
            <a:endParaRPr b="0" i="0" sz="1400" u="none" cap="none" strike="noStrike">
              <a:solidFill>
                <a:srgbClr val="000000"/>
              </a:solidFill>
              <a:latin typeface="Arial"/>
              <a:ea typeface="Arial"/>
              <a:cs typeface="Arial"/>
              <a:sym typeface="Arial"/>
            </a:endParaRPr>
          </a:p>
        </p:txBody>
      </p:sp>
      <p:sp>
        <p:nvSpPr>
          <p:cNvPr id="578" name="Google Shape;578;p10"/>
          <p:cNvSpPr txBox="1"/>
          <p:nvPr/>
        </p:nvSpPr>
        <p:spPr>
          <a:xfrm>
            <a:off x="10622676" y="3650632"/>
            <a:ext cx="4224290" cy="1938992"/>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44494E"/>
                </a:solidFill>
                <a:latin typeface="Open Sans"/>
                <a:ea typeface="Open Sans"/>
                <a:cs typeface="Open Sans"/>
                <a:sym typeface="Open Sans"/>
              </a:rPr>
              <a:t>Is created by either applying high-level operations on other DStreams or by using input data streams</a:t>
            </a:r>
            <a:endParaRPr b="0" i="0" sz="1400" u="none" cap="none" strike="noStrike">
              <a:solidFill>
                <a:srgbClr val="000000"/>
              </a:solidFill>
              <a:latin typeface="Arial"/>
              <a:ea typeface="Arial"/>
              <a:cs typeface="Arial"/>
              <a:sym typeface="Arial"/>
            </a:endParaRPr>
          </a:p>
        </p:txBody>
      </p:sp>
      <p:sp>
        <p:nvSpPr>
          <p:cNvPr id="579" name="Google Shape;579;p10"/>
          <p:cNvSpPr txBox="1"/>
          <p:nvPr/>
        </p:nvSpPr>
        <p:spPr>
          <a:xfrm>
            <a:off x="1720789" y="4064169"/>
            <a:ext cx="3721769" cy="1015663"/>
          </a:xfrm>
          <a:prstGeom prst="rect">
            <a:avLst/>
          </a:prstGeom>
          <a:noFill/>
          <a:ln>
            <a:noFill/>
          </a:ln>
        </p:spPr>
        <p:txBody>
          <a:bodyPr anchorCtr="0" anchor="t" bIns="45700" lIns="91425" spcFirstLastPara="1" rIns="91425" wrap="square" tIns="45700">
            <a:noAutofit/>
          </a:bodyPr>
          <a:lstStyle/>
          <a:p>
            <a:pPr indent="0" lvl="0" marL="0" marR="0" rtl="0" algn="r">
              <a:lnSpc>
                <a:spcPct val="150000"/>
              </a:lnSpc>
              <a:spcBef>
                <a:spcPts val="0"/>
              </a:spcBef>
              <a:spcAft>
                <a:spcPts val="0"/>
              </a:spcAft>
              <a:buClr>
                <a:srgbClr val="000000"/>
              </a:buClr>
              <a:buSzPts val="2000"/>
              <a:buFont typeface="Arial"/>
              <a:buNone/>
            </a:pPr>
            <a:r>
              <a:rPr b="0" i="0" lang="en-US" sz="2000" u="none" cap="none" strike="noStrike">
                <a:solidFill>
                  <a:srgbClr val="44494E"/>
                </a:solidFill>
                <a:latin typeface="Open Sans"/>
                <a:ea typeface="Open Sans"/>
                <a:cs typeface="Open Sans"/>
                <a:sym typeface="Open Sans"/>
              </a:rPr>
              <a:t>Is characterized through a series of continuous RDDs</a:t>
            </a:r>
            <a:endParaRPr b="0" i="0" sz="1400" u="none" cap="none" strike="noStrike">
              <a:solidFill>
                <a:srgbClr val="000000"/>
              </a:solidFill>
              <a:latin typeface="Arial"/>
              <a:ea typeface="Arial"/>
              <a:cs typeface="Arial"/>
              <a:sym typeface="Arial"/>
            </a:endParaRPr>
          </a:p>
        </p:txBody>
      </p:sp>
      <p:sp>
        <p:nvSpPr>
          <p:cNvPr id="580" name="Google Shape;580;p10"/>
          <p:cNvSpPr txBox="1"/>
          <p:nvPr/>
        </p:nvSpPr>
        <p:spPr>
          <a:xfrm>
            <a:off x="6345889" y="3986646"/>
            <a:ext cx="3333295" cy="646331"/>
          </a:xfrm>
          <a:prstGeom prst="rect">
            <a:avLst/>
          </a:prstGeom>
          <a:noFill/>
          <a:ln>
            <a:noFill/>
          </a:ln>
        </p:spPr>
        <p:txBody>
          <a:bodyPr anchorCtr="0" anchor="t"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a:ea typeface="Open Sans"/>
                <a:cs typeface="Open Sans"/>
                <a:sym typeface="Open Sans"/>
              </a:rPr>
              <a:t>DStream</a:t>
            </a:r>
            <a:endParaRPr b="1" i="0" sz="2400" u="none" cap="none" strike="noStrike">
              <a:solidFill>
                <a:srgbClr val="3F3F3F"/>
              </a:solidFill>
              <a:latin typeface="Open Sans"/>
              <a:ea typeface="Open Sans"/>
              <a:cs typeface="Open Sans"/>
              <a:sym typeface="Open Sans"/>
            </a:endParaRPr>
          </a:p>
        </p:txBody>
      </p:sp>
      <p:sp>
        <p:nvSpPr>
          <p:cNvPr id="581" name="Google Shape;581;p10"/>
          <p:cNvSpPr/>
          <p:nvPr/>
        </p:nvSpPr>
        <p:spPr>
          <a:xfrm>
            <a:off x="6239357" y="2518906"/>
            <a:ext cx="3546360" cy="3546360"/>
          </a:xfrm>
          <a:prstGeom prst="ellipse">
            <a:avLst/>
          </a:prstGeom>
          <a:noFill/>
          <a:ln cap="flat" cmpd="sng" w="19050">
            <a:solidFill>
              <a:srgbClr val="C5C2C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2" name="Google Shape;582;p10"/>
          <p:cNvSpPr/>
          <p:nvPr/>
        </p:nvSpPr>
        <p:spPr>
          <a:xfrm>
            <a:off x="6239357" y="2518906"/>
            <a:ext cx="3546360" cy="3546360"/>
          </a:xfrm>
          <a:prstGeom prst="arc">
            <a:avLst>
              <a:gd fmla="val 19354005" name="adj1"/>
              <a:gd fmla="val 2259154" name="adj2"/>
            </a:avLst>
          </a:prstGeom>
          <a:noFill/>
          <a:ln cap="flat" cmpd="sng" w="762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3" name="Google Shape;583;p10"/>
          <p:cNvSpPr/>
          <p:nvPr/>
        </p:nvSpPr>
        <p:spPr>
          <a:xfrm>
            <a:off x="9284678" y="3794142"/>
            <a:ext cx="895546" cy="89554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4" name="Google Shape;584;p10"/>
          <p:cNvSpPr/>
          <p:nvPr/>
        </p:nvSpPr>
        <p:spPr>
          <a:xfrm flipH="1">
            <a:off x="6239357" y="2518906"/>
            <a:ext cx="3546360" cy="3546360"/>
          </a:xfrm>
          <a:prstGeom prst="arc">
            <a:avLst>
              <a:gd fmla="val 19354005" name="adj1"/>
              <a:gd fmla="val 2259154" name="adj2"/>
            </a:avLst>
          </a:prstGeom>
          <a:noFill/>
          <a:ln cap="flat" cmpd="sng" w="762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85" name="Google Shape;585;p10"/>
          <p:cNvSpPr/>
          <p:nvPr/>
        </p:nvSpPr>
        <p:spPr>
          <a:xfrm flipH="1">
            <a:off x="5837065" y="3794142"/>
            <a:ext cx="895546" cy="895546"/>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6" name="Google Shape;586;p10"/>
          <p:cNvSpPr txBox="1"/>
          <p:nvPr/>
        </p:nvSpPr>
        <p:spPr>
          <a:xfrm>
            <a:off x="1051920" y="1953495"/>
            <a:ext cx="141386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a:ea typeface="Open Sans"/>
                <a:cs typeface="Open Sans"/>
                <a:sym typeface="Open Sans"/>
              </a:rPr>
              <a:t> Discretized Stream (DStream) </a:t>
            </a:r>
            <a:r>
              <a:rPr b="0" i="0" lang="en-US" sz="2400" u="none" cap="none" strike="noStrike">
                <a:solidFill>
                  <a:srgbClr val="3F3F3F"/>
                </a:solidFill>
                <a:latin typeface="Open Sans"/>
                <a:ea typeface="Open Sans"/>
                <a:cs typeface="Open Sans"/>
                <a:sym typeface="Open Sans"/>
              </a:rPr>
              <a:t>is the fundamental abstraction available from Spark Streaming </a:t>
            </a:r>
            <a:endParaRPr b="0" i="0" sz="2400" u="none" cap="none" strike="noStrike">
              <a:solidFill>
                <a:srgbClr val="3F3F3F"/>
              </a:solidFill>
              <a:latin typeface="Calibri"/>
              <a:ea typeface="Calibri"/>
              <a:cs typeface="Calibri"/>
              <a:sym typeface="Calibri"/>
            </a:endParaRPr>
          </a:p>
        </p:txBody>
      </p:sp>
      <p:sp>
        <p:nvSpPr>
          <p:cNvPr id="587" name="Google Shape;587;p10"/>
          <p:cNvSpPr/>
          <p:nvPr/>
        </p:nvSpPr>
        <p:spPr>
          <a:xfrm>
            <a:off x="10443408" y="3657600"/>
            <a:ext cx="4403557" cy="1953086"/>
          </a:xfrm>
          <a:prstGeom prst="roundRect">
            <a:avLst>
              <a:gd fmla="val 16667" name="adj"/>
            </a:avLst>
          </a:prstGeom>
          <a:noFill/>
          <a:ln cap="flat" cmpd="sng" w="12700">
            <a:solidFill>
              <a:srgbClr val="42719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8" name="Google Shape;588;p10"/>
          <p:cNvSpPr/>
          <p:nvPr/>
        </p:nvSpPr>
        <p:spPr>
          <a:xfrm>
            <a:off x="2024293" y="3672359"/>
            <a:ext cx="3590369" cy="1953086"/>
          </a:xfrm>
          <a:prstGeom prst="roundRect">
            <a:avLst>
              <a:gd fmla="val 16667" name="adj"/>
            </a:avLst>
          </a:prstGeom>
          <a:noFill/>
          <a:ln cap="flat" cmpd="sng" w="12700">
            <a:solidFill>
              <a:srgbClr val="42719B"/>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9" name="Google Shape;589;p10"/>
          <p:cNvSpPr/>
          <p:nvPr/>
        </p:nvSpPr>
        <p:spPr>
          <a:xfrm>
            <a:off x="777545" y="203626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1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DStreams (Contd.)</a:t>
            </a:r>
            <a:endParaRPr/>
          </a:p>
        </p:txBody>
      </p:sp>
      <p:sp>
        <p:nvSpPr>
          <p:cNvPr id="596" name="Google Shape;596;p11"/>
          <p:cNvSpPr txBox="1"/>
          <p:nvPr>
            <p:ph idx="4294967295" type="body"/>
          </p:nvPr>
        </p:nvSpPr>
        <p:spPr>
          <a:xfrm>
            <a:off x="1170765" y="1852962"/>
            <a:ext cx="14566539" cy="608941"/>
          </a:xfrm>
          <a:prstGeom prst="rect">
            <a:avLst/>
          </a:prstGeom>
          <a:noFill/>
          <a:ln>
            <a:noFill/>
          </a:ln>
        </p:spPr>
        <p:txBody>
          <a:bodyPr anchorCtr="0" anchor="t" bIns="45700" lIns="91425" spcFirstLastPara="1" rIns="91425" wrap="square" tIns="45700">
            <a:noAutofit/>
          </a:bodyPr>
          <a:lstStyle/>
          <a:p>
            <a:pPr indent="0" lvl="0" marL="0" marR="0" rtl="0" algn="l">
              <a:lnSpc>
                <a:spcPct val="140000"/>
              </a:lnSpc>
              <a:spcBef>
                <a:spcPts val="0"/>
              </a:spcBef>
              <a:spcAft>
                <a:spcPts val="0"/>
              </a:spcAft>
              <a:buClr>
                <a:srgbClr val="3F3F3F"/>
              </a:buClr>
              <a:buSzPts val="2400"/>
              <a:buFont typeface="Arial"/>
              <a:buNone/>
            </a:pPr>
            <a:r>
              <a:rPr b="0" i="0" lang="en-US" sz="2400" u="none" cap="none" strike="noStrike">
                <a:solidFill>
                  <a:srgbClr val="3F3F3F"/>
                </a:solidFill>
                <a:latin typeface="Open Sans"/>
                <a:ea typeface="Open Sans"/>
                <a:cs typeface="Open Sans"/>
                <a:sym typeface="Open Sans"/>
              </a:rPr>
              <a:t>All operations applied on a DStream get translated to operations applicable on the underlying RDDs. </a:t>
            </a:r>
            <a:endParaRPr/>
          </a:p>
        </p:txBody>
      </p:sp>
      <p:grpSp>
        <p:nvGrpSpPr>
          <p:cNvPr id="597" name="Google Shape;597;p11"/>
          <p:cNvGrpSpPr/>
          <p:nvPr/>
        </p:nvGrpSpPr>
        <p:grpSpPr>
          <a:xfrm>
            <a:off x="1337190" y="3382131"/>
            <a:ext cx="13214292" cy="3393551"/>
            <a:chOff x="112240" y="0"/>
            <a:chExt cx="13214291" cy="3393549"/>
          </a:xfrm>
        </p:grpSpPr>
        <p:grpSp>
          <p:nvGrpSpPr>
            <p:cNvPr id="598" name="Google Shape;598;p11"/>
            <p:cNvGrpSpPr/>
            <p:nvPr/>
          </p:nvGrpSpPr>
          <p:grpSpPr>
            <a:xfrm>
              <a:off x="112240" y="0"/>
              <a:ext cx="13214291" cy="1154239"/>
              <a:chOff x="112241" y="0"/>
              <a:chExt cx="13214289" cy="1154238"/>
            </a:xfrm>
          </p:grpSpPr>
          <p:cxnSp>
            <p:nvCxnSpPr>
              <p:cNvPr id="599" name="Google Shape;599;p11"/>
              <p:cNvCxnSpPr/>
              <p:nvPr/>
            </p:nvCxnSpPr>
            <p:spPr>
              <a:xfrm flipH="1" rot="10800000">
                <a:off x="1261914" y="529185"/>
                <a:ext cx="12064616" cy="40341"/>
              </a:xfrm>
              <a:prstGeom prst="straightConnector1">
                <a:avLst/>
              </a:prstGeom>
              <a:noFill/>
              <a:ln cap="flat" cmpd="sng" w="28575">
                <a:solidFill>
                  <a:srgbClr val="595959"/>
                </a:solidFill>
                <a:prstDash val="lgDash"/>
                <a:miter lim="800000"/>
                <a:headEnd len="sm" w="sm" type="none"/>
                <a:tailEnd len="med" w="med" type="triangle"/>
              </a:ln>
            </p:spPr>
          </p:cxnSp>
          <p:sp>
            <p:nvSpPr>
              <p:cNvPr id="600" name="Google Shape;600;p11"/>
              <p:cNvSpPr/>
              <p:nvPr/>
            </p:nvSpPr>
            <p:spPr>
              <a:xfrm>
                <a:off x="1933405" y="19661"/>
                <a:ext cx="2230074" cy="1134577"/>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9CDAE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601" name="Google Shape;601;p11"/>
              <p:cNvSpPr/>
              <p:nvPr/>
            </p:nvSpPr>
            <p:spPr>
              <a:xfrm>
                <a:off x="2159803" y="171449"/>
                <a:ext cx="1777279" cy="64632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Lines from time</a:t>
                </a:r>
                <a:br>
                  <a:rPr b="0" i="0" lang="en-US" sz="1800" u="none" cap="none" strike="noStrike">
                    <a:solidFill>
                      <a:schemeClr val="dk1"/>
                    </a:solidFill>
                    <a:latin typeface="Open Sans"/>
                    <a:ea typeface="Open Sans"/>
                    <a:cs typeface="Open Sans"/>
                    <a:sym typeface="Open Sans"/>
                  </a:rPr>
                </a:br>
                <a:r>
                  <a:rPr b="0" i="0" lang="en-US" sz="1800" u="none" cap="none" strike="noStrike">
                    <a:solidFill>
                      <a:schemeClr val="dk1"/>
                    </a:solidFill>
                    <a:latin typeface="Open Sans"/>
                    <a:ea typeface="Open Sans"/>
                    <a:cs typeface="Open Sans"/>
                    <a:sym typeface="Open Sans"/>
                  </a:rPr>
                  <a:t> 0 to 1</a:t>
                </a:r>
                <a:endParaRPr b="0" i="0" sz="1400" u="none" cap="none" strike="noStrike">
                  <a:solidFill>
                    <a:srgbClr val="000000"/>
                  </a:solidFill>
                  <a:latin typeface="Arial"/>
                  <a:ea typeface="Arial"/>
                  <a:cs typeface="Arial"/>
                  <a:sym typeface="Arial"/>
                </a:endParaRPr>
              </a:p>
            </p:txBody>
          </p:sp>
          <p:sp>
            <p:nvSpPr>
              <p:cNvPr id="602" name="Google Shape;602;p11"/>
              <p:cNvSpPr/>
              <p:nvPr/>
            </p:nvSpPr>
            <p:spPr>
              <a:xfrm>
                <a:off x="4752805" y="19661"/>
                <a:ext cx="2230074" cy="1134577"/>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9CDAE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603" name="Google Shape;603;p11"/>
              <p:cNvSpPr/>
              <p:nvPr/>
            </p:nvSpPr>
            <p:spPr>
              <a:xfrm>
                <a:off x="4979203" y="171449"/>
                <a:ext cx="1777279" cy="64632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Lines from time</a:t>
                </a:r>
                <a:br>
                  <a:rPr b="0" i="0" lang="en-US" sz="1800" u="none" cap="none" strike="noStrike">
                    <a:solidFill>
                      <a:schemeClr val="dk1"/>
                    </a:solidFill>
                    <a:latin typeface="Open Sans"/>
                    <a:ea typeface="Open Sans"/>
                    <a:cs typeface="Open Sans"/>
                    <a:sym typeface="Open Sans"/>
                  </a:rPr>
                </a:br>
                <a:r>
                  <a:rPr b="0" i="0" lang="en-US" sz="1800" u="none" cap="none" strike="noStrike">
                    <a:solidFill>
                      <a:schemeClr val="dk1"/>
                    </a:solidFill>
                    <a:latin typeface="Open Sans"/>
                    <a:ea typeface="Open Sans"/>
                    <a:cs typeface="Open Sans"/>
                    <a:sym typeface="Open Sans"/>
                  </a:rPr>
                  <a:t> 1 to 2</a:t>
                </a:r>
                <a:endParaRPr b="0" i="0" sz="1400" u="none" cap="none" strike="noStrike">
                  <a:solidFill>
                    <a:srgbClr val="000000"/>
                  </a:solidFill>
                  <a:latin typeface="Arial"/>
                  <a:ea typeface="Arial"/>
                  <a:cs typeface="Arial"/>
                  <a:sym typeface="Arial"/>
                </a:endParaRPr>
              </a:p>
            </p:txBody>
          </p:sp>
          <p:sp>
            <p:nvSpPr>
              <p:cNvPr id="604" name="Google Shape;604;p11"/>
              <p:cNvSpPr/>
              <p:nvPr/>
            </p:nvSpPr>
            <p:spPr>
              <a:xfrm>
                <a:off x="7572205" y="0"/>
                <a:ext cx="2230074" cy="1134577"/>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9CDAE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605" name="Google Shape;605;p11"/>
              <p:cNvSpPr/>
              <p:nvPr/>
            </p:nvSpPr>
            <p:spPr>
              <a:xfrm>
                <a:off x="7798603" y="151788"/>
                <a:ext cx="1777279" cy="64632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Lines from time</a:t>
                </a:r>
                <a:br>
                  <a:rPr b="0" i="0" lang="en-US" sz="1800" u="none" cap="none" strike="noStrike">
                    <a:solidFill>
                      <a:schemeClr val="dk1"/>
                    </a:solidFill>
                    <a:latin typeface="Open Sans"/>
                    <a:ea typeface="Open Sans"/>
                    <a:cs typeface="Open Sans"/>
                    <a:sym typeface="Open Sans"/>
                  </a:rPr>
                </a:br>
                <a:r>
                  <a:rPr b="0" i="0" lang="en-US" sz="1800" u="none" cap="none" strike="noStrike">
                    <a:solidFill>
                      <a:schemeClr val="dk1"/>
                    </a:solidFill>
                    <a:latin typeface="Open Sans"/>
                    <a:ea typeface="Open Sans"/>
                    <a:cs typeface="Open Sans"/>
                    <a:sym typeface="Open Sans"/>
                  </a:rPr>
                  <a:t> 2 to 3</a:t>
                </a:r>
                <a:endParaRPr b="0" i="0" sz="1400" u="none" cap="none" strike="noStrike">
                  <a:solidFill>
                    <a:srgbClr val="000000"/>
                  </a:solidFill>
                  <a:latin typeface="Arial"/>
                  <a:ea typeface="Arial"/>
                  <a:cs typeface="Arial"/>
                  <a:sym typeface="Arial"/>
                </a:endParaRPr>
              </a:p>
            </p:txBody>
          </p:sp>
          <p:sp>
            <p:nvSpPr>
              <p:cNvPr id="606" name="Google Shape;606;p11"/>
              <p:cNvSpPr/>
              <p:nvPr/>
            </p:nvSpPr>
            <p:spPr>
              <a:xfrm>
                <a:off x="10391605" y="19661"/>
                <a:ext cx="2230074" cy="1134577"/>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9CDAE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607" name="Google Shape;607;p11"/>
              <p:cNvSpPr/>
              <p:nvPr/>
            </p:nvSpPr>
            <p:spPr>
              <a:xfrm>
                <a:off x="10618003" y="171449"/>
                <a:ext cx="1777279" cy="64632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Lines from time</a:t>
                </a:r>
                <a:br>
                  <a:rPr b="0" i="0" lang="en-US" sz="1800" u="none" cap="none" strike="noStrike">
                    <a:solidFill>
                      <a:schemeClr val="dk1"/>
                    </a:solidFill>
                    <a:latin typeface="Open Sans"/>
                    <a:ea typeface="Open Sans"/>
                    <a:cs typeface="Open Sans"/>
                    <a:sym typeface="Open Sans"/>
                  </a:rPr>
                </a:br>
                <a:r>
                  <a:rPr b="0" i="0" lang="en-US" sz="1800" u="none" cap="none" strike="noStrike">
                    <a:solidFill>
                      <a:schemeClr val="dk1"/>
                    </a:solidFill>
                    <a:latin typeface="Open Sans"/>
                    <a:ea typeface="Open Sans"/>
                    <a:cs typeface="Open Sans"/>
                    <a:sym typeface="Open Sans"/>
                  </a:rPr>
                  <a:t> 3 to 4</a:t>
                </a:r>
                <a:endParaRPr b="0" i="0" sz="1400" u="none" cap="none" strike="noStrike">
                  <a:solidFill>
                    <a:srgbClr val="000000"/>
                  </a:solidFill>
                  <a:latin typeface="Arial"/>
                  <a:ea typeface="Arial"/>
                  <a:cs typeface="Arial"/>
                  <a:sym typeface="Arial"/>
                </a:endParaRPr>
              </a:p>
            </p:txBody>
          </p:sp>
          <p:sp>
            <p:nvSpPr>
              <p:cNvPr id="608" name="Google Shape;608;p11"/>
              <p:cNvSpPr/>
              <p:nvPr/>
            </p:nvSpPr>
            <p:spPr>
              <a:xfrm>
                <a:off x="112241" y="165003"/>
                <a:ext cx="1031884" cy="64632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Lines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DStream</a:t>
                </a:r>
                <a:endParaRPr b="0" i="0" sz="1400" u="none" cap="none" strike="noStrike">
                  <a:solidFill>
                    <a:srgbClr val="000000"/>
                  </a:solidFill>
                  <a:latin typeface="Arial"/>
                  <a:ea typeface="Arial"/>
                  <a:cs typeface="Arial"/>
                  <a:sym typeface="Arial"/>
                </a:endParaRPr>
              </a:p>
            </p:txBody>
          </p:sp>
        </p:grpSp>
        <p:grpSp>
          <p:nvGrpSpPr>
            <p:cNvPr id="609" name="Google Shape;609;p11"/>
            <p:cNvGrpSpPr/>
            <p:nvPr/>
          </p:nvGrpSpPr>
          <p:grpSpPr>
            <a:xfrm>
              <a:off x="112240" y="2239310"/>
              <a:ext cx="13214291" cy="1154239"/>
              <a:chOff x="112241" y="0"/>
              <a:chExt cx="13214289" cy="1154238"/>
            </a:xfrm>
          </p:grpSpPr>
          <p:cxnSp>
            <p:nvCxnSpPr>
              <p:cNvPr id="610" name="Google Shape;610;p11"/>
              <p:cNvCxnSpPr/>
              <p:nvPr/>
            </p:nvCxnSpPr>
            <p:spPr>
              <a:xfrm flipH="1" rot="10800000">
                <a:off x="1261914" y="529185"/>
                <a:ext cx="12064616" cy="40341"/>
              </a:xfrm>
              <a:prstGeom prst="straightConnector1">
                <a:avLst/>
              </a:prstGeom>
              <a:noFill/>
              <a:ln cap="flat" cmpd="sng" w="28575">
                <a:solidFill>
                  <a:srgbClr val="595959"/>
                </a:solidFill>
                <a:prstDash val="lgDash"/>
                <a:miter lim="800000"/>
                <a:headEnd len="sm" w="sm" type="none"/>
                <a:tailEnd len="med" w="med" type="triangle"/>
              </a:ln>
            </p:spPr>
          </p:cxnSp>
          <p:sp>
            <p:nvSpPr>
              <p:cNvPr id="611" name="Google Shape;611;p11"/>
              <p:cNvSpPr/>
              <p:nvPr/>
            </p:nvSpPr>
            <p:spPr>
              <a:xfrm>
                <a:off x="1933405" y="19661"/>
                <a:ext cx="2230074" cy="1134577"/>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612" name="Google Shape;612;p11"/>
              <p:cNvSpPr/>
              <p:nvPr/>
            </p:nvSpPr>
            <p:spPr>
              <a:xfrm>
                <a:off x="2094690" y="171449"/>
                <a:ext cx="1907507" cy="64632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Words from time</a:t>
                </a:r>
                <a:br>
                  <a:rPr b="0" i="0" lang="en-US" sz="1800" u="none" cap="none" strike="noStrike">
                    <a:solidFill>
                      <a:schemeClr val="dk1"/>
                    </a:solidFill>
                    <a:latin typeface="Open Sans"/>
                    <a:ea typeface="Open Sans"/>
                    <a:cs typeface="Open Sans"/>
                    <a:sym typeface="Open Sans"/>
                  </a:rPr>
                </a:br>
                <a:r>
                  <a:rPr b="0" i="0" lang="en-US" sz="1800" u="none" cap="none" strike="noStrike">
                    <a:solidFill>
                      <a:schemeClr val="dk1"/>
                    </a:solidFill>
                    <a:latin typeface="Open Sans"/>
                    <a:ea typeface="Open Sans"/>
                    <a:cs typeface="Open Sans"/>
                    <a:sym typeface="Open Sans"/>
                  </a:rPr>
                  <a:t> 0 to 1</a:t>
                </a:r>
                <a:endParaRPr b="0" i="0" sz="1400" u="none" cap="none" strike="noStrike">
                  <a:solidFill>
                    <a:srgbClr val="000000"/>
                  </a:solidFill>
                  <a:latin typeface="Arial"/>
                  <a:ea typeface="Arial"/>
                  <a:cs typeface="Arial"/>
                  <a:sym typeface="Arial"/>
                </a:endParaRPr>
              </a:p>
            </p:txBody>
          </p:sp>
          <p:sp>
            <p:nvSpPr>
              <p:cNvPr id="613" name="Google Shape;613;p11"/>
              <p:cNvSpPr/>
              <p:nvPr/>
            </p:nvSpPr>
            <p:spPr>
              <a:xfrm>
                <a:off x="4752805" y="19661"/>
                <a:ext cx="2230074" cy="1134577"/>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614" name="Google Shape;614;p11"/>
              <p:cNvSpPr/>
              <p:nvPr/>
            </p:nvSpPr>
            <p:spPr>
              <a:xfrm>
                <a:off x="4914089" y="171449"/>
                <a:ext cx="1907507" cy="64632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Words from time</a:t>
                </a:r>
                <a:br>
                  <a:rPr b="0" i="0" lang="en-US" sz="1800" u="none" cap="none" strike="noStrike">
                    <a:solidFill>
                      <a:schemeClr val="dk1"/>
                    </a:solidFill>
                    <a:latin typeface="Open Sans"/>
                    <a:ea typeface="Open Sans"/>
                    <a:cs typeface="Open Sans"/>
                    <a:sym typeface="Open Sans"/>
                  </a:rPr>
                </a:br>
                <a:r>
                  <a:rPr b="0" i="0" lang="en-US" sz="1800" u="none" cap="none" strike="noStrike">
                    <a:solidFill>
                      <a:schemeClr val="dk1"/>
                    </a:solidFill>
                    <a:latin typeface="Open Sans"/>
                    <a:ea typeface="Open Sans"/>
                    <a:cs typeface="Open Sans"/>
                    <a:sym typeface="Open Sans"/>
                  </a:rPr>
                  <a:t> 1 to 2</a:t>
                </a:r>
                <a:endParaRPr b="0" i="0" sz="1400" u="none" cap="none" strike="noStrike">
                  <a:solidFill>
                    <a:srgbClr val="000000"/>
                  </a:solidFill>
                  <a:latin typeface="Arial"/>
                  <a:ea typeface="Arial"/>
                  <a:cs typeface="Arial"/>
                  <a:sym typeface="Arial"/>
                </a:endParaRPr>
              </a:p>
            </p:txBody>
          </p:sp>
          <p:sp>
            <p:nvSpPr>
              <p:cNvPr id="615" name="Google Shape;615;p11"/>
              <p:cNvSpPr/>
              <p:nvPr/>
            </p:nvSpPr>
            <p:spPr>
              <a:xfrm>
                <a:off x="7572205" y="0"/>
                <a:ext cx="2230074" cy="1134577"/>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616" name="Google Shape;616;p11"/>
              <p:cNvSpPr/>
              <p:nvPr/>
            </p:nvSpPr>
            <p:spPr>
              <a:xfrm>
                <a:off x="7733489" y="151788"/>
                <a:ext cx="1907507" cy="64632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Words from time</a:t>
                </a:r>
                <a:br>
                  <a:rPr b="0" i="0" lang="en-US" sz="1800" u="none" cap="none" strike="noStrike">
                    <a:solidFill>
                      <a:schemeClr val="dk1"/>
                    </a:solidFill>
                    <a:latin typeface="Open Sans"/>
                    <a:ea typeface="Open Sans"/>
                    <a:cs typeface="Open Sans"/>
                    <a:sym typeface="Open Sans"/>
                  </a:rPr>
                </a:br>
                <a:r>
                  <a:rPr b="0" i="0" lang="en-US" sz="1800" u="none" cap="none" strike="noStrike">
                    <a:solidFill>
                      <a:schemeClr val="dk1"/>
                    </a:solidFill>
                    <a:latin typeface="Open Sans"/>
                    <a:ea typeface="Open Sans"/>
                    <a:cs typeface="Open Sans"/>
                    <a:sym typeface="Open Sans"/>
                  </a:rPr>
                  <a:t> 2 to 3</a:t>
                </a:r>
                <a:endParaRPr b="0" i="0" sz="1400" u="none" cap="none" strike="noStrike">
                  <a:solidFill>
                    <a:srgbClr val="000000"/>
                  </a:solidFill>
                  <a:latin typeface="Arial"/>
                  <a:ea typeface="Arial"/>
                  <a:cs typeface="Arial"/>
                  <a:sym typeface="Arial"/>
                </a:endParaRPr>
              </a:p>
            </p:txBody>
          </p:sp>
          <p:sp>
            <p:nvSpPr>
              <p:cNvPr id="617" name="Google Shape;617;p11"/>
              <p:cNvSpPr/>
              <p:nvPr/>
            </p:nvSpPr>
            <p:spPr>
              <a:xfrm>
                <a:off x="10391605" y="19661"/>
                <a:ext cx="2230074" cy="1134577"/>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618" name="Google Shape;618;p11"/>
              <p:cNvSpPr/>
              <p:nvPr/>
            </p:nvSpPr>
            <p:spPr>
              <a:xfrm>
                <a:off x="10552889" y="171449"/>
                <a:ext cx="1907507" cy="64632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Words from time</a:t>
                </a:r>
                <a:br>
                  <a:rPr b="0" i="0" lang="en-US" sz="1800" u="none" cap="none" strike="noStrike">
                    <a:solidFill>
                      <a:schemeClr val="dk1"/>
                    </a:solidFill>
                    <a:latin typeface="Open Sans"/>
                    <a:ea typeface="Open Sans"/>
                    <a:cs typeface="Open Sans"/>
                    <a:sym typeface="Open Sans"/>
                  </a:rPr>
                </a:br>
                <a:r>
                  <a:rPr b="0" i="0" lang="en-US" sz="1800" u="none" cap="none" strike="noStrike">
                    <a:solidFill>
                      <a:schemeClr val="dk1"/>
                    </a:solidFill>
                    <a:latin typeface="Open Sans"/>
                    <a:ea typeface="Open Sans"/>
                    <a:cs typeface="Open Sans"/>
                    <a:sym typeface="Open Sans"/>
                  </a:rPr>
                  <a:t> 3 to 4</a:t>
                </a:r>
                <a:endParaRPr b="0" i="0" sz="1400" u="none" cap="none" strike="noStrike">
                  <a:solidFill>
                    <a:srgbClr val="000000"/>
                  </a:solidFill>
                  <a:latin typeface="Arial"/>
                  <a:ea typeface="Arial"/>
                  <a:cs typeface="Arial"/>
                  <a:sym typeface="Arial"/>
                </a:endParaRPr>
              </a:p>
            </p:txBody>
          </p:sp>
          <p:sp>
            <p:nvSpPr>
              <p:cNvPr id="619" name="Google Shape;619;p11"/>
              <p:cNvSpPr/>
              <p:nvPr/>
            </p:nvSpPr>
            <p:spPr>
              <a:xfrm>
                <a:off x="112241" y="165003"/>
                <a:ext cx="1031884" cy="64632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Words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DStream</a:t>
                </a:r>
                <a:endParaRPr b="0" i="0" sz="1400" u="none" cap="none" strike="noStrike">
                  <a:solidFill>
                    <a:srgbClr val="000000"/>
                  </a:solidFill>
                  <a:latin typeface="Arial"/>
                  <a:ea typeface="Arial"/>
                  <a:cs typeface="Arial"/>
                  <a:sym typeface="Arial"/>
                </a:endParaRPr>
              </a:p>
            </p:txBody>
          </p:sp>
        </p:grpSp>
        <p:cxnSp>
          <p:nvCxnSpPr>
            <p:cNvPr id="620" name="Google Shape;620;p11"/>
            <p:cNvCxnSpPr/>
            <p:nvPr/>
          </p:nvCxnSpPr>
          <p:spPr>
            <a:xfrm flipH="1">
              <a:off x="3028272" y="1148552"/>
              <a:ext cx="849" cy="1076767"/>
            </a:xfrm>
            <a:prstGeom prst="straightConnector1">
              <a:avLst/>
            </a:prstGeom>
            <a:noFill/>
            <a:ln cap="flat" cmpd="sng" w="28575">
              <a:solidFill>
                <a:srgbClr val="595959"/>
              </a:solidFill>
              <a:prstDash val="solid"/>
              <a:miter lim="800000"/>
              <a:headEnd len="sm" w="sm" type="none"/>
              <a:tailEnd len="med" w="med" type="triangle"/>
            </a:ln>
          </p:spPr>
        </p:cxnSp>
        <p:cxnSp>
          <p:nvCxnSpPr>
            <p:cNvPr id="621" name="Google Shape;621;p11"/>
            <p:cNvCxnSpPr/>
            <p:nvPr/>
          </p:nvCxnSpPr>
          <p:spPr>
            <a:xfrm flipH="1">
              <a:off x="5867417" y="1148552"/>
              <a:ext cx="849" cy="1076767"/>
            </a:xfrm>
            <a:prstGeom prst="straightConnector1">
              <a:avLst/>
            </a:prstGeom>
            <a:noFill/>
            <a:ln cap="flat" cmpd="sng" w="28575">
              <a:solidFill>
                <a:srgbClr val="595959"/>
              </a:solidFill>
              <a:prstDash val="solid"/>
              <a:miter lim="800000"/>
              <a:headEnd len="sm" w="sm" type="none"/>
              <a:tailEnd len="med" w="med" type="triangle"/>
            </a:ln>
          </p:spPr>
        </p:cxnSp>
        <p:cxnSp>
          <p:nvCxnSpPr>
            <p:cNvPr id="622" name="Google Shape;622;p11"/>
            <p:cNvCxnSpPr/>
            <p:nvPr/>
          </p:nvCxnSpPr>
          <p:spPr>
            <a:xfrm flipH="1">
              <a:off x="8686393" y="1148552"/>
              <a:ext cx="849" cy="1076767"/>
            </a:xfrm>
            <a:prstGeom prst="straightConnector1">
              <a:avLst/>
            </a:prstGeom>
            <a:noFill/>
            <a:ln cap="flat" cmpd="sng" w="28575">
              <a:solidFill>
                <a:srgbClr val="595959"/>
              </a:solidFill>
              <a:prstDash val="solid"/>
              <a:miter lim="800000"/>
              <a:headEnd len="sm" w="sm" type="none"/>
              <a:tailEnd len="med" w="med" type="triangle"/>
            </a:ln>
          </p:spPr>
        </p:cxnSp>
        <p:cxnSp>
          <p:nvCxnSpPr>
            <p:cNvPr id="623" name="Google Shape;623;p11"/>
            <p:cNvCxnSpPr/>
            <p:nvPr/>
          </p:nvCxnSpPr>
          <p:spPr>
            <a:xfrm flipH="1">
              <a:off x="11504521" y="1148552"/>
              <a:ext cx="849" cy="1076767"/>
            </a:xfrm>
            <a:prstGeom prst="straightConnector1">
              <a:avLst/>
            </a:prstGeom>
            <a:noFill/>
            <a:ln cap="flat" cmpd="sng" w="28575">
              <a:solidFill>
                <a:srgbClr val="595959"/>
              </a:solidFill>
              <a:prstDash val="solid"/>
              <a:miter lim="800000"/>
              <a:headEnd len="sm" w="sm" type="none"/>
              <a:tailEnd len="med" w="med" type="triangle"/>
            </a:ln>
          </p:spPr>
        </p:cxnSp>
        <p:sp>
          <p:nvSpPr>
            <p:cNvPr id="624" name="Google Shape;624;p11"/>
            <p:cNvSpPr/>
            <p:nvPr/>
          </p:nvSpPr>
          <p:spPr>
            <a:xfrm>
              <a:off x="3257840" y="1291105"/>
              <a:ext cx="1180962" cy="646329"/>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FlatMap </a:t>
              </a:r>
              <a:br>
                <a:rPr b="0" i="0" lang="en-US" sz="1800" u="none" cap="none" strike="noStrike">
                  <a:solidFill>
                    <a:schemeClr val="dk1"/>
                  </a:solidFill>
                  <a:latin typeface="Open Sans"/>
                  <a:ea typeface="Open Sans"/>
                  <a:cs typeface="Open Sans"/>
                  <a:sym typeface="Open Sans"/>
                </a:rPr>
              </a:br>
              <a:r>
                <a:rPr b="0" i="0" lang="en-US" sz="1800" u="none" cap="none" strike="noStrike">
                  <a:solidFill>
                    <a:schemeClr val="dk1"/>
                  </a:solidFill>
                  <a:latin typeface="Open Sans"/>
                  <a:ea typeface="Open Sans"/>
                  <a:cs typeface="Open Sans"/>
                  <a:sym typeface="Open Sans"/>
                </a:rPr>
                <a:t>Operation</a:t>
              </a:r>
              <a:endParaRPr b="0" i="0" sz="1400" u="none" cap="none" strike="noStrike">
                <a:solidFill>
                  <a:srgbClr val="000000"/>
                </a:solidFill>
                <a:latin typeface="Arial"/>
                <a:ea typeface="Arial"/>
                <a:cs typeface="Arial"/>
                <a:sym typeface="Arial"/>
              </a:endParaRPr>
            </a:p>
          </p:txBody>
        </p:sp>
      </p:grpSp>
      <p:pic>
        <p:nvPicPr>
          <p:cNvPr id="625" name="Google Shape;625;p11"/>
          <p:cNvPicPr preferRelativeResize="0"/>
          <p:nvPr/>
        </p:nvPicPr>
        <p:blipFill rotWithShape="1">
          <a:blip r:embed="rId3">
            <a:alphaModFix/>
          </a:blip>
          <a:srcRect b="0" l="0" r="0" t="0"/>
          <a:stretch/>
        </p:blipFill>
        <p:spPr>
          <a:xfrm>
            <a:off x="4514002" y="870793"/>
            <a:ext cx="7214448" cy="274320"/>
          </a:xfrm>
          <a:prstGeom prst="rect">
            <a:avLst/>
          </a:prstGeom>
          <a:noFill/>
          <a:ln>
            <a:noFill/>
          </a:ln>
        </p:spPr>
      </p:pic>
      <p:sp>
        <p:nvSpPr>
          <p:cNvPr id="626" name="Google Shape;626;p11"/>
          <p:cNvSpPr/>
          <p:nvPr/>
        </p:nvSpPr>
        <p:spPr>
          <a:xfrm>
            <a:off x="777545" y="203626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1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Dstreams (Contd.)</a:t>
            </a:r>
            <a:endParaRPr/>
          </a:p>
        </p:txBody>
      </p:sp>
      <p:sp>
        <p:nvSpPr>
          <p:cNvPr id="633" name="Google Shape;633;p12"/>
          <p:cNvSpPr/>
          <p:nvPr/>
        </p:nvSpPr>
        <p:spPr>
          <a:xfrm>
            <a:off x="5649597" y="1026354"/>
            <a:ext cx="4956806" cy="436914"/>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Clr>
                <a:srgbClr val="000000"/>
              </a:buClr>
              <a:buSzPts val="2200"/>
              <a:buFont typeface="Arial"/>
              <a:buNone/>
            </a:pPr>
            <a:r>
              <a:rPr b="1" i="0" lang="en-US" sz="2200" u="none" cap="none" strike="noStrike">
                <a:solidFill>
                  <a:srgbClr val="3F3F3F"/>
                </a:solidFill>
                <a:latin typeface="Open Sans ExtraBold"/>
                <a:ea typeface="Open Sans ExtraBold"/>
                <a:cs typeface="Open Sans ExtraBold"/>
                <a:sym typeface="Open Sans ExtraBold"/>
              </a:rPr>
              <a:t>INPUT DSTREAMS AND RECEIVERS</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634" name="Google Shape;634;p12"/>
          <p:cNvSpPr txBox="1"/>
          <p:nvPr/>
        </p:nvSpPr>
        <p:spPr>
          <a:xfrm>
            <a:off x="1080645" y="1829282"/>
            <a:ext cx="14142315" cy="58727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44494E"/>
                </a:solidFill>
                <a:latin typeface="Open Sans"/>
                <a:ea typeface="Open Sans"/>
                <a:cs typeface="Open Sans"/>
                <a:sym typeface="Open Sans"/>
              </a:rPr>
              <a:t>Represent the input data stream received from streaming sources. </a:t>
            </a:r>
            <a:endParaRPr b="0" i="0" sz="1400" u="none" cap="none" strike="noStrike">
              <a:solidFill>
                <a:srgbClr val="000000"/>
              </a:solidFill>
              <a:latin typeface="Arial"/>
              <a:ea typeface="Arial"/>
              <a:cs typeface="Arial"/>
              <a:sym typeface="Arial"/>
            </a:endParaRPr>
          </a:p>
        </p:txBody>
      </p:sp>
      <p:grpSp>
        <p:nvGrpSpPr>
          <p:cNvPr id="635" name="Google Shape;635;p12"/>
          <p:cNvGrpSpPr/>
          <p:nvPr/>
        </p:nvGrpSpPr>
        <p:grpSpPr>
          <a:xfrm>
            <a:off x="8409224" y="3344270"/>
            <a:ext cx="1757082" cy="278292"/>
            <a:chOff x="7528087" y="2680840"/>
            <a:chExt cx="1737710" cy="316190"/>
          </a:xfrm>
        </p:grpSpPr>
        <p:cxnSp>
          <p:nvCxnSpPr>
            <p:cNvPr id="636" name="Google Shape;636;p12"/>
            <p:cNvCxnSpPr/>
            <p:nvPr/>
          </p:nvCxnSpPr>
          <p:spPr>
            <a:xfrm flipH="1" rot="10800000">
              <a:off x="7528087" y="2680840"/>
              <a:ext cx="497966" cy="316190"/>
            </a:xfrm>
            <a:prstGeom prst="straightConnector1">
              <a:avLst/>
            </a:prstGeom>
            <a:noFill/>
            <a:ln cap="flat" cmpd="sng" w="9525">
              <a:solidFill>
                <a:srgbClr val="9BBB5C"/>
              </a:solidFill>
              <a:prstDash val="solid"/>
              <a:round/>
              <a:headEnd len="sm" w="sm" type="none"/>
              <a:tailEnd len="sm" w="sm" type="none"/>
            </a:ln>
          </p:spPr>
        </p:cxnSp>
        <p:cxnSp>
          <p:nvCxnSpPr>
            <p:cNvPr id="637" name="Google Shape;637;p12"/>
            <p:cNvCxnSpPr/>
            <p:nvPr/>
          </p:nvCxnSpPr>
          <p:spPr>
            <a:xfrm>
              <a:off x="8026053" y="2680840"/>
              <a:ext cx="1239744" cy="0"/>
            </a:xfrm>
            <a:prstGeom prst="straightConnector1">
              <a:avLst/>
            </a:prstGeom>
            <a:noFill/>
            <a:ln cap="flat" cmpd="sng" w="9525">
              <a:solidFill>
                <a:srgbClr val="9BBB5C"/>
              </a:solidFill>
              <a:prstDash val="solid"/>
              <a:round/>
              <a:headEnd len="sm" w="sm" type="none"/>
              <a:tailEnd len="med" w="med" type="oval"/>
            </a:ln>
          </p:spPr>
        </p:cxnSp>
      </p:grpSp>
      <p:grpSp>
        <p:nvGrpSpPr>
          <p:cNvPr id="638" name="Google Shape;638;p12"/>
          <p:cNvGrpSpPr/>
          <p:nvPr/>
        </p:nvGrpSpPr>
        <p:grpSpPr>
          <a:xfrm flipH="1">
            <a:off x="4404086" y="3358493"/>
            <a:ext cx="1757082" cy="278292"/>
            <a:chOff x="7528087" y="2680840"/>
            <a:chExt cx="1737710" cy="316190"/>
          </a:xfrm>
        </p:grpSpPr>
        <p:cxnSp>
          <p:nvCxnSpPr>
            <p:cNvPr id="639" name="Google Shape;639;p12"/>
            <p:cNvCxnSpPr/>
            <p:nvPr/>
          </p:nvCxnSpPr>
          <p:spPr>
            <a:xfrm flipH="1" rot="10800000">
              <a:off x="7528087" y="2680840"/>
              <a:ext cx="497966" cy="316190"/>
            </a:xfrm>
            <a:prstGeom prst="straightConnector1">
              <a:avLst/>
            </a:prstGeom>
            <a:noFill/>
            <a:ln cap="flat" cmpd="sng" w="9525">
              <a:solidFill>
                <a:srgbClr val="F29B26"/>
              </a:solidFill>
              <a:prstDash val="solid"/>
              <a:round/>
              <a:headEnd len="sm" w="sm" type="none"/>
              <a:tailEnd len="sm" w="sm" type="none"/>
            </a:ln>
          </p:spPr>
        </p:cxnSp>
        <p:cxnSp>
          <p:nvCxnSpPr>
            <p:cNvPr id="640" name="Google Shape;640;p12"/>
            <p:cNvCxnSpPr/>
            <p:nvPr/>
          </p:nvCxnSpPr>
          <p:spPr>
            <a:xfrm>
              <a:off x="8026053" y="2680840"/>
              <a:ext cx="1239744" cy="0"/>
            </a:xfrm>
            <a:prstGeom prst="straightConnector1">
              <a:avLst/>
            </a:prstGeom>
            <a:noFill/>
            <a:ln cap="flat" cmpd="sng" w="9525">
              <a:solidFill>
                <a:srgbClr val="F29B26"/>
              </a:solidFill>
              <a:prstDash val="solid"/>
              <a:round/>
              <a:headEnd len="sm" w="sm" type="none"/>
              <a:tailEnd len="med" w="med" type="oval"/>
            </a:ln>
          </p:spPr>
        </p:cxnSp>
      </p:grpSp>
      <p:sp>
        <p:nvSpPr>
          <p:cNvPr id="641" name="Google Shape;641;p12"/>
          <p:cNvSpPr/>
          <p:nvPr/>
        </p:nvSpPr>
        <p:spPr>
          <a:xfrm>
            <a:off x="5871363" y="3003141"/>
            <a:ext cx="2715488" cy="2715488"/>
          </a:xfrm>
          <a:prstGeom prst="ellipse">
            <a:avLst/>
          </a:prstGeom>
          <a:solidFill>
            <a:srgbClr val="2DA99D"/>
          </a:solidFill>
          <a:ln cap="flat" cmpd="sng" w="28575">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FFFFFF"/>
                </a:solidFill>
                <a:latin typeface="Open Sans"/>
                <a:ea typeface="Open Sans"/>
                <a:cs typeface="Open Sans"/>
                <a:sym typeface="Open Sans"/>
              </a:rPr>
              <a:t>Topologies of built-in streaming sources</a:t>
            </a:r>
            <a:endParaRPr b="1" i="0" sz="2200" u="none" cap="none" strike="noStrike">
              <a:solidFill>
                <a:srgbClr val="FFFFFF"/>
              </a:solidFill>
              <a:latin typeface="Open Sans"/>
              <a:ea typeface="Open Sans"/>
              <a:cs typeface="Open Sans"/>
              <a:sym typeface="Open Sans"/>
            </a:endParaRPr>
          </a:p>
        </p:txBody>
      </p:sp>
      <p:sp>
        <p:nvSpPr>
          <p:cNvPr id="642" name="Google Shape;642;p12"/>
          <p:cNvSpPr txBox="1"/>
          <p:nvPr/>
        </p:nvSpPr>
        <p:spPr>
          <a:xfrm>
            <a:off x="10355740" y="3120043"/>
            <a:ext cx="3055460"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a:ea typeface="Open Sans"/>
                <a:cs typeface="Open Sans"/>
                <a:sym typeface="Open Sans"/>
              </a:rPr>
              <a:t>Advanced Sources</a:t>
            </a:r>
            <a:endParaRPr b="0" i="0" sz="1400" u="none" cap="none" strike="noStrike">
              <a:solidFill>
                <a:srgbClr val="000000"/>
              </a:solidFill>
              <a:latin typeface="Arial"/>
              <a:ea typeface="Arial"/>
              <a:cs typeface="Arial"/>
              <a:sym typeface="Arial"/>
            </a:endParaRPr>
          </a:p>
        </p:txBody>
      </p:sp>
      <p:sp>
        <p:nvSpPr>
          <p:cNvPr id="643" name="Google Shape;643;p12"/>
          <p:cNvSpPr txBox="1"/>
          <p:nvPr/>
        </p:nvSpPr>
        <p:spPr>
          <a:xfrm>
            <a:off x="1248229" y="3128826"/>
            <a:ext cx="2869810"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a:ea typeface="Open Sans"/>
                <a:cs typeface="Open Sans"/>
                <a:sym typeface="Open Sans"/>
              </a:rPr>
              <a:t>Basic Sources</a:t>
            </a:r>
            <a:endParaRPr b="0" i="0" sz="1400" u="none" cap="none" strike="noStrike">
              <a:solidFill>
                <a:srgbClr val="000000"/>
              </a:solidFill>
              <a:latin typeface="Arial"/>
              <a:ea typeface="Arial"/>
              <a:cs typeface="Arial"/>
              <a:sym typeface="Arial"/>
            </a:endParaRPr>
          </a:p>
        </p:txBody>
      </p:sp>
      <p:pic>
        <p:nvPicPr>
          <p:cNvPr id="644" name="Google Shape;644;p12"/>
          <p:cNvPicPr preferRelativeResize="0"/>
          <p:nvPr/>
        </p:nvPicPr>
        <p:blipFill rotWithShape="1">
          <a:blip r:embed="rId3">
            <a:alphaModFix/>
          </a:blip>
          <a:srcRect b="0" l="0" r="0" t="0"/>
          <a:stretch/>
        </p:blipFill>
        <p:spPr>
          <a:xfrm>
            <a:off x="10566480" y="4791957"/>
            <a:ext cx="1131462" cy="1131462"/>
          </a:xfrm>
          <a:prstGeom prst="rect">
            <a:avLst/>
          </a:prstGeom>
          <a:noFill/>
          <a:ln>
            <a:noFill/>
          </a:ln>
        </p:spPr>
      </p:pic>
      <p:pic>
        <p:nvPicPr>
          <p:cNvPr id="645" name="Google Shape;645;p12"/>
          <p:cNvPicPr preferRelativeResize="0"/>
          <p:nvPr/>
        </p:nvPicPr>
        <p:blipFill rotWithShape="1">
          <a:blip r:embed="rId4">
            <a:alphaModFix/>
          </a:blip>
          <a:srcRect b="0" l="0" r="0" t="0"/>
          <a:stretch/>
        </p:blipFill>
        <p:spPr>
          <a:xfrm>
            <a:off x="12259660" y="4754897"/>
            <a:ext cx="1114528" cy="1114528"/>
          </a:xfrm>
          <a:prstGeom prst="rect">
            <a:avLst/>
          </a:prstGeom>
          <a:noFill/>
          <a:ln>
            <a:noFill/>
          </a:ln>
        </p:spPr>
      </p:pic>
      <p:pic>
        <p:nvPicPr>
          <p:cNvPr id="646" name="Google Shape;646;p12"/>
          <p:cNvPicPr preferRelativeResize="0"/>
          <p:nvPr/>
        </p:nvPicPr>
        <p:blipFill rotWithShape="1">
          <a:blip r:embed="rId5">
            <a:alphaModFix/>
          </a:blip>
          <a:srcRect b="0" l="0" r="0" t="0"/>
          <a:stretch/>
        </p:blipFill>
        <p:spPr>
          <a:xfrm>
            <a:off x="12334584" y="5991745"/>
            <a:ext cx="1068652" cy="1068652"/>
          </a:xfrm>
          <a:prstGeom prst="rect">
            <a:avLst/>
          </a:prstGeom>
          <a:noFill/>
          <a:ln>
            <a:noFill/>
          </a:ln>
        </p:spPr>
      </p:pic>
      <p:pic>
        <p:nvPicPr>
          <p:cNvPr id="647" name="Google Shape;647;p12"/>
          <p:cNvPicPr preferRelativeResize="0"/>
          <p:nvPr/>
        </p:nvPicPr>
        <p:blipFill rotWithShape="1">
          <a:blip r:embed="rId6">
            <a:alphaModFix/>
          </a:blip>
          <a:srcRect b="0" l="0" r="0" t="0"/>
          <a:stretch/>
        </p:blipFill>
        <p:spPr>
          <a:xfrm>
            <a:off x="10403131" y="6031785"/>
            <a:ext cx="1477786" cy="1108340"/>
          </a:xfrm>
          <a:prstGeom prst="rect">
            <a:avLst/>
          </a:prstGeom>
          <a:noFill/>
          <a:ln>
            <a:noFill/>
          </a:ln>
        </p:spPr>
      </p:pic>
      <p:pic>
        <p:nvPicPr>
          <p:cNvPr id="648" name="Google Shape;648;p12"/>
          <p:cNvPicPr preferRelativeResize="0"/>
          <p:nvPr/>
        </p:nvPicPr>
        <p:blipFill rotWithShape="1">
          <a:blip r:embed="rId7">
            <a:alphaModFix/>
          </a:blip>
          <a:srcRect b="0" l="0" r="0" t="0"/>
          <a:stretch/>
        </p:blipFill>
        <p:spPr>
          <a:xfrm>
            <a:off x="3138592" y="5312161"/>
            <a:ext cx="963882" cy="963882"/>
          </a:xfrm>
          <a:prstGeom prst="rect">
            <a:avLst/>
          </a:prstGeom>
          <a:noFill/>
          <a:ln>
            <a:noFill/>
          </a:ln>
        </p:spPr>
      </p:pic>
      <p:pic>
        <p:nvPicPr>
          <p:cNvPr id="649" name="Google Shape;649;p12"/>
          <p:cNvPicPr preferRelativeResize="0"/>
          <p:nvPr/>
        </p:nvPicPr>
        <p:blipFill rotWithShape="1">
          <a:blip r:embed="rId8">
            <a:alphaModFix/>
          </a:blip>
          <a:srcRect b="0" l="0" r="0" t="0"/>
          <a:stretch/>
        </p:blipFill>
        <p:spPr>
          <a:xfrm>
            <a:off x="1417903" y="5310685"/>
            <a:ext cx="965358" cy="965358"/>
          </a:xfrm>
          <a:prstGeom prst="rect">
            <a:avLst/>
          </a:prstGeom>
          <a:noFill/>
          <a:ln>
            <a:noFill/>
          </a:ln>
        </p:spPr>
      </p:pic>
      <p:sp>
        <p:nvSpPr>
          <p:cNvPr id="650" name="Google Shape;650;p12"/>
          <p:cNvSpPr/>
          <p:nvPr/>
        </p:nvSpPr>
        <p:spPr>
          <a:xfrm>
            <a:off x="777545" y="203626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1" name="Google Shape;651;p12"/>
          <p:cNvSpPr/>
          <p:nvPr/>
        </p:nvSpPr>
        <p:spPr>
          <a:xfrm>
            <a:off x="10340175" y="3131233"/>
            <a:ext cx="3004764" cy="461665"/>
          </a:xfrm>
          <a:prstGeom prst="roundRect">
            <a:avLst>
              <a:gd fmla="val 16667" name="adj"/>
            </a:avLst>
          </a:prstGeom>
          <a:noFill/>
          <a:ln cap="flat" cmpd="sng" w="12700">
            <a:solidFill>
              <a:schemeClr val="accent3"/>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2" name="Google Shape;652;p12"/>
          <p:cNvSpPr/>
          <p:nvPr/>
        </p:nvSpPr>
        <p:spPr>
          <a:xfrm>
            <a:off x="1237439" y="3130131"/>
            <a:ext cx="3004764" cy="461665"/>
          </a:xfrm>
          <a:prstGeom prst="roundRect">
            <a:avLst>
              <a:gd fmla="val 16667" name="adj"/>
            </a:avLst>
          </a:prstGeom>
          <a:noFill/>
          <a:ln cap="flat" cmpd="sng" w="12700">
            <a:solidFill>
              <a:schemeClr val="accent3"/>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3" name="Google Shape;653;p12"/>
          <p:cNvSpPr/>
          <p:nvPr/>
        </p:nvSpPr>
        <p:spPr>
          <a:xfrm>
            <a:off x="10124138" y="4755011"/>
            <a:ext cx="3605120" cy="2367452"/>
          </a:xfrm>
          <a:prstGeom prst="roundRect">
            <a:avLst>
              <a:gd fmla="val 16667" name="adj"/>
            </a:avLst>
          </a:prstGeom>
          <a:noFill/>
          <a:ln cap="flat" cmpd="sng" w="12700">
            <a:solidFill>
              <a:schemeClr val="accent3"/>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4" name="Google Shape;654;p12"/>
          <p:cNvSpPr/>
          <p:nvPr/>
        </p:nvSpPr>
        <p:spPr>
          <a:xfrm>
            <a:off x="972692" y="4755011"/>
            <a:ext cx="3605120" cy="2367452"/>
          </a:xfrm>
          <a:prstGeom prst="roundRect">
            <a:avLst>
              <a:gd fmla="val 16667" name="adj"/>
            </a:avLst>
          </a:prstGeom>
          <a:noFill/>
          <a:ln cap="flat" cmpd="sng" w="12700">
            <a:solidFill>
              <a:schemeClr val="accent3"/>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5" name="Google Shape;655;p12"/>
          <p:cNvSpPr/>
          <p:nvPr/>
        </p:nvSpPr>
        <p:spPr>
          <a:xfrm flipH="1">
            <a:off x="2488031" y="3684612"/>
            <a:ext cx="251790" cy="974972"/>
          </a:xfrm>
          <a:prstGeom prst="downArrow">
            <a:avLst>
              <a:gd fmla="val 50000" name="adj1"/>
              <a:gd fmla="val 50000" name="adj2"/>
            </a:avLst>
          </a:prstGeom>
          <a:noFill/>
          <a:ln cap="flat" cmpd="sng" w="12700">
            <a:solidFill>
              <a:srgbClr val="42719B"/>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6" name="Google Shape;656;p12"/>
          <p:cNvSpPr/>
          <p:nvPr/>
        </p:nvSpPr>
        <p:spPr>
          <a:xfrm flipH="1">
            <a:off x="11761047" y="3695414"/>
            <a:ext cx="251790" cy="974972"/>
          </a:xfrm>
          <a:prstGeom prst="downArrow">
            <a:avLst>
              <a:gd fmla="val 50000" name="adj1"/>
              <a:gd fmla="val 50000" name="adj2"/>
            </a:avLst>
          </a:prstGeom>
          <a:noFill/>
          <a:ln cap="flat" cmpd="sng" w="12700">
            <a:solidFill>
              <a:srgbClr val="42719B"/>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57" name="Google Shape;657;p12"/>
          <p:cNvPicPr preferRelativeResize="0"/>
          <p:nvPr/>
        </p:nvPicPr>
        <p:blipFill rotWithShape="1">
          <a:blip r:embed="rId9">
            <a:alphaModFix/>
          </a:blip>
          <a:srcRect b="0" l="0" r="0" t="0"/>
          <a:stretch/>
        </p:blipFill>
        <p:spPr>
          <a:xfrm>
            <a:off x="4514002" y="870793"/>
            <a:ext cx="7214448" cy="2743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3"/>
          <p:cNvSpPr txBox="1"/>
          <p:nvPr>
            <p:ph idx="1" type="body"/>
          </p:nvPr>
        </p:nvSpPr>
        <p:spPr>
          <a:xfrm>
            <a:off x="926745" y="1676697"/>
            <a:ext cx="12378945"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Spark Streaming </a:t>
            </a:r>
            <a:endParaRPr/>
          </a:p>
        </p:txBody>
      </p:sp>
      <p:sp>
        <p:nvSpPr>
          <p:cNvPr id="663" name="Google Shape;663;p13"/>
          <p:cNvSpPr txBox="1"/>
          <p:nvPr>
            <p:ph idx="2" type="body"/>
          </p:nvPr>
        </p:nvSpPr>
        <p:spPr>
          <a:xfrm>
            <a:off x="926744" y="2380588"/>
            <a:ext cx="12378950"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3: Spark Streaming Sources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Spark Streaming Sources</a:t>
            </a:r>
            <a:endParaRPr/>
          </a:p>
        </p:txBody>
      </p:sp>
      <p:sp>
        <p:nvSpPr>
          <p:cNvPr id="670" name="Google Shape;670;p14"/>
          <p:cNvSpPr txBox="1"/>
          <p:nvPr>
            <p:ph idx="4294967295" type="body"/>
          </p:nvPr>
        </p:nvSpPr>
        <p:spPr>
          <a:xfrm>
            <a:off x="1073281" y="1851336"/>
            <a:ext cx="14523784" cy="850074"/>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For basic sources, Spark streaming monitors the dataDirectory and processes all files created in it.</a:t>
            </a:r>
            <a:endParaRPr/>
          </a:p>
        </p:txBody>
      </p:sp>
      <p:grpSp>
        <p:nvGrpSpPr>
          <p:cNvPr id="671" name="Google Shape;671;p14"/>
          <p:cNvGrpSpPr/>
          <p:nvPr/>
        </p:nvGrpSpPr>
        <p:grpSpPr>
          <a:xfrm>
            <a:off x="721965" y="3028866"/>
            <a:ext cx="14875098" cy="1154162"/>
            <a:chOff x="0" y="-182362"/>
            <a:chExt cx="14875096" cy="1154160"/>
          </a:xfrm>
        </p:grpSpPr>
        <p:sp>
          <p:nvSpPr>
            <p:cNvPr id="672" name="Google Shape;672;p14"/>
            <p:cNvSpPr/>
            <p:nvPr/>
          </p:nvSpPr>
          <p:spPr>
            <a:xfrm>
              <a:off x="0" y="11418"/>
              <a:ext cx="14875096" cy="881405"/>
            </a:xfrm>
            <a:prstGeom prst="rect">
              <a:avLst/>
            </a:prstGeom>
            <a:solidFill>
              <a:srgbClr val="F2F2F2"/>
            </a:solidFill>
            <a:ln cap="flat" cmpd="sng" w="12700">
              <a:solidFill>
                <a:srgbClr val="F2F2F2"/>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3F3F3F"/>
                </a:solidFill>
                <a:latin typeface="Open Sans"/>
                <a:ea typeface="Open Sans"/>
                <a:cs typeface="Open Sans"/>
                <a:sym typeface="Open Sans"/>
              </a:endParaRPr>
            </a:p>
          </p:txBody>
        </p:sp>
        <p:sp>
          <p:nvSpPr>
            <p:cNvPr id="673" name="Google Shape;673;p14"/>
            <p:cNvSpPr/>
            <p:nvPr/>
          </p:nvSpPr>
          <p:spPr>
            <a:xfrm>
              <a:off x="222524" y="-182362"/>
              <a:ext cx="14117965" cy="115416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Syntax: </a:t>
              </a:r>
              <a:br>
                <a:rPr b="0" i="0" lang="en-US" sz="2200" u="none" cap="none" strike="noStrike">
                  <a:solidFill>
                    <a:schemeClr val="dk1"/>
                  </a:solidFill>
                  <a:latin typeface="Courier New"/>
                  <a:ea typeface="Courier New"/>
                  <a:cs typeface="Courier New"/>
                  <a:sym typeface="Courier New"/>
                </a:rPr>
              </a:br>
              <a:r>
                <a:rPr b="0" i="0" lang="en-US" sz="2200" u="none" cap="none" strike="noStrike">
                  <a:solidFill>
                    <a:schemeClr val="dk1"/>
                  </a:solidFill>
                  <a:latin typeface="Courier New"/>
                  <a:ea typeface="Courier New"/>
                  <a:cs typeface="Courier New"/>
                  <a:sym typeface="Courier New"/>
                </a:rPr>
                <a:t>streamingContext.fileStream[KeyClass, ValueClass, InputFormatClass](dataDirectory)</a:t>
              </a:r>
              <a:endParaRPr b="0" i="0" sz="1400" u="none" cap="none" strike="noStrike">
                <a:solidFill>
                  <a:srgbClr val="000000"/>
                </a:solidFill>
                <a:latin typeface="Arial"/>
                <a:ea typeface="Arial"/>
                <a:cs typeface="Arial"/>
                <a:sym typeface="Arial"/>
              </a:endParaRPr>
            </a:p>
          </p:txBody>
        </p:sp>
      </p:grpSp>
      <p:sp>
        <p:nvSpPr>
          <p:cNvPr id="674" name="Google Shape;674;p14"/>
          <p:cNvSpPr txBox="1"/>
          <p:nvPr/>
        </p:nvSpPr>
        <p:spPr>
          <a:xfrm>
            <a:off x="6778341" y="984720"/>
            <a:ext cx="2699319"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BASIC SOURCES</a:t>
            </a:r>
            <a:endParaRPr b="0" i="0" sz="1400" u="none" cap="none" strike="noStrike">
              <a:solidFill>
                <a:srgbClr val="000000"/>
              </a:solidFill>
              <a:latin typeface="Arial"/>
              <a:ea typeface="Arial"/>
              <a:cs typeface="Arial"/>
              <a:sym typeface="Arial"/>
            </a:endParaRPr>
          </a:p>
        </p:txBody>
      </p:sp>
      <p:grpSp>
        <p:nvGrpSpPr>
          <p:cNvPr id="675" name="Google Shape;675;p14"/>
          <p:cNvGrpSpPr/>
          <p:nvPr/>
        </p:nvGrpSpPr>
        <p:grpSpPr>
          <a:xfrm>
            <a:off x="5546444" y="4916043"/>
            <a:ext cx="5163128" cy="2703956"/>
            <a:chOff x="2763837" y="1895702"/>
            <a:chExt cx="3616325" cy="1893888"/>
          </a:xfrm>
        </p:grpSpPr>
        <p:grpSp>
          <p:nvGrpSpPr>
            <p:cNvPr id="676" name="Google Shape;676;p14"/>
            <p:cNvGrpSpPr/>
            <p:nvPr/>
          </p:nvGrpSpPr>
          <p:grpSpPr>
            <a:xfrm>
              <a:off x="3168650" y="1895702"/>
              <a:ext cx="2801938" cy="673100"/>
              <a:chOff x="3313113" y="2349727"/>
              <a:chExt cx="2801938" cy="673100"/>
            </a:xfrm>
          </p:grpSpPr>
          <p:sp>
            <p:nvSpPr>
              <p:cNvPr id="677" name="Google Shape;677;p14"/>
              <p:cNvSpPr/>
              <p:nvPr/>
            </p:nvSpPr>
            <p:spPr>
              <a:xfrm>
                <a:off x="5759450" y="2349727"/>
                <a:ext cx="138113" cy="339725"/>
              </a:xfrm>
              <a:custGeom>
                <a:rect b="b" l="l" r="r" t="t"/>
                <a:pathLst>
                  <a:path extrusionOk="0" h="214" w="87">
                    <a:moveTo>
                      <a:pt x="87" y="109"/>
                    </a:moveTo>
                    <a:lnTo>
                      <a:pt x="87" y="214"/>
                    </a:lnTo>
                    <a:lnTo>
                      <a:pt x="0" y="104"/>
                    </a:lnTo>
                    <a:lnTo>
                      <a:pt x="0" y="0"/>
                    </a:lnTo>
                    <a:lnTo>
                      <a:pt x="87" y="109"/>
                    </a:lnTo>
                    <a:close/>
                  </a:path>
                </a:pathLst>
              </a:custGeom>
              <a:solidFill>
                <a:srgbClr val="16544E"/>
              </a:solidFill>
              <a:ln cap="flat" cmpd="sng" w="9525">
                <a:solidFill>
                  <a:srgbClr val="16544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678" name="Google Shape;678;p14"/>
              <p:cNvSpPr/>
              <p:nvPr/>
            </p:nvSpPr>
            <p:spPr>
              <a:xfrm>
                <a:off x="3532188" y="2419577"/>
                <a:ext cx="144463" cy="339725"/>
              </a:xfrm>
              <a:custGeom>
                <a:rect b="b" l="l" r="r" t="t"/>
                <a:pathLst>
                  <a:path extrusionOk="0" h="214" w="91">
                    <a:moveTo>
                      <a:pt x="91" y="0"/>
                    </a:moveTo>
                    <a:lnTo>
                      <a:pt x="91" y="106"/>
                    </a:lnTo>
                    <a:lnTo>
                      <a:pt x="0" y="214"/>
                    </a:lnTo>
                    <a:lnTo>
                      <a:pt x="0" y="110"/>
                    </a:lnTo>
                    <a:lnTo>
                      <a:pt x="91" y="0"/>
                    </a:lnTo>
                    <a:close/>
                  </a:path>
                </a:pathLst>
              </a:custGeom>
              <a:solidFill>
                <a:srgbClr val="16544E"/>
              </a:solidFill>
              <a:ln cap="flat" cmpd="sng" w="9525">
                <a:solidFill>
                  <a:srgbClr val="16544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679" name="Google Shape;679;p14"/>
              <p:cNvSpPr/>
              <p:nvPr/>
            </p:nvSpPr>
            <p:spPr>
              <a:xfrm>
                <a:off x="5973763" y="2614839"/>
                <a:ext cx="141288" cy="339725"/>
              </a:xfrm>
              <a:custGeom>
                <a:rect b="b" l="l" r="r" t="t"/>
                <a:pathLst>
                  <a:path extrusionOk="0" h="214" w="89">
                    <a:moveTo>
                      <a:pt x="89" y="108"/>
                    </a:moveTo>
                    <a:lnTo>
                      <a:pt x="89" y="214"/>
                    </a:lnTo>
                    <a:lnTo>
                      <a:pt x="0" y="106"/>
                    </a:lnTo>
                    <a:lnTo>
                      <a:pt x="0" y="0"/>
                    </a:lnTo>
                    <a:lnTo>
                      <a:pt x="89" y="108"/>
                    </a:lnTo>
                    <a:close/>
                  </a:path>
                </a:pathLst>
              </a:custGeom>
              <a:solidFill>
                <a:srgbClr val="16544E"/>
              </a:solidFill>
              <a:ln cap="flat" cmpd="sng" w="9525">
                <a:solidFill>
                  <a:srgbClr val="16544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680" name="Google Shape;680;p14"/>
              <p:cNvSpPr/>
              <p:nvPr/>
            </p:nvSpPr>
            <p:spPr>
              <a:xfrm>
                <a:off x="3313113" y="2691039"/>
                <a:ext cx="138113" cy="331788"/>
              </a:xfrm>
              <a:custGeom>
                <a:rect b="b" l="l" r="r" t="t"/>
                <a:pathLst>
                  <a:path extrusionOk="0" h="209" w="87">
                    <a:moveTo>
                      <a:pt x="87" y="0"/>
                    </a:moveTo>
                    <a:lnTo>
                      <a:pt x="87" y="105"/>
                    </a:lnTo>
                    <a:lnTo>
                      <a:pt x="0" y="209"/>
                    </a:lnTo>
                    <a:lnTo>
                      <a:pt x="0" y="105"/>
                    </a:lnTo>
                    <a:lnTo>
                      <a:pt x="87" y="0"/>
                    </a:lnTo>
                    <a:close/>
                  </a:path>
                </a:pathLst>
              </a:custGeom>
              <a:solidFill>
                <a:srgbClr val="16544E"/>
              </a:solidFill>
              <a:ln cap="flat" cmpd="sng" w="9525">
                <a:solidFill>
                  <a:srgbClr val="16544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grpSp>
          <p:nvGrpSpPr>
            <p:cNvPr id="681" name="Google Shape;681;p14"/>
            <p:cNvGrpSpPr/>
            <p:nvPr/>
          </p:nvGrpSpPr>
          <p:grpSpPr>
            <a:xfrm>
              <a:off x="2763837" y="1916339"/>
              <a:ext cx="3616325" cy="1873251"/>
              <a:chOff x="2908300" y="2370364"/>
              <a:chExt cx="3616325" cy="1873251"/>
            </a:xfrm>
          </p:grpSpPr>
          <p:sp>
            <p:nvSpPr>
              <p:cNvPr id="682" name="Google Shape;682;p14"/>
              <p:cNvSpPr/>
              <p:nvPr/>
            </p:nvSpPr>
            <p:spPr>
              <a:xfrm>
                <a:off x="6115050" y="2370364"/>
                <a:ext cx="409575" cy="584200"/>
              </a:xfrm>
              <a:custGeom>
                <a:rect b="b" l="l" r="r" t="t"/>
                <a:pathLst>
                  <a:path extrusionOk="0" h="368" w="258">
                    <a:moveTo>
                      <a:pt x="258" y="0"/>
                    </a:moveTo>
                    <a:lnTo>
                      <a:pt x="258" y="105"/>
                    </a:lnTo>
                    <a:lnTo>
                      <a:pt x="0" y="368"/>
                    </a:lnTo>
                    <a:lnTo>
                      <a:pt x="0" y="262"/>
                    </a:lnTo>
                    <a:lnTo>
                      <a:pt x="258" y="0"/>
                    </a:lnTo>
                    <a:close/>
                  </a:path>
                </a:pathLst>
              </a:custGeom>
              <a:solidFill>
                <a:srgbClr val="217E75"/>
              </a:solidFill>
              <a:ln cap="flat" cmpd="sng" w="9525">
                <a:solidFill>
                  <a:srgbClr val="217E7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683" name="Google Shape;683;p14"/>
              <p:cNvSpPr/>
              <p:nvPr/>
            </p:nvSpPr>
            <p:spPr>
              <a:xfrm>
                <a:off x="2908300" y="2435452"/>
                <a:ext cx="404813" cy="587375"/>
              </a:xfrm>
              <a:custGeom>
                <a:rect b="b" l="l" r="r" t="t"/>
                <a:pathLst>
                  <a:path extrusionOk="0" h="370" w="255">
                    <a:moveTo>
                      <a:pt x="255" y="266"/>
                    </a:moveTo>
                    <a:lnTo>
                      <a:pt x="255" y="370"/>
                    </a:lnTo>
                    <a:lnTo>
                      <a:pt x="0" y="105"/>
                    </a:lnTo>
                    <a:lnTo>
                      <a:pt x="0" y="0"/>
                    </a:lnTo>
                    <a:lnTo>
                      <a:pt x="255" y="266"/>
                    </a:lnTo>
                    <a:close/>
                  </a:path>
                </a:pathLst>
              </a:custGeom>
              <a:solidFill>
                <a:srgbClr val="217E75"/>
              </a:solidFill>
              <a:ln cap="flat" cmpd="sng" w="9525">
                <a:solidFill>
                  <a:srgbClr val="217E7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684" name="Google Shape;684;p14"/>
              <p:cNvSpPr/>
              <p:nvPr/>
            </p:nvSpPr>
            <p:spPr>
              <a:xfrm>
                <a:off x="3451225" y="2691039"/>
                <a:ext cx="912813" cy="1408113"/>
              </a:xfrm>
              <a:custGeom>
                <a:rect b="b" l="l" r="r" t="t"/>
                <a:pathLst>
                  <a:path extrusionOk="0" h="518" w="336">
                    <a:moveTo>
                      <a:pt x="336" y="457"/>
                    </a:moveTo>
                    <a:cubicBezTo>
                      <a:pt x="336" y="518"/>
                      <a:pt x="336" y="518"/>
                      <a:pt x="336" y="518"/>
                    </a:cubicBezTo>
                    <a:cubicBezTo>
                      <a:pt x="336" y="486"/>
                      <a:pt x="332" y="455"/>
                      <a:pt x="325" y="423"/>
                    </a:cubicBezTo>
                    <a:cubicBezTo>
                      <a:pt x="319" y="399"/>
                      <a:pt x="311" y="375"/>
                      <a:pt x="300" y="351"/>
                    </a:cubicBezTo>
                    <a:cubicBezTo>
                      <a:pt x="290" y="327"/>
                      <a:pt x="277" y="303"/>
                      <a:pt x="261" y="280"/>
                    </a:cubicBezTo>
                    <a:cubicBezTo>
                      <a:pt x="245" y="257"/>
                      <a:pt x="227" y="235"/>
                      <a:pt x="207" y="213"/>
                    </a:cubicBezTo>
                    <a:cubicBezTo>
                      <a:pt x="186" y="192"/>
                      <a:pt x="163" y="171"/>
                      <a:pt x="138" y="151"/>
                    </a:cubicBezTo>
                    <a:cubicBezTo>
                      <a:pt x="98" y="118"/>
                      <a:pt x="51" y="88"/>
                      <a:pt x="0" y="61"/>
                    </a:cubicBezTo>
                    <a:cubicBezTo>
                      <a:pt x="0" y="0"/>
                      <a:pt x="0" y="0"/>
                      <a:pt x="0" y="0"/>
                    </a:cubicBezTo>
                    <a:cubicBezTo>
                      <a:pt x="51" y="27"/>
                      <a:pt x="98" y="57"/>
                      <a:pt x="138" y="90"/>
                    </a:cubicBezTo>
                    <a:cubicBezTo>
                      <a:pt x="163" y="110"/>
                      <a:pt x="186" y="130"/>
                      <a:pt x="207" y="152"/>
                    </a:cubicBezTo>
                    <a:cubicBezTo>
                      <a:pt x="227" y="174"/>
                      <a:pt x="245" y="196"/>
                      <a:pt x="261" y="219"/>
                    </a:cubicBezTo>
                    <a:cubicBezTo>
                      <a:pt x="277" y="242"/>
                      <a:pt x="290" y="265"/>
                      <a:pt x="300" y="289"/>
                    </a:cubicBezTo>
                    <a:cubicBezTo>
                      <a:pt x="311" y="313"/>
                      <a:pt x="319" y="338"/>
                      <a:pt x="325" y="362"/>
                    </a:cubicBezTo>
                    <a:cubicBezTo>
                      <a:pt x="332" y="393"/>
                      <a:pt x="336" y="425"/>
                      <a:pt x="336" y="457"/>
                    </a:cubicBezTo>
                    <a:close/>
                  </a:path>
                </a:pathLst>
              </a:custGeom>
              <a:solidFill>
                <a:srgbClr val="217E75"/>
              </a:solidFill>
              <a:ln cap="flat" cmpd="sng" w="9525">
                <a:solidFill>
                  <a:srgbClr val="217E7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685" name="Google Shape;685;p14"/>
              <p:cNvSpPr/>
              <p:nvPr/>
            </p:nvSpPr>
            <p:spPr>
              <a:xfrm>
                <a:off x="4876800" y="2614839"/>
                <a:ext cx="1096963" cy="1506538"/>
              </a:xfrm>
              <a:custGeom>
                <a:rect b="b" l="l" r="r" t="t"/>
                <a:pathLst>
                  <a:path extrusionOk="0" h="554" w="404">
                    <a:moveTo>
                      <a:pt x="0" y="554"/>
                    </a:moveTo>
                    <a:cubicBezTo>
                      <a:pt x="0" y="492"/>
                      <a:pt x="0" y="492"/>
                      <a:pt x="0" y="492"/>
                    </a:cubicBezTo>
                    <a:cubicBezTo>
                      <a:pt x="0" y="481"/>
                      <a:pt x="0" y="470"/>
                      <a:pt x="1" y="459"/>
                    </a:cubicBezTo>
                    <a:cubicBezTo>
                      <a:pt x="4" y="433"/>
                      <a:pt x="9" y="406"/>
                      <a:pt x="17" y="380"/>
                    </a:cubicBezTo>
                    <a:cubicBezTo>
                      <a:pt x="24" y="354"/>
                      <a:pt x="35" y="329"/>
                      <a:pt x="49" y="303"/>
                    </a:cubicBezTo>
                    <a:cubicBezTo>
                      <a:pt x="62" y="278"/>
                      <a:pt x="79" y="254"/>
                      <a:pt x="98" y="229"/>
                    </a:cubicBezTo>
                    <a:cubicBezTo>
                      <a:pt x="118" y="205"/>
                      <a:pt x="140" y="182"/>
                      <a:pt x="164" y="160"/>
                    </a:cubicBezTo>
                    <a:cubicBezTo>
                      <a:pt x="188" y="137"/>
                      <a:pt x="215" y="116"/>
                      <a:pt x="244" y="95"/>
                    </a:cubicBezTo>
                    <a:cubicBezTo>
                      <a:pt x="273" y="74"/>
                      <a:pt x="304" y="55"/>
                      <a:pt x="337" y="36"/>
                    </a:cubicBezTo>
                    <a:cubicBezTo>
                      <a:pt x="359" y="24"/>
                      <a:pt x="381" y="12"/>
                      <a:pt x="404" y="0"/>
                    </a:cubicBezTo>
                    <a:cubicBezTo>
                      <a:pt x="404" y="62"/>
                      <a:pt x="404" y="62"/>
                      <a:pt x="404" y="62"/>
                    </a:cubicBezTo>
                    <a:cubicBezTo>
                      <a:pt x="381" y="73"/>
                      <a:pt x="359" y="85"/>
                      <a:pt x="337" y="97"/>
                    </a:cubicBezTo>
                    <a:cubicBezTo>
                      <a:pt x="304" y="116"/>
                      <a:pt x="273" y="136"/>
                      <a:pt x="244" y="156"/>
                    </a:cubicBezTo>
                    <a:cubicBezTo>
                      <a:pt x="215" y="177"/>
                      <a:pt x="188" y="198"/>
                      <a:pt x="164" y="221"/>
                    </a:cubicBezTo>
                    <a:cubicBezTo>
                      <a:pt x="140" y="243"/>
                      <a:pt x="118" y="267"/>
                      <a:pt x="98" y="291"/>
                    </a:cubicBezTo>
                    <a:cubicBezTo>
                      <a:pt x="79" y="315"/>
                      <a:pt x="62" y="340"/>
                      <a:pt x="49" y="365"/>
                    </a:cubicBezTo>
                    <a:cubicBezTo>
                      <a:pt x="35" y="390"/>
                      <a:pt x="24" y="416"/>
                      <a:pt x="17" y="442"/>
                    </a:cubicBezTo>
                    <a:cubicBezTo>
                      <a:pt x="9" y="468"/>
                      <a:pt x="4" y="494"/>
                      <a:pt x="1" y="520"/>
                    </a:cubicBezTo>
                    <a:cubicBezTo>
                      <a:pt x="0" y="531"/>
                      <a:pt x="0" y="543"/>
                      <a:pt x="0" y="554"/>
                    </a:cubicBezTo>
                    <a:close/>
                  </a:path>
                </a:pathLst>
              </a:custGeom>
              <a:solidFill>
                <a:srgbClr val="217E75"/>
              </a:solidFill>
              <a:ln cap="flat" cmpd="sng" w="9525">
                <a:solidFill>
                  <a:srgbClr val="217E7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686" name="Google Shape;686;p14"/>
              <p:cNvSpPr/>
              <p:nvPr/>
            </p:nvSpPr>
            <p:spPr>
              <a:xfrm>
                <a:off x="4356100" y="4076927"/>
                <a:ext cx="528638" cy="166688"/>
              </a:xfrm>
              <a:prstGeom prst="rect">
                <a:avLst/>
              </a:prstGeom>
              <a:solidFill>
                <a:srgbClr val="217E75"/>
              </a:solidFill>
              <a:ln cap="flat" cmpd="sng" w="9525">
                <a:solidFill>
                  <a:srgbClr val="217E75"/>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sp>
          <p:nvSpPr>
            <p:cNvPr id="687" name="Google Shape;687;p14"/>
            <p:cNvSpPr/>
            <p:nvPr/>
          </p:nvSpPr>
          <p:spPr>
            <a:xfrm>
              <a:off x="2763837" y="1895702"/>
              <a:ext cx="3616325" cy="1727200"/>
            </a:xfrm>
            <a:custGeom>
              <a:rect b="b" l="l" r="r" t="t"/>
              <a:pathLst>
                <a:path extrusionOk="0" h="636" w="1332">
                  <a:moveTo>
                    <a:pt x="1050" y="0"/>
                  </a:moveTo>
                  <a:cubicBezTo>
                    <a:pt x="1332" y="8"/>
                    <a:pt x="1332" y="8"/>
                    <a:pt x="1332" y="8"/>
                  </a:cubicBezTo>
                  <a:cubicBezTo>
                    <a:pt x="1181" y="161"/>
                    <a:pt x="1181" y="161"/>
                    <a:pt x="1181" y="161"/>
                  </a:cubicBezTo>
                  <a:cubicBezTo>
                    <a:pt x="1129" y="98"/>
                    <a:pt x="1129" y="98"/>
                    <a:pt x="1129" y="98"/>
                  </a:cubicBezTo>
                  <a:cubicBezTo>
                    <a:pt x="1106" y="110"/>
                    <a:pt x="1084" y="122"/>
                    <a:pt x="1062" y="134"/>
                  </a:cubicBezTo>
                  <a:cubicBezTo>
                    <a:pt x="1029" y="153"/>
                    <a:pt x="998" y="172"/>
                    <a:pt x="969" y="193"/>
                  </a:cubicBezTo>
                  <a:cubicBezTo>
                    <a:pt x="940" y="214"/>
                    <a:pt x="913" y="235"/>
                    <a:pt x="889" y="258"/>
                  </a:cubicBezTo>
                  <a:cubicBezTo>
                    <a:pt x="865" y="280"/>
                    <a:pt x="843" y="303"/>
                    <a:pt x="823" y="327"/>
                  </a:cubicBezTo>
                  <a:cubicBezTo>
                    <a:pt x="804" y="352"/>
                    <a:pt x="787" y="376"/>
                    <a:pt x="774" y="401"/>
                  </a:cubicBezTo>
                  <a:cubicBezTo>
                    <a:pt x="760" y="427"/>
                    <a:pt x="749" y="452"/>
                    <a:pt x="742" y="478"/>
                  </a:cubicBezTo>
                  <a:cubicBezTo>
                    <a:pt x="734" y="504"/>
                    <a:pt x="729" y="531"/>
                    <a:pt x="726" y="557"/>
                  </a:cubicBezTo>
                  <a:cubicBezTo>
                    <a:pt x="724" y="582"/>
                    <a:pt x="725" y="606"/>
                    <a:pt x="727" y="631"/>
                  </a:cubicBezTo>
                  <a:cubicBezTo>
                    <a:pt x="727" y="633"/>
                    <a:pt x="727" y="634"/>
                    <a:pt x="728" y="636"/>
                  </a:cubicBezTo>
                  <a:cubicBezTo>
                    <a:pt x="533" y="636"/>
                    <a:pt x="533" y="636"/>
                    <a:pt x="533" y="636"/>
                  </a:cubicBezTo>
                  <a:cubicBezTo>
                    <a:pt x="533" y="632"/>
                    <a:pt x="533" y="629"/>
                    <a:pt x="534" y="625"/>
                  </a:cubicBezTo>
                  <a:cubicBezTo>
                    <a:pt x="538" y="579"/>
                    <a:pt x="535" y="533"/>
                    <a:pt x="525" y="488"/>
                  </a:cubicBezTo>
                  <a:cubicBezTo>
                    <a:pt x="519" y="464"/>
                    <a:pt x="511" y="439"/>
                    <a:pt x="500" y="415"/>
                  </a:cubicBezTo>
                  <a:cubicBezTo>
                    <a:pt x="490" y="391"/>
                    <a:pt x="477" y="368"/>
                    <a:pt x="461" y="345"/>
                  </a:cubicBezTo>
                  <a:cubicBezTo>
                    <a:pt x="445" y="322"/>
                    <a:pt x="427" y="300"/>
                    <a:pt x="407" y="278"/>
                  </a:cubicBezTo>
                  <a:cubicBezTo>
                    <a:pt x="386" y="256"/>
                    <a:pt x="363" y="236"/>
                    <a:pt x="338" y="216"/>
                  </a:cubicBezTo>
                  <a:cubicBezTo>
                    <a:pt x="298" y="183"/>
                    <a:pt x="251" y="153"/>
                    <a:pt x="200" y="126"/>
                  </a:cubicBezTo>
                  <a:cubicBezTo>
                    <a:pt x="149" y="187"/>
                    <a:pt x="149" y="187"/>
                    <a:pt x="149" y="187"/>
                  </a:cubicBezTo>
                  <a:cubicBezTo>
                    <a:pt x="0" y="32"/>
                    <a:pt x="0" y="32"/>
                    <a:pt x="0" y="32"/>
                  </a:cubicBezTo>
                  <a:cubicBezTo>
                    <a:pt x="283" y="26"/>
                    <a:pt x="283" y="26"/>
                    <a:pt x="283" y="26"/>
                  </a:cubicBezTo>
                  <a:cubicBezTo>
                    <a:pt x="230" y="90"/>
                    <a:pt x="230" y="90"/>
                    <a:pt x="230" y="90"/>
                  </a:cubicBezTo>
                  <a:cubicBezTo>
                    <a:pt x="292" y="114"/>
                    <a:pt x="351" y="143"/>
                    <a:pt x="405" y="176"/>
                  </a:cubicBezTo>
                  <a:cubicBezTo>
                    <a:pt x="437" y="195"/>
                    <a:pt x="467" y="215"/>
                    <a:pt x="495" y="237"/>
                  </a:cubicBezTo>
                  <a:cubicBezTo>
                    <a:pt x="523" y="259"/>
                    <a:pt x="549" y="283"/>
                    <a:pt x="572" y="307"/>
                  </a:cubicBezTo>
                  <a:cubicBezTo>
                    <a:pt x="595" y="330"/>
                    <a:pt x="614" y="355"/>
                    <a:pt x="632" y="380"/>
                  </a:cubicBezTo>
                  <a:cubicBezTo>
                    <a:pt x="636" y="375"/>
                    <a:pt x="639" y="370"/>
                    <a:pt x="643" y="365"/>
                  </a:cubicBezTo>
                  <a:cubicBezTo>
                    <a:pt x="665" y="338"/>
                    <a:pt x="689" y="311"/>
                    <a:pt x="716" y="286"/>
                  </a:cubicBezTo>
                  <a:cubicBezTo>
                    <a:pt x="744" y="261"/>
                    <a:pt x="774" y="237"/>
                    <a:pt x="805" y="214"/>
                  </a:cubicBezTo>
                  <a:cubicBezTo>
                    <a:pt x="837" y="192"/>
                    <a:pt x="871" y="171"/>
                    <a:pt x="907" y="151"/>
                  </a:cubicBezTo>
                  <a:cubicBezTo>
                    <a:pt x="942" y="132"/>
                    <a:pt x="979" y="114"/>
                    <a:pt x="1018" y="97"/>
                  </a:cubicBezTo>
                  <a:cubicBezTo>
                    <a:pt x="1045" y="85"/>
                    <a:pt x="1073" y="74"/>
                    <a:pt x="1101" y="64"/>
                  </a:cubicBezTo>
                  <a:lnTo>
                    <a:pt x="1050" y="0"/>
                  </a:lnTo>
                  <a:close/>
                </a:path>
              </a:pathLst>
            </a:custGeom>
            <a:solidFill>
              <a:srgbClr val="2DA99D"/>
            </a:solidFill>
            <a:ln cap="flat" cmpd="sng" w="9525">
              <a:solidFill>
                <a:srgbClr val="2DA99D"/>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sp>
        <p:nvSpPr>
          <p:cNvPr id="688" name="Google Shape;688;p14"/>
          <p:cNvSpPr txBox="1"/>
          <p:nvPr/>
        </p:nvSpPr>
        <p:spPr>
          <a:xfrm>
            <a:off x="6904382" y="7933840"/>
            <a:ext cx="226612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3F3F3F"/>
                </a:solidFill>
                <a:latin typeface="Open Sans"/>
                <a:ea typeface="Open Sans"/>
                <a:cs typeface="Open Sans"/>
                <a:sym typeface="Open Sans"/>
              </a:rPr>
              <a:t>Categories</a:t>
            </a:r>
            <a:endParaRPr b="0" i="0" sz="1400" u="none" cap="none" strike="noStrike">
              <a:solidFill>
                <a:srgbClr val="000000"/>
              </a:solidFill>
              <a:latin typeface="Arial"/>
              <a:ea typeface="Arial"/>
              <a:cs typeface="Arial"/>
              <a:sym typeface="Arial"/>
            </a:endParaRPr>
          </a:p>
        </p:txBody>
      </p:sp>
      <p:sp>
        <p:nvSpPr>
          <p:cNvPr id="689" name="Google Shape;689;p14"/>
          <p:cNvSpPr txBox="1"/>
          <p:nvPr/>
        </p:nvSpPr>
        <p:spPr>
          <a:xfrm>
            <a:off x="2419206" y="4960623"/>
            <a:ext cx="3032696"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Streams based on custom actors</a:t>
            </a:r>
            <a:endParaRPr b="1" i="0" sz="2200" u="none" cap="none" strike="noStrike">
              <a:solidFill>
                <a:srgbClr val="44494E"/>
              </a:solidFill>
              <a:latin typeface="Open Sans"/>
              <a:ea typeface="Open Sans"/>
              <a:cs typeface="Open Sans"/>
              <a:sym typeface="Open Sans"/>
            </a:endParaRPr>
          </a:p>
        </p:txBody>
      </p:sp>
      <p:sp>
        <p:nvSpPr>
          <p:cNvPr id="690" name="Google Shape;690;p14"/>
          <p:cNvSpPr txBox="1"/>
          <p:nvPr/>
        </p:nvSpPr>
        <p:spPr>
          <a:xfrm>
            <a:off x="11006831" y="4950256"/>
            <a:ext cx="2663160"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Queue of RDDs as a stream</a:t>
            </a:r>
            <a:endParaRPr b="0" i="0" sz="2200" u="none" cap="none" strike="noStrike">
              <a:solidFill>
                <a:srgbClr val="44494E"/>
              </a:solidFill>
              <a:latin typeface="Open Sans"/>
              <a:ea typeface="Open Sans"/>
              <a:cs typeface="Open Sans"/>
              <a:sym typeface="Open Sans"/>
            </a:endParaRPr>
          </a:p>
        </p:txBody>
      </p:sp>
      <p:sp>
        <p:nvSpPr>
          <p:cNvPr id="691" name="Google Shape;691;p14"/>
          <p:cNvSpPr/>
          <p:nvPr/>
        </p:nvSpPr>
        <p:spPr>
          <a:xfrm>
            <a:off x="11020083" y="4916043"/>
            <a:ext cx="2663160" cy="863542"/>
          </a:xfrm>
          <a:prstGeom prst="roundRect">
            <a:avLst>
              <a:gd fmla="val 16667" name="adj"/>
            </a:avLst>
          </a:prstGeom>
          <a:noFill/>
          <a:ln cap="flat" cmpd="sng" w="12700">
            <a:solidFill>
              <a:schemeClr val="accent3"/>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2" name="Google Shape;692;p14"/>
          <p:cNvSpPr/>
          <p:nvPr/>
        </p:nvSpPr>
        <p:spPr>
          <a:xfrm>
            <a:off x="2594323" y="4904459"/>
            <a:ext cx="2663160" cy="863542"/>
          </a:xfrm>
          <a:prstGeom prst="roundRect">
            <a:avLst>
              <a:gd fmla="val 16667" name="adj"/>
            </a:avLst>
          </a:prstGeom>
          <a:noFill/>
          <a:ln cap="flat" cmpd="sng" w="12700">
            <a:solidFill>
              <a:schemeClr val="accent3"/>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3" name="Google Shape;693;p14"/>
          <p:cNvSpPr/>
          <p:nvPr/>
        </p:nvSpPr>
        <p:spPr>
          <a:xfrm>
            <a:off x="6696608" y="7769588"/>
            <a:ext cx="2663160" cy="863542"/>
          </a:xfrm>
          <a:prstGeom prst="roundRect">
            <a:avLst>
              <a:gd fmla="val 16667" name="adj"/>
            </a:avLst>
          </a:prstGeom>
          <a:noFill/>
          <a:ln cap="flat" cmpd="sng" w="12700">
            <a:solidFill>
              <a:schemeClr val="accent3"/>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4" name="Google Shape;694;p14"/>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695" name="Google Shape;695;p14"/>
          <p:cNvPicPr preferRelativeResize="0"/>
          <p:nvPr/>
        </p:nvPicPr>
        <p:blipFill rotWithShape="1">
          <a:blip r:embed="rId3">
            <a:alphaModFix/>
          </a:blip>
          <a:srcRect b="0" l="0" r="0" t="0"/>
          <a:stretch/>
        </p:blipFill>
        <p:spPr>
          <a:xfrm>
            <a:off x="5546444" y="870793"/>
            <a:ext cx="5149564" cy="2743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Spark Streaming Sources (Contd.)</a:t>
            </a:r>
            <a:endParaRPr/>
          </a:p>
        </p:txBody>
      </p:sp>
      <p:sp>
        <p:nvSpPr>
          <p:cNvPr id="701" name="Google Shape;701;p15"/>
          <p:cNvSpPr txBox="1"/>
          <p:nvPr/>
        </p:nvSpPr>
        <p:spPr>
          <a:xfrm>
            <a:off x="5972826" y="1030521"/>
            <a:ext cx="4310349"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ADVANCED SOURCES</a:t>
            </a:r>
            <a:endParaRPr b="0" i="0" sz="1400" u="none" cap="none" strike="noStrike">
              <a:solidFill>
                <a:srgbClr val="000000"/>
              </a:solidFill>
              <a:latin typeface="Arial"/>
              <a:ea typeface="Arial"/>
              <a:cs typeface="Arial"/>
              <a:sym typeface="Arial"/>
            </a:endParaRPr>
          </a:p>
        </p:txBody>
      </p:sp>
      <p:sp>
        <p:nvSpPr>
          <p:cNvPr id="702" name="Google Shape;702;p15"/>
          <p:cNvSpPr/>
          <p:nvPr/>
        </p:nvSpPr>
        <p:spPr>
          <a:xfrm>
            <a:off x="5352960" y="2507341"/>
            <a:ext cx="2629278" cy="2615748"/>
          </a:xfrm>
          <a:custGeom>
            <a:rect b="b" l="l" r="r" t="t"/>
            <a:pathLst>
              <a:path extrusionOk="0" h="245" w="246">
                <a:moveTo>
                  <a:pt x="246" y="245"/>
                </a:moveTo>
                <a:cubicBezTo>
                  <a:pt x="63" y="245"/>
                  <a:pt x="63" y="245"/>
                  <a:pt x="63" y="245"/>
                </a:cubicBezTo>
                <a:cubicBezTo>
                  <a:pt x="28" y="245"/>
                  <a:pt x="0" y="216"/>
                  <a:pt x="0" y="181"/>
                </a:cubicBezTo>
                <a:cubicBezTo>
                  <a:pt x="0" y="63"/>
                  <a:pt x="0" y="63"/>
                  <a:pt x="0" y="63"/>
                </a:cubicBezTo>
                <a:cubicBezTo>
                  <a:pt x="0" y="28"/>
                  <a:pt x="28" y="0"/>
                  <a:pt x="63" y="0"/>
                </a:cubicBezTo>
                <a:cubicBezTo>
                  <a:pt x="183" y="0"/>
                  <a:pt x="183" y="0"/>
                  <a:pt x="183" y="0"/>
                </a:cubicBezTo>
                <a:cubicBezTo>
                  <a:pt x="218" y="0"/>
                  <a:pt x="246" y="28"/>
                  <a:pt x="246" y="63"/>
                </a:cubicBezTo>
                <a:cubicBezTo>
                  <a:pt x="246" y="245"/>
                  <a:pt x="246" y="245"/>
                  <a:pt x="246" y="245"/>
                </a:cubicBezTo>
              </a:path>
            </a:pathLst>
          </a:custGeom>
          <a:solidFill>
            <a:srgbClr val="7AB2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03" name="Google Shape;703;p15"/>
          <p:cNvSpPr/>
          <p:nvPr/>
        </p:nvSpPr>
        <p:spPr>
          <a:xfrm>
            <a:off x="8061868" y="1651977"/>
            <a:ext cx="2205348" cy="3459104"/>
          </a:xfrm>
          <a:custGeom>
            <a:rect b="b" l="l" r="r" t="t"/>
            <a:pathLst>
              <a:path extrusionOk="0" h="324" w="206">
                <a:moveTo>
                  <a:pt x="0" y="324"/>
                </a:moveTo>
                <a:cubicBezTo>
                  <a:pt x="157" y="324"/>
                  <a:pt x="157" y="324"/>
                  <a:pt x="157" y="324"/>
                </a:cubicBezTo>
                <a:cubicBezTo>
                  <a:pt x="184" y="324"/>
                  <a:pt x="206" y="302"/>
                  <a:pt x="206" y="274"/>
                </a:cubicBezTo>
                <a:cubicBezTo>
                  <a:pt x="206" y="49"/>
                  <a:pt x="206" y="49"/>
                  <a:pt x="206" y="49"/>
                </a:cubicBezTo>
                <a:cubicBezTo>
                  <a:pt x="206" y="22"/>
                  <a:pt x="184" y="0"/>
                  <a:pt x="157" y="0"/>
                </a:cubicBezTo>
                <a:cubicBezTo>
                  <a:pt x="49" y="0"/>
                  <a:pt x="49" y="0"/>
                  <a:pt x="49" y="0"/>
                </a:cubicBezTo>
                <a:cubicBezTo>
                  <a:pt x="22" y="0"/>
                  <a:pt x="0" y="22"/>
                  <a:pt x="0" y="49"/>
                </a:cubicBezTo>
                <a:cubicBezTo>
                  <a:pt x="0" y="324"/>
                  <a:pt x="0" y="324"/>
                  <a:pt x="0" y="324"/>
                </a:cubicBezTo>
              </a:path>
            </a:pathLst>
          </a:custGeom>
          <a:solidFill>
            <a:srgbClr val="C4E0B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04" name="Google Shape;704;p15"/>
          <p:cNvSpPr/>
          <p:nvPr/>
        </p:nvSpPr>
        <p:spPr>
          <a:xfrm>
            <a:off x="8056995" y="5169798"/>
            <a:ext cx="3382434" cy="2263976"/>
          </a:xfrm>
          <a:custGeom>
            <a:rect b="b" l="l" r="r" t="t"/>
            <a:pathLst>
              <a:path extrusionOk="0" h="212" w="316">
                <a:moveTo>
                  <a:pt x="0" y="0"/>
                </a:moveTo>
                <a:cubicBezTo>
                  <a:pt x="255" y="0"/>
                  <a:pt x="255" y="0"/>
                  <a:pt x="255" y="0"/>
                </a:cubicBezTo>
                <a:cubicBezTo>
                  <a:pt x="289" y="0"/>
                  <a:pt x="316" y="27"/>
                  <a:pt x="316" y="61"/>
                </a:cubicBezTo>
                <a:cubicBezTo>
                  <a:pt x="316" y="151"/>
                  <a:pt x="316" y="151"/>
                  <a:pt x="316" y="151"/>
                </a:cubicBezTo>
                <a:cubicBezTo>
                  <a:pt x="316" y="185"/>
                  <a:pt x="289" y="212"/>
                  <a:pt x="255" y="212"/>
                </a:cubicBezTo>
                <a:cubicBezTo>
                  <a:pt x="60" y="212"/>
                  <a:pt x="60" y="212"/>
                  <a:pt x="60" y="212"/>
                </a:cubicBezTo>
                <a:cubicBezTo>
                  <a:pt x="27" y="212"/>
                  <a:pt x="0" y="185"/>
                  <a:pt x="0" y="151"/>
                </a:cubicBezTo>
                <a:cubicBezTo>
                  <a:pt x="0" y="0"/>
                  <a:pt x="0" y="0"/>
                  <a:pt x="0" y="0"/>
                </a:cubicBezTo>
              </a:path>
            </a:pathLst>
          </a:custGeom>
          <a:solidFill>
            <a:srgbClr val="F7CAA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44494E"/>
              </a:buClr>
              <a:buSzPts val="1800"/>
              <a:buFont typeface="Calibri"/>
              <a:buNone/>
            </a:pPr>
            <a:r>
              <a:rPr b="0" i="0" lang="en-US" sz="1800" u="none" cap="none" strike="noStrike">
                <a:solidFill>
                  <a:srgbClr val="44494E"/>
                </a:solidFill>
                <a:latin typeface="Calibri"/>
                <a:ea typeface="Calibri"/>
                <a:cs typeface="Calibri"/>
                <a:sym typeface="Calibri"/>
              </a:rPr>
              <a:t> </a:t>
            </a:r>
            <a:endParaRPr b="0" i="0" sz="1400" u="none" cap="none" strike="noStrike">
              <a:solidFill>
                <a:srgbClr val="000000"/>
              </a:solidFill>
              <a:latin typeface="Arial"/>
              <a:ea typeface="Arial"/>
              <a:cs typeface="Arial"/>
              <a:sym typeface="Arial"/>
            </a:endParaRPr>
          </a:p>
        </p:txBody>
      </p:sp>
      <p:sp>
        <p:nvSpPr>
          <p:cNvPr id="705" name="Google Shape;705;p15"/>
          <p:cNvSpPr/>
          <p:nvPr/>
        </p:nvSpPr>
        <p:spPr>
          <a:xfrm>
            <a:off x="4288870" y="5185819"/>
            <a:ext cx="3702638" cy="3116350"/>
          </a:xfrm>
          <a:custGeom>
            <a:rect b="b" l="l" r="r" t="t"/>
            <a:pathLst>
              <a:path extrusionOk="0" h="292" w="346">
                <a:moveTo>
                  <a:pt x="346" y="0"/>
                </a:moveTo>
                <a:cubicBezTo>
                  <a:pt x="82" y="0"/>
                  <a:pt x="82" y="0"/>
                  <a:pt x="82" y="0"/>
                </a:cubicBezTo>
                <a:cubicBezTo>
                  <a:pt x="36" y="0"/>
                  <a:pt x="0" y="37"/>
                  <a:pt x="0" y="82"/>
                </a:cubicBezTo>
                <a:cubicBezTo>
                  <a:pt x="0" y="210"/>
                  <a:pt x="0" y="210"/>
                  <a:pt x="0" y="210"/>
                </a:cubicBezTo>
                <a:cubicBezTo>
                  <a:pt x="0" y="255"/>
                  <a:pt x="36" y="292"/>
                  <a:pt x="82" y="292"/>
                </a:cubicBezTo>
                <a:cubicBezTo>
                  <a:pt x="265" y="292"/>
                  <a:pt x="265" y="292"/>
                  <a:pt x="265" y="292"/>
                </a:cubicBezTo>
                <a:cubicBezTo>
                  <a:pt x="310" y="292"/>
                  <a:pt x="346" y="255"/>
                  <a:pt x="346" y="210"/>
                </a:cubicBezTo>
                <a:cubicBezTo>
                  <a:pt x="346" y="0"/>
                  <a:pt x="346" y="0"/>
                  <a:pt x="346" y="0"/>
                </a:cubicBezTo>
              </a:path>
            </a:pathLst>
          </a:custGeom>
          <a:solidFill>
            <a:srgbClr val="ACB8CA"/>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06" name="Google Shape;706;p15"/>
          <p:cNvSpPr/>
          <p:nvPr/>
        </p:nvSpPr>
        <p:spPr>
          <a:xfrm>
            <a:off x="6839856" y="3996370"/>
            <a:ext cx="1031870" cy="1029963"/>
          </a:xfrm>
          <a:custGeom>
            <a:rect b="b" l="l" r="r" t="t"/>
            <a:pathLst>
              <a:path extrusionOk="0" h="540" w="541">
                <a:moveTo>
                  <a:pt x="299" y="0"/>
                </a:moveTo>
                <a:lnTo>
                  <a:pt x="240" y="0"/>
                </a:lnTo>
                <a:lnTo>
                  <a:pt x="240" y="242"/>
                </a:lnTo>
                <a:lnTo>
                  <a:pt x="0" y="242"/>
                </a:lnTo>
                <a:lnTo>
                  <a:pt x="0" y="299"/>
                </a:lnTo>
                <a:lnTo>
                  <a:pt x="240" y="299"/>
                </a:lnTo>
                <a:lnTo>
                  <a:pt x="240" y="540"/>
                </a:lnTo>
                <a:lnTo>
                  <a:pt x="299" y="540"/>
                </a:lnTo>
                <a:lnTo>
                  <a:pt x="299" y="299"/>
                </a:lnTo>
                <a:lnTo>
                  <a:pt x="541" y="299"/>
                </a:lnTo>
                <a:lnTo>
                  <a:pt x="541" y="242"/>
                </a:lnTo>
                <a:lnTo>
                  <a:pt x="299" y="242"/>
                </a:lnTo>
                <a:lnTo>
                  <a:pt x="299" y="0"/>
                </a:lnTo>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707" name="Google Shape;707;p15"/>
          <p:cNvPicPr preferRelativeResize="0"/>
          <p:nvPr/>
        </p:nvPicPr>
        <p:blipFill rotWithShape="1">
          <a:blip r:embed="rId3">
            <a:alphaModFix/>
          </a:blip>
          <a:srcRect b="0" l="0" r="0" t="0"/>
          <a:stretch/>
        </p:blipFill>
        <p:spPr>
          <a:xfrm>
            <a:off x="5667188" y="2850530"/>
            <a:ext cx="2000822" cy="2000822"/>
          </a:xfrm>
          <a:prstGeom prst="rect">
            <a:avLst/>
          </a:prstGeom>
          <a:noFill/>
          <a:ln>
            <a:noFill/>
          </a:ln>
        </p:spPr>
      </p:pic>
      <p:pic>
        <p:nvPicPr>
          <p:cNvPr id="708" name="Google Shape;708;p15"/>
          <p:cNvPicPr preferRelativeResize="0"/>
          <p:nvPr/>
        </p:nvPicPr>
        <p:blipFill rotWithShape="1">
          <a:blip r:embed="rId4">
            <a:alphaModFix/>
          </a:blip>
          <a:srcRect b="0" l="0" r="0" t="0"/>
          <a:stretch/>
        </p:blipFill>
        <p:spPr>
          <a:xfrm>
            <a:off x="8189742" y="2453112"/>
            <a:ext cx="1970874" cy="1970874"/>
          </a:xfrm>
          <a:prstGeom prst="rect">
            <a:avLst/>
          </a:prstGeom>
          <a:noFill/>
          <a:ln>
            <a:noFill/>
          </a:ln>
        </p:spPr>
      </p:pic>
      <p:pic>
        <p:nvPicPr>
          <p:cNvPr id="709" name="Google Shape;709;p15"/>
          <p:cNvPicPr preferRelativeResize="0"/>
          <p:nvPr/>
        </p:nvPicPr>
        <p:blipFill rotWithShape="1">
          <a:blip r:embed="rId5">
            <a:alphaModFix/>
          </a:blip>
          <a:srcRect b="0" l="0" r="0" t="0"/>
          <a:stretch/>
        </p:blipFill>
        <p:spPr>
          <a:xfrm>
            <a:off x="8803337" y="5356911"/>
            <a:ext cx="1889750" cy="1889750"/>
          </a:xfrm>
          <a:prstGeom prst="rect">
            <a:avLst/>
          </a:prstGeom>
          <a:noFill/>
          <a:ln>
            <a:noFill/>
          </a:ln>
        </p:spPr>
      </p:pic>
      <p:pic>
        <p:nvPicPr>
          <p:cNvPr id="710" name="Google Shape;710;p15"/>
          <p:cNvPicPr preferRelativeResize="0"/>
          <p:nvPr/>
        </p:nvPicPr>
        <p:blipFill rotWithShape="1">
          <a:blip r:embed="rId6">
            <a:alphaModFix/>
          </a:blip>
          <a:srcRect b="0" l="0" r="0" t="0"/>
          <a:stretch/>
        </p:blipFill>
        <p:spPr>
          <a:xfrm>
            <a:off x="4832031" y="5739169"/>
            <a:ext cx="2613240" cy="1959930"/>
          </a:xfrm>
          <a:prstGeom prst="rect">
            <a:avLst/>
          </a:prstGeom>
          <a:noFill/>
          <a:ln>
            <a:noFill/>
          </a:ln>
        </p:spPr>
      </p:pic>
      <p:sp>
        <p:nvSpPr>
          <p:cNvPr id="711" name="Google Shape;711;p15"/>
          <p:cNvSpPr txBox="1"/>
          <p:nvPr/>
        </p:nvSpPr>
        <p:spPr>
          <a:xfrm>
            <a:off x="1857829" y="3154158"/>
            <a:ext cx="3352818" cy="1015663"/>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Open Sans"/>
                <a:ea typeface="Open Sans"/>
                <a:cs typeface="Open Sans"/>
                <a:sym typeface="Open Sans"/>
              </a:rPr>
              <a:t>(Utilities use Twitter4j 3.0.3 to get the public stream of tweets.)</a:t>
            </a:r>
            <a:endParaRPr b="0" i="0" sz="1400" u="none" cap="none" strike="noStrike">
              <a:solidFill>
                <a:srgbClr val="000000"/>
              </a:solidFill>
              <a:latin typeface="Arial"/>
              <a:ea typeface="Arial"/>
              <a:cs typeface="Arial"/>
              <a:sym typeface="Arial"/>
            </a:endParaRPr>
          </a:p>
        </p:txBody>
      </p:sp>
      <p:sp>
        <p:nvSpPr>
          <p:cNvPr id="712" name="Google Shape;712;p15"/>
          <p:cNvSpPr txBox="1"/>
          <p:nvPr/>
        </p:nvSpPr>
        <p:spPr>
          <a:xfrm>
            <a:off x="10366062" y="2453112"/>
            <a:ext cx="3857990" cy="101566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Open Sans"/>
                <a:ea typeface="Open Sans"/>
                <a:cs typeface="Open Sans"/>
                <a:sym typeface="Open Sans"/>
              </a:rPr>
              <a:t>(Spark Streaming 2.1.1 is compatible with Kafka broker versions 0.8.2.1 or higher)</a:t>
            </a:r>
            <a:endParaRPr b="0" i="0" sz="1400" u="none" cap="none" strike="noStrike">
              <a:solidFill>
                <a:srgbClr val="000000"/>
              </a:solidFill>
              <a:latin typeface="Arial"/>
              <a:ea typeface="Arial"/>
              <a:cs typeface="Arial"/>
              <a:sym typeface="Arial"/>
            </a:endParaRPr>
          </a:p>
        </p:txBody>
      </p:sp>
      <p:sp>
        <p:nvSpPr>
          <p:cNvPr id="713" name="Google Shape;713;p15"/>
          <p:cNvSpPr txBox="1"/>
          <p:nvPr/>
        </p:nvSpPr>
        <p:spPr>
          <a:xfrm>
            <a:off x="1194839" y="6375154"/>
            <a:ext cx="2975787" cy="1015663"/>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Open Sans"/>
                <a:ea typeface="Open Sans"/>
                <a:cs typeface="Open Sans"/>
                <a:sym typeface="Open Sans"/>
              </a:rPr>
              <a:t>(Spark Streaming 2.1.1 is compatible with Flume 1.6.0)</a:t>
            </a:r>
            <a:endParaRPr b="0" i="0" sz="1400" u="none" cap="none" strike="noStrike">
              <a:solidFill>
                <a:srgbClr val="000000"/>
              </a:solidFill>
              <a:latin typeface="Arial"/>
              <a:ea typeface="Arial"/>
              <a:cs typeface="Arial"/>
              <a:sym typeface="Arial"/>
            </a:endParaRPr>
          </a:p>
        </p:txBody>
      </p:sp>
      <p:sp>
        <p:nvSpPr>
          <p:cNvPr id="714" name="Google Shape;714;p15"/>
          <p:cNvSpPr txBox="1"/>
          <p:nvPr/>
        </p:nvSpPr>
        <p:spPr>
          <a:xfrm>
            <a:off x="11439429" y="5517143"/>
            <a:ext cx="2975787" cy="132343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Open Sans"/>
                <a:ea typeface="Open Sans"/>
                <a:cs typeface="Open Sans"/>
                <a:sym typeface="Open Sans"/>
              </a:rPr>
              <a:t>(Spark Streaming 2.1.1 is compatible with Kinesis Client Library 1.2.1)</a:t>
            </a:r>
            <a:endParaRPr b="0" i="0" sz="1400" u="none" cap="none" strike="noStrike">
              <a:solidFill>
                <a:srgbClr val="000000"/>
              </a:solidFill>
              <a:latin typeface="Arial"/>
              <a:ea typeface="Arial"/>
              <a:cs typeface="Arial"/>
              <a:sym typeface="Arial"/>
            </a:endParaRPr>
          </a:p>
        </p:txBody>
      </p:sp>
      <p:pic>
        <p:nvPicPr>
          <p:cNvPr id="715" name="Google Shape;715;p15"/>
          <p:cNvPicPr preferRelativeResize="0"/>
          <p:nvPr/>
        </p:nvPicPr>
        <p:blipFill rotWithShape="1">
          <a:blip r:embed="rId7">
            <a:alphaModFix/>
          </a:blip>
          <a:srcRect b="0" l="0" r="0" t="0"/>
          <a:stretch/>
        </p:blipFill>
        <p:spPr>
          <a:xfrm>
            <a:off x="4638675" y="870793"/>
            <a:ext cx="6965102" cy="2743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1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Spark Streaming Sources (Contd.)</a:t>
            </a:r>
            <a:endParaRPr/>
          </a:p>
        </p:txBody>
      </p:sp>
      <p:sp>
        <p:nvSpPr>
          <p:cNvPr id="721" name="Google Shape;721;p16"/>
          <p:cNvSpPr txBox="1"/>
          <p:nvPr>
            <p:ph idx="4294967295" type="body"/>
          </p:nvPr>
        </p:nvSpPr>
        <p:spPr>
          <a:xfrm>
            <a:off x="1093127" y="2012379"/>
            <a:ext cx="15528924" cy="5968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0" i="0" lang="en-US" sz="2400" u="none" cap="none" strike="noStrike">
                <a:solidFill>
                  <a:srgbClr val="3F3F3F"/>
                </a:solidFill>
                <a:latin typeface="Open Sans"/>
                <a:ea typeface="Open Sans"/>
                <a:cs typeface="Open Sans"/>
                <a:sym typeface="Open Sans"/>
              </a:rPr>
              <a:t>Create a DStream using data from Twitter’s stream of tweets.</a:t>
            </a:r>
            <a:endParaRPr b="0" i="0" sz="2400" u="none" cap="none" strike="noStrike">
              <a:solidFill>
                <a:srgbClr val="3F3F3F"/>
              </a:solidFill>
              <a:latin typeface="Open Sans"/>
              <a:ea typeface="Open Sans"/>
              <a:cs typeface="Open Sans"/>
              <a:sym typeface="Open Sans"/>
            </a:endParaRPr>
          </a:p>
        </p:txBody>
      </p:sp>
      <p:sp>
        <p:nvSpPr>
          <p:cNvPr id="722" name="Google Shape;722;p16"/>
          <p:cNvSpPr txBox="1"/>
          <p:nvPr/>
        </p:nvSpPr>
        <p:spPr>
          <a:xfrm>
            <a:off x="5439426" y="1014487"/>
            <a:ext cx="5377148"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ADVANCED SOURCES: TWITTER</a:t>
            </a:r>
            <a:endParaRPr b="0" i="0" sz="1400" u="none" cap="none" strike="noStrike">
              <a:solidFill>
                <a:srgbClr val="000000"/>
              </a:solidFill>
              <a:latin typeface="Arial"/>
              <a:ea typeface="Arial"/>
              <a:cs typeface="Arial"/>
              <a:sym typeface="Arial"/>
            </a:endParaRPr>
          </a:p>
        </p:txBody>
      </p:sp>
      <p:sp>
        <p:nvSpPr>
          <p:cNvPr id="723" name="Google Shape;723;p16"/>
          <p:cNvSpPr txBox="1"/>
          <p:nvPr/>
        </p:nvSpPr>
        <p:spPr>
          <a:xfrm>
            <a:off x="6469068" y="5839434"/>
            <a:ext cx="2203665" cy="430887"/>
          </a:xfrm>
          <a:prstGeom prst="rect">
            <a:avLst/>
          </a:prstGeom>
          <a:noFill/>
          <a:ln>
            <a:noFill/>
          </a:ln>
          <a:effectLst>
            <a:outerShdw kx="1200000" rotWithShape="0" algn="br" sy="23000">
              <a:srgbClr val="000000">
                <a:alpha val="2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rgbClr val="3F3F3F"/>
                </a:solidFill>
                <a:latin typeface="Open Sans"/>
                <a:ea typeface="Open Sans"/>
                <a:cs typeface="Open Sans"/>
                <a:sym typeface="Open Sans"/>
              </a:rPr>
              <a:t>Programming</a:t>
            </a:r>
            <a:endParaRPr b="1" i="0" sz="2200" u="none" cap="none" strike="noStrike">
              <a:solidFill>
                <a:srgbClr val="3F3F3F"/>
              </a:solidFill>
              <a:latin typeface="Calibri"/>
              <a:ea typeface="Calibri"/>
              <a:cs typeface="Calibri"/>
              <a:sym typeface="Calibri"/>
            </a:endParaRPr>
          </a:p>
        </p:txBody>
      </p:sp>
      <p:grpSp>
        <p:nvGrpSpPr>
          <p:cNvPr id="724" name="Google Shape;724;p16"/>
          <p:cNvGrpSpPr/>
          <p:nvPr/>
        </p:nvGrpSpPr>
        <p:grpSpPr>
          <a:xfrm>
            <a:off x="2350407" y="2994794"/>
            <a:ext cx="2767758" cy="2846107"/>
            <a:chOff x="861348" y="1217561"/>
            <a:chExt cx="1349159" cy="1387351"/>
          </a:xfrm>
        </p:grpSpPr>
        <p:sp>
          <p:nvSpPr>
            <p:cNvPr id="725" name="Google Shape;725;p16"/>
            <p:cNvSpPr/>
            <p:nvPr/>
          </p:nvSpPr>
          <p:spPr>
            <a:xfrm rot="-3360000">
              <a:off x="1404143" y="1702653"/>
              <a:ext cx="792283" cy="455233"/>
            </a:xfrm>
            <a:custGeom>
              <a:rect b="b" l="l" r="r" t="t"/>
              <a:pathLst>
                <a:path extrusionOk="0" h="624" w="1086">
                  <a:moveTo>
                    <a:pt x="361" y="0"/>
                  </a:moveTo>
                  <a:lnTo>
                    <a:pt x="361" y="0"/>
                  </a:lnTo>
                  <a:lnTo>
                    <a:pt x="0" y="624"/>
                  </a:lnTo>
                  <a:lnTo>
                    <a:pt x="725" y="624"/>
                  </a:lnTo>
                  <a:lnTo>
                    <a:pt x="1086" y="0"/>
                  </a:lnTo>
                  <a:lnTo>
                    <a:pt x="361" y="0"/>
                  </a:lnTo>
                  <a:close/>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26" name="Google Shape;726;p16"/>
            <p:cNvSpPr/>
            <p:nvPr/>
          </p:nvSpPr>
          <p:spPr>
            <a:xfrm rot="-3360000">
              <a:off x="1024922" y="1444677"/>
              <a:ext cx="792283" cy="459611"/>
            </a:xfrm>
            <a:custGeom>
              <a:rect b="b" l="l" r="r" t="t"/>
              <a:pathLst>
                <a:path extrusionOk="0" h="630" w="1086">
                  <a:moveTo>
                    <a:pt x="0" y="0"/>
                  </a:moveTo>
                  <a:lnTo>
                    <a:pt x="0" y="0"/>
                  </a:lnTo>
                  <a:lnTo>
                    <a:pt x="361" y="630"/>
                  </a:lnTo>
                  <a:lnTo>
                    <a:pt x="1086" y="630"/>
                  </a:lnTo>
                  <a:lnTo>
                    <a:pt x="725" y="0"/>
                  </a:lnTo>
                  <a:lnTo>
                    <a:pt x="0" y="0"/>
                  </a:lnTo>
                  <a:close/>
                </a:path>
              </a:pathLst>
            </a:custGeom>
            <a:solidFill>
              <a:srgbClr val="2DA99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27" name="Google Shape;727;p16"/>
            <p:cNvSpPr/>
            <p:nvPr/>
          </p:nvSpPr>
          <p:spPr>
            <a:xfrm rot="-3360000">
              <a:off x="1124314" y="1673061"/>
              <a:ext cx="527459" cy="914844"/>
            </a:xfrm>
            <a:custGeom>
              <a:rect b="b" l="l" r="r" t="t"/>
              <a:pathLst>
                <a:path extrusionOk="0" h="1254" w="723">
                  <a:moveTo>
                    <a:pt x="362" y="0"/>
                  </a:moveTo>
                  <a:lnTo>
                    <a:pt x="0" y="628"/>
                  </a:lnTo>
                  <a:lnTo>
                    <a:pt x="362" y="1254"/>
                  </a:lnTo>
                  <a:lnTo>
                    <a:pt x="723" y="630"/>
                  </a:lnTo>
                  <a:lnTo>
                    <a:pt x="362" y="0"/>
                  </a:lnTo>
                  <a:close/>
                </a:path>
              </a:pathLst>
            </a:custGeom>
            <a:solidFill>
              <a:srgbClr val="2DA99D"/>
            </a:solidFill>
            <a:ln>
              <a:noFill/>
            </a:ln>
            <a:effectLst>
              <a:outerShdw blurRad="76200" kx="1200000" rotWithShape="0" algn="br" sy="23000">
                <a:srgbClr val="000000">
                  <a:alpha val="745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sp>
        <p:nvSpPr>
          <p:cNvPr id="728" name="Google Shape;728;p16"/>
          <p:cNvSpPr/>
          <p:nvPr/>
        </p:nvSpPr>
        <p:spPr>
          <a:xfrm>
            <a:off x="2889392" y="3333915"/>
            <a:ext cx="1008344" cy="1008344"/>
          </a:xfrm>
          <a:prstGeom prst="ellipse">
            <a:avLst/>
          </a:prstGeom>
          <a:solidFill>
            <a:srgbClr val="2DA99D"/>
          </a:solidFill>
          <a:ln cap="flat"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729" name="Google Shape;729;p16"/>
          <p:cNvGrpSpPr/>
          <p:nvPr/>
        </p:nvGrpSpPr>
        <p:grpSpPr>
          <a:xfrm>
            <a:off x="6089832" y="2993326"/>
            <a:ext cx="2767758" cy="2846107"/>
            <a:chOff x="861348" y="1217561"/>
            <a:chExt cx="1349159" cy="1387351"/>
          </a:xfrm>
        </p:grpSpPr>
        <p:sp>
          <p:nvSpPr>
            <p:cNvPr id="730" name="Google Shape;730;p16"/>
            <p:cNvSpPr/>
            <p:nvPr/>
          </p:nvSpPr>
          <p:spPr>
            <a:xfrm rot="-3360000">
              <a:off x="1404143" y="1702653"/>
              <a:ext cx="792283" cy="455233"/>
            </a:xfrm>
            <a:custGeom>
              <a:rect b="b" l="l" r="r" t="t"/>
              <a:pathLst>
                <a:path extrusionOk="0" h="624" w="1086">
                  <a:moveTo>
                    <a:pt x="361" y="0"/>
                  </a:moveTo>
                  <a:lnTo>
                    <a:pt x="361" y="0"/>
                  </a:lnTo>
                  <a:lnTo>
                    <a:pt x="0" y="624"/>
                  </a:lnTo>
                  <a:lnTo>
                    <a:pt x="725" y="624"/>
                  </a:lnTo>
                  <a:lnTo>
                    <a:pt x="1086" y="0"/>
                  </a:lnTo>
                  <a:lnTo>
                    <a:pt x="361" y="0"/>
                  </a:lnTo>
                  <a:close/>
                </a:path>
              </a:pathLst>
            </a:custGeom>
            <a:solidFill>
              <a:schemeClr val="accent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31" name="Google Shape;731;p16"/>
            <p:cNvSpPr/>
            <p:nvPr/>
          </p:nvSpPr>
          <p:spPr>
            <a:xfrm rot="-3360000">
              <a:off x="1024922" y="1444677"/>
              <a:ext cx="792283" cy="459611"/>
            </a:xfrm>
            <a:custGeom>
              <a:rect b="b" l="l" r="r" t="t"/>
              <a:pathLst>
                <a:path extrusionOk="0" h="630" w="1086">
                  <a:moveTo>
                    <a:pt x="0" y="0"/>
                  </a:moveTo>
                  <a:lnTo>
                    <a:pt x="0" y="0"/>
                  </a:lnTo>
                  <a:lnTo>
                    <a:pt x="361" y="630"/>
                  </a:lnTo>
                  <a:lnTo>
                    <a:pt x="1086" y="630"/>
                  </a:lnTo>
                  <a:lnTo>
                    <a:pt x="725" y="0"/>
                  </a:lnTo>
                  <a:lnTo>
                    <a:pt x="0" y="0"/>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2" name="Google Shape;732;p16"/>
            <p:cNvSpPr/>
            <p:nvPr/>
          </p:nvSpPr>
          <p:spPr>
            <a:xfrm rot="-3360000">
              <a:off x="1124314" y="1673061"/>
              <a:ext cx="527459" cy="914844"/>
            </a:xfrm>
            <a:custGeom>
              <a:rect b="b" l="l" r="r" t="t"/>
              <a:pathLst>
                <a:path extrusionOk="0" h="1254" w="723">
                  <a:moveTo>
                    <a:pt x="362" y="0"/>
                  </a:moveTo>
                  <a:lnTo>
                    <a:pt x="0" y="628"/>
                  </a:lnTo>
                  <a:lnTo>
                    <a:pt x="362" y="1254"/>
                  </a:lnTo>
                  <a:lnTo>
                    <a:pt x="723" y="630"/>
                  </a:lnTo>
                  <a:lnTo>
                    <a:pt x="362" y="0"/>
                  </a:lnTo>
                  <a:close/>
                </a:path>
              </a:pathLst>
            </a:custGeom>
            <a:solidFill>
              <a:schemeClr val="accent6"/>
            </a:solidFill>
            <a:ln>
              <a:noFill/>
            </a:ln>
            <a:effectLst>
              <a:outerShdw blurRad="76200" kx="1200000" rotWithShape="0" algn="br" sy="23000">
                <a:srgbClr val="000000">
                  <a:alpha val="745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sp>
        <p:nvSpPr>
          <p:cNvPr id="733" name="Google Shape;733;p16"/>
          <p:cNvSpPr/>
          <p:nvPr/>
        </p:nvSpPr>
        <p:spPr>
          <a:xfrm>
            <a:off x="6628817" y="3332447"/>
            <a:ext cx="1008344" cy="1008344"/>
          </a:xfrm>
          <a:prstGeom prst="ellipse">
            <a:avLst/>
          </a:prstGeom>
          <a:solidFill>
            <a:schemeClr val="accent6"/>
          </a:solidFill>
          <a:ln cap="flat"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grpSp>
        <p:nvGrpSpPr>
          <p:cNvPr id="734" name="Google Shape;734;p16"/>
          <p:cNvGrpSpPr/>
          <p:nvPr/>
        </p:nvGrpSpPr>
        <p:grpSpPr>
          <a:xfrm>
            <a:off x="9804584" y="2977880"/>
            <a:ext cx="2767758" cy="2846107"/>
            <a:chOff x="861348" y="1217561"/>
            <a:chExt cx="1349159" cy="1387351"/>
          </a:xfrm>
        </p:grpSpPr>
        <p:sp>
          <p:nvSpPr>
            <p:cNvPr id="735" name="Google Shape;735;p16"/>
            <p:cNvSpPr/>
            <p:nvPr/>
          </p:nvSpPr>
          <p:spPr>
            <a:xfrm rot="-3360000">
              <a:off x="1404143" y="1702653"/>
              <a:ext cx="792283" cy="455233"/>
            </a:xfrm>
            <a:custGeom>
              <a:rect b="b" l="l" r="r" t="t"/>
              <a:pathLst>
                <a:path extrusionOk="0" h="624" w="1086">
                  <a:moveTo>
                    <a:pt x="361" y="0"/>
                  </a:moveTo>
                  <a:lnTo>
                    <a:pt x="361" y="0"/>
                  </a:lnTo>
                  <a:lnTo>
                    <a:pt x="0" y="624"/>
                  </a:lnTo>
                  <a:lnTo>
                    <a:pt x="725" y="624"/>
                  </a:lnTo>
                  <a:lnTo>
                    <a:pt x="1086" y="0"/>
                  </a:lnTo>
                  <a:lnTo>
                    <a:pt x="361" y="0"/>
                  </a:lnTo>
                  <a:close/>
                </a:path>
              </a:pathLst>
            </a:custGeom>
            <a:solidFill>
              <a:srgbClr val="FAA63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736" name="Google Shape;736;p16"/>
            <p:cNvSpPr/>
            <p:nvPr/>
          </p:nvSpPr>
          <p:spPr>
            <a:xfrm rot="-3360000">
              <a:off x="1024922" y="1444677"/>
              <a:ext cx="792283" cy="459611"/>
            </a:xfrm>
            <a:custGeom>
              <a:rect b="b" l="l" r="r" t="t"/>
              <a:pathLst>
                <a:path extrusionOk="0" h="630" w="1086">
                  <a:moveTo>
                    <a:pt x="0" y="0"/>
                  </a:moveTo>
                  <a:lnTo>
                    <a:pt x="0" y="0"/>
                  </a:lnTo>
                  <a:lnTo>
                    <a:pt x="361" y="630"/>
                  </a:lnTo>
                  <a:lnTo>
                    <a:pt x="1086" y="630"/>
                  </a:lnTo>
                  <a:lnTo>
                    <a:pt x="725" y="0"/>
                  </a:lnTo>
                  <a:lnTo>
                    <a:pt x="0" y="0"/>
                  </a:lnTo>
                  <a:close/>
                </a:path>
              </a:pathLst>
            </a:cu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7" name="Google Shape;737;p16"/>
            <p:cNvSpPr/>
            <p:nvPr/>
          </p:nvSpPr>
          <p:spPr>
            <a:xfrm rot="-3360000">
              <a:off x="1124314" y="1673061"/>
              <a:ext cx="527459" cy="914844"/>
            </a:xfrm>
            <a:custGeom>
              <a:rect b="b" l="l" r="r" t="t"/>
              <a:pathLst>
                <a:path extrusionOk="0" h="1254" w="723">
                  <a:moveTo>
                    <a:pt x="362" y="0"/>
                  </a:moveTo>
                  <a:lnTo>
                    <a:pt x="0" y="628"/>
                  </a:lnTo>
                  <a:lnTo>
                    <a:pt x="362" y="1254"/>
                  </a:lnTo>
                  <a:lnTo>
                    <a:pt x="723" y="630"/>
                  </a:lnTo>
                  <a:lnTo>
                    <a:pt x="362" y="0"/>
                  </a:lnTo>
                  <a:close/>
                </a:path>
              </a:pathLst>
            </a:custGeom>
            <a:solidFill>
              <a:srgbClr val="FAA634"/>
            </a:solidFill>
            <a:ln>
              <a:noFill/>
            </a:ln>
            <a:effectLst>
              <a:outerShdw blurRad="76200" kx="1200000" rotWithShape="0" algn="br" sy="23000">
                <a:srgbClr val="000000">
                  <a:alpha val="745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sp>
        <p:nvSpPr>
          <p:cNvPr id="738" name="Google Shape;738;p16"/>
          <p:cNvSpPr/>
          <p:nvPr/>
        </p:nvSpPr>
        <p:spPr>
          <a:xfrm>
            <a:off x="10343569" y="3317001"/>
            <a:ext cx="1008344" cy="1008344"/>
          </a:xfrm>
          <a:prstGeom prst="ellipse">
            <a:avLst/>
          </a:prstGeom>
          <a:solidFill>
            <a:srgbClr val="FAA634"/>
          </a:solidFill>
          <a:ln cap="flat" cmpd="sng"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739" name="Google Shape;739;p16"/>
          <p:cNvSpPr txBox="1"/>
          <p:nvPr/>
        </p:nvSpPr>
        <p:spPr>
          <a:xfrm>
            <a:off x="10237553" y="5852627"/>
            <a:ext cx="2203665" cy="430887"/>
          </a:xfrm>
          <a:prstGeom prst="rect">
            <a:avLst/>
          </a:prstGeom>
          <a:noFill/>
          <a:ln>
            <a:noFill/>
          </a:ln>
          <a:effectLst>
            <a:outerShdw kx="1200000" rotWithShape="0" algn="br" sy="23000">
              <a:srgbClr val="000000">
                <a:alpha val="2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3F3F3F"/>
                </a:solidFill>
                <a:latin typeface="Open Sans"/>
                <a:ea typeface="Open Sans"/>
                <a:cs typeface="Open Sans"/>
                <a:sym typeface="Open Sans"/>
              </a:rPr>
              <a:t>Deploying</a:t>
            </a:r>
            <a:endParaRPr b="1" i="0" sz="2200" u="none" cap="none" strike="noStrike">
              <a:solidFill>
                <a:srgbClr val="3F3F3F"/>
              </a:solidFill>
              <a:latin typeface="Calibri"/>
              <a:ea typeface="Calibri"/>
              <a:cs typeface="Calibri"/>
              <a:sym typeface="Calibri"/>
            </a:endParaRPr>
          </a:p>
        </p:txBody>
      </p:sp>
      <p:sp>
        <p:nvSpPr>
          <p:cNvPr id="740" name="Google Shape;740;p16"/>
          <p:cNvSpPr txBox="1"/>
          <p:nvPr/>
        </p:nvSpPr>
        <p:spPr>
          <a:xfrm>
            <a:off x="2613609" y="5848695"/>
            <a:ext cx="2203665" cy="430887"/>
          </a:xfrm>
          <a:prstGeom prst="rect">
            <a:avLst/>
          </a:prstGeom>
          <a:noFill/>
          <a:ln>
            <a:noFill/>
          </a:ln>
          <a:effectLst>
            <a:outerShdw kx="1200000" rotWithShape="0" algn="br" sy="23000">
              <a:srgbClr val="000000">
                <a:alpha val="20000"/>
              </a:srgbClr>
            </a:outerShdw>
          </a:effectLst>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3F3F3F"/>
                </a:solidFill>
                <a:latin typeface="Open Sans"/>
                <a:ea typeface="Open Sans"/>
                <a:cs typeface="Open Sans"/>
                <a:sym typeface="Open Sans"/>
              </a:rPr>
              <a:t>Linking</a:t>
            </a:r>
            <a:endParaRPr b="1" i="0" sz="2200" u="none" cap="none" strike="noStrike">
              <a:solidFill>
                <a:srgbClr val="3F3F3F"/>
              </a:solidFill>
              <a:latin typeface="Calibri"/>
              <a:ea typeface="Calibri"/>
              <a:cs typeface="Calibri"/>
              <a:sym typeface="Calibri"/>
            </a:endParaRPr>
          </a:p>
        </p:txBody>
      </p:sp>
      <p:sp>
        <p:nvSpPr>
          <p:cNvPr id="741" name="Google Shape;741;p16"/>
          <p:cNvSpPr/>
          <p:nvPr/>
        </p:nvSpPr>
        <p:spPr>
          <a:xfrm>
            <a:off x="6392790" y="5823988"/>
            <a:ext cx="2279943" cy="455594"/>
          </a:xfrm>
          <a:prstGeom prst="roundRect">
            <a:avLst>
              <a:gd fmla="val 16667" name="adj"/>
            </a:avLst>
          </a:prstGeom>
          <a:no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2" name="Google Shape;742;p16"/>
          <p:cNvSpPr/>
          <p:nvPr/>
        </p:nvSpPr>
        <p:spPr>
          <a:xfrm>
            <a:off x="10199413" y="5823988"/>
            <a:ext cx="2279943" cy="455594"/>
          </a:xfrm>
          <a:prstGeom prst="roundRect">
            <a:avLst>
              <a:gd fmla="val 16667" name="adj"/>
            </a:avLst>
          </a:prstGeom>
          <a:no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3" name="Google Shape;743;p16"/>
          <p:cNvSpPr/>
          <p:nvPr/>
        </p:nvSpPr>
        <p:spPr>
          <a:xfrm>
            <a:off x="2499379" y="5823988"/>
            <a:ext cx="2279943" cy="455594"/>
          </a:xfrm>
          <a:prstGeom prst="roundRect">
            <a:avLst>
              <a:gd fmla="val 16667" name="adj"/>
            </a:avLst>
          </a:prstGeom>
          <a:no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4" name="Google Shape;744;p16"/>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45" name="Google Shape;745;p16"/>
          <p:cNvSpPr txBox="1"/>
          <p:nvPr/>
        </p:nvSpPr>
        <p:spPr>
          <a:xfrm>
            <a:off x="3171388" y="3661218"/>
            <a:ext cx="444352" cy="40011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2"/>
                </a:solidFill>
                <a:latin typeface="Calibri"/>
                <a:ea typeface="Calibri"/>
                <a:cs typeface="Calibri"/>
                <a:sym typeface="Calibri"/>
              </a:rPr>
              <a:t>01</a:t>
            </a:r>
            <a:endParaRPr b="0" i="0" sz="1400" u="none" cap="none" strike="noStrike">
              <a:solidFill>
                <a:srgbClr val="000000"/>
              </a:solidFill>
              <a:latin typeface="Arial"/>
              <a:ea typeface="Arial"/>
              <a:cs typeface="Arial"/>
              <a:sym typeface="Arial"/>
            </a:endParaRPr>
          </a:p>
        </p:txBody>
      </p:sp>
      <p:sp>
        <p:nvSpPr>
          <p:cNvPr id="746" name="Google Shape;746;p16"/>
          <p:cNvSpPr txBox="1"/>
          <p:nvPr/>
        </p:nvSpPr>
        <p:spPr>
          <a:xfrm>
            <a:off x="6910813" y="3653746"/>
            <a:ext cx="444352" cy="40011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2"/>
                </a:solidFill>
                <a:latin typeface="Calibri"/>
                <a:ea typeface="Calibri"/>
                <a:cs typeface="Calibri"/>
                <a:sym typeface="Calibri"/>
              </a:rPr>
              <a:t>02</a:t>
            </a:r>
            <a:endParaRPr b="0" i="0" sz="1400" u="none" cap="none" strike="noStrike">
              <a:solidFill>
                <a:srgbClr val="000000"/>
              </a:solidFill>
              <a:latin typeface="Arial"/>
              <a:ea typeface="Arial"/>
              <a:cs typeface="Arial"/>
              <a:sym typeface="Arial"/>
            </a:endParaRPr>
          </a:p>
        </p:txBody>
      </p:sp>
      <p:sp>
        <p:nvSpPr>
          <p:cNvPr id="747" name="Google Shape;747;p16"/>
          <p:cNvSpPr txBox="1"/>
          <p:nvPr/>
        </p:nvSpPr>
        <p:spPr>
          <a:xfrm>
            <a:off x="10625565" y="3637013"/>
            <a:ext cx="444352" cy="40011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lt2"/>
                </a:solidFill>
                <a:latin typeface="Calibri"/>
                <a:ea typeface="Calibri"/>
                <a:cs typeface="Calibri"/>
                <a:sym typeface="Calibri"/>
              </a:rPr>
              <a:t>03</a:t>
            </a:r>
            <a:endParaRPr b="0" i="0" sz="1400" u="none" cap="none" strike="noStrike">
              <a:solidFill>
                <a:srgbClr val="000000"/>
              </a:solidFill>
              <a:latin typeface="Arial"/>
              <a:ea typeface="Arial"/>
              <a:cs typeface="Arial"/>
              <a:sym typeface="Arial"/>
            </a:endParaRPr>
          </a:p>
        </p:txBody>
      </p:sp>
      <p:pic>
        <p:nvPicPr>
          <p:cNvPr id="748" name="Google Shape;748;p16"/>
          <p:cNvPicPr preferRelativeResize="0"/>
          <p:nvPr/>
        </p:nvPicPr>
        <p:blipFill rotWithShape="1">
          <a:blip r:embed="rId3">
            <a:alphaModFix/>
          </a:blip>
          <a:srcRect b="0" l="0" r="0" t="0"/>
          <a:stretch/>
        </p:blipFill>
        <p:spPr>
          <a:xfrm>
            <a:off x="4638675" y="870793"/>
            <a:ext cx="6965102" cy="2743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7"/>
          <p:cNvSpPr txBox="1"/>
          <p:nvPr>
            <p:ph idx="1" type="body"/>
          </p:nvPr>
        </p:nvSpPr>
        <p:spPr>
          <a:xfrm>
            <a:off x="926745" y="1676697"/>
            <a:ext cx="12378945"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Spark Streaming </a:t>
            </a:r>
            <a:endParaRPr/>
          </a:p>
        </p:txBody>
      </p:sp>
      <p:sp>
        <p:nvSpPr>
          <p:cNvPr id="754" name="Google Shape;754;p17"/>
          <p:cNvSpPr txBox="1"/>
          <p:nvPr>
            <p:ph idx="2" type="body"/>
          </p:nvPr>
        </p:nvSpPr>
        <p:spPr>
          <a:xfrm>
            <a:off x="926744" y="2380588"/>
            <a:ext cx="12378950"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4: Transformations and Operations on DStreams</a:t>
            </a:r>
            <a:endParaRPr b="0" i="0" sz="2800" u="none" cap="none" strike="noStrike">
              <a:solidFill>
                <a:srgbClr val="0F547B"/>
              </a:solidFill>
              <a:latin typeface="Open Sans SemiBold"/>
              <a:ea typeface="Open Sans SemiBold"/>
              <a:cs typeface="Open Sans SemiBold"/>
              <a:sym typeface="Open Sans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1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a:t>
            </a:r>
            <a:endParaRPr/>
          </a:p>
        </p:txBody>
      </p:sp>
      <p:sp>
        <p:nvSpPr>
          <p:cNvPr id="761" name="Google Shape;761;p18"/>
          <p:cNvSpPr/>
          <p:nvPr/>
        </p:nvSpPr>
        <p:spPr>
          <a:xfrm>
            <a:off x="1117100" y="1973237"/>
            <a:ext cx="11786265" cy="55598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Transformations on DStreams are similar to those of RDDs. </a:t>
            </a:r>
            <a:endParaRPr b="0" i="0" sz="2200" u="none" cap="none" strike="noStrike">
              <a:solidFill>
                <a:srgbClr val="3F3F3F"/>
              </a:solidFill>
              <a:latin typeface="Open Sans"/>
              <a:ea typeface="Open Sans"/>
              <a:cs typeface="Open Sans"/>
              <a:sym typeface="Open Sans"/>
            </a:endParaRPr>
          </a:p>
        </p:txBody>
      </p:sp>
      <p:pic>
        <p:nvPicPr>
          <p:cNvPr id="762" name="Google Shape;762;p18"/>
          <p:cNvPicPr preferRelativeResize="0"/>
          <p:nvPr/>
        </p:nvPicPr>
        <p:blipFill rotWithShape="1">
          <a:blip r:embed="rId3">
            <a:alphaModFix/>
          </a:blip>
          <a:srcRect b="0" l="0" r="0" t="0"/>
          <a:stretch/>
        </p:blipFill>
        <p:spPr>
          <a:xfrm>
            <a:off x="3278927" y="870793"/>
            <a:ext cx="9684598" cy="274320"/>
          </a:xfrm>
          <a:prstGeom prst="rect">
            <a:avLst/>
          </a:prstGeom>
          <a:noFill/>
          <a:ln>
            <a:noFill/>
          </a:ln>
        </p:spPr>
      </p:pic>
      <p:sp>
        <p:nvSpPr>
          <p:cNvPr id="763" name="Google Shape;763;p18"/>
          <p:cNvSpPr txBox="1"/>
          <p:nvPr/>
        </p:nvSpPr>
        <p:spPr>
          <a:xfrm>
            <a:off x="5556250" y="1018113"/>
            <a:ext cx="5143500"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TRANSFORMATIONS ON DSTREAMS</a:t>
            </a:r>
            <a:endParaRPr b="0" i="0" sz="1400" u="none" cap="none" strike="noStrike">
              <a:solidFill>
                <a:srgbClr val="000000"/>
              </a:solidFill>
              <a:latin typeface="Arial"/>
              <a:ea typeface="Arial"/>
              <a:cs typeface="Arial"/>
              <a:sym typeface="Arial"/>
            </a:endParaRPr>
          </a:p>
        </p:txBody>
      </p:sp>
      <p:cxnSp>
        <p:nvCxnSpPr>
          <p:cNvPr id="764" name="Google Shape;764;p18"/>
          <p:cNvCxnSpPr/>
          <p:nvPr/>
        </p:nvCxnSpPr>
        <p:spPr>
          <a:xfrm>
            <a:off x="5652658" y="5477009"/>
            <a:ext cx="4821380" cy="0"/>
          </a:xfrm>
          <a:prstGeom prst="straightConnector1">
            <a:avLst/>
          </a:prstGeom>
          <a:noFill/>
          <a:ln cap="flat" cmpd="sng" w="38100">
            <a:solidFill>
              <a:srgbClr val="3A3838"/>
            </a:solidFill>
            <a:prstDash val="dash"/>
            <a:miter lim="800000"/>
            <a:headEnd len="sm" w="sm" type="none"/>
            <a:tailEnd len="sm" w="sm" type="none"/>
          </a:ln>
        </p:spPr>
      </p:cxnSp>
      <p:grpSp>
        <p:nvGrpSpPr>
          <p:cNvPr id="765" name="Google Shape;765;p18"/>
          <p:cNvGrpSpPr/>
          <p:nvPr/>
        </p:nvGrpSpPr>
        <p:grpSpPr>
          <a:xfrm>
            <a:off x="483157" y="3576609"/>
            <a:ext cx="5038458" cy="4098157"/>
            <a:chOff x="3243169" y="2527299"/>
            <a:chExt cx="4202467" cy="3611337"/>
          </a:xfrm>
        </p:grpSpPr>
        <p:sp>
          <p:nvSpPr>
            <p:cNvPr id="766" name="Google Shape;766;p18"/>
            <p:cNvSpPr/>
            <p:nvPr/>
          </p:nvSpPr>
          <p:spPr>
            <a:xfrm>
              <a:off x="3243169" y="2527299"/>
              <a:ext cx="4202467" cy="635001"/>
            </a:xfrm>
            <a:prstGeom prst="rect">
              <a:avLst/>
            </a:prstGeom>
            <a:solidFill>
              <a:srgbClr val="CBCBCB"/>
            </a:solidFill>
            <a:ln>
              <a:noFill/>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map(func) </a:t>
              </a:r>
              <a:endParaRPr b="0" i="0" sz="1400" u="none" cap="none" strike="noStrike">
                <a:solidFill>
                  <a:srgbClr val="000000"/>
                </a:solidFill>
                <a:latin typeface="Arial"/>
                <a:ea typeface="Arial"/>
                <a:cs typeface="Arial"/>
                <a:sym typeface="Arial"/>
              </a:endParaRPr>
            </a:p>
          </p:txBody>
        </p:sp>
        <p:sp>
          <p:nvSpPr>
            <p:cNvPr id="767" name="Google Shape;767;p18"/>
            <p:cNvSpPr/>
            <p:nvPr/>
          </p:nvSpPr>
          <p:spPr>
            <a:xfrm>
              <a:off x="3243169" y="3271383"/>
              <a:ext cx="4202467" cy="635001"/>
            </a:xfrm>
            <a:prstGeom prst="rect">
              <a:avLst/>
            </a:prstGeom>
            <a:solidFill>
              <a:srgbClr val="E7E7E7"/>
            </a:solidFill>
            <a:ln>
              <a:noFill/>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flatMap(func) </a:t>
              </a:r>
              <a:endParaRPr b="0" i="0" sz="1400" u="none" cap="none" strike="noStrike">
                <a:solidFill>
                  <a:srgbClr val="000000"/>
                </a:solidFill>
                <a:latin typeface="Arial"/>
                <a:ea typeface="Arial"/>
                <a:cs typeface="Arial"/>
                <a:sym typeface="Arial"/>
              </a:endParaRPr>
            </a:p>
          </p:txBody>
        </p:sp>
        <p:sp>
          <p:nvSpPr>
            <p:cNvPr id="768" name="Google Shape;768;p18"/>
            <p:cNvSpPr/>
            <p:nvPr/>
          </p:nvSpPr>
          <p:spPr>
            <a:xfrm>
              <a:off x="3243169" y="4015467"/>
              <a:ext cx="4202467" cy="635001"/>
            </a:xfrm>
            <a:prstGeom prst="rect">
              <a:avLst/>
            </a:prstGeom>
            <a:solidFill>
              <a:srgbClr val="CBCBCB"/>
            </a:solidFill>
            <a:ln>
              <a:noFill/>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filter(func) </a:t>
              </a:r>
              <a:endParaRPr b="0" i="0" sz="1400" u="none" cap="none" strike="noStrike">
                <a:solidFill>
                  <a:srgbClr val="000000"/>
                </a:solidFill>
                <a:latin typeface="Arial"/>
                <a:ea typeface="Arial"/>
                <a:cs typeface="Arial"/>
                <a:sym typeface="Arial"/>
              </a:endParaRPr>
            </a:p>
          </p:txBody>
        </p:sp>
        <p:sp>
          <p:nvSpPr>
            <p:cNvPr id="769" name="Google Shape;769;p18"/>
            <p:cNvSpPr/>
            <p:nvPr/>
          </p:nvSpPr>
          <p:spPr>
            <a:xfrm>
              <a:off x="3243169" y="4759551"/>
              <a:ext cx="4202467" cy="635001"/>
            </a:xfrm>
            <a:prstGeom prst="rect">
              <a:avLst/>
            </a:prstGeom>
            <a:solidFill>
              <a:srgbClr val="E7E7E7"/>
            </a:solidFill>
            <a:ln>
              <a:noFill/>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repartition(numPartitions) </a:t>
              </a:r>
              <a:endParaRPr b="0" i="0" sz="1400" u="none" cap="none" strike="noStrike">
                <a:solidFill>
                  <a:srgbClr val="000000"/>
                </a:solidFill>
                <a:latin typeface="Arial"/>
                <a:ea typeface="Arial"/>
                <a:cs typeface="Arial"/>
                <a:sym typeface="Arial"/>
              </a:endParaRPr>
            </a:p>
          </p:txBody>
        </p:sp>
        <p:sp>
          <p:nvSpPr>
            <p:cNvPr id="770" name="Google Shape;770;p18"/>
            <p:cNvSpPr/>
            <p:nvPr/>
          </p:nvSpPr>
          <p:spPr>
            <a:xfrm>
              <a:off x="3243169" y="5503635"/>
              <a:ext cx="4202467" cy="635001"/>
            </a:xfrm>
            <a:prstGeom prst="rect">
              <a:avLst/>
            </a:prstGeom>
            <a:solidFill>
              <a:srgbClr val="CBCBCB"/>
            </a:solidFill>
            <a:ln>
              <a:noFill/>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union(otherStream) </a:t>
              </a:r>
              <a:endParaRPr b="0" i="0" sz="1400" u="none" cap="none" strike="noStrike">
                <a:solidFill>
                  <a:srgbClr val="000000"/>
                </a:solidFill>
                <a:latin typeface="Arial"/>
                <a:ea typeface="Arial"/>
                <a:cs typeface="Arial"/>
                <a:sym typeface="Arial"/>
              </a:endParaRPr>
            </a:p>
          </p:txBody>
        </p:sp>
      </p:grpSp>
      <p:grpSp>
        <p:nvGrpSpPr>
          <p:cNvPr id="771" name="Google Shape;771;p18"/>
          <p:cNvGrpSpPr/>
          <p:nvPr/>
        </p:nvGrpSpPr>
        <p:grpSpPr>
          <a:xfrm>
            <a:off x="6392046" y="3858306"/>
            <a:ext cx="3471908" cy="3471908"/>
            <a:chOff x="-863206" y="2046999"/>
            <a:chExt cx="2640812" cy="2640812"/>
          </a:xfrm>
        </p:grpSpPr>
        <p:sp>
          <p:nvSpPr>
            <p:cNvPr id="772" name="Google Shape;772;p18"/>
            <p:cNvSpPr/>
            <p:nvPr/>
          </p:nvSpPr>
          <p:spPr>
            <a:xfrm>
              <a:off x="-863206" y="2046999"/>
              <a:ext cx="2640812" cy="2640812"/>
            </a:xfrm>
            <a:prstGeom prst="ellipse">
              <a:avLst/>
            </a:prstGeom>
            <a:solidFill>
              <a:srgbClr val="9CC2E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73" name="Google Shape;773;p18"/>
            <p:cNvSpPr/>
            <p:nvPr/>
          </p:nvSpPr>
          <p:spPr>
            <a:xfrm>
              <a:off x="-596139" y="2314066"/>
              <a:ext cx="2106679" cy="2106679"/>
            </a:xfrm>
            <a:prstGeom prst="ellipse">
              <a:avLst/>
            </a:prstGeom>
            <a:solidFill>
              <a:srgbClr val="D8D8D8"/>
            </a:solidFill>
            <a:ln>
              <a:noFill/>
            </a:ln>
            <a:effectLst>
              <a:outerShdw blurRad="558800" sx="97000" rotWithShape="0" algn="tl" dir="3000000" dist="342900" sy="970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cxnSp>
        <p:nvCxnSpPr>
          <p:cNvPr id="774" name="Google Shape;774;p18"/>
          <p:cNvCxnSpPr/>
          <p:nvPr/>
        </p:nvCxnSpPr>
        <p:spPr>
          <a:xfrm>
            <a:off x="5652656" y="3600486"/>
            <a:ext cx="1" cy="4017337"/>
          </a:xfrm>
          <a:prstGeom prst="straightConnector1">
            <a:avLst/>
          </a:prstGeom>
          <a:noFill/>
          <a:ln cap="flat" cmpd="sng" w="38100">
            <a:solidFill>
              <a:srgbClr val="3A3838"/>
            </a:solidFill>
            <a:prstDash val="dash"/>
            <a:miter lim="800000"/>
            <a:headEnd len="sm" w="sm" type="none"/>
            <a:tailEnd len="sm" w="sm" type="none"/>
          </a:ln>
        </p:spPr>
      </p:cxnSp>
      <p:cxnSp>
        <p:nvCxnSpPr>
          <p:cNvPr id="775" name="Google Shape;775;p18"/>
          <p:cNvCxnSpPr/>
          <p:nvPr/>
        </p:nvCxnSpPr>
        <p:spPr>
          <a:xfrm>
            <a:off x="10474038" y="3630009"/>
            <a:ext cx="0" cy="4044757"/>
          </a:xfrm>
          <a:prstGeom prst="straightConnector1">
            <a:avLst/>
          </a:prstGeom>
          <a:noFill/>
          <a:ln cap="flat" cmpd="sng" w="38100">
            <a:solidFill>
              <a:srgbClr val="3A3838"/>
            </a:solidFill>
            <a:prstDash val="dash"/>
            <a:miter lim="800000"/>
            <a:headEnd len="sm" w="sm" type="none"/>
            <a:tailEnd len="sm" w="sm" type="none"/>
          </a:ln>
        </p:spPr>
      </p:cxnSp>
      <p:sp>
        <p:nvSpPr>
          <p:cNvPr id="776" name="Google Shape;776;p18"/>
          <p:cNvSpPr txBox="1"/>
          <p:nvPr/>
        </p:nvSpPr>
        <p:spPr>
          <a:xfrm>
            <a:off x="6907798" y="5209540"/>
            <a:ext cx="2440405"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Transformations on DStreams</a:t>
            </a:r>
            <a:endParaRPr b="0" i="0" sz="2200" u="none" cap="none" strike="noStrike">
              <a:solidFill>
                <a:srgbClr val="3F3F3F"/>
              </a:solidFill>
              <a:latin typeface="Open Sans"/>
              <a:ea typeface="Open Sans"/>
              <a:cs typeface="Open Sans"/>
              <a:sym typeface="Open Sans"/>
            </a:endParaRPr>
          </a:p>
        </p:txBody>
      </p:sp>
      <p:grpSp>
        <p:nvGrpSpPr>
          <p:cNvPr id="777" name="Google Shape;777;p18"/>
          <p:cNvGrpSpPr/>
          <p:nvPr/>
        </p:nvGrpSpPr>
        <p:grpSpPr>
          <a:xfrm>
            <a:off x="10630844" y="3576609"/>
            <a:ext cx="5192248" cy="4098157"/>
            <a:chOff x="3243169" y="2527299"/>
            <a:chExt cx="4202467" cy="3611337"/>
          </a:xfrm>
        </p:grpSpPr>
        <p:sp>
          <p:nvSpPr>
            <p:cNvPr id="778" name="Google Shape;778;p18"/>
            <p:cNvSpPr/>
            <p:nvPr/>
          </p:nvSpPr>
          <p:spPr>
            <a:xfrm>
              <a:off x="3243169" y="2527299"/>
              <a:ext cx="4202467" cy="635001"/>
            </a:xfrm>
            <a:prstGeom prst="rect">
              <a:avLst/>
            </a:prstGeom>
            <a:solidFill>
              <a:srgbClr val="CBCBCB"/>
            </a:solidFill>
            <a:ln>
              <a:noFill/>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countByValue() </a:t>
              </a:r>
              <a:endParaRPr b="0" i="0" sz="1400" u="none" cap="none" strike="noStrike">
                <a:solidFill>
                  <a:srgbClr val="000000"/>
                </a:solidFill>
                <a:latin typeface="Arial"/>
                <a:ea typeface="Arial"/>
                <a:cs typeface="Arial"/>
                <a:sym typeface="Arial"/>
              </a:endParaRPr>
            </a:p>
          </p:txBody>
        </p:sp>
        <p:sp>
          <p:nvSpPr>
            <p:cNvPr id="779" name="Google Shape;779;p18"/>
            <p:cNvSpPr/>
            <p:nvPr/>
          </p:nvSpPr>
          <p:spPr>
            <a:xfrm>
              <a:off x="3243169" y="3271383"/>
              <a:ext cx="4202467" cy="635001"/>
            </a:xfrm>
            <a:prstGeom prst="rect">
              <a:avLst/>
            </a:prstGeom>
            <a:solidFill>
              <a:srgbClr val="E7E7E7"/>
            </a:solidFill>
            <a:ln>
              <a:noFill/>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reduce(func) </a:t>
              </a:r>
              <a:endParaRPr b="0" i="0" sz="1400" u="none" cap="none" strike="noStrike">
                <a:solidFill>
                  <a:srgbClr val="000000"/>
                </a:solidFill>
                <a:latin typeface="Arial"/>
                <a:ea typeface="Arial"/>
                <a:cs typeface="Arial"/>
                <a:sym typeface="Arial"/>
              </a:endParaRPr>
            </a:p>
          </p:txBody>
        </p:sp>
        <p:sp>
          <p:nvSpPr>
            <p:cNvPr id="780" name="Google Shape;780;p18"/>
            <p:cNvSpPr/>
            <p:nvPr/>
          </p:nvSpPr>
          <p:spPr>
            <a:xfrm>
              <a:off x="3243169" y="4015467"/>
              <a:ext cx="4202467" cy="635001"/>
            </a:xfrm>
            <a:prstGeom prst="rect">
              <a:avLst/>
            </a:prstGeom>
            <a:solidFill>
              <a:srgbClr val="CBCBCB"/>
            </a:solidFill>
            <a:ln>
              <a:noFill/>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reduceByKey(func, [numTasks]) </a:t>
              </a:r>
              <a:endParaRPr b="0" i="0" sz="1400" u="none" cap="none" strike="noStrike">
                <a:solidFill>
                  <a:srgbClr val="000000"/>
                </a:solidFill>
                <a:latin typeface="Arial"/>
                <a:ea typeface="Arial"/>
                <a:cs typeface="Arial"/>
                <a:sym typeface="Arial"/>
              </a:endParaRPr>
            </a:p>
          </p:txBody>
        </p:sp>
        <p:sp>
          <p:nvSpPr>
            <p:cNvPr id="781" name="Google Shape;781;p18"/>
            <p:cNvSpPr/>
            <p:nvPr/>
          </p:nvSpPr>
          <p:spPr>
            <a:xfrm>
              <a:off x="3243169" y="4759551"/>
              <a:ext cx="4202467" cy="635001"/>
            </a:xfrm>
            <a:prstGeom prst="rect">
              <a:avLst/>
            </a:prstGeom>
            <a:solidFill>
              <a:srgbClr val="E7E7E7"/>
            </a:solidFill>
            <a:ln>
              <a:noFill/>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repartition(numPartitions) </a:t>
              </a:r>
              <a:endParaRPr b="0" i="0" sz="1400" u="none" cap="none" strike="noStrike">
                <a:solidFill>
                  <a:srgbClr val="000000"/>
                </a:solidFill>
                <a:latin typeface="Arial"/>
                <a:ea typeface="Arial"/>
                <a:cs typeface="Arial"/>
                <a:sym typeface="Arial"/>
              </a:endParaRPr>
            </a:p>
          </p:txBody>
        </p:sp>
        <p:sp>
          <p:nvSpPr>
            <p:cNvPr id="782" name="Google Shape;782;p18"/>
            <p:cNvSpPr/>
            <p:nvPr/>
          </p:nvSpPr>
          <p:spPr>
            <a:xfrm>
              <a:off x="3243169" y="5503635"/>
              <a:ext cx="4202467" cy="635001"/>
            </a:xfrm>
            <a:prstGeom prst="rect">
              <a:avLst/>
            </a:prstGeom>
            <a:solidFill>
              <a:srgbClr val="CBCBCB"/>
            </a:solidFill>
            <a:ln>
              <a:noFill/>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join(otherStream, [numTasks]) </a:t>
              </a:r>
              <a:endParaRPr b="0" i="0" sz="1400" u="none" cap="none" strike="noStrike">
                <a:solidFill>
                  <a:srgbClr val="000000"/>
                </a:solidFill>
                <a:latin typeface="Arial"/>
                <a:ea typeface="Arial"/>
                <a:cs typeface="Arial"/>
                <a:sym typeface="Arial"/>
              </a:endParaRPr>
            </a:p>
          </p:txBody>
        </p:sp>
      </p:grpSp>
      <p:sp>
        <p:nvSpPr>
          <p:cNvPr id="783" name="Google Shape;783;p18"/>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a:t>
            </a:r>
            <a:endParaRPr/>
          </a:p>
        </p:txBody>
      </p:sp>
      <p:sp>
        <p:nvSpPr>
          <p:cNvPr id="790" name="Google Shape;790;p19"/>
          <p:cNvSpPr/>
          <p:nvPr/>
        </p:nvSpPr>
        <p:spPr>
          <a:xfrm>
            <a:off x="1141155" y="1808631"/>
            <a:ext cx="15005224" cy="650036"/>
          </a:xfrm>
          <a:prstGeom prst="rect">
            <a:avLst/>
          </a:prstGeom>
          <a:noFill/>
          <a:ln>
            <a:noFill/>
          </a:ln>
        </p:spPr>
        <p:txBody>
          <a:bodyPr anchorCtr="0" anchor="t" bIns="45700" lIns="45700" spcFirstLastPara="1" rIns="45700" wrap="square" tIns="45700">
            <a:noAutofit/>
          </a:bodyPr>
          <a:lstStyle/>
          <a:p>
            <a:pPr indent="0" lvl="0" marL="0" marR="0" rtl="0" algn="l">
              <a:lnSpc>
                <a:spcPct val="16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Output operations let the data of DStreams be pushed to external systems.</a:t>
            </a:r>
            <a:endParaRPr b="0" i="0" sz="2400" u="none" cap="none" strike="noStrike">
              <a:solidFill>
                <a:srgbClr val="3F3F3F"/>
              </a:solidFill>
              <a:latin typeface="Open Sans"/>
              <a:ea typeface="Open Sans"/>
              <a:cs typeface="Open Sans"/>
              <a:sym typeface="Open Sans"/>
            </a:endParaRPr>
          </a:p>
        </p:txBody>
      </p:sp>
      <p:pic>
        <p:nvPicPr>
          <p:cNvPr id="791" name="Google Shape;791;p19"/>
          <p:cNvPicPr preferRelativeResize="0"/>
          <p:nvPr/>
        </p:nvPicPr>
        <p:blipFill rotWithShape="1">
          <a:blip r:embed="rId3">
            <a:alphaModFix/>
          </a:blip>
          <a:srcRect b="0" l="0" r="0" t="0"/>
          <a:stretch/>
        </p:blipFill>
        <p:spPr>
          <a:xfrm>
            <a:off x="2457450" y="870793"/>
            <a:ext cx="11327552" cy="274320"/>
          </a:xfrm>
          <a:prstGeom prst="rect">
            <a:avLst/>
          </a:prstGeom>
          <a:noFill/>
          <a:ln>
            <a:noFill/>
          </a:ln>
        </p:spPr>
      </p:pic>
      <p:sp>
        <p:nvSpPr>
          <p:cNvPr id="792" name="Google Shape;792;p19"/>
          <p:cNvSpPr txBox="1"/>
          <p:nvPr/>
        </p:nvSpPr>
        <p:spPr>
          <a:xfrm>
            <a:off x="5130798" y="1005114"/>
            <a:ext cx="5994404"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OUTPUT OPERATIONS ON DSTREAMS</a:t>
            </a:r>
            <a:endParaRPr b="0" i="0" sz="1400" u="none" cap="none" strike="noStrike">
              <a:solidFill>
                <a:srgbClr val="000000"/>
              </a:solidFill>
              <a:latin typeface="Arial"/>
              <a:ea typeface="Arial"/>
              <a:cs typeface="Arial"/>
              <a:sym typeface="Arial"/>
            </a:endParaRPr>
          </a:p>
        </p:txBody>
      </p:sp>
      <p:sp>
        <p:nvSpPr>
          <p:cNvPr id="793" name="Google Shape;793;p19"/>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794" name="Google Shape;794;p19"/>
          <p:cNvSpPr/>
          <p:nvPr/>
        </p:nvSpPr>
        <p:spPr>
          <a:xfrm>
            <a:off x="1254910" y="3175165"/>
            <a:ext cx="4260515" cy="1553252"/>
          </a:xfrm>
          <a:prstGeom prst="roundRect">
            <a:avLst>
              <a:gd fmla="val 16667" name="adj"/>
            </a:avLst>
          </a:prstGeom>
          <a:solidFill>
            <a:schemeClr val="lt2"/>
          </a:solidFill>
          <a:ln cap="flat" cmpd="sng" w="9525">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print()</a:t>
            </a:r>
            <a:endParaRPr b="0" i="0" sz="1400" u="none" cap="none" strike="noStrike">
              <a:solidFill>
                <a:srgbClr val="000000"/>
              </a:solidFill>
              <a:latin typeface="Arial"/>
              <a:ea typeface="Arial"/>
              <a:cs typeface="Arial"/>
              <a:sym typeface="Arial"/>
            </a:endParaRPr>
          </a:p>
        </p:txBody>
      </p:sp>
      <p:sp>
        <p:nvSpPr>
          <p:cNvPr id="795" name="Google Shape;795;p19"/>
          <p:cNvSpPr/>
          <p:nvPr/>
        </p:nvSpPr>
        <p:spPr>
          <a:xfrm>
            <a:off x="6002739" y="3175165"/>
            <a:ext cx="4530435" cy="1553252"/>
          </a:xfrm>
          <a:prstGeom prst="roundRect">
            <a:avLst>
              <a:gd fmla="val 16667" name="adj"/>
            </a:avLst>
          </a:prstGeom>
          <a:solidFill>
            <a:schemeClr val="lt2"/>
          </a:solidFill>
          <a:ln cap="flat" cmpd="sng" w="9525">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saveAsTextFiles(prefix, [suffix]) </a:t>
            </a:r>
            <a:endParaRPr b="0" i="0" sz="1400" u="none" cap="none" strike="noStrike">
              <a:solidFill>
                <a:srgbClr val="000000"/>
              </a:solidFill>
              <a:latin typeface="Arial"/>
              <a:ea typeface="Arial"/>
              <a:cs typeface="Arial"/>
              <a:sym typeface="Arial"/>
            </a:endParaRPr>
          </a:p>
        </p:txBody>
      </p:sp>
      <p:sp>
        <p:nvSpPr>
          <p:cNvPr id="796" name="Google Shape;796;p19"/>
          <p:cNvSpPr/>
          <p:nvPr/>
        </p:nvSpPr>
        <p:spPr>
          <a:xfrm>
            <a:off x="11020489" y="3175165"/>
            <a:ext cx="4931926" cy="1553252"/>
          </a:xfrm>
          <a:prstGeom prst="roundRect">
            <a:avLst>
              <a:gd fmla="val 16667" name="adj"/>
            </a:avLst>
          </a:prstGeom>
          <a:solidFill>
            <a:schemeClr val="lt2"/>
          </a:solidFill>
          <a:ln cap="flat" cmpd="sng" w="9525">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saveAsObjectFiles(prefix, [suffix]) </a:t>
            </a:r>
            <a:endParaRPr b="0" i="0" sz="1400" u="none" cap="none" strike="noStrike">
              <a:solidFill>
                <a:srgbClr val="000000"/>
              </a:solidFill>
              <a:latin typeface="Arial"/>
              <a:ea typeface="Arial"/>
              <a:cs typeface="Arial"/>
              <a:sym typeface="Arial"/>
            </a:endParaRPr>
          </a:p>
        </p:txBody>
      </p:sp>
      <p:sp>
        <p:nvSpPr>
          <p:cNvPr id="797" name="Google Shape;797;p19"/>
          <p:cNvSpPr/>
          <p:nvPr/>
        </p:nvSpPr>
        <p:spPr>
          <a:xfrm>
            <a:off x="3280660" y="5444915"/>
            <a:ext cx="4987296" cy="1553252"/>
          </a:xfrm>
          <a:prstGeom prst="roundRect">
            <a:avLst>
              <a:gd fmla="val 16667" name="adj"/>
            </a:avLst>
          </a:prstGeom>
          <a:solidFill>
            <a:schemeClr val="lt2"/>
          </a:solidFill>
          <a:ln cap="flat" cmpd="sng" w="9525">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saveAsHadoopFiles(prefix, [suffix]) </a:t>
            </a:r>
            <a:endParaRPr b="0" i="0" sz="1400" u="none" cap="none" strike="noStrike">
              <a:solidFill>
                <a:srgbClr val="000000"/>
              </a:solidFill>
              <a:latin typeface="Arial"/>
              <a:ea typeface="Arial"/>
              <a:cs typeface="Arial"/>
              <a:sym typeface="Arial"/>
            </a:endParaRPr>
          </a:p>
        </p:txBody>
      </p:sp>
      <p:sp>
        <p:nvSpPr>
          <p:cNvPr id="798" name="Google Shape;798;p19"/>
          <p:cNvSpPr/>
          <p:nvPr/>
        </p:nvSpPr>
        <p:spPr>
          <a:xfrm>
            <a:off x="8536480" y="5444915"/>
            <a:ext cx="4949972" cy="1553252"/>
          </a:xfrm>
          <a:prstGeom prst="roundRect">
            <a:avLst>
              <a:gd fmla="val 16667" name="adj"/>
            </a:avLst>
          </a:prstGeom>
          <a:solidFill>
            <a:schemeClr val="lt2"/>
          </a:solidFill>
          <a:ln cap="flat" cmpd="sng" w="9525">
            <a:solidFill>
              <a:srgbClr val="AEABAB"/>
            </a:solidFill>
            <a:prstDash val="solid"/>
            <a:miter lim="800000"/>
            <a:headEnd len="sm" w="sm" type="none"/>
            <a:tailEnd len="sm" w="sm" type="none"/>
          </a:ln>
        </p:spPr>
        <p:txBody>
          <a:bodyPr anchorCtr="0" anchor="ctr" bIns="45700" lIns="91425" spcFirstLastPara="1" rIns="91425" wrap="square" tIns="45700">
            <a:noAutofit/>
          </a:bodyPr>
          <a:lstStyle/>
          <a:p>
            <a:pPr indent="0" lvl="0" marL="171450" marR="0" rtl="0" algn="ctr">
              <a:lnSpc>
                <a:spcPct val="115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foreachRDD(func)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
          <p:cNvSpPr txBox="1"/>
          <p:nvPr>
            <p:ph idx="1" type="body"/>
          </p:nvPr>
        </p:nvSpPr>
        <p:spPr>
          <a:xfrm>
            <a:off x="5249459" y="2742873"/>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Explain concepts of Spark Streaming</a:t>
            </a:r>
            <a:endParaRPr/>
          </a:p>
        </p:txBody>
      </p:sp>
      <p:sp>
        <p:nvSpPr>
          <p:cNvPr id="368" name="Google Shape;368;p2"/>
          <p:cNvSpPr txBox="1"/>
          <p:nvPr>
            <p:ph idx="2" type="body"/>
          </p:nvPr>
        </p:nvSpPr>
        <p:spPr>
          <a:xfrm>
            <a:off x="5249459" y="3935570"/>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Describe basic and advanced sources</a:t>
            </a:r>
            <a:endParaRPr/>
          </a:p>
        </p:txBody>
      </p:sp>
      <p:sp>
        <p:nvSpPr>
          <p:cNvPr id="369" name="Google Shape;369;p2"/>
          <p:cNvSpPr txBox="1"/>
          <p:nvPr>
            <p:ph idx="3" type="body"/>
          </p:nvPr>
        </p:nvSpPr>
        <p:spPr>
          <a:xfrm>
            <a:off x="5249459" y="5128267"/>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Explain how stateful operations work</a:t>
            </a:r>
            <a:endParaRPr/>
          </a:p>
        </p:txBody>
      </p:sp>
      <p:sp>
        <p:nvSpPr>
          <p:cNvPr id="370" name="Google Shape;370;p2"/>
          <p:cNvSpPr txBox="1"/>
          <p:nvPr>
            <p:ph idx="4" type="body"/>
          </p:nvPr>
        </p:nvSpPr>
        <p:spPr>
          <a:xfrm>
            <a:off x="5249459" y="6320965"/>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Explain window and join operations</a:t>
            </a:r>
            <a:endParaRPr/>
          </a:p>
        </p:txBody>
      </p:sp>
      <p:pic>
        <p:nvPicPr>
          <p:cNvPr id="371" name="Google Shape;371;p2"/>
          <p:cNvPicPr preferRelativeResize="0"/>
          <p:nvPr/>
        </p:nvPicPr>
        <p:blipFill rotWithShape="1">
          <a:blip r:embed="rId3">
            <a:alphaModFix/>
          </a:blip>
          <a:srcRect b="23651" l="19927" r="25876" t="20892"/>
          <a:stretch/>
        </p:blipFill>
        <p:spPr>
          <a:xfrm>
            <a:off x="4558933" y="2807397"/>
            <a:ext cx="457415" cy="457200"/>
          </a:xfrm>
          <a:prstGeom prst="rect">
            <a:avLst/>
          </a:prstGeom>
          <a:noFill/>
          <a:ln>
            <a:noFill/>
          </a:ln>
        </p:spPr>
      </p:pic>
      <p:pic>
        <p:nvPicPr>
          <p:cNvPr id="372" name="Google Shape;372;p2"/>
          <p:cNvPicPr preferRelativeResize="0"/>
          <p:nvPr/>
        </p:nvPicPr>
        <p:blipFill rotWithShape="1">
          <a:blip r:embed="rId3">
            <a:alphaModFix/>
          </a:blip>
          <a:srcRect b="23651" l="19927" r="25876" t="20892"/>
          <a:stretch/>
        </p:blipFill>
        <p:spPr>
          <a:xfrm>
            <a:off x="4558932" y="3935570"/>
            <a:ext cx="457415" cy="457200"/>
          </a:xfrm>
          <a:prstGeom prst="rect">
            <a:avLst/>
          </a:prstGeom>
          <a:noFill/>
          <a:ln>
            <a:noFill/>
          </a:ln>
        </p:spPr>
      </p:pic>
      <p:pic>
        <p:nvPicPr>
          <p:cNvPr id="373" name="Google Shape;373;p2"/>
          <p:cNvPicPr preferRelativeResize="0"/>
          <p:nvPr/>
        </p:nvPicPr>
        <p:blipFill rotWithShape="1">
          <a:blip r:embed="rId3">
            <a:alphaModFix/>
          </a:blip>
          <a:srcRect b="23651" l="19927" r="25876" t="20892"/>
          <a:stretch/>
        </p:blipFill>
        <p:spPr>
          <a:xfrm>
            <a:off x="4558932" y="5128267"/>
            <a:ext cx="457415" cy="457200"/>
          </a:xfrm>
          <a:prstGeom prst="rect">
            <a:avLst/>
          </a:prstGeom>
          <a:noFill/>
          <a:ln>
            <a:noFill/>
          </a:ln>
        </p:spPr>
      </p:pic>
      <p:pic>
        <p:nvPicPr>
          <p:cNvPr id="374" name="Google Shape;374;p2"/>
          <p:cNvPicPr preferRelativeResize="0"/>
          <p:nvPr/>
        </p:nvPicPr>
        <p:blipFill rotWithShape="1">
          <a:blip r:embed="rId3">
            <a:alphaModFix/>
          </a:blip>
          <a:srcRect b="23651" l="19927" r="25876" t="20892"/>
          <a:stretch/>
        </p:blipFill>
        <p:spPr>
          <a:xfrm>
            <a:off x="4558932" y="6320964"/>
            <a:ext cx="457415" cy="457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2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a:t>
            </a:r>
            <a:endParaRPr/>
          </a:p>
        </p:txBody>
      </p:sp>
      <p:sp>
        <p:nvSpPr>
          <p:cNvPr id="805" name="Google Shape;805;p20"/>
          <p:cNvSpPr/>
          <p:nvPr/>
        </p:nvSpPr>
        <p:spPr>
          <a:xfrm>
            <a:off x="1073280" y="1864832"/>
            <a:ext cx="14323239" cy="728151"/>
          </a:xfrm>
          <a:prstGeom prst="rect">
            <a:avLst/>
          </a:prstGeom>
          <a:noFill/>
          <a:ln>
            <a:noFill/>
          </a:ln>
        </p:spPr>
        <p:txBody>
          <a:bodyPr anchorCtr="0" anchor="t" bIns="45700" lIns="45700" spcFirstLastPara="1" rIns="45700"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dstream.foreachRDD is a powerful primitive that lets the data to be sent to external systems. </a:t>
            </a:r>
            <a:endParaRPr b="0" i="0" sz="1400" u="none" cap="none" strike="noStrike">
              <a:solidFill>
                <a:srgbClr val="000000"/>
              </a:solidFill>
              <a:latin typeface="Arial"/>
              <a:ea typeface="Arial"/>
              <a:cs typeface="Arial"/>
              <a:sym typeface="Arial"/>
            </a:endParaRPr>
          </a:p>
        </p:txBody>
      </p:sp>
      <p:grpSp>
        <p:nvGrpSpPr>
          <p:cNvPr id="806" name="Google Shape;806;p20"/>
          <p:cNvGrpSpPr/>
          <p:nvPr/>
        </p:nvGrpSpPr>
        <p:grpSpPr>
          <a:xfrm>
            <a:off x="650563" y="4040854"/>
            <a:ext cx="14591408" cy="3139340"/>
            <a:chOff x="476163" y="358649"/>
            <a:chExt cx="14591406" cy="3139338"/>
          </a:xfrm>
        </p:grpSpPr>
        <p:sp>
          <p:nvSpPr>
            <p:cNvPr id="807" name="Google Shape;807;p20"/>
            <p:cNvSpPr/>
            <p:nvPr/>
          </p:nvSpPr>
          <p:spPr>
            <a:xfrm>
              <a:off x="476163" y="358649"/>
              <a:ext cx="14591406" cy="3139338"/>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8" name="Google Shape;808;p20"/>
            <p:cNvSpPr/>
            <p:nvPr/>
          </p:nvSpPr>
          <p:spPr>
            <a:xfrm>
              <a:off x="761469" y="676047"/>
              <a:ext cx="14020792" cy="461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SemiBold"/>
                  <a:ea typeface="Open Sans SemiBold"/>
                  <a:cs typeface="Open Sans SemiBold"/>
                  <a:sym typeface="Open Sans SemiBold"/>
                </a:rPr>
                <a:t>Example</a:t>
              </a:r>
              <a:r>
                <a:rPr b="0" i="0" lang="en-US" sz="2400" u="none" cap="none" strike="noStrike">
                  <a:solidFill>
                    <a:srgbClr val="3F3F3F"/>
                  </a:solidFill>
                  <a:latin typeface="Open Sans SemiBold"/>
                  <a:ea typeface="Open Sans SemiBold"/>
                  <a:cs typeface="Open Sans SemiBold"/>
                  <a:sym typeface="Open Sans SemiBold"/>
                </a:rPr>
                <a:t>:</a:t>
              </a:r>
              <a:endParaRPr b="0" i="0" sz="1400" u="none" cap="none" strike="noStrike">
                <a:solidFill>
                  <a:srgbClr val="000000"/>
                </a:solidFill>
                <a:latin typeface="Arial"/>
                <a:ea typeface="Arial"/>
                <a:cs typeface="Arial"/>
                <a:sym typeface="Arial"/>
              </a:endParaRPr>
            </a:p>
          </p:txBody>
        </p:sp>
      </p:grpSp>
      <p:sp>
        <p:nvSpPr>
          <p:cNvPr id="809" name="Google Shape;809;p20"/>
          <p:cNvSpPr txBox="1"/>
          <p:nvPr/>
        </p:nvSpPr>
        <p:spPr>
          <a:xfrm>
            <a:off x="935871" y="5056526"/>
            <a:ext cx="14020793" cy="14465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dstream.foreachRDD { rdd =&gt; val connection = createNewConnection()	 // executed at the driver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rdd.foreach { record =&gt; connection.send(record) 	// executed at the worker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t/>
            </a:r>
            <a:endParaRPr b="0" i="0" sz="2200" u="none" cap="none" strike="noStrike">
              <a:solidFill>
                <a:srgbClr val="3F3F3F"/>
              </a:solidFill>
              <a:latin typeface="Courier New"/>
              <a:ea typeface="Courier New"/>
              <a:cs typeface="Courier New"/>
              <a:sym typeface="Courier New"/>
            </a:endParaRPr>
          </a:p>
        </p:txBody>
      </p:sp>
      <p:sp>
        <p:nvSpPr>
          <p:cNvPr id="810" name="Google Shape;810;p20"/>
          <p:cNvSpPr/>
          <p:nvPr/>
        </p:nvSpPr>
        <p:spPr>
          <a:xfrm>
            <a:off x="4931484" y="1005841"/>
            <a:ext cx="6393032" cy="436914"/>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Clr>
                <a:srgbClr val="000000"/>
              </a:buClr>
              <a:buSzPts val="2200"/>
              <a:buFont typeface="Arial"/>
              <a:buNone/>
            </a:pPr>
            <a:r>
              <a:rPr b="1" i="0" lang="en-US" sz="2200" u="none" cap="none" strike="noStrike">
                <a:solidFill>
                  <a:srgbClr val="3F3F3F"/>
                </a:solidFill>
                <a:latin typeface="Open Sans ExtraBold"/>
                <a:ea typeface="Open Sans ExtraBold"/>
                <a:cs typeface="Open Sans ExtraBold"/>
                <a:sym typeface="Open Sans ExtraBold"/>
              </a:rPr>
              <a:t>DESIGN PATTERNS FOR USING FOREACHRDD</a:t>
            </a:r>
            <a:endParaRPr b="0" i="0" sz="2200" u="none" cap="none" strike="noStrike">
              <a:solidFill>
                <a:srgbClr val="3F3F3F"/>
              </a:solidFill>
              <a:latin typeface="Open Sans ExtraBold"/>
              <a:ea typeface="Open Sans ExtraBold"/>
              <a:cs typeface="Open Sans ExtraBold"/>
              <a:sym typeface="Open Sans ExtraBold"/>
            </a:endParaRPr>
          </a:p>
        </p:txBody>
      </p:sp>
      <p:sp>
        <p:nvSpPr>
          <p:cNvPr id="811" name="Google Shape;811;p20"/>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12" name="Google Shape;812;p20"/>
          <p:cNvPicPr preferRelativeResize="0"/>
          <p:nvPr/>
        </p:nvPicPr>
        <p:blipFill rotWithShape="1">
          <a:blip r:embed="rId3">
            <a:alphaModFix/>
          </a:blip>
          <a:srcRect b="0" l="0" r="0" t="0"/>
          <a:stretch/>
        </p:blipFill>
        <p:spPr>
          <a:xfrm>
            <a:off x="2457450" y="870793"/>
            <a:ext cx="11327552" cy="27432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2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 </a:t>
            </a:r>
            <a:endParaRPr/>
          </a:p>
        </p:txBody>
      </p:sp>
      <p:grpSp>
        <p:nvGrpSpPr>
          <p:cNvPr id="819" name="Google Shape;819;p21"/>
          <p:cNvGrpSpPr/>
          <p:nvPr/>
        </p:nvGrpSpPr>
        <p:grpSpPr>
          <a:xfrm>
            <a:off x="957361" y="4227874"/>
            <a:ext cx="13775438" cy="4363139"/>
            <a:chOff x="476162" y="1954002"/>
            <a:chExt cx="14433120" cy="4811735"/>
          </a:xfrm>
        </p:grpSpPr>
        <p:sp>
          <p:nvSpPr>
            <p:cNvPr id="820" name="Google Shape;820;p21"/>
            <p:cNvSpPr/>
            <p:nvPr/>
          </p:nvSpPr>
          <p:spPr>
            <a:xfrm>
              <a:off x="476162" y="1954002"/>
              <a:ext cx="14433120" cy="4811735"/>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1" name="Google Shape;821;p21"/>
            <p:cNvSpPr/>
            <p:nvPr/>
          </p:nvSpPr>
          <p:spPr>
            <a:xfrm>
              <a:off x="761040" y="2070614"/>
              <a:ext cx="14020791" cy="461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3F3F3F"/>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p:txBody>
        </p:sp>
      </p:grpSp>
      <p:sp>
        <p:nvSpPr>
          <p:cNvPr id="822" name="Google Shape;822;p21"/>
          <p:cNvSpPr/>
          <p:nvPr/>
        </p:nvSpPr>
        <p:spPr>
          <a:xfrm>
            <a:off x="1229258" y="4752237"/>
            <a:ext cx="13230822" cy="38164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words: DStream[String] =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words.foreachRDD { rdd =&gt;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 // Get the singleton instance of SQLContext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sqlContext = SQLContext.getOrCreate(rdd.sparkContext)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import sqlContext.implicits._</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wordsDataFrame = rdd.toDF("word")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 Register as table  and Do word count on DataFrame using SQL and print it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wordsDataFrame.registerTempTable("words")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wordCountsDataFrame =      sqlContext.sql("select word, count(*) as total from words group by word")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wordCountsDataFrame.show() }</a:t>
            </a:r>
            <a:endParaRPr b="0" i="0" sz="1400" u="none" cap="none" strike="noStrike">
              <a:solidFill>
                <a:srgbClr val="000000"/>
              </a:solidFill>
              <a:latin typeface="Arial"/>
              <a:ea typeface="Arial"/>
              <a:cs typeface="Arial"/>
              <a:sym typeface="Arial"/>
            </a:endParaRPr>
          </a:p>
        </p:txBody>
      </p:sp>
      <p:sp>
        <p:nvSpPr>
          <p:cNvPr id="823" name="Google Shape;823;p21"/>
          <p:cNvSpPr txBox="1"/>
          <p:nvPr/>
        </p:nvSpPr>
        <p:spPr>
          <a:xfrm>
            <a:off x="4934227" y="999089"/>
            <a:ext cx="6387547"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DATAFRAME AND SQL OPERATIONS</a:t>
            </a:r>
            <a:endParaRPr b="0" i="0" sz="1400" u="none" cap="none" strike="noStrike">
              <a:solidFill>
                <a:srgbClr val="000000"/>
              </a:solidFill>
              <a:latin typeface="Arial"/>
              <a:ea typeface="Arial"/>
              <a:cs typeface="Arial"/>
              <a:sym typeface="Arial"/>
            </a:endParaRPr>
          </a:p>
        </p:txBody>
      </p:sp>
      <p:sp>
        <p:nvSpPr>
          <p:cNvPr id="824" name="Google Shape;824;p21"/>
          <p:cNvSpPr/>
          <p:nvPr/>
        </p:nvSpPr>
        <p:spPr>
          <a:xfrm>
            <a:off x="5425021" y="2102834"/>
            <a:ext cx="9363198" cy="77047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000"/>
              <a:buFont typeface="Arial"/>
              <a:buNone/>
            </a:pPr>
            <a:r>
              <a:t/>
            </a:r>
            <a:endParaRPr b="0" i="0" sz="2000" u="none" cap="none" strike="noStrike">
              <a:solidFill>
                <a:schemeClr val="lt1"/>
              </a:solidFill>
              <a:latin typeface="Open Sans"/>
              <a:ea typeface="Open Sans"/>
              <a:cs typeface="Open Sans"/>
              <a:sym typeface="Open Sans"/>
            </a:endParaRPr>
          </a:p>
        </p:txBody>
      </p:sp>
      <p:sp>
        <p:nvSpPr>
          <p:cNvPr id="825" name="Google Shape;825;p21"/>
          <p:cNvSpPr/>
          <p:nvPr/>
        </p:nvSpPr>
        <p:spPr>
          <a:xfrm>
            <a:off x="952647" y="2102836"/>
            <a:ext cx="4472374" cy="770472"/>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Open Sans"/>
              <a:ea typeface="Open Sans"/>
              <a:cs typeface="Open Sans"/>
              <a:sym typeface="Open Sans"/>
            </a:endParaRPr>
          </a:p>
        </p:txBody>
      </p:sp>
      <p:sp>
        <p:nvSpPr>
          <p:cNvPr id="826" name="Google Shape;826;p21"/>
          <p:cNvSpPr/>
          <p:nvPr/>
        </p:nvSpPr>
        <p:spPr>
          <a:xfrm>
            <a:off x="1012781" y="2100787"/>
            <a:ext cx="4405991" cy="70788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Open Sans"/>
                <a:ea typeface="Open Sans"/>
                <a:cs typeface="Open Sans"/>
                <a:sym typeface="Open Sans"/>
              </a:rPr>
              <a:t>To use DataFrames and SQL operations</a:t>
            </a:r>
            <a:endParaRPr b="0" i="0" sz="1400" u="none" cap="none" strike="noStrike">
              <a:solidFill>
                <a:srgbClr val="000000"/>
              </a:solidFill>
              <a:latin typeface="Arial"/>
              <a:ea typeface="Arial"/>
              <a:cs typeface="Arial"/>
              <a:sym typeface="Arial"/>
            </a:endParaRPr>
          </a:p>
        </p:txBody>
      </p:sp>
      <p:sp>
        <p:nvSpPr>
          <p:cNvPr id="827" name="Google Shape;827;p21"/>
          <p:cNvSpPr/>
          <p:nvPr/>
        </p:nvSpPr>
        <p:spPr>
          <a:xfrm>
            <a:off x="5666098" y="2118216"/>
            <a:ext cx="7845037" cy="707884"/>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Open Sans"/>
                <a:ea typeface="Open Sans"/>
                <a:cs typeface="Open Sans"/>
                <a:sym typeface="Open Sans"/>
              </a:rPr>
              <a:t>Create an SQLContext using the SparkContext that the StreamingContext uses</a:t>
            </a:r>
            <a:endParaRPr b="0" i="0" sz="2000" u="none" cap="none" strike="noStrike">
              <a:solidFill>
                <a:srgbClr val="3F3F3F"/>
              </a:solidFill>
              <a:latin typeface="Open Sans"/>
              <a:ea typeface="Open Sans"/>
              <a:cs typeface="Open Sans"/>
              <a:sym typeface="Open Sans"/>
            </a:endParaRPr>
          </a:p>
        </p:txBody>
      </p:sp>
      <p:sp>
        <p:nvSpPr>
          <p:cNvPr id="828" name="Google Shape;828;p21"/>
          <p:cNvSpPr/>
          <p:nvPr/>
        </p:nvSpPr>
        <p:spPr>
          <a:xfrm>
            <a:off x="5425021" y="3115572"/>
            <a:ext cx="9363198" cy="770473"/>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000"/>
              <a:buFont typeface="Arial"/>
              <a:buNone/>
            </a:pPr>
            <a:r>
              <a:t/>
            </a:r>
            <a:endParaRPr b="0" i="0" sz="2000" u="none" cap="none" strike="noStrike">
              <a:solidFill>
                <a:schemeClr val="lt1"/>
              </a:solidFill>
              <a:latin typeface="Open Sans"/>
              <a:ea typeface="Open Sans"/>
              <a:cs typeface="Open Sans"/>
              <a:sym typeface="Open Sans"/>
            </a:endParaRPr>
          </a:p>
        </p:txBody>
      </p:sp>
      <p:sp>
        <p:nvSpPr>
          <p:cNvPr id="829" name="Google Shape;829;p21"/>
          <p:cNvSpPr/>
          <p:nvPr/>
        </p:nvSpPr>
        <p:spPr>
          <a:xfrm>
            <a:off x="952647" y="3115571"/>
            <a:ext cx="4466125" cy="746321"/>
          </a:xfrm>
          <a:prstGeom prst="rect">
            <a:avLst/>
          </a:prstGeom>
          <a:solidFill>
            <a:srgbClr val="1E4E79"/>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FFFFFF"/>
                </a:solidFill>
                <a:latin typeface="Open Sans"/>
                <a:ea typeface="Open Sans"/>
                <a:cs typeface="Open Sans"/>
                <a:sym typeface="Open Sans"/>
              </a:rPr>
              <a:t>To allow restarting in case of driver failures</a:t>
            </a:r>
            <a:endParaRPr b="0" i="0" sz="1400" u="none" cap="none" strike="noStrike">
              <a:solidFill>
                <a:srgbClr val="000000"/>
              </a:solidFill>
              <a:latin typeface="Arial"/>
              <a:ea typeface="Arial"/>
              <a:cs typeface="Arial"/>
              <a:sym typeface="Arial"/>
            </a:endParaRPr>
          </a:p>
        </p:txBody>
      </p:sp>
      <p:sp>
        <p:nvSpPr>
          <p:cNvPr id="830" name="Google Shape;830;p21"/>
          <p:cNvSpPr/>
          <p:nvPr/>
        </p:nvSpPr>
        <p:spPr>
          <a:xfrm>
            <a:off x="5666098" y="3284842"/>
            <a:ext cx="7845037" cy="400108"/>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rgbClr val="3F3F3F"/>
                </a:solidFill>
                <a:latin typeface="Open Sans"/>
                <a:ea typeface="Open Sans"/>
                <a:cs typeface="Open Sans"/>
                <a:sym typeface="Open Sans"/>
              </a:rPr>
              <a:t>Create a lazily instantiated singleton instance of SQLContext</a:t>
            </a:r>
            <a:endParaRPr b="0" i="0" sz="2000" u="none" cap="none" strike="noStrike">
              <a:solidFill>
                <a:srgbClr val="3F3F3F"/>
              </a:solidFill>
              <a:latin typeface="Open Sans"/>
              <a:ea typeface="Open Sans"/>
              <a:cs typeface="Open Sans"/>
              <a:sym typeface="Open Sans"/>
            </a:endParaRPr>
          </a:p>
        </p:txBody>
      </p:sp>
      <p:pic>
        <p:nvPicPr>
          <p:cNvPr id="831" name="Google Shape;831;p21"/>
          <p:cNvPicPr preferRelativeResize="0"/>
          <p:nvPr/>
        </p:nvPicPr>
        <p:blipFill rotWithShape="1">
          <a:blip r:embed="rId4">
            <a:alphaModFix/>
          </a:blip>
          <a:srcRect b="0" l="0" r="0" t="0"/>
          <a:stretch/>
        </p:blipFill>
        <p:spPr>
          <a:xfrm>
            <a:off x="2457450" y="870793"/>
            <a:ext cx="11327552" cy="27432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22"/>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a:t>
            </a:r>
            <a:endParaRPr/>
          </a:p>
        </p:txBody>
      </p:sp>
      <p:sp>
        <p:nvSpPr>
          <p:cNvPr id="838" name="Google Shape;838;p22"/>
          <p:cNvSpPr/>
          <p:nvPr/>
        </p:nvSpPr>
        <p:spPr>
          <a:xfrm>
            <a:off x="762839" y="3619772"/>
            <a:ext cx="6842399" cy="639575"/>
          </a:xfrm>
          <a:prstGeom prst="rect">
            <a:avLst/>
          </a:prstGeom>
          <a:noFill/>
          <a:ln>
            <a:noFill/>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1"/>
                </a:solidFill>
                <a:latin typeface="Open Sans SemiBold"/>
                <a:ea typeface="Open Sans SemiBold"/>
                <a:cs typeface="Open Sans SemiBold"/>
                <a:sym typeface="Open Sans SemiBold"/>
              </a:rPr>
              <a:t>Metadata Checkpointing</a:t>
            </a:r>
            <a:endParaRPr b="0" i="0" sz="1400" u="none" cap="none" strike="noStrike">
              <a:solidFill>
                <a:srgbClr val="000000"/>
              </a:solidFill>
              <a:latin typeface="Arial"/>
              <a:ea typeface="Arial"/>
              <a:cs typeface="Arial"/>
              <a:sym typeface="Arial"/>
            </a:endParaRPr>
          </a:p>
        </p:txBody>
      </p:sp>
      <p:sp>
        <p:nvSpPr>
          <p:cNvPr id="839" name="Google Shape;839;p22"/>
          <p:cNvSpPr txBox="1"/>
          <p:nvPr/>
        </p:nvSpPr>
        <p:spPr>
          <a:xfrm>
            <a:off x="1093203" y="1831243"/>
            <a:ext cx="14868509" cy="58727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 streaming application must be resilient to failures. </a:t>
            </a:r>
            <a:endParaRPr b="0" i="0" sz="1400" u="none" cap="none" strike="noStrike">
              <a:solidFill>
                <a:srgbClr val="000000"/>
              </a:solidFill>
              <a:latin typeface="Arial"/>
              <a:ea typeface="Arial"/>
              <a:cs typeface="Arial"/>
              <a:sym typeface="Arial"/>
            </a:endParaRPr>
          </a:p>
        </p:txBody>
      </p:sp>
      <p:sp>
        <p:nvSpPr>
          <p:cNvPr id="840" name="Google Shape;840;p22"/>
          <p:cNvSpPr txBox="1"/>
          <p:nvPr/>
        </p:nvSpPr>
        <p:spPr>
          <a:xfrm>
            <a:off x="6618515" y="1023454"/>
            <a:ext cx="3018971"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3F3F3F"/>
                </a:solidFill>
                <a:latin typeface="Open Sans ExtraBold"/>
                <a:ea typeface="Open Sans ExtraBold"/>
                <a:cs typeface="Open Sans ExtraBold"/>
                <a:sym typeface="Open Sans ExtraBold"/>
              </a:rPr>
              <a:t>CHECKPOINTING</a:t>
            </a:r>
            <a:endParaRPr b="0" i="0" sz="2200" u="none" cap="none" strike="noStrike">
              <a:solidFill>
                <a:srgbClr val="3F3F3F"/>
              </a:solidFill>
              <a:latin typeface="Open Sans ExtraBold"/>
              <a:ea typeface="Open Sans ExtraBold"/>
              <a:cs typeface="Open Sans ExtraBold"/>
              <a:sym typeface="Open Sans ExtraBold"/>
            </a:endParaRPr>
          </a:p>
        </p:txBody>
      </p:sp>
      <p:grpSp>
        <p:nvGrpSpPr>
          <p:cNvPr id="841" name="Google Shape;841;p22"/>
          <p:cNvGrpSpPr/>
          <p:nvPr/>
        </p:nvGrpSpPr>
        <p:grpSpPr>
          <a:xfrm>
            <a:off x="2925219" y="4422073"/>
            <a:ext cx="8816368" cy="2622137"/>
            <a:chOff x="0" y="1627878"/>
            <a:chExt cx="8816368" cy="2622137"/>
          </a:xfrm>
        </p:grpSpPr>
        <p:sp>
          <p:nvSpPr>
            <p:cNvPr id="842" name="Google Shape;842;p22"/>
            <p:cNvSpPr/>
            <p:nvPr/>
          </p:nvSpPr>
          <p:spPr>
            <a:xfrm>
              <a:off x="0" y="2256775"/>
              <a:ext cx="3312738" cy="1364342"/>
            </a:xfrm>
            <a:prstGeom prst="roundRect">
              <a:avLst>
                <a:gd fmla="val 10000"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22"/>
            <p:cNvSpPr txBox="1"/>
            <p:nvPr/>
          </p:nvSpPr>
          <p:spPr>
            <a:xfrm>
              <a:off x="39960" y="2296735"/>
              <a:ext cx="3232818" cy="1284422"/>
            </a:xfrm>
            <a:prstGeom prst="rect">
              <a:avLst/>
            </a:prstGeom>
            <a:noFill/>
            <a:ln>
              <a:noFill/>
            </a:ln>
          </p:spPr>
          <p:txBody>
            <a:bodyPr anchorCtr="0" anchor="ctr" bIns="15225" lIns="15225" spcFirstLastPara="1" rIns="15225" wrap="square" tIns="15225">
              <a:noAutofit/>
            </a:bodyPr>
            <a:lstStyle/>
            <a:p>
              <a:pPr indent="0" lvl="0" marL="0" marR="0" rtl="0" algn="ctr">
                <a:lnSpc>
                  <a:spcPct val="150000"/>
                </a:lnSpc>
                <a:spcBef>
                  <a:spcPts val="0"/>
                </a:spcBef>
                <a:spcAft>
                  <a:spcPts val="0"/>
                </a:spcAft>
                <a:buClr>
                  <a:schemeClr val="lt1"/>
                </a:buClr>
                <a:buSzPts val="2400"/>
                <a:buFont typeface="Open Sans"/>
                <a:buNone/>
              </a:pPr>
              <a:r>
                <a:rPr b="0" i="0" lang="en-US" sz="2400" u="none" cap="none" strike="noStrike">
                  <a:solidFill>
                    <a:schemeClr val="lt1"/>
                  </a:solidFill>
                  <a:latin typeface="Open Sans"/>
                  <a:ea typeface="Open Sans"/>
                  <a:cs typeface="Open Sans"/>
                  <a:sym typeface="Open Sans"/>
                </a:rPr>
                <a:t>Types of Checkpointing</a:t>
              </a:r>
              <a:endParaRPr b="0" i="0" sz="1400" u="none" cap="none" strike="noStrike">
                <a:solidFill>
                  <a:srgbClr val="000000"/>
                </a:solidFill>
                <a:latin typeface="Arial"/>
                <a:ea typeface="Arial"/>
                <a:cs typeface="Arial"/>
                <a:sym typeface="Arial"/>
              </a:endParaRPr>
            </a:p>
          </p:txBody>
        </p:sp>
        <p:sp>
          <p:nvSpPr>
            <p:cNvPr id="844" name="Google Shape;844;p22"/>
            <p:cNvSpPr/>
            <p:nvPr/>
          </p:nvSpPr>
          <p:spPr>
            <a:xfrm rot="-1319109">
              <a:off x="3242856" y="2545084"/>
              <a:ext cx="1921970" cy="68203"/>
            </a:xfrm>
            <a:custGeom>
              <a:rect b="b" l="l" r="r" t="t"/>
              <a:pathLst>
                <a:path extrusionOk="0" h="120000" w="120000">
                  <a:moveTo>
                    <a:pt x="0" y="59999"/>
                  </a:moveTo>
                  <a:lnTo>
                    <a:pt x="120000" y="59999"/>
                  </a:lnTo>
                </a:path>
              </a:pathLst>
            </a:custGeom>
            <a:no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22"/>
            <p:cNvSpPr txBox="1"/>
            <p:nvPr/>
          </p:nvSpPr>
          <p:spPr>
            <a:xfrm rot="-1319109">
              <a:off x="4155792" y="2531137"/>
              <a:ext cx="96098" cy="9609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600"/>
                <a:buFont typeface="Calibri"/>
                <a:buNone/>
              </a:pPr>
              <a:r>
                <a:t/>
              </a:r>
              <a:endParaRPr b="0" i="0" sz="600" u="none" cap="none" strike="noStrike">
                <a:solidFill>
                  <a:schemeClr val="dk1"/>
                </a:solidFill>
                <a:latin typeface="Calibri"/>
                <a:ea typeface="Calibri"/>
                <a:cs typeface="Calibri"/>
                <a:sym typeface="Calibri"/>
              </a:endParaRPr>
            </a:p>
          </p:txBody>
        </p:sp>
        <p:sp>
          <p:nvSpPr>
            <p:cNvPr id="846" name="Google Shape;846;p22"/>
            <p:cNvSpPr/>
            <p:nvPr/>
          </p:nvSpPr>
          <p:spPr>
            <a:xfrm>
              <a:off x="5094944" y="1627878"/>
              <a:ext cx="3708061" cy="1183095"/>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22"/>
            <p:cNvSpPr txBox="1"/>
            <p:nvPr/>
          </p:nvSpPr>
          <p:spPr>
            <a:xfrm>
              <a:off x="5129596" y="1662530"/>
              <a:ext cx="3638757" cy="1113791"/>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Open Sans"/>
                <a:buNone/>
              </a:pPr>
              <a:r>
                <a:rPr b="0" i="0" lang="en-US" sz="2400" u="none" cap="none" strike="noStrike">
                  <a:solidFill>
                    <a:schemeClr val="lt1"/>
                  </a:solidFill>
                  <a:latin typeface="Open Sans"/>
                  <a:ea typeface="Open Sans"/>
                  <a:cs typeface="Open Sans"/>
                  <a:sym typeface="Open Sans"/>
                </a:rPr>
                <a:t>Metadata</a:t>
              </a:r>
              <a:endParaRPr b="0" i="0" sz="2400" u="none" cap="none" strike="noStrike">
                <a:solidFill>
                  <a:schemeClr val="lt1"/>
                </a:solidFill>
                <a:latin typeface="Open Sans"/>
                <a:ea typeface="Open Sans"/>
                <a:cs typeface="Open Sans"/>
                <a:sym typeface="Open Sans"/>
              </a:endParaRPr>
            </a:p>
          </p:txBody>
        </p:sp>
        <p:sp>
          <p:nvSpPr>
            <p:cNvPr id="848" name="Google Shape;848;p22"/>
            <p:cNvSpPr/>
            <p:nvPr/>
          </p:nvSpPr>
          <p:spPr>
            <a:xfrm rot="1383405">
              <a:off x="3235374" y="3284138"/>
              <a:ext cx="1936933" cy="68203"/>
            </a:xfrm>
            <a:custGeom>
              <a:rect b="b" l="l" r="r" t="t"/>
              <a:pathLst>
                <a:path extrusionOk="0" h="120000" w="120000">
                  <a:moveTo>
                    <a:pt x="0" y="59999"/>
                  </a:moveTo>
                  <a:lnTo>
                    <a:pt x="120000" y="59999"/>
                  </a:lnTo>
                </a:path>
              </a:pathLst>
            </a:custGeom>
            <a:no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22"/>
            <p:cNvSpPr txBox="1"/>
            <p:nvPr/>
          </p:nvSpPr>
          <p:spPr>
            <a:xfrm rot="1383405">
              <a:off x="4155418" y="3269816"/>
              <a:ext cx="96846" cy="9684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Clr>
                  <a:schemeClr val="dk1"/>
                </a:buClr>
                <a:buSzPts val="600"/>
                <a:buFont typeface="Calibri"/>
                <a:buNone/>
              </a:pPr>
              <a:r>
                <a:t/>
              </a:r>
              <a:endParaRPr b="0" i="0" sz="600" u="none" cap="none" strike="noStrike">
                <a:solidFill>
                  <a:schemeClr val="dk1"/>
                </a:solidFill>
                <a:latin typeface="Calibri"/>
                <a:ea typeface="Calibri"/>
                <a:cs typeface="Calibri"/>
                <a:sym typeface="Calibri"/>
              </a:endParaRPr>
            </a:p>
          </p:txBody>
        </p:sp>
        <p:sp>
          <p:nvSpPr>
            <p:cNvPr id="850" name="Google Shape;850;p22"/>
            <p:cNvSpPr/>
            <p:nvPr/>
          </p:nvSpPr>
          <p:spPr>
            <a:xfrm>
              <a:off x="5094944" y="3145049"/>
              <a:ext cx="3721424" cy="1104966"/>
            </a:xfrm>
            <a:prstGeom prst="roundRect">
              <a:avLst>
                <a:gd fmla="val 10000" name="adj"/>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22"/>
            <p:cNvSpPr txBox="1"/>
            <p:nvPr/>
          </p:nvSpPr>
          <p:spPr>
            <a:xfrm>
              <a:off x="5127307" y="3177412"/>
              <a:ext cx="3656698" cy="1040240"/>
            </a:xfrm>
            <a:prstGeom prst="rect">
              <a:avLst/>
            </a:prstGeom>
            <a:noFill/>
            <a:ln>
              <a:noFill/>
            </a:ln>
          </p:spPr>
          <p:txBody>
            <a:bodyPr anchorCtr="0" anchor="ctr" bIns="15225" lIns="15225" spcFirstLastPara="1" rIns="15225" wrap="square" tIns="15225">
              <a:noAutofit/>
            </a:bodyPr>
            <a:lstStyle/>
            <a:p>
              <a:pPr indent="0" lvl="0" marL="0" marR="0" rtl="0" algn="ctr">
                <a:lnSpc>
                  <a:spcPct val="90000"/>
                </a:lnSpc>
                <a:spcBef>
                  <a:spcPts val="0"/>
                </a:spcBef>
                <a:spcAft>
                  <a:spcPts val="0"/>
                </a:spcAft>
                <a:buClr>
                  <a:schemeClr val="lt1"/>
                </a:buClr>
                <a:buSzPts val="2400"/>
                <a:buFont typeface="Open Sans"/>
                <a:buNone/>
              </a:pPr>
              <a:r>
                <a:rPr b="0" i="0" lang="en-US" sz="2400" u="none" cap="none" strike="noStrike">
                  <a:solidFill>
                    <a:schemeClr val="lt1"/>
                  </a:solidFill>
                  <a:latin typeface="Open Sans"/>
                  <a:ea typeface="Open Sans"/>
                  <a:cs typeface="Open Sans"/>
                  <a:sym typeface="Open Sans"/>
                </a:rPr>
                <a:t>Data</a:t>
              </a:r>
              <a:endParaRPr b="0" i="0" sz="2400" u="none" cap="none" strike="noStrike">
                <a:solidFill>
                  <a:schemeClr val="lt1"/>
                </a:solidFill>
                <a:latin typeface="Open Sans"/>
                <a:ea typeface="Open Sans"/>
                <a:cs typeface="Open Sans"/>
                <a:sym typeface="Open Sans"/>
              </a:endParaRPr>
            </a:p>
          </p:txBody>
        </p:sp>
      </p:grpSp>
      <p:sp>
        <p:nvSpPr>
          <p:cNvPr id="852" name="Google Shape;852;p22"/>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53" name="Google Shape;853;p22"/>
          <p:cNvSpPr txBox="1"/>
          <p:nvPr/>
        </p:nvSpPr>
        <p:spPr>
          <a:xfrm>
            <a:off x="1093203" y="2366792"/>
            <a:ext cx="14868509" cy="58727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It requires to check information for fault-tolerant storage system </a:t>
            </a:r>
            <a:endParaRPr b="0" i="0" sz="1400" u="none" cap="none" strike="noStrike">
              <a:solidFill>
                <a:srgbClr val="000000"/>
              </a:solidFill>
              <a:latin typeface="Arial"/>
              <a:ea typeface="Arial"/>
              <a:cs typeface="Arial"/>
              <a:sym typeface="Arial"/>
            </a:endParaRPr>
          </a:p>
        </p:txBody>
      </p:sp>
      <p:sp>
        <p:nvSpPr>
          <p:cNvPr id="854" name="Google Shape;854;p22"/>
          <p:cNvSpPr/>
          <p:nvPr/>
        </p:nvSpPr>
        <p:spPr>
          <a:xfrm>
            <a:off x="774700" y="257969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855" name="Google Shape;855;p22"/>
          <p:cNvPicPr preferRelativeResize="0"/>
          <p:nvPr/>
        </p:nvPicPr>
        <p:blipFill rotWithShape="1">
          <a:blip r:embed="rId3">
            <a:alphaModFix/>
          </a:blip>
          <a:srcRect b="0" l="0" r="0" t="0"/>
          <a:stretch/>
        </p:blipFill>
        <p:spPr>
          <a:xfrm>
            <a:off x="2457450" y="870793"/>
            <a:ext cx="11327552" cy="2743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2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a:t>
            </a:r>
            <a:endParaRPr/>
          </a:p>
        </p:txBody>
      </p:sp>
      <p:sp>
        <p:nvSpPr>
          <p:cNvPr id="862" name="Google Shape;862;p23"/>
          <p:cNvSpPr txBox="1"/>
          <p:nvPr/>
        </p:nvSpPr>
        <p:spPr>
          <a:xfrm>
            <a:off x="6081066" y="1029001"/>
            <a:ext cx="4093869"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ENABLING CHECKPOINTING</a:t>
            </a:r>
            <a:endParaRPr b="0" i="0" sz="1400" u="none" cap="none" strike="noStrike">
              <a:solidFill>
                <a:srgbClr val="000000"/>
              </a:solidFill>
              <a:latin typeface="Arial"/>
              <a:ea typeface="Arial"/>
              <a:cs typeface="Arial"/>
              <a:sym typeface="Arial"/>
            </a:endParaRPr>
          </a:p>
        </p:txBody>
      </p:sp>
      <p:sp>
        <p:nvSpPr>
          <p:cNvPr id="863" name="Google Shape;863;p23"/>
          <p:cNvSpPr/>
          <p:nvPr/>
        </p:nvSpPr>
        <p:spPr>
          <a:xfrm flipH="1" rot="9720000">
            <a:off x="5745475" y="4217689"/>
            <a:ext cx="937922" cy="94758"/>
          </a:xfrm>
          <a:custGeom>
            <a:rect b="b" l="l" r="r" t="t"/>
            <a:pathLst>
              <a:path extrusionOk="0" h="22847" w="856384">
                <a:moveTo>
                  <a:pt x="0" y="11423"/>
                </a:moveTo>
                <a:lnTo>
                  <a:pt x="856384" y="11423"/>
                </a:lnTo>
              </a:path>
            </a:pathLst>
          </a:custGeom>
          <a:noFill/>
          <a:ln cap="flat" cmpd="sng" w="25400">
            <a:solidFill>
              <a:srgbClr val="D14358"/>
            </a:solidFill>
            <a:prstDash val="solid"/>
            <a:round/>
            <a:headEnd len="sm" w="sm" type="none"/>
            <a:tailEnd len="sm" w="sm" type="none"/>
          </a:ln>
        </p:spPr>
        <p:txBody>
          <a:bodyPr anchorCtr="0" anchor="ctr" bIns="0" lIns="419475" spcFirstLastPara="1" rIns="419475" wrap="square" tIns="0">
            <a:noAutofit/>
          </a:bodyPr>
          <a:lstStyle/>
          <a:p>
            <a:pPr indent="0" lvl="0" marL="0" marR="0" rtl="0" algn="ctr">
              <a:lnSpc>
                <a:spcPct val="90000"/>
              </a:lnSpc>
              <a:spcBef>
                <a:spcPts val="0"/>
              </a:spcBef>
              <a:spcAft>
                <a:spcPts val="0"/>
              </a:spcAft>
              <a:buClr>
                <a:srgbClr val="000000"/>
              </a:buClr>
              <a:buSzPts val="500"/>
              <a:buFont typeface="Arial"/>
              <a:buNone/>
            </a:pPr>
            <a:r>
              <a:t/>
            </a:r>
            <a:endParaRPr b="0" i="0" sz="500" u="none" cap="none" strike="noStrike">
              <a:solidFill>
                <a:srgbClr val="44494E"/>
              </a:solidFill>
              <a:latin typeface="Calibri"/>
              <a:ea typeface="Calibri"/>
              <a:cs typeface="Calibri"/>
              <a:sym typeface="Calibri"/>
            </a:endParaRPr>
          </a:p>
        </p:txBody>
      </p:sp>
      <p:sp>
        <p:nvSpPr>
          <p:cNvPr id="864" name="Google Shape;864;p23"/>
          <p:cNvSpPr/>
          <p:nvPr/>
        </p:nvSpPr>
        <p:spPr>
          <a:xfrm>
            <a:off x="6692540" y="3535703"/>
            <a:ext cx="857126" cy="857126"/>
          </a:xfrm>
          <a:custGeom>
            <a:rect b="b" l="l" r="r" t="t"/>
            <a:pathLst>
              <a:path extrusionOk="0" h="773766" w="773766">
                <a:moveTo>
                  <a:pt x="0" y="386883"/>
                </a:moveTo>
                <a:cubicBezTo>
                  <a:pt x="0" y="173213"/>
                  <a:pt x="173213" y="0"/>
                  <a:pt x="386883" y="0"/>
                </a:cubicBezTo>
                <a:cubicBezTo>
                  <a:pt x="600553" y="0"/>
                  <a:pt x="773766" y="173213"/>
                  <a:pt x="773766" y="386883"/>
                </a:cubicBezTo>
                <a:cubicBezTo>
                  <a:pt x="773766" y="600553"/>
                  <a:pt x="600553" y="773766"/>
                  <a:pt x="386883" y="773766"/>
                </a:cubicBezTo>
                <a:cubicBezTo>
                  <a:pt x="173213" y="773766"/>
                  <a:pt x="0" y="600553"/>
                  <a:pt x="0" y="386883"/>
                </a:cubicBezTo>
                <a:close/>
              </a:path>
            </a:pathLst>
          </a:custGeom>
          <a:solidFill>
            <a:srgbClr val="D14358"/>
          </a:solidFill>
          <a:ln cap="flat" cmpd="sng" w="25400">
            <a:solidFill>
              <a:srgbClr val="FFFFFF"/>
            </a:solidFill>
            <a:prstDash val="solid"/>
            <a:round/>
            <a:headEnd len="sm" w="sm" type="none"/>
            <a:tailEnd len="sm" w="sm" type="none"/>
          </a:ln>
        </p:spPr>
        <p:txBody>
          <a:bodyPr anchorCtr="0" anchor="ctr" bIns="123475" lIns="123475" spcFirstLastPara="1" rIns="123475" wrap="square" tIns="123475">
            <a:noAutofit/>
          </a:bodyPr>
          <a:lstStyle/>
          <a:p>
            <a:pPr indent="0" lvl="0" marL="0" marR="0" rtl="0" algn="ctr">
              <a:lnSpc>
                <a:spcPct val="90000"/>
              </a:lnSpc>
              <a:spcBef>
                <a:spcPts val="0"/>
              </a:spcBef>
              <a:spcAft>
                <a:spcPts val="0"/>
              </a:spcAft>
              <a:buClr>
                <a:srgbClr val="000000"/>
              </a:buClr>
              <a:buSzPts val="1600"/>
              <a:buFont typeface="Arial"/>
              <a:buNone/>
            </a:pPr>
            <a:r>
              <a:t/>
            </a:r>
            <a:endParaRPr b="0" i="0" sz="1600" u="none" cap="none" strike="noStrike">
              <a:solidFill>
                <a:srgbClr val="FFFFFF"/>
              </a:solidFill>
              <a:latin typeface="Calibri"/>
              <a:ea typeface="Calibri"/>
              <a:cs typeface="Calibri"/>
              <a:sym typeface="Calibri"/>
            </a:endParaRPr>
          </a:p>
        </p:txBody>
      </p:sp>
      <p:sp>
        <p:nvSpPr>
          <p:cNvPr id="865" name="Google Shape;865;p23"/>
          <p:cNvSpPr/>
          <p:nvPr/>
        </p:nvSpPr>
        <p:spPr>
          <a:xfrm flipH="1" rot="-9720000">
            <a:off x="5733944" y="5279760"/>
            <a:ext cx="960984" cy="136744"/>
          </a:xfrm>
          <a:custGeom>
            <a:rect b="b" l="l" r="r" t="t"/>
            <a:pathLst>
              <a:path extrusionOk="0" h="22847" w="856384">
                <a:moveTo>
                  <a:pt x="0" y="11423"/>
                </a:moveTo>
                <a:lnTo>
                  <a:pt x="856384" y="11423"/>
                </a:lnTo>
              </a:path>
            </a:pathLst>
          </a:custGeom>
          <a:noFill/>
          <a:ln cap="flat" cmpd="sng" w="25400">
            <a:solidFill>
              <a:srgbClr val="D14358"/>
            </a:solidFill>
            <a:prstDash val="solid"/>
            <a:round/>
            <a:headEnd len="sm" w="sm" type="none"/>
            <a:tailEnd len="sm" w="sm" type="none"/>
          </a:ln>
        </p:spPr>
        <p:txBody>
          <a:bodyPr anchorCtr="0" anchor="ctr" bIns="0" lIns="419475" spcFirstLastPara="1" rIns="419475" wrap="square" tIns="0">
            <a:noAutofit/>
          </a:bodyPr>
          <a:lstStyle/>
          <a:p>
            <a:pPr indent="0" lvl="0" marL="0" marR="0" rtl="0" algn="ctr">
              <a:lnSpc>
                <a:spcPct val="90000"/>
              </a:lnSpc>
              <a:spcBef>
                <a:spcPts val="0"/>
              </a:spcBef>
              <a:spcAft>
                <a:spcPts val="0"/>
              </a:spcAft>
              <a:buClr>
                <a:schemeClr val="dk1"/>
              </a:buClr>
              <a:buSzPts val="500"/>
              <a:buFont typeface="Calibri"/>
              <a:buNone/>
            </a:pPr>
            <a:r>
              <a:t/>
            </a:r>
            <a:endParaRPr b="0" i="0" sz="500" u="none" cap="none" strike="noStrike">
              <a:solidFill>
                <a:srgbClr val="44494E"/>
              </a:solidFill>
              <a:latin typeface="Calibri"/>
              <a:ea typeface="Calibri"/>
              <a:cs typeface="Calibri"/>
              <a:sym typeface="Calibri"/>
            </a:endParaRPr>
          </a:p>
        </p:txBody>
      </p:sp>
      <p:sp>
        <p:nvSpPr>
          <p:cNvPr id="866" name="Google Shape;866;p23"/>
          <p:cNvSpPr/>
          <p:nvPr/>
        </p:nvSpPr>
        <p:spPr>
          <a:xfrm>
            <a:off x="6739274" y="5169561"/>
            <a:ext cx="785454" cy="785454"/>
          </a:xfrm>
          <a:custGeom>
            <a:rect b="b" l="l" r="r" t="t"/>
            <a:pathLst>
              <a:path extrusionOk="0" h="773766" w="773766">
                <a:moveTo>
                  <a:pt x="0" y="386883"/>
                </a:moveTo>
                <a:cubicBezTo>
                  <a:pt x="0" y="173213"/>
                  <a:pt x="173213" y="0"/>
                  <a:pt x="386883" y="0"/>
                </a:cubicBezTo>
                <a:cubicBezTo>
                  <a:pt x="600553" y="0"/>
                  <a:pt x="773766" y="173213"/>
                  <a:pt x="773766" y="386883"/>
                </a:cubicBezTo>
                <a:cubicBezTo>
                  <a:pt x="773766" y="600553"/>
                  <a:pt x="600553" y="773766"/>
                  <a:pt x="386883" y="773766"/>
                </a:cubicBezTo>
                <a:cubicBezTo>
                  <a:pt x="173213" y="773766"/>
                  <a:pt x="0" y="600553"/>
                  <a:pt x="0" y="386883"/>
                </a:cubicBezTo>
                <a:close/>
              </a:path>
            </a:pathLst>
          </a:custGeom>
          <a:solidFill>
            <a:srgbClr val="D14358"/>
          </a:solidFill>
          <a:ln cap="flat" cmpd="sng" w="25400">
            <a:solidFill>
              <a:srgbClr val="FFFFFF"/>
            </a:solidFill>
            <a:prstDash val="solid"/>
            <a:round/>
            <a:headEnd len="sm" w="sm" type="none"/>
            <a:tailEnd len="sm" w="sm" type="none"/>
          </a:ln>
        </p:spPr>
        <p:txBody>
          <a:bodyPr anchorCtr="0" anchor="ctr" bIns="123475" lIns="123475" spcFirstLastPara="1" rIns="123475" wrap="square" tIns="123475">
            <a:noAutofit/>
          </a:bodyPr>
          <a:lstStyle/>
          <a:p>
            <a:pPr indent="0" lvl="0" marL="0" marR="0" rtl="0" algn="ctr">
              <a:lnSpc>
                <a:spcPct val="90000"/>
              </a:lnSpc>
              <a:spcBef>
                <a:spcPts val="0"/>
              </a:spcBef>
              <a:spcAft>
                <a:spcPts val="0"/>
              </a:spcAft>
              <a:buClr>
                <a:schemeClr val="dk1"/>
              </a:buClr>
              <a:buSzPts val="1600"/>
              <a:buFont typeface="Calibri"/>
              <a:buNone/>
            </a:pPr>
            <a:r>
              <a:t/>
            </a:r>
            <a:endParaRPr b="0" i="0" sz="1600" u="none" cap="none" strike="noStrike">
              <a:solidFill>
                <a:srgbClr val="FFFFFF"/>
              </a:solidFill>
              <a:latin typeface="Calibri"/>
              <a:ea typeface="Calibri"/>
              <a:cs typeface="Calibri"/>
              <a:sym typeface="Calibri"/>
            </a:endParaRPr>
          </a:p>
        </p:txBody>
      </p:sp>
      <p:sp>
        <p:nvSpPr>
          <p:cNvPr id="867" name="Google Shape;867;p23"/>
          <p:cNvSpPr/>
          <p:nvPr/>
        </p:nvSpPr>
        <p:spPr>
          <a:xfrm>
            <a:off x="3085742" y="3609098"/>
            <a:ext cx="2603856" cy="2603856"/>
          </a:xfrm>
          <a:custGeom>
            <a:rect b="b" l="l" r="r" t="t"/>
            <a:pathLst>
              <a:path extrusionOk="0" h="773766" w="773766">
                <a:moveTo>
                  <a:pt x="0" y="386883"/>
                </a:moveTo>
                <a:cubicBezTo>
                  <a:pt x="0" y="173213"/>
                  <a:pt x="173213" y="0"/>
                  <a:pt x="386883" y="0"/>
                </a:cubicBezTo>
                <a:cubicBezTo>
                  <a:pt x="600553" y="0"/>
                  <a:pt x="773766" y="173213"/>
                  <a:pt x="773766" y="386883"/>
                </a:cubicBezTo>
                <a:cubicBezTo>
                  <a:pt x="773766" y="600553"/>
                  <a:pt x="600553" y="773766"/>
                  <a:pt x="386883" y="773766"/>
                </a:cubicBezTo>
                <a:cubicBezTo>
                  <a:pt x="173213" y="773766"/>
                  <a:pt x="0" y="600553"/>
                  <a:pt x="0" y="386883"/>
                </a:cubicBezTo>
                <a:close/>
              </a:path>
            </a:pathLst>
          </a:custGeom>
          <a:solidFill>
            <a:srgbClr val="2DA99D"/>
          </a:solidFill>
          <a:ln cap="flat" cmpd="sng" w="25400">
            <a:solidFill>
              <a:srgbClr val="FFFFFF"/>
            </a:solidFill>
            <a:prstDash val="solid"/>
            <a:round/>
            <a:headEnd len="sm" w="sm" type="none"/>
            <a:tailEnd len="sm" w="sm" type="none"/>
          </a:ln>
        </p:spPr>
        <p:txBody>
          <a:bodyPr anchorCtr="0" anchor="ctr" bIns="123475" lIns="123475" spcFirstLastPara="1" rIns="123475" wrap="square" tIns="123475">
            <a:noAutofit/>
          </a:bodyPr>
          <a:lstStyle/>
          <a:p>
            <a:pPr indent="0" lvl="0" marL="0" marR="0" rtl="0" algn="ctr">
              <a:lnSpc>
                <a:spcPct val="90000"/>
              </a:lnSpc>
              <a:spcBef>
                <a:spcPts val="0"/>
              </a:spcBef>
              <a:spcAft>
                <a:spcPts val="0"/>
              </a:spcAft>
              <a:buClr>
                <a:srgbClr val="FFFFFF"/>
              </a:buClr>
              <a:buSzPts val="2400"/>
              <a:buFont typeface="Open Sans"/>
              <a:buNone/>
            </a:pPr>
            <a:r>
              <a:rPr b="1" i="0" lang="en-US" sz="2400" u="none" cap="none" strike="noStrike">
                <a:solidFill>
                  <a:srgbClr val="FFFFFF"/>
                </a:solidFill>
                <a:latin typeface="Open Sans"/>
                <a:ea typeface="Open Sans"/>
                <a:cs typeface="Open Sans"/>
                <a:sym typeface="Open Sans"/>
              </a:rPr>
              <a:t>Requirements </a:t>
            </a:r>
            <a:endParaRPr b="0" i="0" sz="1400" u="none" cap="none" strike="noStrike">
              <a:solidFill>
                <a:srgbClr val="000000"/>
              </a:solidFill>
              <a:latin typeface="Arial"/>
              <a:ea typeface="Arial"/>
              <a:cs typeface="Arial"/>
              <a:sym typeface="Arial"/>
            </a:endParaRPr>
          </a:p>
        </p:txBody>
      </p:sp>
      <p:sp>
        <p:nvSpPr>
          <p:cNvPr id="868" name="Google Shape;868;p23"/>
          <p:cNvSpPr txBox="1"/>
          <p:nvPr/>
        </p:nvSpPr>
        <p:spPr>
          <a:xfrm>
            <a:off x="7605877" y="3571799"/>
            <a:ext cx="4918465" cy="58727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Using stateful transformations</a:t>
            </a:r>
            <a:endParaRPr b="0" i="0" sz="1400" u="none" cap="none" strike="noStrike">
              <a:solidFill>
                <a:srgbClr val="000000"/>
              </a:solidFill>
              <a:latin typeface="Arial"/>
              <a:ea typeface="Arial"/>
              <a:cs typeface="Arial"/>
              <a:sym typeface="Arial"/>
            </a:endParaRPr>
          </a:p>
        </p:txBody>
      </p:sp>
      <p:sp>
        <p:nvSpPr>
          <p:cNvPr id="869" name="Google Shape;869;p23"/>
          <p:cNvSpPr txBox="1"/>
          <p:nvPr/>
        </p:nvSpPr>
        <p:spPr>
          <a:xfrm>
            <a:off x="7595526" y="5243669"/>
            <a:ext cx="4918465" cy="646331"/>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Recovering from failures</a:t>
            </a:r>
            <a:endParaRPr b="0" i="0" sz="1400" u="none" cap="none" strike="noStrike">
              <a:solidFill>
                <a:srgbClr val="000000"/>
              </a:solidFill>
              <a:latin typeface="Arial"/>
              <a:ea typeface="Arial"/>
              <a:cs typeface="Arial"/>
              <a:sym typeface="Arial"/>
            </a:endParaRPr>
          </a:p>
        </p:txBody>
      </p:sp>
      <p:sp>
        <p:nvSpPr>
          <p:cNvPr id="870" name="Google Shape;870;p23"/>
          <p:cNvSpPr/>
          <p:nvPr/>
        </p:nvSpPr>
        <p:spPr>
          <a:xfrm>
            <a:off x="6893043" y="5317834"/>
            <a:ext cx="477680" cy="477680"/>
          </a:xfrm>
          <a:custGeom>
            <a:rect b="b" l="l" r="r" t="t"/>
            <a:pathLst>
              <a:path extrusionOk="0" h="192" w="192">
                <a:moveTo>
                  <a:pt x="191" y="78"/>
                </a:moveTo>
                <a:cubicBezTo>
                  <a:pt x="170" y="78"/>
                  <a:pt x="170" y="78"/>
                  <a:pt x="170" y="78"/>
                </a:cubicBezTo>
                <a:cubicBezTo>
                  <a:pt x="169" y="78"/>
                  <a:pt x="168" y="78"/>
                  <a:pt x="168" y="77"/>
                </a:cubicBezTo>
                <a:cubicBezTo>
                  <a:pt x="161" y="60"/>
                  <a:pt x="161" y="60"/>
                  <a:pt x="161" y="60"/>
                </a:cubicBezTo>
                <a:cubicBezTo>
                  <a:pt x="160" y="59"/>
                  <a:pt x="161" y="58"/>
                  <a:pt x="161" y="58"/>
                </a:cubicBezTo>
                <a:cubicBezTo>
                  <a:pt x="176" y="42"/>
                  <a:pt x="176" y="42"/>
                  <a:pt x="176" y="42"/>
                </a:cubicBezTo>
                <a:cubicBezTo>
                  <a:pt x="177" y="42"/>
                  <a:pt x="177" y="41"/>
                  <a:pt x="176" y="41"/>
                </a:cubicBezTo>
                <a:cubicBezTo>
                  <a:pt x="152" y="17"/>
                  <a:pt x="152" y="17"/>
                  <a:pt x="152" y="17"/>
                </a:cubicBezTo>
                <a:cubicBezTo>
                  <a:pt x="152" y="16"/>
                  <a:pt x="151" y="16"/>
                  <a:pt x="150" y="17"/>
                </a:cubicBezTo>
                <a:cubicBezTo>
                  <a:pt x="135" y="32"/>
                  <a:pt x="135" y="32"/>
                  <a:pt x="135" y="32"/>
                </a:cubicBezTo>
                <a:cubicBezTo>
                  <a:pt x="135" y="32"/>
                  <a:pt x="134" y="32"/>
                  <a:pt x="133" y="32"/>
                </a:cubicBezTo>
                <a:cubicBezTo>
                  <a:pt x="116" y="25"/>
                  <a:pt x="116" y="25"/>
                  <a:pt x="116" y="25"/>
                </a:cubicBezTo>
                <a:cubicBezTo>
                  <a:pt x="115" y="25"/>
                  <a:pt x="115" y="24"/>
                  <a:pt x="115" y="23"/>
                </a:cubicBezTo>
                <a:cubicBezTo>
                  <a:pt x="115" y="2"/>
                  <a:pt x="115" y="2"/>
                  <a:pt x="115" y="2"/>
                </a:cubicBezTo>
                <a:cubicBezTo>
                  <a:pt x="115" y="1"/>
                  <a:pt x="114" y="0"/>
                  <a:pt x="113" y="0"/>
                </a:cubicBezTo>
                <a:cubicBezTo>
                  <a:pt x="80" y="0"/>
                  <a:pt x="80" y="0"/>
                  <a:pt x="80" y="0"/>
                </a:cubicBezTo>
                <a:cubicBezTo>
                  <a:pt x="79" y="0"/>
                  <a:pt x="78" y="1"/>
                  <a:pt x="78" y="2"/>
                </a:cubicBezTo>
                <a:cubicBezTo>
                  <a:pt x="78" y="23"/>
                  <a:pt x="78" y="23"/>
                  <a:pt x="78" y="23"/>
                </a:cubicBezTo>
                <a:cubicBezTo>
                  <a:pt x="78" y="24"/>
                  <a:pt x="78" y="25"/>
                  <a:pt x="77" y="25"/>
                </a:cubicBezTo>
                <a:cubicBezTo>
                  <a:pt x="60" y="32"/>
                  <a:pt x="60" y="32"/>
                  <a:pt x="60" y="32"/>
                </a:cubicBezTo>
                <a:cubicBezTo>
                  <a:pt x="59" y="32"/>
                  <a:pt x="58" y="32"/>
                  <a:pt x="58" y="32"/>
                </a:cubicBezTo>
                <a:cubicBezTo>
                  <a:pt x="42" y="17"/>
                  <a:pt x="42" y="17"/>
                  <a:pt x="42" y="17"/>
                </a:cubicBezTo>
                <a:cubicBezTo>
                  <a:pt x="42" y="16"/>
                  <a:pt x="41" y="16"/>
                  <a:pt x="41" y="17"/>
                </a:cubicBezTo>
                <a:cubicBezTo>
                  <a:pt x="17" y="41"/>
                  <a:pt x="17" y="41"/>
                  <a:pt x="17" y="41"/>
                </a:cubicBezTo>
                <a:cubicBezTo>
                  <a:pt x="16" y="41"/>
                  <a:pt x="16" y="42"/>
                  <a:pt x="17" y="42"/>
                </a:cubicBezTo>
                <a:cubicBezTo>
                  <a:pt x="32" y="58"/>
                  <a:pt x="32" y="58"/>
                  <a:pt x="32" y="58"/>
                </a:cubicBezTo>
                <a:cubicBezTo>
                  <a:pt x="32" y="58"/>
                  <a:pt x="32" y="59"/>
                  <a:pt x="32" y="60"/>
                </a:cubicBezTo>
                <a:cubicBezTo>
                  <a:pt x="25" y="77"/>
                  <a:pt x="25" y="77"/>
                  <a:pt x="25" y="77"/>
                </a:cubicBezTo>
                <a:cubicBezTo>
                  <a:pt x="25" y="78"/>
                  <a:pt x="24" y="78"/>
                  <a:pt x="23" y="78"/>
                </a:cubicBezTo>
                <a:cubicBezTo>
                  <a:pt x="2" y="78"/>
                  <a:pt x="2" y="78"/>
                  <a:pt x="2" y="78"/>
                </a:cubicBezTo>
                <a:cubicBezTo>
                  <a:pt x="1" y="78"/>
                  <a:pt x="0" y="79"/>
                  <a:pt x="0" y="79"/>
                </a:cubicBezTo>
                <a:cubicBezTo>
                  <a:pt x="0" y="113"/>
                  <a:pt x="0" y="113"/>
                  <a:pt x="0" y="113"/>
                </a:cubicBezTo>
                <a:cubicBezTo>
                  <a:pt x="0" y="114"/>
                  <a:pt x="1" y="115"/>
                  <a:pt x="2" y="115"/>
                </a:cubicBezTo>
                <a:cubicBezTo>
                  <a:pt x="23" y="115"/>
                  <a:pt x="23" y="115"/>
                  <a:pt x="23" y="115"/>
                </a:cubicBezTo>
                <a:cubicBezTo>
                  <a:pt x="24" y="115"/>
                  <a:pt x="25" y="115"/>
                  <a:pt x="25" y="116"/>
                </a:cubicBezTo>
                <a:cubicBezTo>
                  <a:pt x="32" y="133"/>
                  <a:pt x="32" y="133"/>
                  <a:pt x="32" y="133"/>
                </a:cubicBezTo>
                <a:cubicBezTo>
                  <a:pt x="32" y="134"/>
                  <a:pt x="32" y="135"/>
                  <a:pt x="32" y="135"/>
                </a:cubicBezTo>
                <a:cubicBezTo>
                  <a:pt x="17" y="150"/>
                  <a:pt x="17" y="150"/>
                  <a:pt x="17" y="150"/>
                </a:cubicBezTo>
                <a:cubicBezTo>
                  <a:pt x="16" y="151"/>
                  <a:pt x="16" y="152"/>
                  <a:pt x="17" y="152"/>
                </a:cubicBezTo>
                <a:cubicBezTo>
                  <a:pt x="41" y="176"/>
                  <a:pt x="41" y="176"/>
                  <a:pt x="41" y="176"/>
                </a:cubicBezTo>
                <a:cubicBezTo>
                  <a:pt x="41" y="177"/>
                  <a:pt x="42" y="177"/>
                  <a:pt x="42" y="176"/>
                </a:cubicBezTo>
                <a:cubicBezTo>
                  <a:pt x="58" y="161"/>
                  <a:pt x="58" y="161"/>
                  <a:pt x="58" y="161"/>
                </a:cubicBezTo>
                <a:cubicBezTo>
                  <a:pt x="58" y="161"/>
                  <a:pt x="59" y="160"/>
                  <a:pt x="60" y="161"/>
                </a:cubicBezTo>
                <a:cubicBezTo>
                  <a:pt x="77" y="168"/>
                  <a:pt x="77" y="168"/>
                  <a:pt x="77" y="168"/>
                </a:cubicBezTo>
                <a:cubicBezTo>
                  <a:pt x="78" y="168"/>
                  <a:pt x="78" y="169"/>
                  <a:pt x="78" y="170"/>
                </a:cubicBezTo>
                <a:cubicBezTo>
                  <a:pt x="78" y="191"/>
                  <a:pt x="78" y="191"/>
                  <a:pt x="78" y="191"/>
                </a:cubicBezTo>
                <a:cubicBezTo>
                  <a:pt x="78" y="192"/>
                  <a:pt x="79" y="192"/>
                  <a:pt x="80" y="192"/>
                </a:cubicBezTo>
                <a:cubicBezTo>
                  <a:pt x="113" y="192"/>
                  <a:pt x="113" y="192"/>
                  <a:pt x="113" y="192"/>
                </a:cubicBezTo>
                <a:cubicBezTo>
                  <a:pt x="114" y="192"/>
                  <a:pt x="115" y="192"/>
                  <a:pt x="115" y="191"/>
                </a:cubicBezTo>
                <a:cubicBezTo>
                  <a:pt x="115" y="170"/>
                  <a:pt x="115" y="170"/>
                  <a:pt x="115" y="170"/>
                </a:cubicBezTo>
                <a:cubicBezTo>
                  <a:pt x="115" y="169"/>
                  <a:pt x="115" y="168"/>
                  <a:pt x="116" y="168"/>
                </a:cubicBezTo>
                <a:cubicBezTo>
                  <a:pt x="133" y="161"/>
                  <a:pt x="133" y="161"/>
                  <a:pt x="133" y="161"/>
                </a:cubicBezTo>
                <a:cubicBezTo>
                  <a:pt x="134" y="160"/>
                  <a:pt x="135" y="161"/>
                  <a:pt x="135" y="161"/>
                </a:cubicBezTo>
                <a:cubicBezTo>
                  <a:pt x="150" y="176"/>
                  <a:pt x="150" y="176"/>
                  <a:pt x="150" y="176"/>
                </a:cubicBezTo>
                <a:cubicBezTo>
                  <a:pt x="151" y="177"/>
                  <a:pt x="152" y="177"/>
                  <a:pt x="152" y="176"/>
                </a:cubicBezTo>
                <a:cubicBezTo>
                  <a:pt x="176" y="152"/>
                  <a:pt x="176" y="152"/>
                  <a:pt x="176" y="152"/>
                </a:cubicBezTo>
                <a:cubicBezTo>
                  <a:pt x="177" y="152"/>
                  <a:pt x="177" y="151"/>
                  <a:pt x="176" y="150"/>
                </a:cubicBezTo>
                <a:cubicBezTo>
                  <a:pt x="161" y="135"/>
                  <a:pt x="161" y="135"/>
                  <a:pt x="161" y="135"/>
                </a:cubicBezTo>
                <a:cubicBezTo>
                  <a:pt x="161" y="135"/>
                  <a:pt x="160" y="134"/>
                  <a:pt x="161" y="133"/>
                </a:cubicBezTo>
                <a:cubicBezTo>
                  <a:pt x="168" y="116"/>
                  <a:pt x="168" y="116"/>
                  <a:pt x="168" y="116"/>
                </a:cubicBezTo>
                <a:cubicBezTo>
                  <a:pt x="168" y="115"/>
                  <a:pt x="169" y="115"/>
                  <a:pt x="170" y="115"/>
                </a:cubicBezTo>
                <a:cubicBezTo>
                  <a:pt x="191" y="115"/>
                  <a:pt x="191" y="115"/>
                  <a:pt x="191" y="115"/>
                </a:cubicBezTo>
                <a:cubicBezTo>
                  <a:pt x="192" y="115"/>
                  <a:pt x="192" y="114"/>
                  <a:pt x="192" y="113"/>
                </a:cubicBezTo>
                <a:cubicBezTo>
                  <a:pt x="192" y="79"/>
                  <a:pt x="192" y="79"/>
                  <a:pt x="192" y="79"/>
                </a:cubicBezTo>
                <a:cubicBezTo>
                  <a:pt x="192" y="79"/>
                  <a:pt x="192" y="78"/>
                  <a:pt x="191" y="78"/>
                </a:cubicBezTo>
                <a:moveTo>
                  <a:pt x="96" y="130"/>
                </a:moveTo>
                <a:cubicBezTo>
                  <a:pt x="78" y="130"/>
                  <a:pt x="63" y="115"/>
                  <a:pt x="63" y="96"/>
                </a:cubicBezTo>
                <a:cubicBezTo>
                  <a:pt x="63" y="78"/>
                  <a:pt x="78" y="63"/>
                  <a:pt x="96" y="63"/>
                </a:cubicBezTo>
                <a:cubicBezTo>
                  <a:pt x="115" y="63"/>
                  <a:pt x="130" y="78"/>
                  <a:pt x="130" y="96"/>
                </a:cubicBezTo>
                <a:cubicBezTo>
                  <a:pt x="130" y="115"/>
                  <a:pt x="115" y="130"/>
                  <a:pt x="96" y="13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871" name="Google Shape;871;p23"/>
          <p:cNvSpPr/>
          <p:nvPr/>
        </p:nvSpPr>
        <p:spPr>
          <a:xfrm>
            <a:off x="6889523" y="3718172"/>
            <a:ext cx="477680" cy="477680"/>
          </a:xfrm>
          <a:custGeom>
            <a:rect b="b" l="l" r="r" t="t"/>
            <a:pathLst>
              <a:path extrusionOk="0" h="192" w="192">
                <a:moveTo>
                  <a:pt x="191" y="78"/>
                </a:moveTo>
                <a:cubicBezTo>
                  <a:pt x="170" y="78"/>
                  <a:pt x="170" y="78"/>
                  <a:pt x="170" y="78"/>
                </a:cubicBezTo>
                <a:cubicBezTo>
                  <a:pt x="169" y="78"/>
                  <a:pt x="168" y="78"/>
                  <a:pt x="168" y="77"/>
                </a:cubicBezTo>
                <a:cubicBezTo>
                  <a:pt x="161" y="60"/>
                  <a:pt x="161" y="60"/>
                  <a:pt x="161" y="60"/>
                </a:cubicBezTo>
                <a:cubicBezTo>
                  <a:pt x="160" y="59"/>
                  <a:pt x="161" y="58"/>
                  <a:pt x="161" y="58"/>
                </a:cubicBezTo>
                <a:cubicBezTo>
                  <a:pt x="176" y="42"/>
                  <a:pt x="176" y="42"/>
                  <a:pt x="176" y="42"/>
                </a:cubicBezTo>
                <a:cubicBezTo>
                  <a:pt x="177" y="42"/>
                  <a:pt x="177" y="41"/>
                  <a:pt x="176" y="41"/>
                </a:cubicBezTo>
                <a:cubicBezTo>
                  <a:pt x="152" y="17"/>
                  <a:pt x="152" y="17"/>
                  <a:pt x="152" y="17"/>
                </a:cubicBezTo>
                <a:cubicBezTo>
                  <a:pt x="152" y="16"/>
                  <a:pt x="151" y="16"/>
                  <a:pt x="150" y="17"/>
                </a:cubicBezTo>
                <a:cubicBezTo>
                  <a:pt x="135" y="32"/>
                  <a:pt x="135" y="32"/>
                  <a:pt x="135" y="32"/>
                </a:cubicBezTo>
                <a:cubicBezTo>
                  <a:pt x="135" y="32"/>
                  <a:pt x="134" y="32"/>
                  <a:pt x="133" y="32"/>
                </a:cubicBezTo>
                <a:cubicBezTo>
                  <a:pt x="116" y="25"/>
                  <a:pt x="116" y="25"/>
                  <a:pt x="116" y="25"/>
                </a:cubicBezTo>
                <a:cubicBezTo>
                  <a:pt x="115" y="25"/>
                  <a:pt x="115" y="24"/>
                  <a:pt x="115" y="23"/>
                </a:cubicBezTo>
                <a:cubicBezTo>
                  <a:pt x="115" y="2"/>
                  <a:pt x="115" y="2"/>
                  <a:pt x="115" y="2"/>
                </a:cubicBezTo>
                <a:cubicBezTo>
                  <a:pt x="115" y="1"/>
                  <a:pt x="114" y="0"/>
                  <a:pt x="113" y="0"/>
                </a:cubicBezTo>
                <a:cubicBezTo>
                  <a:pt x="80" y="0"/>
                  <a:pt x="80" y="0"/>
                  <a:pt x="80" y="0"/>
                </a:cubicBezTo>
                <a:cubicBezTo>
                  <a:pt x="79" y="0"/>
                  <a:pt x="78" y="1"/>
                  <a:pt x="78" y="2"/>
                </a:cubicBezTo>
                <a:cubicBezTo>
                  <a:pt x="78" y="23"/>
                  <a:pt x="78" y="23"/>
                  <a:pt x="78" y="23"/>
                </a:cubicBezTo>
                <a:cubicBezTo>
                  <a:pt x="78" y="24"/>
                  <a:pt x="78" y="25"/>
                  <a:pt x="77" y="25"/>
                </a:cubicBezTo>
                <a:cubicBezTo>
                  <a:pt x="60" y="32"/>
                  <a:pt x="60" y="32"/>
                  <a:pt x="60" y="32"/>
                </a:cubicBezTo>
                <a:cubicBezTo>
                  <a:pt x="59" y="32"/>
                  <a:pt x="58" y="32"/>
                  <a:pt x="58" y="32"/>
                </a:cubicBezTo>
                <a:cubicBezTo>
                  <a:pt x="42" y="17"/>
                  <a:pt x="42" y="17"/>
                  <a:pt x="42" y="17"/>
                </a:cubicBezTo>
                <a:cubicBezTo>
                  <a:pt x="42" y="16"/>
                  <a:pt x="41" y="16"/>
                  <a:pt x="41" y="17"/>
                </a:cubicBezTo>
                <a:cubicBezTo>
                  <a:pt x="17" y="41"/>
                  <a:pt x="17" y="41"/>
                  <a:pt x="17" y="41"/>
                </a:cubicBezTo>
                <a:cubicBezTo>
                  <a:pt x="16" y="41"/>
                  <a:pt x="16" y="42"/>
                  <a:pt x="17" y="42"/>
                </a:cubicBezTo>
                <a:cubicBezTo>
                  <a:pt x="32" y="58"/>
                  <a:pt x="32" y="58"/>
                  <a:pt x="32" y="58"/>
                </a:cubicBezTo>
                <a:cubicBezTo>
                  <a:pt x="32" y="58"/>
                  <a:pt x="32" y="59"/>
                  <a:pt x="32" y="60"/>
                </a:cubicBezTo>
                <a:cubicBezTo>
                  <a:pt x="25" y="77"/>
                  <a:pt x="25" y="77"/>
                  <a:pt x="25" y="77"/>
                </a:cubicBezTo>
                <a:cubicBezTo>
                  <a:pt x="25" y="78"/>
                  <a:pt x="24" y="78"/>
                  <a:pt x="23" y="78"/>
                </a:cubicBezTo>
                <a:cubicBezTo>
                  <a:pt x="2" y="78"/>
                  <a:pt x="2" y="78"/>
                  <a:pt x="2" y="78"/>
                </a:cubicBezTo>
                <a:cubicBezTo>
                  <a:pt x="1" y="78"/>
                  <a:pt x="0" y="79"/>
                  <a:pt x="0" y="79"/>
                </a:cubicBezTo>
                <a:cubicBezTo>
                  <a:pt x="0" y="113"/>
                  <a:pt x="0" y="113"/>
                  <a:pt x="0" y="113"/>
                </a:cubicBezTo>
                <a:cubicBezTo>
                  <a:pt x="0" y="114"/>
                  <a:pt x="1" y="115"/>
                  <a:pt x="2" y="115"/>
                </a:cubicBezTo>
                <a:cubicBezTo>
                  <a:pt x="23" y="115"/>
                  <a:pt x="23" y="115"/>
                  <a:pt x="23" y="115"/>
                </a:cubicBezTo>
                <a:cubicBezTo>
                  <a:pt x="24" y="115"/>
                  <a:pt x="25" y="115"/>
                  <a:pt x="25" y="116"/>
                </a:cubicBezTo>
                <a:cubicBezTo>
                  <a:pt x="32" y="133"/>
                  <a:pt x="32" y="133"/>
                  <a:pt x="32" y="133"/>
                </a:cubicBezTo>
                <a:cubicBezTo>
                  <a:pt x="32" y="134"/>
                  <a:pt x="32" y="135"/>
                  <a:pt x="32" y="135"/>
                </a:cubicBezTo>
                <a:cubicBezTo>
                  <a:pt x="17" y="150"/>
                  <a:pt x="17" y="150"/>
                  <a:pt x="17" y="150"/>
                </a:cubicBezTo>
                <a:cubicBezTo>
                  <a:pt x="16" y="151"/>
                  <a:pt x="16" y="152"/>
                  <a:pt x="17" y="152"/>
                </a:cubicBezTo>
                <a:cubicBezTo>
                  <a:pt x="41" y="176"/>
                  <a:pt x="41" y="176"/>
                  <a:pt x="41" y="176"/>
                </a:cubicBezTo>
                <a:cubicBezTo>
                  <a:pt x="41" y="177"/>
                  <a:pt x="42" y="177"/>
                  <a:pt x="42" y="176"/>
                </a:cubicBezTo>
                <a:cubicBezTo>
                  <a:pt x="58" y="161"/>
                  <a:pt x="58" y="161"/>
                  <a:pt x="58" y="161"/>
                </a:cubicBezTo>
                <a:cubicBezTo>
                  <a:pt x="58" y="161"/>
                  <a:pt x="59" y="160"/>
                  <a:pt x="60" y="161"/>
                </a:cubicBezTo>
                <a:cubicBezTo>
                  <a:pt x="77" y="168"/>
                  <a:pt x="77" y="168"/>
                  <a:pt x="77" y="168"/>
                </a:cubicBezTo>
                <a:cubicBezTo>
                  <a:pt x="78" y="168"/>
                  <a:pt x="78" y="169"/>
                  <a:pt x="78" y="170"/>
                </a:cubicBezTo>
                <a:cubicBezTo>
                  <a:pt x="78" y="191"/>
                  <a:pt x="78" y="191"/>
                  <a:pt x="78" y="191"/>
                </a:cubicBezTo>
                <a:cubicBezTo>
                  <a:pt x="78" y="192"/>
                  <a:pt x="79" y="192"/>
                  <a:pt x="80" y="192"/>
                </a:cubicBezTo>
                <a:cubicBezTo>
                  <a:pt x="113" y="192"/>
                  <a:pt x="113" y="192"/>
                  <a:pt x="113" y="192"/>
                </a:cubicBezTo>
                <a:cubicBezTo>
                  <a:pt x="114" y="192"/>
                  <a:pt x="115" y="192"/>
                  <a:pt x="115" y="191"/>
                </a:cubicBezTo>
                <a:cubicBezTo>
                  <a:pt x="115" y="170"/>
                  <a:pt x="115" y="170"/>
                  <a:pt x="115" y="170"/>
                </a:cubicBezTo>
                <a:cubicBezTo>
                  <a:pt x="115" y="169"/>
                  <a:pt x="115" y="168"/>
                  <a:pt x="116" y="168"/>
                </a:cubicBezTo>
                <a:cubicBezTo>
                  <a:pt x="133" y="161"/>
                  <a:pt x="133" y="161"/>
                  <a:pt x="133" y="161"/>
                </a:cubicBezTo>
                <a:cubicBezTo>
                  <a:pt x="134" y="160"/>
                  <a:pt x="135" y="161"/>
                  <a:pt x="135" y="161"/>
                </a:cubicBezTo>
                <a:cubicBezTo>
                  <a:pt x="150" y="176"/>
                  <a:pt x="150" y="176"/>
                  <a:pt x="150" y="176"/>
                </a:cubicBezTo>
                <a:cubicBezTo>
                  <a:pt x="151" y="177"/>
                  <a:pt x="152" y="177"/>
                  <a:pt x="152" y="176"/>
                </a:cubicBezTo>
                <a:cubicBezTo>
                  <a:pt x="176" y="152"/>
                  <a:pt x="176" y="152"/>
                  <a:pt x="176" y="152"/>
                </a:cubicBezTo>
                <a:cubicBezTo>
                  <a:pt x="177" y="152"/>
                  <a:pt x="177" y="151"/>
                  <a:pt x="176" y="150"/>
                </a:cubicBezTo>
                <a:cubicBezTo>
                  <a:pt x="161" y="135"/>
                  <a:pt x="161" y="135"/>
                  <a:pt x="161" y="135"/>
                </a:cubicBezTo>
                <a:cubicBezTo>
                  <a:pt x="161" y="135"/>
                  <a:pt x="160" y="134"/>
                  <a:pt x="161" y="133"/>
                </a:cubicBezTo>
                <a:cubicBezTo>
                  <a:pt x="168" y="116"/>
                  <a:pt x="168" y="116"/>
                  <a:pt x="168" y="116"/>
                </a:cubicBezTo>
                <a:cubicBezTo>
                  <a:pt x="168" y="115"/>
                  <a:pt x="169" y="115"/>
                  <a:pt x="170" y="115"/>
                </a:cubicBezTo>
                <a:cubicBezTo>
                  <a:pt x="191" y="115"/>
                  <a:pt x="191" y="115"/>
                  <a:pt x="191" y="115"/>
                </a:cubicBezTo>
                <a:cubicBezTo>
                  <a:pt x="192" y="115"/>
                  <a:pt x="192" y="114"/>
                  <a:pt x="192" y="113"/>
                </a:cubicBezTo>
                <a:cubicBezTo>
                  <a:pt x="192" y="79"/>
                  <a:pt x="192" y="79"/>
                  <a:pt x="192" y="79"/>
                </a:cubicBezTo>
                <a:cubicBezTo>
                  <a:pt x="192" y="79"/>
                  <a:pt x="192" y="78"/>
                  <a:pt x="191" y="78"/>
                </a:cubicBezTo>
                <a:moveTo>
                  <a:pt x="96" y="130"/>
                </a:moveTo>
                <a:cubicBezTo>
                  <a:pt x="78" y="130"/>
                  <a:pt x="63" y="115"/>
                  <a:pt x="63" y="96"/>
                </a:cubicBezTo>
                <a:cubicBezTo>
                  <a:pt x="63" y="78"/>
                  <a:pt x="78" y="63"/>
                  <a:pt x="96" y="63"/>
                </a:cubicBezTo>
                <a:cubicBezTo>
                  <a:pt x="115" y="63"/>
                  <a:pt x="130" y="78"/>
                  <a:pt x="130" y="96"/>
                </a:cubicBezTo>
                <a:cubicBezTo>
                  <a:pt x="130" y="115"/>
                  <a:pt x="115" y="130"/>
                  <a:pt x="96" y="130"/>
                </a:cubicBezTo>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pic>
        <p:nvPicPr>
          <p:cNvPr id="872" name="Google Shape;872;p23"/>
          <p:cNvPicPr preferRelativeResize="0"/>
          <p:nvPr/>
        </p:nvPicPr>
        <p:blipFill rotWithShape="1">
          <a:blip r:embed="rId3">
            <a:alphaModFix/>
          </a:blip>
          <a:srcRect b="0" l="0" r="0" t="0"/>
          <a:stretch/>
        </p:blipFill>
        <p:spPr>
          <a:xfrm>
            <a:off x="2457450" y="870793"/>
            <a:ext cx="11327552" cy="2743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2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a:t>
            </a:r>
            <a:endParaRPr/>
          </a:p>
        </p:txBody>
      </p:sp>
      <p:sp>
        <p:nvSpPr>
          <p:cNvPr id="879" name="Google Shape;879;p24"/>
          <p:cNvSpPr txBox="1"/>
          <p:nvPr>
            <p:ph idx="4294967295" type="body"/>
          </p:nvPr>
        </p:nvSpPr>
        <p:spPr>
          <a:xfrm>
            <a:off x="1064510" y="1841706"/>
            <a:ext cx="14287243" cy="1677782"/>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 A socket is created on the driver’s machine. </a:t>
            </a:r>
            <a:endParaRPr/>
          </a:p>
        </p:txBody>
      </p:sp>
      <p:grpSp>
        <p:nvGrpSpPr>
          <p:cNvPr id="880" name="Google Shape;880;p24"/>
          <p:cNvGrpSpPr/>
          <p:nvPr/>
        </p:nvGrpSpPr>
        <p:grpSpPr>
          <a:xfrm>
            <a:off x="1163366" y="3516766"/>
            <a:ext cx="13718825" cy="3081332"/>
            <a:chOff x="476163" y="715911"/>
            <a:chExt cx="14591406" cy="2850253"/>
          </a:xfrm>
        </p:grpSpPr>
        <p:sp>
          <p:nvSpPr>
            <p:cNvPr id="881" name="Google Shape;881;p24"/>
            <p:cNvSpPr/>
            <p:nvPr/>
          </p:nvSpPr>
          <p:spPr>
            <a:xfrm>
              <a:off x="476163" y="715911"/>
              <a:ext cx="14591406" cy="2850253"/>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82" name="Google Shape;882;p24"/>
            <p:cNvSpPr/>
            <p:nvPr/>
          </p:nvSpPr>
          <p:spPr>
            <a:xfrm>
              <a:off x="1046778" y="715911"/>
              <a:ext cx="14020791" cy="523218"/>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Example</a:t>
              </a:r>
              <a:r>
                <a:rPr b="0" i="0" lang="en-US" sz="2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sp>
        <p:nvSpPr>
          <p:cNvPr id="883" name="Google Shape;883;p24"/>
          <p:cNvSpPr/>
          <p:nvPr/>
        </p:nvSpPr>
        <p:spPr>
          <a:xfrm>
            <a:off x="1540722" y="4002566"/>
            <a:ext cx="7641936" cy="263149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crowd.foreachRDD(rdd =&gt; {rdd.collect.foreach(record=&gt;{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out.println(record)</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
        <p:nvSpPr>
          <p:cNvPr id="884" name="Google Shape;884;p24"/>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85" name="Google Shape;885;p24"/>
          <p:cNvSpPr txBox="1"/>
          <p:nvPr/>
        </p:nvSpPr>
        <p:spPr>
          <a:xfrm>
            <a:off x="6081066" y="1029001"/>
            <a:ext cx="4093869"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SOCKET STREAM</a:t>
            </a:r>
            <a:endParaRPr b="0" i="0" sz="1400" u="none" cap="none" strike="noStrike">
              <a:solidFill>
                <a:srgbClr val="000000"/>
              </a:solidFill>
              <a:latin typeface="Arial"/>
              <a:ea typeface="Arial"/>
              <a:cs typeface="Arial"/>
              <a:sym typeface="Arial"/>
            </a:endParaRPr>
          </a:p>
        </p:txBody>
      </p:sp>
      <p:pic>
        <p:nvPicPr>
          <p:cNvPr id="886" name="Google Shape;886;p24"/>
          <p:cNvPicPr preferRelativeResize="0"/>
          <p:nvPr/>
        </p:nvPicPr>
        <p:blipFill rotWithShape="1">
          <a:blip r:embed="rId3">
            <a:alphaModFix/>
          </a:blip>
          <a:srcRect b="0" l="0" r="0" t="0"/>
          <a:stretch/>
        </p:blipFill>
        <p:spPr>
          <a:xfrm>
            <a:off x="2457450" y="870793"/>
            <a:ext cx="11327552" cy="2743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2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a:t>
            </a:r>
            <a:endParaRPr/>
          </a:p>
        </p:txBody>
      </p:sp>
      <p:grpSp>
        <p:nvGrpSpPr>
          <p:cNvPr id="893" name="Google Shape;893;p25"/>
          <p:cNvGrpSpPr/>
          <p:nvPr/>
        </p:nvGrpSpPr>
        <p:grpSpPr>
          <a:xfrm>
            <a:off x="688664" y="3375955"/>
            <a:ext cx="14518378" cy="4644096"/>
            <a:chOff x="476162" y="-204486"/>
            <a:chExt cx="14518377" cy="2827967"/>
          </a:xfrm>
        </p:grpSpPr>
        <p:sp>
          <p:nvSpPr>
            <p:cNvPr id="894" name="Google Shape;894;p25"/>
            <p:cNvSpPr/>
            <p:nvPr/>
          </p:nvSpPr>
          <p:spPr>
            <a:xfrm>
              <a:off x="476162" y="-204486"/>
              <a:ext cx="14433120" cy="282796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95" name="Google Shape;895;p25"/>
            <p:cNvSpPr/>
            <p:nvPr/>
          </p:nvSpPr>
          <p:spPr>
            <a:xfrm>
              <a:off x="973748" y="97039"/>
              <a:ext cx="14020791" cy="523218"/>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Example</a:t>
              </a:r>
              <a:r>
                <a:rPr b="0" i="0" lang="en-US" sz="2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sp>
        <p:nvSpPr>
          <p:cNvPr id="896" name="Google Shape;896;p25"/>
          <p:cNvSpPr/>
          <p:nvPr/>
        </p:nvSpPr>
        <p:spPr>
          <a:xfrm>
            <a:off x="1127692" y="1842124"/>
            <a:ext cx="15104244" cy="124386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A DStream can be created to read data from files on any file system that is compatible with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80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the HDFS API.</a:t>
            </a:r>
            <a:endParaRPr b="0" i="0" sz="1400" u="none" cap="none" strike="noStrike">
              <a:solidFill>
                <a:srgbClr val="000000"/>
              </a:solidFill>
              <a:latin typeface="Arial"/>
              <a:ea typeface="Arial"/>
              <a:cs typeface="Arial"/>
              <a:sym typeface="Arial"/>
            </a:endParaRPr>
          </a:p>
        </p:txBody>
      </p:sp>
      <p:sp>
        <p:nvSpPr>
          <p:cNvPr id="897" name="Google Shape;897;p25"/>
          <p:cNvSpPr/>
          <p:nvPr/>
        </p:nvSpPr>
        <p:spPr>
          <a:xfrm>
            <a:off x="1494957" y="4526383"/>
            <a:ext cx="8128000" cy="258917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streamingContext.fileStream[KeyClass, ValueClass, InputFormatClass](dataDirectory) streamingContext.fileStream&lt;KeyClass, ValueClass, InputFormatClass&gt;(dataDirectory); streamingContext.textFileStream(dataDirectory) </a:t>
            </a:r>
            <a:endParaRPr b="0" i="0" sz="1400" u="none" cap="none" strike="noStrike">
              <a:solidFill>
                <a:srgbClr val="000000"/>
              </a:solidFill>
              <a:latin typeface="Arial"/>
              <a:ea typeface="Arial"/>
              <a:cs typeface="Arial"/>
              <a:sym typeface="Arial"/>
            </a:endParaRPr>
          </a:p>
        </p:txBody>
      </p:sp>
      <p:sp>
        <p:nvSpPr>
          <p:cNvPr id="898" name="Google Shape;898;p25"/>
          <p:cNvSpPr txBox="1"/>
          <p:nvPr/>
        </p:nvSpPr>
        <p:spPr>
          <a:xfrm>
            <a:off x="7050157" y="1025845"/>
            <a:ext cx="2155687"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FILE STREAM</a:t>
            </a:r>
            <a:endParaRPr b="0" i="0" sz="1400" u="none" cap="none" strike="noStrike">
              <a:solidFill>
                <a:srgbClr val="000000"/>
              </a:solidFill>
              <a:latin typeface="Arial"/>
              <a:ea typeface="Arial"/>
              <a:cs typeface="Arial"/>
              <a:sym typeface="Arial"/>
            </a:endParaRPr>
          </a:p>
        </p:txBody>
      </p:sp>
      <p:sp>
        <p:nvSpPr>
          <p:cNvPr id="899" name="Google Shape;899;p25"/>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00" name="Google Shape;900;p25"/>
          <p:cNvPicPr preferRelativeResize="0"/>
          <p:nvPr/>
        </p:nvPicPr>
        <p:blipFill rotWithShape="1">
          <a:blip r:embed="rId3">
            <a:alphaModFix/>
          </a:blip>
          <a:srcRect b="0" l="0" r="0" t="0"/>
          <a:stretch/>
        </p:blipFill>
        <p:spPr>
          <a:xfrm>
            <a:off x="2457450" y="870793"/>
            <a:ext cx="11327552" cy="274320"/>
          </a:xfrm>
          <a:prstGeom prst="rect">
            <a:avLst/>
          </a:prstGeom>
          <a:noFill/>
          <a:ln>
            <a:noFill/>
          </a:ln>
        </p:spPr>
      </p:pic>
      <p:pic>
        <p:nvPicPr>
          <p:cNvPr id="901" name="Google Shape;901;p25"/>
          <p:cNvPicPr preferRelativeResize="0"/>
          <p:nvPr/>
        </p:nvPicPr>
        <p:blipFill>
          <a:blip r:embed="rId4">
            <a:alphaModFix/>
          </a:blip>
          <a:stretch>
            <a:fillRect/>
          </a:stretch>
        </p:blipFill>
        <p:spPr>
          <a:xfrm>
            <a:off x="0" y="0"/>
            <a:ext cx="16256000" cy="9144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2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a:t>
            </a:r>
            <a:endParaRPr/>
          </a:p>
        </p:txBody>
      </p:sp>
      <p:sp>
        <p:nvSpPr>
          <p:cNvPr id="908" name="Google Shape;908;p27"/>
          <p:cNvSpPr txBox="1"/>
          <p:nvPr>
            <p:ph idx="4294967295" type="body"/>
          </p:nvPr>
        </p:nvSpPr>
        <p:spPr>
          <a:xfrm>
            <a:off x="1100058" y="2000687"/>
            <a:ext cx="15056263" cy="7512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0" i="0" lang="en-US" sz="2400" u="none" cap="none" strike="noStrike">
                <a:solidFill>
                  <a:srgbClr val="3F3F3F"/>
                </a:solidFill>
                <a:latin typeface="Open Sans"/>
                <a:ea typeface="Open Sans"/>
                <a:cs typeface="Open Sans"/>
                <a:sym typeface="Open Sans"/>
              </a:rPr>
              <a:t>Window operations let you implement transformations over a sliding window of data.</a:t>
            </a:r>
            <a:endParaRPr/>
          </a:p>
        </p:txBody>
      </p:sp>
      <p:grpSp>
        <p:nvGrpSpPr>
          <p:cNvPr id="909" name="Google Shape;909;p27"/>
          <p:cNvGrpSpPr/>
          <p:nvPr/>
        </p:nvGrpSpPr>
        <p:grpSpPr>
          <a:xfrm>
            <a:off x="2567829" y="2986224"/>
            <a:ext cx="7972111" cy="3570655"/>
            <a:chOff x="0" y="0"/>
            <a:chExt cx="10240826" cy="4586798"/>
          </a:xfrm>
        </p:grpSpPr>
        <p:grpSp>
          <p:nvGrpSpPr>
            <p:cNvPr id="910" name="Google Shape;910;p27"/>
            <p:cNvGrpSpPr/>
            <p:nvPr/>
          </p:nvGrpSpPr>
          <p:grpSpPr>
            <a:xfrm>
              <a:off x="168993" y="20002"/>
              <a:ext cx="9977155" cy="1479943"/>
              <a:chOff x="0" y="0"/>
              <a:chExt cx="9977152" cy="1479941"/>
            </a:xfrm>
          </p:grpSpPr>
          <p:cxnSp>
            <p:nvCxnSpPr>
              <p:cNvPr id="911" name="Google Shape;911;p27"/>
              <p:cNvCxnSpPr/>
              <p:nvPr/>
            </p:nvCxnSpPr>
            <p:spPr>
              <a:xfrm flipH="1" rot="10800000">
                <a:off x="1436787" y="979334"/>
                <a:ext cx="8540365" cy="64389"/>
              </a:xfrm>
              <a:prstGeom prst="straightConnector1">
                <a:avLst/>
              </a:prstGeom>
              <a:noFill/>
              <a:ln cap="flat" cmpd="sng" w="28575">
                <a:solidFill>
                  <a:srgbClr val="595959"/>
                </a:solidFill>
                <a:prstDash val="lgDash"/>
                <a:miter lim="800000"/>
                <a:headEnd len="sm" w="sm" type="none"/>
                <a:tailEnd len="med" w="med" type="triangle"/>
              </a:ln>
            </p:spPr>
          </p:cxnSp>
          <p:sp>
            <p:nvSpPr>
              <p:cNvPr id="912" name="Google Shape;912;p27"/>
              <p:cNvSpPr/>
              <p:nvPr/>
            </p:nvSpPr>
            <p:spPr>
              <a:xfrm>
                <a:off x="2886346" y="660497"/>
                <a:ext cx="591775" cy="69642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9CDAE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3" name="Google Shape;913;p27"/>
              <p:cNvSpPr/>
              <p:nvPr/>
            </p:nvSpPr>
            <p:spPr>
              <a:xfrm>
                <a:off x="2068787" y="0"/>
                <a:ext cx="2268717" cy="44704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Time 1</a:t>
                </a:r>
                <a:endParaRPr b="0" i="0" sz="1400" u="none" cap="none" strike="noStrike">
                  <a:solidFill>
                    <a:srgbClr val="000000"/>
                  </a:solidFill>
                  <a:latin typeface="Arial"/>
                  <a:ea typeface="Arial"/>
                  <a:cs typeface="Arial"/>
                  <a:sym typeface="Arial"/>
                </a:endParaRPr>
              </a:p>
            </p:txBody>
          </p:sp>
          <p:sp>
            <p:nvSpPr>
              <p:cNvPr id="914" name="Google Shape;914;p27"/>
              <p:cNvSpPr/>
              <p:nvPr/>
            </p:nvSpPr>
            <p:spPr>
              <a:xfrm>
                <a:off x="0" y="677300"/>
                <a:ext cx="1263214" cy="8026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Original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DStream</a:t>
                </a:r>
                <a:endParaRPr b="0" i="0" sz="1400" u="none" cap="none" strike="noStrike">
                  <a:solidFill>
                    <a:srgbClr val="000000"/>
                  </a:solidFill>
                  <a:latin typeface="Arial"/>
                  <a:ea typeface="Arial"/>
                  <a:cs typeface="Arial"/>
                  <a:sym typeface="Arial"/>
                </a:endParaRPr>
              </a:p>
            </p:txBody>
          </p:sp>
        </p:grpSp>
        <p:grpSp>
          <p:nvGrpSpPr>
            <p:cNvPr id="915" name="Google Shape;915;p27"/>
            <p:cNvGrpSpPr/>
            <p:nvPr/>
          </p:nvGrpSpPr>
          <p:grpSpPr>
            <a:xfrm>
              <a:off x="6164696" y="1447919"/>
              <a:ext cx="2524366" cy="1629467"/>
              <a:chOff x="0" y="0"/>
              <a:chExt cx="2524365" cy="1629466"/>
            </a:xfrm>
          </p:grpSpPr>
          <p:cxnSp>
            <p:nvCxnSpPr>
              <p:cNvPr id="916" name="Google Shape;916;p27"/>
              <p:cNvCxnSpPr/>
              <p:nvPr/>
            </p:nvCxnSpPr>
            <p:spPr>
              <a:xfrm>
                <a:off x="0" y="0"/>
                <a:ext cx="11935" cy="1629466"/>
              </a:xfrm>
              <a:prstGeom prst="straightConnector1">
                <a:avLst/>
              </a:prstGeom>
              <a:noFill/>
              <a:ln cap="flat" cmpd="sng" w="28575">
                <a:solidFill>
                  <a:srgbClr val="595959"/>
                </a:solidFill>
                <a:prstDash val="dash"/>
                <a:miter lim="800000"/>
                <a:headEnd len="sm" w="sm" type="none"/>
                <a:tailEnd len="med" w="med" type="triangle"/>
              </a:ln>
            </p:spPr>
          </p:cxnSp>
          <p:sp>
            <p:nvSpPr>
              <p:cNvPr id="917" name="Google Shape;917;p27"/>
              <p:cNvSpPr/>
              <p:nvPr/>
            </p:nvSpPr>
            <p:spPr>
              <a:xfrm>
                <a:off x="357913" y="223218"/>
                <a:ext cx="2166452" cy="8026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Window-based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operation</a:t>
                </a:r>
                <a:endParaRPr b="0" i="0" sz="1400" u="none" cap="none" strike="noStrike">
                  <a:solidFill>
                    <a:srgbClr val="000000"/>
                  </a:solidFill>
                  <a:latin typeface="Arial"/>
                  <a:ea typeface="Arial"/>
                  <a:cs typeface="Arial"/>
                  <a:sym typeface="Arial"/>
                </a:endParaRPr>
              </a:p>
            </p:txBody>
          </p:sp>
        </p:grpSp>
        <p:sp>
          <p:nvSpPr>
            <p:cNvPr id="918" name="Google Shape;918;p27"/>
            <p:cNvSpPr/>
            <p:nvPr/>
          </p:nvSpPr>
          <p:spPr>
            <a:xfrm>
              <a:off x="4474167" y="680501"/>
              <a:ext cx="591775" cy="69642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9CDAE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9" name="Google Shape;919;p27"/>
            <p:cNvSpPr/>
            <p:nvPr/>
          </p:nvSpPr>
          <p:spPr>
            <a:xfrm>
              <a:off x="3728432" y="20003"/>
              <a:ext cx="2268717" cy="44704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Time 2</a:t>
              </a:r>
              <a:endParaRPr b="0" i="0" sz="1400" u="none" cap="none" strike="noStrike">
                <a:solidFill>
                  <a:srgbClr val="000000"/>
                </a:solidFill>
                <a:latin typeface="Arial"/>
                <a:ea typeface="Arial"/>
                <a:cs typeface="Arial"/>
                <a:sym typeface="Arial"/>
              </a:endParaRPr>
            </a:p>
          </p:txBody>
        </p:sp>
        <p:sp>
          <p:nvSpPr>
            <p:cNvPr id="920" name="Google Shape;920;p27"/>
            <p:cNvSpPr/>
            <p:nvPr/>
          </p:nvSpPr>
          <p:spPr>
            <a:xfrm>
              <a:off x="5892994" y="680501"/>
              <a:ext cx="591775" cy="69642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9CDAE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1" name="Google Shape;921;p27"/>
            <p:cNvSpPr/>
            <p:nvPr/>
          </p:nvSpPr>
          <p:spPr>
            <a:xfrm>
              <a:off x="5128884" y="54067"/>
              <a:ext cx="2268717" cy="44704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Time 3</a:t>
              </a:r>
              <a:endParaRPr b="0" i="0" sz="1400" u="none" cap="none" strike="noStrike">
                <a:solidFill>
                  <a:srgbClr val="000000"/>
                </a:solidFill>
                <a:latin typeface="Arial"/>
                <a:ea typeface="Arial"/>
                <a:cs typeface="Arial"/>
                <a:sym typeface="Arial"/>
              </a:endParaRPr>
            </a:p>
          </p:txBody>
        </p:sp>
        <p:sp>
          <p:nvSpPr>
            <p:cNvPr id="922" name="Google Shape;922;p27"/>
            <p:cNvSpPr/>
            <p:nvPr/>
          </p:nvSpPr>
          <p:spPr>
            <a:xfrm>
              <a:off x="7311821" y="680501"/>
              <a:ext cx="591775" cy="69642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9CDAE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3" name="Google Shape;923;p27"/>
            <p:cNvSpPr/>
            <p:nvPr/>
          </p:nvSpPr>
          <p:spPr>
            <a:xfrm>
              <a:off x="6580577" y="0"/>
              <a:ext cx="2268717" cy="44704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Time 4</a:t>
              </a:r>
              <a:endParaRPr b="0" i="0" sz="1400" u="none" cap="none" strike="noStrike">
                <a:solidFill>
                  <a:srgbClr val="000000"/>
                </a:solidFill>
                <a:latin typeface="Arial"/>
                <a:ea typeface="Arial"/>
                <a:cs typeface="Arial"/>
                <a:sym typeface="Arial"/>
              </a:endParaRPr>
            </a:p>
          </p:txBody>
        </p:sp>
        <p:sp>
          <p:nvSpPr>
            <p:cNvPr id="924" name="Google Shape;924;p27"/>
            <p:cNvSpPr/>
            <p:nvPr/>
          </p:nvSpPr>
          <p:spPr>
            <a:xfrm>
              <a:off x="8730649" y="680501"/>
              <a:ext cx="591775" cy="69642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9CDAEB"/>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5" name="Google Shape;925;p27"/>
            <p:cNvSpPr/>
            <p:nvPr/>
          </p:nvSpPr>
          <p:spPr>
            <a:xfrm>
              <a:off x="7913089" y="20003"/>
              <a:ext cx="2268717" cy="44704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Time 5</a:t>
              </a:r>
              <a:endParaRPr b="0" i="0" sz="1400" u="none" cap="none" strike="noStrike">
                <a:solidFill>
                  <a:srgbClr val="000000"/>
                </a:solidFill>
                <a:latin typeface="Arial"/>
                <a:ea typeface="Arial"/>
                <a:cs typeface="Arial"/>
                <a:sym typeface="Arial"/>
              </a:endParaRPr>
            </a:p>
          </p:txBody>
        </p:sp>
        <p:cxnSp>
          <p:nvCxnSpPr>
            <p:cNvPr id="926" name="Google Shape;926;p27"/>
            <p:cNvCxnSpPr/>
            <p:nvPr/>
          </p:nvCxnSpPr>
          <p:spPr>
            <a:xfrm flipH="1" rot="10800000">
              <a:off x="1605781" y="3396221"/>
              <a:ext cx="8540364" cy="64389"/>
            </a:xfrm>
            <a:prstGeom prst="straightConnector1">
              <a:avLst/>
            </a:prstGeom>
            <a:noFill/>
            <a:ln cap="flat" cmpd="sng" w="28575">
              <a:solidFill>
                <a:srgbClr val="595959"/>
              </a:solidFill>
              <a:prstDash val="lgDash"/>
              <a:miter lim="800000"/>
              <a:headEnd len="sm" w="sm" type="none"/>
              <a:tailEnd len="med" w="med" type="triangle"/>
            </a:ln>
          </p:spPr>
        </p:cxnSp>
        <p:sp>
          <p:nvSpPr>
            <p:cNvPr id="927" name="Google Shape;927;p27"/>
            <p:cNvSpPr/>
            <p:nvPr/>
          </p:nvSpPr>
          <p:spPr>
            <a:xfrm>
              <a:off x="3055340" y="3077384"/>
              <a:ext cx="591775" cy="69642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8" name="Google Shape;928;p27"/>
            <p:cNvSpPr/>
            <p:nvPr/>
          </p:nvSpPr>
          <p:spPr>
            <a:xfrm>
              <a:off x="7972109" y="3784157"/>
              <a:ext cx="2268717" cy="8026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Window at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time 5</a:t>
              </a:r>
              <a:endParaRPr b="0" i="0" sz="1400" u="none" cap="none" strike="noStrike">
                <a:solidFill>
                  <a:srgbClr val="000000"/>
                </a:solidFill>
                <a:latin typeface="Arial"/>
                <a:ea typeface="Arial"/>
                <a:cs typeface="Arial"/>
                <a:sym typeface="Arial"/>
              </a:endParaRPr>
            </a:p>
          </p:txBody>
        </p:sp>
        <p:sp>
          <p:nvSpPr>
            <p:cNvPr id="929" name="Google Shape;929;p27"/>
            <p:cNvSpPr/>
            <p:nvPr/>
          </p:nvSpPr>
          <p:spPr>
            <a:xfrm>
              <a:off x="0" y="3094186"/>
              <a:ext cx="1601203" cy="8026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Windowed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DStream</a:t>
              </a:r>
              <a:endParaRPr b="0" i="0" sz="1400" u="none" cap="none" strike="noStrike">
                <a:solidFill>
                  <a:srgbClr val="000000"/>
                </a:solidFill>
                <a:latin typeface="Arial"/>
                <a:ea typeface="Arial"/>
                <a:cs typeface="Arial"/>
                <a:sym typeface="Arial"/>
              </a:endParaRPr>
            </a:p>
          </p:txBody>
        </p:sp>
        <p:sp>
          <p:nvSpPr>
            <p:cNvPr id="930" name="Google Shape;930;p27"/>
            <p:cNvSpPr/>
            <p:nvPr/>
          </p:nvSpPr>
          <p:spPr>
            <a:xfrm>
              <a:off x="5892994" y="3077384"/>
              <a:ext cx="591775" cy="69642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1" name="Google Shape;931;p27"/>
            <p:cNvSpPr/>
            <p:nvPr/>
          </p:nvSpPr>
          <p:spPr>
            <a:xfrm>
              <a:off x="8730649" y="3077384"/>
              <a:ext cx="591775" cy="69642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FFFFF"/>
            </a:solidFill>
            <a:ln cap="flat" cmpd="sng" w="28575">
              <a:solidFill>
                <a:srgbClr val="28AADD"/>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2" name="Google Shape;932;p27"/>
            <p:cNvSpPr/>
            <p:nvPr/>
          </p:nvSpPr>
          <p:spPr>
            <a:xfrm>
              <a:off x="5128884" y="3784157"/>
              <a:ext cx="2268717" cy="8026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Window at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time 3</a:t>
              </a:r>
              <a:endParaRPr b="0" i="0" sz="1400" u="none" cap="none" strike="noStrike">
                <a:solidFill>
                  <a:srgbClr val="000000"/>
                </a:solidFill>
                <a:latin typeface="Arial"/>
                <a:ea typeface="Arial"/>
                <a:cs typeface="Arial"/>
                <a:sym typeface="Arial"/>
              </a:endParaRPr>
            </a:p>
          </p:txBody>
        </p:sp>
        <p:sp>
          <p:nvSpPr>
            <p:cNvPr id="933" name="Google Shape;933;p27"/>
            <p:cNvSpPr/>
            <p:nvPr/>
          </p:nvSpPr>
          <p:spPr>
            <a:xfrm>
              <a:off x="2357851" y="3784157"/>
              <a:ext cx="2268717" cy="80264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Window at </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time 1</a:t>
              </a:r>
              <a:endParaRPr b="0" i="0" sz="1400" u="none" cap="none" strike="noStrike">
                <a:solidFill>
                  <a:srgbClr val="000000"/>
                </a:solidFill>
                <a:latin typeface="Arial"/>
                <a:ea typeface="Arial"/>
                <a:cs typeface="Arial"/>
                <a:sym typeface="Arial"/>
              </a:endParaRPr>
            </a:p>
          </p:txBody>
        </p:sp>
        <p:sp>
          <p:nvSpPr>
            <p:cNvPr id="934" name="Google Shape;934;p27"/>
            <p:cNvSpPr/>
            <p:nvPr/>
          </p:nvSpPr>
          <p:spPr>
            <a:xfrm>
              <a:off x="5688329" y="588828"/>
              <a:ext cx="4277329" cy="1011129"/>
            </a:xfrm>
            <a:custGeom>
              <a:rect b="b" l="l" r="r" t="t"/>
              <a:pathLst>
                <a:path extrusionOk="0" h="21600" w="21600">
                  <a:moveTo>
                    <a:pt x="0" y="2160"/>
                  </a:moveTo>
                  <a:cubicBezTo>
                    <a:pt x="0" y="967"/>
                    <a:pt x="150" y="0"/>
                    <a:pt x="335" y="0"/>
                  </a:cubicBezTo>
                  <a:lnTo>
                    <a:pt x="21265" y="0"/>
                  </a:lnTo>
                  <a:cubicBezTo>
                    <a:pt x="21450" y="0"/>
                    <a:pt x="21600" y="967"/>
                    <a:pt x="21600" y="2160"/>
                  </a:cubicBezTo>
                  <a:lnTo>
                    <a:pt x="21600" y="19440"/>
                  </a:lnTo>
                  <a:cubicBezTo>
                    <a:pt x="21600" y="20633"/>
                    <a:pt x="21450" y="21600"/>
                    <a:pt x="21265" y="21600"/>
                  </a:cubicBezTo>
                  <a:lnTo>
                    <a:pt x="335" y="21600"/>
                  </a:lnTo>
                  <a:cubicBezTo>
                    <a:pt x="150" y="21600"/>
                    <a:pt x="0" y="20633"/>
                    <a:pt x="0" y="19440"/>
                  </a:cubicBezTo>
                  <a:lnTo>
                    <a:pt x="0" y="2160"/>
                  </a:lnTo>
                  <a:close/>
                </a:path>
              </a:pathLst>
            </a:custGeom>
            <a:noFill/>
            <a:ln cap="flat" cmpd="sng" w="38100">
              <a:solidFill>
                <a:srgbClr val="F38573"/>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5" name="Google Shape;935;p27"/>
            <p:cNvSpPr/>
            <p:nvPr/>
          </p:nvSpPr>
          <p:spPr>
            <a:xfrm>
              <a:off x="2929351" y="479073"/>
              <a:ext cx="3776776" cy="968846"/>
            </a:xfrm>
            <a:custGeom>
              <a:rect b="b" l="l" r="r" t="t"/>
              <a:pathLst>
                <a:path extrusionOk="0" h="21600" w="21600">
                  <a:moveTo>
                    <a:pt x="0" y="2160"/>
                  </a:moveTo>
                  <a:cubicBezTo>
                    <a:pt x="0" y="967"/>
                    <a:pt x="150" y="0"/>
                    <a:pt x="335" y="0"/>
                  </a:cubicBezTo>
                  <a:lnTo>
                    <a:pt x="21265" y="0"/>
                  </a:lnTo>
                  <a:cubicBezTo>
                    <a:pt x="21450" y="0"/>
                    <a:pt x="21600" y="967"/>
                    <a:pt x="21600" y="2160"/>
                  </a:cubicBezTo>
                  <a:lnTo>
                    <a:pt x="21600" y="19440"/>
                  </a:lnTo>
                  <a:cubicBezTo>
                    <a:pt x="21600" y="20633"/>
                    <a:pt x="21450" y="21600"/>
                    <a:pt x="21265" y="21600"/>
                  </a:cubicBezTo>
                  <a:lnTo>
                    <a:pt x="335" y="21600"/>
                  </a:lnTo>
                  <a:cubicBezTo>
                    <a:pt x="150" y="21600"/>
                    <a:pt x="0" y="20633"/>
                    <a:pt x="0" y="19440"/>
                  </a:cubicBezTo>
                  <a:lnTo>
                    <a:pt x="0" y="2160"/>
                  </a:lnTo>
                  <a:close/>
                </a:path>
              </a:pathLst>
            </a:custGeom>
            <a:noFill/>
            <a:ln cap="flat" cmpd="sng" w="38100">
              <a:solidFill>
                <a:srgbClr val="F38573"/>
              </a:solidFill>
              <a:prstDash val="dash"/>
              <a:miter lim="800000"/>
              <a:headEnd len="sm" w="sm" type="none"/>
              <a:tailEnd len="sm" w="sm" type="none"/>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936" name="Google Shape;936;p27"/>
            <p:cNvCxnSpPr/>
            <p:nvPr/>
          </p:nvCxnSpPr>
          <p:spPr>
            <a:xfrm>
              <a:off x="9007485" y="1599955"/>
              <a:ext cx="22782" cy="1488670"/>
            </a:xfrm>
            <a:prstGeom prst="straightConnector1">
              <a:avLst/>
            </a:prstGeom>
            <a:noFill/>
            <a:ln cap="flat" cmpd="sng" w="28575">
              <a:solidFill>
                <a:srgbClr val="595959"/>
              </a:solidFill>
              <a:prstDash val="solid"/>
              <a:miter lim="800000"/>
              <a:headEnd len="sm" w="sm" type="none"/>
              <a:tailEnd len="med" w="med" type="triangle"/>
            </a:ln>
          </p:spPr>
        </p:cxnSp>
      </p:grpSp>
      <p:grpSp>
        <p:nvGrpSpPr>
          <p:cNvPr id="937" name="Google Shape;937;p27"/>
          <p:cNvGrpSpPr/>
          <p:nvPr/>
        </p:nvGrpSpPr>
        <p:grpSpPr>
          <a:xfrm>
            <a:off x="1744737" y="6721726"/>
            <a:ext cx="12784064" cy="1959410"/>
            <a:chOff x="476163" y="358646"/>
            <a:chExt cx="14591406" cy="1808519"/>
          </a:xfrm>
        </p:grpSpPr>
        <p:sp>
          <p:nvSpPr>
            <p:cNvPr id="938" name="Google Shape;938;p27"/>
            <p:cNvSpPr/>
            <p:nvPr/>
          </p:nvSpPr>
          <p:spPr>
            <a:xfrm>
              <a:off x="476163" y="358646"/>
              <a:ext cx="14591406" cy="1808519"/>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9" name="Google Shape;939;p27"/>
            <p:cNvSpPr/>
            <p:nvPr/>
          </p:nvSpPr>
          <p:spPr>
            <a:xfrm>
              <a:off x="745928" y="429662"/>
              <a:ext cx="14020791" cy="426111"/>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200"/>
                <a:buFont typeface="Arial"/>
                <a:buNone/>
              </a:pPr>
              <a:r>
                <a:rPr b="1" i="0" lang="en-US" sz="2200" u="none" cap="none" strike="noStrike">
                  <a:solidFill>
                    <a:schemeClr val="dk1"/>
                  </a:solidFill>
                  <a:latin typeface="Open Sans SemiBold"/>
                  <a:ea typeface="Open Sans SemiBold"/>
                  <a:cs typeface="Open Sans SemiBold"/>
                  <a:sym typeface="Open Sans SemiBold"/>
                </a:rPr>
                <a:t>Example</a:t>
              </a:r>
              <a:r>
                <a:rPr b="0" i="0" lang="en-US" sz="2400" u="none" cap="none" strike="noStrike">
                  <a:solidFill>
                    <a:schemeClr val="dk1"/>
                  </a:solidFill>
                  <a:latin typeface="Open Sans SemiBold"/>
                  <a:ea typeface="Open Sans SemiBold"/>
                  <a:cs typeface="Open Sans SemiBold"/>
                  <a:sym typeface="Open Sans SemiBold"/>
                </a:rPr>
                <a:t>:</a:t>
              </a:r>
              <a:endParaRPr b="0" i="0" sz="1400" u="none" cap="none" strike="noStrike">
                <a:solidFill>
                  <a:srgbClr val="000000"/>
                </a:solidFill>
                <a:latin typeface="Arial"/>
                <a:ea typeface="Arial"/>
                <a:cs typeface="Arial"/>
                <a:sym typeface="Arial"/>
              </a:endParaRPr>
            </a:p>
          </p:txBody>
        </p:sp>
      </p:grpSp>
      <p:sp>
        <p:nvSpPr>
          <p:cNvPr id="940" name="Google Shape;940;p27"/>
          <p:cNvSpPr/>
          <p:nvPr/>
        </p:nvSpPr>
        <p:spPr>
          <a:xfrm>
            <a:off x="2915321" y="7004146"/>
            <a:ext cx="7121236" cy="161582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windowedWordCounts = pairs.reduceByKeyAndWindow((a:Int,b:Int) =&gt; (a + b), Seconds(30), Seconds(10)) })</a:t>
            </a:r>
            <a:endParaRPr b="0" i="0" sz="1400" u="none" cap="none" strike="noStrike">
              <a:solidFill>
                <a:srgbClr val="000000"/>
              </a:solidFill>
              <a:latin typeface="Arial"/>
              <a:ea typeface="Arial"/>
              <a:cs typeface="Arial"/>
              <a:sym typeface="Arial"/>
            </a:endParaRPr>
          </a:p>
        </p:txBody>
      </p:sp>
      <p:sp>
        <p:nvSpPr>
          <p:cNvPr id="941" name="Google Shape;941;p27"/>
          <p:cNvSpPr txBox="1"/>
          <p:nvPr/>
        </p:nvSpPr>
        <p:spPr>
          <a:xfrm>
            <a:off x="6365462" y="1021056"/>
            <a:ext cx="3525077"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WINDOW OPERATIONS</a:t>
            </a:r>
            <a:endParaRPr b="0" i="0" sz="1400" u="none" cap="none" strike="noStrike">
              <a:solidFill>
                <a:srgbClr val="000000"/>
              </a:solidFill>
              <a:latin typeface="Arial"/>
              <a:ea typeface="Arial"/>
              <a:cs typeface="Arial"/>
              <a:sym typeface="Arial"/>
            </a:endParaRPr>
          </a:p>
        </p:txBody>
      </p:sp>
      <p:sp>
        <p:nvSpPr>
          <p:cNvPr id="942" name="Google Shape;942;p27"/>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43" name="Google Shape;943;p27"/>
          <p:cNvPicPr preferRelativeResize="0"/>
          <p:nvPr/>
        </p:nvPicPr>
        <p:blipFill rotWithShape="1">
          <a:blip r:embed="rId3">
            <a:alphaModFix/>
          </a:blip>
          <a:srcRect b="0" l="0" r="0" t="0"/>
          <a:stretch/>
        </p:blipFill>
        <p:spPr>
          <a:xfrm>
            <a:off x="2457450" y="870793"/>
            <a:ext cx="11327552" cy="27432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2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a:t>
            </a:r>
            <a:endParaRPr/>
          </a:p>
        </p:txBody>
      </p:sp>
      <p:sp>
        <p:nvSpPr>
          <p:cNvPr id="950" name="Google Shape;950;p28"/>
          <p:cNvSpPr txBox="1"/>
          <p:nvPr>
            <p:ph idx="4294967295" type="body"/>
          </p:nvPr>
        </p:nvSpPr>
        <p:spPr>
          <a:xfrm>
            <a:off x="1056816" y="1999976"/>
            <a:ext cx="15021319" cy="100532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0" i="0" lang="en-US" sz="2400" u="none" cap="none" strike="noStrike">
                <a:solidFill>
                  <a:srgbClr val="3F3F3F"/>
                </a:solidFill>
                <a:latin typeface="Open Sans"/>
                <a:ea typeface="Open Sans"/>
                <a:cs typeface="Open Sans"/>
                <a:sym typeface="Open Sans"/>
              </a:rPr>
              <a:t>Operations that take window length and slide interval as parameters are the following:</a:t>
            </a:r>
            <a:endParaRPr b="0" i="0" sz="2400" u="none" cap="none" strike="noStrike">
              <a:solidFill>
                <a:srgbClr val="3F3F3F"/>
              </a:solidFill>
              <a:latin typeface="Open Sans"/>
              <a:ea typeface="Open Sans"/>
              <a:cs typeface="Open Sans"/>
              <a:sym typeface="Open Sans"/>
            </a:endParaRPr>
          </a:p>
        </p:txBody>
      </p:sp>
      <p:sp>
        <p:nvSpPr>
          <p:cNvPr id="951" name="Google Shape;951;p28"/>
          <p:cNvSpPr txBox="1"/>
          <p:nvPr/>
        </p:nvSpPr>
        <p:spPr>
          <a:xfrm>
            <a:off x="5696226" y="1078463"/>
            <a:ext cx="4863548"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TYPES OF WINDOW OPERATIONS</a:t>
            </a:r>
            <a:endParaRPr b="0" i="0" sz="1400" u="none" cap="none" strike="noStrike">
              <a:solidFill>
                <a:srgbClr val="000000"/>
              </a:solidFill>
              <a:latin typeface="Arial"/>
              <a:ea typeface="Arial"/>
              <a:cs typeface="Arial"/>
              <a:sym typeface="Arial"/>
            </a:endParaRPr>
          </a:p>
        </p:txBody>
      </p:sp>
      <p:sp>
        <p:nvSpPr>
          <p:cNvPr id="952" name="Google Shape;952;p28"/>
          <p:cNvSpPr txBox="1"/>
          <p:nvPr/>
        </p:nvSpPr>
        <p:spPr>
          <a:xfrm>
            <a:off x="786724" y="3001838"/>
            <a:ext cx="9773049" cy="553998"/>
          </a:xfrm>
          <a:prstGeom prst="rect">
            <a:avLst/>
          </a:prstGeom>
          <a:solidFill>
            <a:srgbClr val="F2F2F2"/>
          </a:solidFill>
          <a:ln cap="flat" cmpd="sng" w="9525">
            <a:solidFill>
              <a:srgbClr val="D0CEC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44494E"/>
                </a:solidFill>
                <a:latin typeface="Open Sans"/>
                <a:ea typeface="Open Sans"/>
                <a:cs typeface="Open Sans"/>
                <a:sym typeface="Open Sans"/>
              </a:rPr>
              <a:t>window(windowLength, slideInterval)</a:t>
            </a:r>
            <a:endParaRPr b="0" i="0" sz="1400" u="none" cap="none" strike="noStrike">
              <a:solidFill>
                <a:srgbClr val="000000"/>
              </a:solidFill>
              <a:latin typeface="Arial"/>
              <a:ea typeface="Arial"/>
              <a:cs typeface="Arial"/>
              <a:sym typeface="Arial"/>
            </a:endParaRPr>
          </a:p>
        </p:txBody>
      </p:sp>
      <p:sp>
        <p:nvSpPr>
          <p:cNvPr id="953" name="Google Shape;953;p28"/>
          <p:cNvSpPr txBox="1"/>
          <p:nvPr/>
        </p:nvSpPr>
        <p:spPr>
          <a:xfrm>
            <a:off x="774699" y="7050219"/>
            <a:ext cx="9779647" cy="553998"/>
          </a:xfrm>
          <a:prstGeom prst="rect">
            <a:avLst/>
          </a:prstGeom>
          <a:solidFill>
            <a:srgbClr val="F2F2F2"/>
          </a:solidFill>
          <a:ln cap="flat" cmpd="sng" w="9525">
            <a:solidFill>
              <a:srgbClr val="D0CEC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44494E"/>
                </a:solidFill>
                <a:latin typeface="Open Sans"/>
                <a:ea typeface="Open Sans"/>
                <a:cs typeface="Open Sans"/>
                <a:sym typeface="Open Sans"/>
              </a:rPr>
              <a:t>countByValueAndWindow(windowLength,slideInterval,[numTasks])</a:t>
            </a:r>
            <a:endParaRPr b="0" i="0" sz="1400" u="none" cap="none" strike="noStrike">
              <a:solidFill>
                <a:srgbClr val="000000"/>
              </a:solidFill>
              <a:latin typeface="Arial"/>
              <a:ea typeface="Arial"/>
              <a:cs typeface="Arial"/>
              <a:sym typeface="Arial"/>
            </a:endParaRPr>
          </a:p>
        </p:txBody>
      </p:sp>
      <p:sp>
        <p:nvSpPr>
          <p:cNvPr id="954" name="Google Shape;954;p28"/>
          <p:cNvSpPr txBox="1"/>
          <p:nvPr/>
        </p:nvSpPr>
        <p:spPr>
          <a:xfrm>
            <a:off x="786725" y="6246045"/>
            <a:ext cx="9773047" cy="553998"/>
          </a:xfrm>
          <a:prstGeom prst="rect">
            <a:avLst/>
          </a:prstGeom>
          <a:solidFill>
            <a:srgbClr val="F2F2F2"/>
          </a:solidFill>
          <a:ln cap="flat" cmpd="sng" w="9525">
            <a:solidFill>
              <a:srgbClr val="D0CEC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44494E"/>
                </a:solidFill>
                <a:latin typeface="Open Sans"/>
                <a:ea typeface="Open Sans"/>
                <a:cs typeface="Open Sans"/>
                <a:sym typeface="Open Sans"/>
              </a:rPr>
              <a:t>reduceByKeyAndWindow(func, invFunc,windowLength, slideInterval, [numTasks])</a:t>
            </a:r>
            <a:endParaRPr b="0" i="0" sz="1400" u="none" cap="none" strike="noStrike">
              <a:solidFill>
                <a:srgbClr val="000000"/>
              </a:solidFill>
              <a:latin typeface="Arial"/>
              <a:ea typeface="Arial"/>
              <a:cs typeface="Arial"/>
              <a:sym typeface="Arial"/>
            </a:endParaRPr>
          </a:p>
        </p:txBody>
      </p:sp>
      <p:sp>
        <p:nvSpPr>
          <p:cNvPr id="955" name="Google Shape;955;p28"/>
          <p:cNvSpPr txBox="1"/>
          <p:nvPr/>
        </p:nvSpPr>
        <p:spPr>
          <a:xfrm>
            <a:off x="774699" y="3839435"/>
            <a:ext cx="9785073" cy="553998"/>
          </a:xfrm>
          <a:prstGeom prst="rect">
            <a:avLst/>
          </a:prstGeom>
          <a:solidFill>
            <a:srgbClr val="F2F2F2"/>
          </a:solidFill>
          <a:ln cap="flat" cmpd="sng" w="9525">
            <a:solidFill>
              <a:srgbClr val="D0CEC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44494E"/>
                </a:solidFill>
                <a:latin typeface="Open Sans"/>
                <a:ea typeface="Open Sans"/>
                <a:cs typeface="Open Sans"/>
                <a:sym typeface="Open Sans"/>
              </a:rPr>
              <a:t>countByWindow(windowLength,slideInterval)</a:t>
            </a:r>
            <a:endParaRPr b="0" i="0" sz="1400" u="none" cap="none" strike="noStrike">
              <a:solidFill>
                <a:srgbClr val="000000"/>
              </a:solidFill>
              <a:latin typeface="Arial"/>
              <a:ea typeface="Arial"/>
              <a:cs typeface="Arial"/>
              <a:sym typeface="Arial"/>
            </a:endParaRPr>
          </a:p>
        </p:txBody>
      </p:sp>
      <p:sp>
        <p:nvSpPr>
          <p:cNvPr id="956" name="Google Shape;956;p28"/>
          <p:cNvSpPr txBox="1"/>
          <p:nvPr/>
        </p:nvSpPr>
        <p:spPr>
          <a:xfrm>
            <a:off x="774700" y="5432614"/>
            <a:ext cx="9785072" cy="553998"/>
          </a:xfrm>
          <a:prstGeom prst="rect">
            <a:avLst/>
          </a:prstGeom>
          <a:solidFill>
            <a:srgbClr val="F2F2F2"/>
          </a:solidFill>
          <a:ln cap="flat" cmpd="sng" w="9525">
            <a:solidFill>
              <a:srgbClr val="D0CEC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44494E"/>
                </a:solidFill>
                <a:latin typeface="Open Sans"/>
                <a:ea typeface="Open Sans"/>
                <a:cs typeface="Open Sans"/>
                <a:sym typeface="Open Sans"/>
              </a:rPr>
              <a:t>reduceByKeyAndWindow(func,windowLength, slideInterval, [numTasks])</a:t>
            </a:r>
            <a:endParaRPr b="0" i="0" sz="1400" u="none" cap="none" strike="noStrike">
              <a:solidFill>
                <a:srgbClr val="000000"/>
              </a:solidFill>
              <a:latin typeface="Arial"/>
              <a:ea typeface="Arial"/>
              <a:cs typeface="Arial"/>
              <a:sym typeface="Arial"/>
            </a:endParaRPr>
          </a:p>
        </p:txBody>
      </p:sp>
      <p:sp>
        <p:nvSpPr>
          <p:cNvPr id="957" name="Google Shape;957;p28"/>
          <p:cNvSpPr txBox="1"/>
          <p:nvPr/>
        </p:nvSpPr>
        <p:spPr>
          <a:xfrm>
            <a:off x="774700" y="4594429"/>
            <a:ext cx="9785072" cy="553998"/>
          </a:xfrm>
          <a:prstGeom prst="rect">
            <a:avLst/>
          </a:prstGeom>
          <a:solidFill>
            <a:srgbClr val="F2F2F2"/>
          </a:solidFill>
          <a:ln cap="flat" cmpd="sng" w="9525">
            <a:solidFill>
              <a:srgbClr val="D0CEC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44494E"/>
                </a:solidFill>
                <a:latin typeface="Open Sans"/>
                <a:ea typeface="Open Sans"/>
                <a:cs typeface="Open Sans"/>
                <a:sym typeface="Open Sans"/>
              </a:rPr>
              <a:t>reduceByWindow(func, windowLength,slideInterval)</a:t>
            </a:r>
            <a:endParaRPr b="0" i="0" sz="1400" u="none" cap="none" strike="noStrike">
              <a:solidFill>
                <a:srgbClr val="000000"/>
              </a:solidFill>
              <a:latin typeface="Arial"/>
              <a:ea typeface="Arial"/>
              <a:cs typeface="Arial"/>
              <a:sym typeface="Arial"/>
            </a:endParaRPr>
          </a:p>
        </p:txBody>
      </p:sp>
      <p:sp>
        <p:nvSpPr>
          <p:cNvPr id="958" name="Google Shape;958;p28"/>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59" name="Google Shape;959;p28"/>
          <p:cNvPicPr preferRelativeResize="0"/>
          <p:nvPr/>
        </p:nvPicPr>
        <p:blipFill rotWithShape="1">
          <a:blip r:embed="rId3">
            <a:alphaModFix/>
          </a:blip>
          <a:srcRect b="0" l="0" r="0" t="0"/>
          <a:stretch/>
        </p:blipFill>
        <p:spPr>
          <a:xfrm>
            <a:off x="2457450" y="870793"/>
            <a:ext cx="11327552" cy="27432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29"/>
          <p:cNvSpPr txBox="1"/>
          <p:nvPr>
            <p:ph idx="4294967295" type="body"/>
          </p:nvPr>
        </p:nvSpPr>
        <p:spPr>
          <a:xfrm>
            <a:off x="1061959" y="1980880"/>
            <a:ext cx="14879883" cy="46792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0" i="0" lang="en-US" sz="2400" u="none" cap="none" strike="noStrike">
                <a:solidFill>
                  <a:srgbClr val="3F3F3F"/>
                </a:solidFill>
                <a:latin typeface="Open Sans"/>
                <a:ea typeface="Open Sans"/>
                <a:cs typeface="Open Sans"/>
                <a:sym typeface="Open Sans"/>
              </a:rPr>
              <a:t>The first type, stream-stream joins, allows to join streams with other streams. </a:t>
            </a:r>
            <a:endParaRPr/>
          </a:p>
        </p:txBody>
      </p:sp>
      <p:grpSp>
        <p:nvGrpSpPr>
          <p:cNvPr id="966" name="Google Shape;966;p29"/>
          <p:cNvGrpSpPr/>
          <p:nvPr/>
        </p:nvGrpSpPr>
        <p:grpSpPr>
          <a:xfrm>
            <a:off x="1613465" y="2896799"/>
            <a:ext cx="12850217" cy="5478324"/>
            <a:chOff x="555305" y="324718"/>
            <a:chExt cx="14433120" cy="5149791"/>
          </a:xfrm>
        </p:grpSpPr>
        <p:sp>
          <p:nvSpPr>
            <p:cNvPr id="967" name="Google Shape;967;p29"/>
            <p:cNvSpPr/>
            <p:nvPr/>
          </p:nvSpPr>
          <p:spPr>
            <a:xfrm>
              <a:off x="555305" y="324718"/>
              <a:ext cx="14433120" cy="5149791"/>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8" name="Google Shape;968;p29"/>
            <p:cNvSpPr/>
            <p:nvPr/>
          </p:nvSpPr>
          <p:spPr>
            <a:xfrm>
              <a:off x="786977" y="632976"/>
              <a:ext cx="14020786" cy="354550"/>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Open Sans SemiBold"/>
                  <a:ea typeface="Open Sans SemiBold"/>
                  <a:cs typeface="Open Sans SemiBold"/>
                  <a:sym typeface="Open Sans SemiBold"/>
                </a:rPr>
                <a:t>Example 1:</a:t>
              </a:r>
              <a:endParaRPr b="1" i="0" sz="2400" u="none" cap="none" strike="noStrike">
                <a:solidFill>
                  <a:schemeClr val="dk1"/>
                </a:solidFill>
                <a:latin typeface="Open Sans SemiBold"/>
                <a:ea typeface="Open Sans SemiBold"/>
                <a:cs typeface="Open Sans SemiBold"/>
                <a:sym typeface="Open Sans SemiBold"/>
              </a:endParaRPr>
            </a:p>
          </p:txBody>
        </p:sp>
      </p:grpSp>
      <p:sp>
        <p:nvSpPr>
          <p:cNvPr id="969" name="Google Shape;969;p29"/>
          <p:cNvSpPr/>
          <p:nvPr/>
        </p:nvSpPr>
        <p:spPr>
          <a:xfrm>
            <a:off x="1802595" y="3597066"/>
            <a:ext cx="9484960" cy="161582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stream1: DStream[String, String]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stream2: DStream[String, String]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joinedStream = stream1.join(stream2)</a:t>
            </a:r>
            <a:endParaRPr b="0" i="0" sz="1400" u="none" cap="none" strike="noStrike">
              <a:solidFill>
                <a:srgbClr val="000000"/>
              </a:solidFill>
              <a:latin typeface="Arial"/>
              <a:ea typeface="Arial"/>
              <a:cs typeface="Arial"/>
              <a:sym typeface="Arial"/>
            </a:endParaRPr>
          </a:p>
        </p:txBody>
      </p:sp>
      <p:sp>
        <p:nvSpPr>
          <p:cNvPr id="970" name="Google Shape;970;p29"/>
          <p:cNvSpPr/>
          <p:nvPr/>
        </p:nvSpPr>
        <p:spPr>
          <a:xfrm>
            <a:off x="1830048" y="6426673"/>
            <a:ext cx="12179762" cy="161582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windowedStream1 = stream1.window(Seconds(20))</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windowedStream2 = stream2.window(Minutes(1))</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joinedStream = windowedStream1.join(windowedStream2)</a:t>
            </a:r>
            <a:endParaRPr b="0" i="0" sz="1400" u="none" cap="none" strike="noStrike">
              <a:solidFill>
                <a:srgbClr val="000000"/>
              </a:solidFill>
              <a:latin typeface="Arial"/>
              <a:ea typeface="Arial"/>
              <a:cs typeface="Arial"/>
              <a:sym typeface="Arial"/>
            </a:endParaRPr>
          </a:p>
        </p:txBody>
      </p:sp>
      <p:sp>
        <p:nvSpPr>
          <p:cNvPr id="971" name="Google Shape;971;p29"/>
          <p:cNvSpPr/>
          <p:nvPr/>
        </p:nvSpPr>
        <p:spPr>
          <a:xfrm>
            <a:off x="1774316" y="5829003"/>
            <a:ext cx="9094485"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Open Sans SemiBold"/>
                <a:ea typeface="Open Sans SemiBold"/>
                <a:cs typeface="Open Sans SemiBold"/>
                <a:sym typeface="Open Sans SemiBold"/>
              </a:rPr>
              <a:t>Example 2 (joining over windows of the streams):</a:t>
            </a:r>
            <a:endParaRPr b="0" i="0" sz="1400" u="none" cap="none" strike="noStrike">
              <a:solidFill>
                <a:srgbClr val="000000"/>
              </a:solidFill>
              <a:latin typeface="Arial"/>
              <a:ea typeface="Arial"/>
              <a:cs typeface="Arial"/>
              <a:sym typeface="Arial"/>
            </a:endParaRPr>
          </a:p>
        </p:txBody>
      </p:sp>
      <p:sp>
        <p:nvSpPr>
          <p:cNvPr id="972" name="Google Shape;972;p29"/>
          <p:cNvSpPr txBox="1"/>
          <p:nvPr/>
        </p:nvSpPr>
        <p:spPr>
          <a:xfrm>
            <a:off x="5085289" y="1079029"/>
            <a:ext cx="6085423"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JOIN OPERATIONS: STREAM-STREAM JOIN</a:t>
            </a:r>
            <a:endParaRPr b="0" i="0" sz="1400" u="none" cap="none" strike="noStrike">
              <a:solidFill>
                <a:srgbClr val="000000"/>
              </a:solidFill>
              <a:latin typeface="Arial"/>
              <a:ea typeface="Arial"/>
              <a:cs typeface="Arial"/>
              <a:sym typeface="Arial"/>
            </a:endParaRPr>
          </a:p>
        </p:txBody>
      </p:sp>
      <p:sp>
        <p:nvSpPr>
          <p:cNvPr id="973" name="Google Shape;973;p29"/>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74" name="Google Shape;974;p29"/>
          <p:cNvPicPr preferRelativeResize="0"/>
          <p:nvPr/>
        </p:nvPicPr>
        <p:blipFill rotWithShape="1">
          <a:blip r:embed="rId3">
            <a:alphaModFix/>
          </a:blip>
          <a:srcRect b="0" l="0" r="0" t="0"/>
          <a:stretch/>
        </p:blipFill>
        <p:spPr>
          <a:xfrm>
            <a:off x="2457450" y="870793"/>
            <a:ext cx="11327552" cy="274320"/>
          </a:xfrm>
          <a:prstGeom prst="rect">
            <a:avLst/>
          </a:prstGeom>
          <a:noFill/>
          <a:ln>
            <a:noFill/>
          </a:ln>
        </p:spPr>
      </p:pic>
      <p:sp>
        <p:nvSpPr>
          <p:cNvPr id="975" name="Google Shape;975;p29"/>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30"/>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a:t>
            </a:r>
            <a:endParaRPr/>
          </a:p>
        </p:txBody>
      </p:sp>
      <p:sp>
        <p:nvSpPr>
          <p:cNvPr id="982" name="Google Shape;982;p30"/>
          <p:cNvSpPr txBox="1"/>
          <p:nvPr>
            <p:ph idx="4294967295" type="body"/>
          </p:nvPr>
        </p:nvSpPr>
        <p:spPr>
          <a:xfrm>
            <a:off x="1071281" y="1982721"/>
            <a:ext cx="13669882" cy="819654"/>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0" i="0" lang="en-US" sz="2400" u="none" cap="none" strike="noStrike">
                <a:solidFill>
                  <a:srgbClr val="3F3F3F"/>
                </a:solidFill>
                <a:latin typeface="Open Sans"/>
                <a:ea typeface="Open Sans"/>
                <a:cs typeface="Open Sans"/>
                <a:sym typeface="Open Sans"/>
              </a:rPr>
              <a:t>The second type, stream-dataset joins, allows to join a stream and a dataset. </a:t>
            </a:r>
            <a:endParaRPr/>
          </a:p>
        </p:txBody>
      </p:sp>
      <p:grpSp>
        <p:nvGrpSpPr>
          <p:cNvPr id="983" name="Google Shape;983;p30"/>
          <p:cNvGrpSpPr/>
          <p:nvPr/>
        </p:nvGrpSpPr>
        <p:grpSpPr>
          <a:xfrm>
            <a:off x="822014" y="3575111"/>
            <a:ext cx="14491510" cy="2635193"/>
            <a:chOff x="476162" y="358648"/>
            <a:chExt cx="14491509" cy="2635191"/>
          </a:xfrm>
        </p:grpSpPr>
        <p:sp>
          <p:nvSpPr>
            <p:cNvPr id="984" name="Google Shape;984;p30"/>
            <p:cNvSpPr/>
            <p:nvPr/>
          </p:nvSpPr>
          <p:spPr>
            <a:xfrm>
              <a:off x="476162" y="358648"/>
              <a:ext cx="14433120" cy="2635191"/>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5" name="Google Shape;985;p30"/>
            <p:cNvSpPr/>
            <p:nvPr/>
          </p:nvSpPr>
          <p:spPr>
            <a:xfrm>
              <a:off x="946880" y="583913"/>
              <a:ext cx="14020791" cy="461663"/>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Open Sans SemiBold"/>
                  <a:ea typeface="Open Sans SemiBold"/>
                  <a:cs typeface="Open Sans SemiBold"/>
                  <a:sym typeface="Open Sans SemiBold"/>
                </a:rPr>
                <a:t>Example:</a:t>
              </a:r>
              <a:endParaRPr b="0" i="0" sz="1400" u="none" cap="none" strike="noStrike">
                <a:solidFill>
                  <a:srgbClr val="000000"/>
                </a:solidFill>
                <a:latin typeface="Arial"/>
                <a:ea typeface="Arial"/>
                <a:cs typeface="Arial"/>
                <a:sym typeface="Arial"/>
              </a:endParaRPr>
            </a:p>
          </p:txBody>
        </p:sp>
      </p:grpSp>
      <p:sp>
        <p:nvSpPr>
          <p:cNvPr id="986" name="Google Shape;986;p30"/>
          <p:cNvSpPr/>
          <p:nvPr/>
        </p:nvSpPr>
        <p:spPr>
          <a:xfrm>
            <a:off x="1292732" y="4300300"/>
            <a:ext cx="12570710" cy="161582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dataset: RDD[String, String] =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windowedStream = stream.window(Seconds(20))...</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rgbClr val="3F3F3F"/>
                </a:solidFill>
                <a:latin typeface="Courier New"/>
                <a:ea typeface="Courier New"/>
                <a:cs typeface="Courier New"/>
                <a:sym typeface="Courier New"/>
              </a:rPr>
              <a:t>val joinedStream = windowedStream.transform { rdd =&gt; rdd.join(dataset) }</a:t>
            </a:r>
            <a:endParaRPr b="0" i="0" sz="1400" u="none" cap="none" strike="noStrike">
              <a:solidFill>
                <a:srgbClr val="000000"/>
              </a:solidFill>
              <a:latin typeface="Arial"/>
              <a:ea typeface="Arial"/>
              <a:cs typeface="Arial"/>
              <a:sym typeface="Arial"/>
            </a:endParaRPr>
          </a:p>
        </p:txBody>
      </p:sp>
      <p:sp>
        <p:nvSpPr>
          <p:cNvPr id="987" name="Google Shape;987;p30"/>
          <p:cNvSpPr txBox="1"/>
          <p:nvPr/>
        </p:nvSpPr>
        <p:spPr>
          <a:xfrm>
            <a:off x="4718050" y="1104900"/>
            <a:ext cx="6819900"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JOIN OPERATIONS: STREAM-DATASET JOINS</a:t>
            </a:r>
            <a:endParaRPr b="0" i="0" sz="1400" u="none" cap="none" strike="noStrike">
              <a:solidFill>
                <a:srgbClr val="000000"/>
              </a:solidFill>
              <a:latin typeface="Arial"/>
              <a:ea typeface="Arial"/>
              <a:cs typeface="Arial"/>
              <a:sym typeface="Arial"/>
            </a:endParaRPr>
          </a:p>
        </p:txBody>
      </p:sp>
      <p:sp>
        <p:nvSpPr>
          <p:cNvPr id="988" name="Google Shape;988;p30"/>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989" name="Google Shape;989;p30"/>
          <p:cNvPicPr preferRelativeResize="0"/>
          <p:nvPr/>
        </p:nvPicPr>
        <p:blipFill rotWithShape="1">
          <a:blip r:embed="rId3">
            <a:alphaModFix/>
          </a:blip>
          <a:srcRect b="0" l="0" r="0" t="0"/>
          <a:stretch/>
        </p:blipFill>
        <p:spPr>
          <a:xfrm>
            <a:off x="2457450" y="870793"/>
            <a:ext cx="11327552" cy="2743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
          <p:cNvSpPr txBox="1"/>
          <p:nvPr>
            <p:ph idx="1" type="body"/>
          </p:nvPr>
        </p:nvSpPr>
        <p:spPr>
          <a:xfrm>
            <a:off x="926745" y="1676697"/>
            <a:ext cx="12378945"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Spark Streaming </a:t>
            </a:r>
            <a:endParaRPr/>
          </a:p>
        </p:txBody>
      </p:sp>
      <p:sp>
        <p:nvSpPr>
          <p:cNvPr id="380" name="Google Shape;380;p3"/>
          <p:cNvSpPr txBox="1"/>
          <p:nvPr>
            <p:ph idx="2" type="body"/>
          </p:nvPr>
        </p:nvSpPr>
        <p:spPr>
          <a:xfrm>
            <a:off x="926744" y="2380588"/>
            <a:ext cx="12378950"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1: Introduction to Spark Streaming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cxnSp>
        <p:nvCxnSpPr>
          <p:cNvPr id="995" name="Google Shape;995;p31"/>
          <p:cNvCxnSpPr/>
          <p:nvPr/>
        </p:nvCxnSpPr>
        <p:spPr>
          <a:xfrm flipH="1">
            <a:off x="6845300" y="5295313"/>
            <a:ext cx="685212" cy="1198084"/>
          </a:xfrm>
          <a:prstGeom prst="straightConnector1">
            <a:avLst/>
          </a:prstGeom>
          <a:noFill/>
          <a:ln cap="flat" cmpd="sng" w="9525">
            <a:solidFill>
              <a:schemeClr val="accent2"/>
            </a:solidFill>
            <a:prstDash val="solid"/>
            <a:miter lim="800000"/>
            <a:headEnd len="sm" w="sm" type="none"/>
            <a:tailEnd len="sm" w="sm" type="none"/>
          </a:ln>
        </p:spPr>
      </p:cxnSp>
      <p:sp>
        <p:nvSpPr>
          <p:cNvPr id="996" name="Google Shape;996;p31"/>
          <p:cNvSpPr/>
          <p:nvPr/>
        </p:nvSpPr>
        <p:spPr>
          <a:xfrm>
            <a:off x="4876800" y="6518797"/>
            <a:ext cx="2812812" cy="1043400"/>
          </a:xfrm>
          <a:prstGeom prst="roundRect">
            <a:avLst>
              <a:gd fmla="val 10000" name="adj"/>
            </a:avLst>
          </a:prstGeom>
          <a:solidFill>
            <a:srgbClr val="F29B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3F3F3F"/>
                </a:solidFill>
                <a:latin typeface="Open Sans"/>
                <a:ea typeface="Open Sans"/>
                <a:cs typeface="Open Sans"/>
                <a:sym typeface="Open Sans"/>
              </a:rPr>
              <a:t>Processing Time</a:t>
            </a:r>
            <a:endParaRPr b="0" i="0" sz="1400" u="none" cap="none" strike="noStrike">
              <a:solidFill>
                <a:srgbClr val="000000"/>
              </a:solidFill>
              <a:latin typeface="Arial"/>
              <a:ea typeface="Arial"/>
              <a:cs typeface="Arial"/>
              <a:sym typeface="Arial"/>
            </a:endParaRPr>
          </a:p>
        </p:txBody>
      </p:sp>
      <p:sp>
        <p:nvSpPr>
          <p:cNvPr id="997" name="Google Shape;997;p31"/>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Transformations and Operations on DStreams (Contd.)</a:t>
            </a:r>
            <a:endParaRPr/>
          </a:p>
        </p:txBody>
      </p:sp>
      <p:sp>
        <p:nvSpPr>
          <p:cNvPr id="998" name="Google Shape;998;p31"/>
          <p:cNvSpPr txBox="1"/>
          <p:nvPr>
            <p:ph idx="4294967295" type="body"/>
          </p:nvPr>
        </p:nvSpPr>
        <p:spPr>
          <a:xfrm>
            <a:off x="1105897" y="1838782"/>
            <a:ext cx="14431081" cy="789356"/>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Spark Web UI displays a streaming tab that shows the statistics of the running receivers and details of completed batches.  </a:t>
            </a:r>
            <a:endParaRPr sz="2400">
              <a:solidFill>
                <a:srgbClr val="3F3F3F"/>
              </a:solidFill>
              <a:latin typeface="Open Sans"/>
              <a:ea typeface="Open Sans"/>
              <a:cs typeface="Open Sans"/>
              <a:sym typeface="Open Sans"/>
            </a:endParaRPr>
          </a:p>
        </p:txBody>
      </p:sp>
      <p:sp>
        <p:nvSpPr>
          <p:cNvPr id="999" name="Google Shape;999;p31"/>
          <p:cNvSpPr/>
          <p:nvPr/>
        </p:nvSpPr>
        <p:spPr>
          <a:xfrm>
            <a:off x="879166" y="2660348"/>
            <a:ext cx="14278989" cy="785034"/>
          </a:xfrm>
          <a:prstGeom prst="roundRect">
            <a:avLst>
              <a:gd fmla="val 6431" name="adj"/>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0" name="Google Shape;1000;p31"/>
          <p:cNvSpPr txBox="1"/>
          <p:nvPr/>
        </p:nvSpPr>
        <p:spPr>
          <a:xfrm>
            <a:off x="4708525" y="1092926"/>
            <a:ext cx="6838950"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MONITORING SPARK STREAMING APPLICATION</a:t>
            </a:r>
            <a:endParaRPr b="0" i="0" sz="1400" u="none" cap="none" strike="noStrike">
              <a:solidFill>
                <a:srgbClr val="000000"/>
              </a:solidFill>
              <a:latin typeface="Arial"/>
              <a:ea typeface="Arial"/>
              <a:cs typeface="Arial"/>
              <a:sym typeface="Arial"/>
            </a:endParaRPr>
          </a:p>
        </p:txBody>
      </p:sp>
      <p:cxnSp>
        <p:nvCxnSpPr>
          <p:cNvPr id="1001" name="Google Shape;1001;p31"/>
          <p:cNvCxnSpPr/>
          <p:nvPr/>
        </p:nvCxnSpPr>
        <p:spPr>
          <a:xfrm rot="10800000">
            <a:off x="8707602" y="5415647"/>
            <a:ext cx="774108" cy="1077750"/>
          </a:xfrm>
          <a:prstGeom prst="straightConnector1">
            <a:avLst/>
          </a:prstGeom>
          <a:noFill/>
          <a:ln cap="flat" cmpd="sng" w="9525">
            <a:solidFill>
              <a:schemeClr val="accent2"/>
            </a:solidFill>
            <a:prstDash val="solid"/>
            <a:miter lim="800000"/>
            <a:headEnd len="sm" w="sm" type="none"/>
            <a:tailEnd len="sm" w="sm" type="none"/>
          </a:ln>
        </p:spPr>
      </p:cxnSp>
      <p:sp>
        <p:nvSpPr>
          <p:cNvPr id="1002" name="Google Shape;1002;p31"/>
          <p:cNvSpPr/>
          <p:nvPr/>
        </p:nvSpPr>
        <p:spPr>
          <a:xfrm>
            <a:off x="6934200" y="3678585"/>
            <a:ext cx="2209800" cy="2209800"/>
          </a:xfrm>
          <a:prstGeom prst="ellipse">
            <a:avLst/>
          </a:prstGeom>
          <a:solidFill>
            <a:srgbClr val="2DA99D"/>
          </a:solidFill>
          <a:ln cap="flat" cmpd="thinThick" w="381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003" name="Google Shape;1003;p31"/>
          <p:cNvSpPr/>
          <p:nvPr/>
        </p:nvSpPr>
        <p:spPr>
          <a:xfrm>
            <a:off x="8811076" y="6493397"/>
            <a:ext cx="2847524" cy="1043400"/>
          </a:xfrm>
          <a:prstGeom prst="roundRect">
            <a:avLst>
              <a:gd fmla="val 10000" name="adj"/>
            </a:avLst>
          </a:prstGeom>
          <a:solidFill>
            <a:srgbClr val="F29B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3F3F3F"/>
                </a:solidFill>
                <a:latin typeface="Open Sans"/>
                <a:ea typeface="Open Sans"/>
                <a:cs typeface="Open Sans"/>
                <a:sym typeface="Open Sans"/>
              </a:rPr>
              <a:t>Scheduling</a:t>
            </a:r>
            <a:endParaRPr b="1" i="0" sz="2200" u="none" cap="none" strike="noStrike">
              <a:solidFill>
                <a:srgbClr val="3F3F3F"/>
              </a:solidFill>
              <a:latin typeface="Open Sans"/>
              <a:ea typeface="Open Sans"/>
              <a:cs typeface="Open Sans"/>
              <a:sym typeface="Open Sans"/>
            </a:endParaRPr>
          </a:p>
        </p:txBody>
      </p:sp>
      <p:sp>
        <p:nvSpPr>
          <p:cNvPr id="1004" name="Google Shape;1004;p31"/>
          <p:cNvSpPr txBox="1"/>
          <p:nvPr/>
        </p:nvSpPr>
        <p:spPr>
          <a:xfrm>
            <a:off x="7162800" y="4256547"/>
            <a:ext cx="1765300" cy="1053878"/>
          </a:xfrm>
          <a:prstGeom prst="rect">
            <a:avLst/>
          </a:prstGeom>
          <a:noFill/>
          <a:ln>
            <a:noFill/>
          </a:ln>
        </p:spPr>
        <p:txBody>
          <a:bodyPr anchorCtr="0" anchor="ctr" bIns="45700" lIns="91425" spcFirstLastPara="1" rIns="91425" wrap="square" tIns="45700">
            <a:noAutofit/>
          </a:bodyPr>
          <a:lstStyle/>
          <a:p>
            <a:pPr indent="0" lvl="0" marL="0" marR="0" rtl="0" algn="ctr">
              <a:lnSpc>
                <a:spcPct val="15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Important Metrics</a:t>
            </a:r>
            <a:endParaRPr b="0" i="0" sz="1400" u="none" cap="none" strike="noStrike">
              <a:solidFill>
                <a:srgbClr val="000000"/>
              </a:solidFill>
              <a:latin typeface="Arial"/>
              <a:ea typeface="Arial"/>
              <a:cs typeface="Arial"/>
              <a:sym typeface="Arial"/>
            </a:endParaRPr>
          </a:p>
        </p:txBody>
      </p:sp>
      <p:sp>
        <p:nvSpPr>
          <p:cNvPr id="1005" name="Google Shape;1005;p31"/>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006" name="Google Shape;1006;p31"/>
          <p:cNvPicPr preferRelativeResize="0"/>
          <p:nvPr/>
        </p:nvPicPr>
        <p:blipFill rotWithShape="1">
          <a:blip r:embed="rId3">
            <a:alphaModFix/>
          </a:blip>
          <a:srcRect b="0" l="0" r="0" t="0"/>
          <a:stretch/>
        </p:blipFill>
        <p:spPr>
          <a:xfrm>
            <a:off x="2457450" y="870793"/>
            <a:ext cx="11327552" cy="2743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32"/>
          <p:cNvSpPr txBox="1"/>
          <p:nvPr>
            <p:ph idx="1" type="body"/>
          </p:nvPr>
        </p:nvSpPr>
        <p:spPr>
          <a:xfrm>
            <a:off x="926745" y="1676697"/>
            <a:ext cx="12378945"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Spark Streaming </a:t>
            </a:r>
            <a:endParaRPr/>
          </a:p>
        </p:txBody>
      </p:sp>
      <p:sp>
        <p:nvSpPr>
          <p:cNvPr id="1012" name="Google Shape;1012;p32"/>
          <p:cNvSpPr txBox="1"/>
          <p:nvPr>
            <p:ph idx="2" type="body"/>
          </p:nvPr>
        </p:nvSpPr>
        <p:spPr>
          <a:xfrm>
            <a:off x="926744" y="2380588"/>
            <a:ext cx="12378950"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5: Performance Tuning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cxnSp>
        <p:nvCxnSpPr>
          <p:cNvPr id="1018" name="Google Shape;1018;p33"/>
          <p:cNvCxnSpPr>
            <a:stCxn id="1019" idx="3"/>
          </p:cNvCxnSpPr>
          <p:nvPr/>
        </p:nvCxnSpPr>
        <p:spPr>
          <a:xfrm>
            <a:off x="5499100" y="5447818"/>
            <a:ext cx="776400" cy="0"/>
          </a:xfrm>
          <a:prstGeom prst="straightConnector1">
            <a:avLst/>
          </a:prstGeom>
          <a:noFill/>
          <a:ln cap="flat" cmpd="sng" w="57150">
            <a:solidFill>
              <a:srgbClr val="90BEB9"/>
            </a:solidFill>
            <a:prstDash val="dash"/>
            <a:miter lim="800000"/>
            <a:headEnd len="sm" w="sm" type="none"/>
            <a:tailEnd len="sm" w="sm" type="none"/>
          </a:ln>
        </p:spPr>
      </p:cxnSp>
      <p:cxnSp>
        <p:nvCxnSpPr>
          <p:cNvPr id="1020" name="Google Shape;1020;p33"/>
          <p:cNvCxnSpPr/>
          <p:nvPr/>
        </p:nvCxnSpPr>
        <p:spPr>
          <a:xfrm>
            <a:off x="9980566" y="5447818"/>
            <a:ext cx="776334" cy="0"/>
          </a:xfrm>
          <a:prstGeom prst="straightConnector1">
            <a:avLst/>
          </a:prstGeom>
          <a:noFill/>
          <a:ln cap="flat" cmpd="sng" w="57150">
            <a:solidFill>
              <a:srgbClr val="90BEB9"/>
            </a:solidFill>
            <a:prstDash val="dash"/>
            <a:miter lim="800000"/>
            <a:headEnd len="sm" w="sm" type="none"/>
            <a:tailEnd len="sm" w="sm" type="none"/>
          </a:ln>
        </p:spPr>
      </p:cxnSp>
      <p:sp>
        <p:nvSpPr>
          <p:cNvPr id="1021" name="Google Shape;1021;p33"/>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Performance Tuning</a:t>
            </a:r>
            <a:endParaRPr/>
          </a:p>
        </p:txBody>
      </p:sp>
      <p:sp>
        <p:nvSpPr>
          <p:cNvPr id="1022" name="Google Shape;1022;p33"/>
          <p:cNvSpPr txBox="1"/>
          <p:nvPr>
            <p:ph idx="4294967295" type="body"/>
          </p:nvPr>
        </p:nvSpPr>
        <p:spPr>
          <a:xfrm>
            <a:off x="1042494" y="1837324"/>
            <a:ext cx="15163799" cy="65022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Clr>
                <a:srgbClr val="3F3F3F"/>
              </a:buClr>
              <a:buSzPts val="2400"/>
              <a:buNone/>
            </a:pPr>
            <a:r>
              <a:rPr lang="en-US" sz="2400">
                <a:solidFill>
                  <a:srgbClr val="3F3F3F"/>
                </a:solidFill>
                <a:latin typeface="Open Sans"/>
                <a:ea typeface="Open Sans"/>
                <a:cs typeface="Open Sans"/>
                <a:sym typeface="Open Sans"/>
              </a:rPr>
              <a:t>Tune the Spark Streaming application on a cluster for best performance.</a:t>
            </a:r>
            <a:endParaRPr sz="2400">
              <a:solidFill>
                <a:srgbClr val="3F3F3F"/>
              </a:solidFill>
              <a:latin typeface="Open Sans"/>
              <a:ea typeface="Open Sans"/>
              <a:cs typeface="Open Sans"/>
              <a:sym typeface="Open Sans"/>
            </a:endParaRPr>
          </a:p>
        </p:txBody>
      </p:sp>
      <p:pic>
        <p:nvPicPr>
          <p:cNvPr id="1023" name="Google Shape;1023;p33"/>
          <p:cNvPicPr preferRelativeResize="0"/>
          <p:nvPr/>
        </p:nvPicPr>
        <p:blipFill rotWithShape="1">
          <a:blip r:embed="rId3">
            <a:alphaModFix/>
          </a:blip>
          <a:srcRect b="0" l="0" r="0" t="0"/>
          <a:stretch/>
        </p:blipFill>
        <p:spPr>
          <a:xfrm>
            <a:off x="5917352" y="870793"/>
            <a:ext cx="4407748" cy="274320"/>
          </a:xfrm>
          <a:prstGeom prst="rect">
            <a:avLst/>
          </a:prstGeom>
          <a:noFill/>
          <a:ln>
            <a:noFill/>
          </a:ln>
        </p:spPr>
      </p:pic>
      <p:grpSp>
        <p:nvGrpSpPr>
          <p:cNvPr id="1024" name="Google Shape;1024;p33"/>
          <p:cNvGrpSpPr/>
          <p:nvPr/>
        </p:nvGrpSpPr>
        <p:grpSpPr>
          <a:xfrm>
            <a:off x="10756900" y="4494528"/>
            <a:ext cx="4953000" cy="2000888"/>
            <a:chOff x="10743352" y="3658041"/>
            <a:chExt cx="4953000" cy="2000888"/>
          </a:xfrm>
        </p:grpSpPr>
        <p:sp>
          <p:nvSpPr>
            <p:cNvPr id="1025" name="Google Shape;1025;p33"/>
            <p:cNvSpPr/>
            <p:nvPr/>
          </p:nvSpPr>
          <p:spPr>
            <a:xfrm>
              <a:off x="10743352" y="3658041"/>
              <a:ext cx="4953000" cy="2000888"/>
            </a:xfrm>
            <a:prstGeom prst="rect">
              <a:avLst/>
            </a:prstGeom>
            <a:solidFill>
              <a:srgbClr val="D3E5E3"/>
            </a:solidFill>
            <a:ln cap="flat" cmpd="sng" w="19050">
              <a:solidFill>
                <a:srgbClr val="90BEB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1026" name="Google Shape;1026;p33"/>
            <p:cNvSpPr/>
            <p:nvPr/>
          </p:nvSpPr>
          <p:spPr>
            <a:xfrm>
              <a:off x="11245850" y="4396875"/>
              <a:ext cx="4165600"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Set the correct batch size</a:t>
              </a:r>
              <a:endParaRPr b="0" i="0" sz="1400" u="none" cap="none" strike="noStrike">
                <a:solidFill>
                  <a:srgbClr val="000000"/>
                </a:solidFill>
                <a:latin typeface="Arial"/>
                <a:ea typeface="Arial"/>
                <a:cs typeface="Arial"/>
                <a:sym typeface="Arial"/>
              </a:endParaRPr>
            </a:p>
          </p:txBody>
        </p:sp>
      </p:grpSp>
      <p:sp>
        <p:nvSpPr>
          <p:cNvPr id="1027" name="Google Shape;1027;p33"/>
          <p:cNvSpPr/>
          <p:nvPr/>
        </p:nvSpPr>
        <p:spPr>
          <a:xfrm>
            <a:off x="6117801" y="3484410"/>
            <a:ext cx="4006850" cy="4021124"/>
          </a:xfrm>
          <a:custGeom>
            <a:rect b="b" l="l" r="r" t="t"/>
            <a:pathLst>
              <a:path extrusionOk="0" h="717" w="714">
                <a:moveTo>
                  <a:pt x="642" y="309"/>
                </a:moveTo>
                <a:cubicBezTo>
                  <a:pt x="640" y="294"/>
                  <a:pt x="636" y="279"/>
                  <a:pt x="631" y="264"/>
                </a:cubicBezTo>
                <a:cubicBezTo>
                  <a:pt x="633" y="263"/>
                  <a:pt x="633" y="263"/>
                  <a:pt x="633" y="263"/>
                </a:cubicBezTo>
                <a:cubicBezTo>
                  <a:pt x="688" y="220"/>
                  <a:pt x="688" y="220"/>
                  <a:pt x="688" y="220"/>
                </a:cubicBezTo>
                <a:cubicBezTo>
                  <a:pt x="653" y="156"/>
                  <a:pt x="653" y="156"/>
                  <a:pt x="653" y="156"/>
                </a:cubicBezTo>
                <a:cubicBezTo>
                  <a:pt x="584" y="178"/>
                  <a:pt x="584" y="178"/>
                  <a:pt x="584" y="178"/>
                </a:cubicBezTo>
                <a:cubicBezTo>
                  <a:pt x="574" y="166"/>
                  <a:pt x="564" y="154"/>
                  <a:pt x="552" y="144"/>
                </a:cubicBezTo>
                <a:cubicBezTo>
                  <a:pt x="553" y="143"/>
                  <a:pt x="553" y="143"/>
                  <a:pt x="553" y="143"/>
                </a:cubicBezTo>
                <a:cubicBezTo>
                  <a:pt x="580" y="78"/>
                  <a:pt x="580" y="78"/>
                  <a:pt x="580" y="78"/>
                </a:cubicBezTo>
                <a:cubicBezTo>
                  <a:pt x="519" y="39"/>
                  <a:pt x="519" y="39"/>
                  <a:pt x="519" y="39"/>
                </a:cubicBezTo>
                <a:cubicBezTo>
                  <a:pt x="469" y="91"/>
                  <a:pt x="469" y="91"/>
                  <a:pt x="469" y="91"/>
                </a:cubicBezTo>
                <a:cubicBezTo>
                  <a:pt x="455" y="85"/>
                  <a:pt x="440" y="80"/>
                  <a:pt x="425" y="76"/>
                </a:cubicBezTo>
                <a:cubicBezTo>
                  <a:pt x="425" y="75"/>
                  <a:pt x="425" y="75"/>
                  <a:pt x="425" y="75"/>
                </a:cubicBezTo>
                <a:cubicBezTo>
                  <a:pt x="417" y="5"/>
                  <a:pt x="417" y="5"/>
                  <a:pt x="417" y="5"/>
                </a:cubicBezTo>
                <a:cubicBezTo>
                  <a:pt x="345" y="0"/>
                  <a:pt x="345" y="0"/>
                  <a:pt x="345" y="0"/>
                </a:cubicBezTo>
                <a:cubicBezTo>
                  <a:pt x="326" y="70"/>
                  <a:pt x="326" y="70"/>
                  <a:pt x="326" y="70"/>
                </a:cubicBezTo>
                <a:cubicBezTo>
                  <a:pt x="311" y="71"/>
                  <a:pt x="302" y="71"/>
                  <a:pt x="280" y="79"/>
                </a:cubicBezTo>
                <a:cubicBezTo>
                  <a:pt x="279" y="77"/>
                  <a:pt x="279" y="77"/>
                  <a:pt x="279" y="77"/>
                </a:cubicBezTo>
                <a:cubicBezTo>
                  <a:pt x="241" y="21"/>
                  <a:pt x="241" y="21"/>
                  <a:pt x="241" y="21"/>
                </a:cubicBezTo>
                <a:cubicBezTo>
                  <a:pt x="175" y="51"/>
                  <a:pt x="175" y="51"/>
                  <a:pt x="175" y="51"/>
                </a:cubicBezTo>
                <a:cubicBezTo>
                  <a:pt x="192" y="120"/>
                  <a:pt x="192" y="120"/>
                  <a:pt x="192" y="120"/>
                </a:cubicBezTo>
                <a:cubicBezTo>
                  <a:pt x="175" y="132"/>
                  <a:pt x="159" y="145"/>
                  <a:pt x="145" y="160"/>
                </a:cubicBezTo>
                <a:cubicBezTo>
                  <a:pt x="144" y="159"/>
                  <a:pt x="144" y="159"/>
                  <a:pt x="144" y="159"/>
                </a:cubicBezTo>
                <a:cubicBezTo>
                  <a:pt x="79" y="131"/>
                  <a:pt x="79" y="131"/>
                  <a:pt x="79" y="131"/>
                </a:cubicBezTo>
                <a:cubicBezTo>
                  <a:pt x="40" y="191"/>
                  <a:pt x="40" y="191"/>
                  <a:pt x="40" y="191"/>
                </a:cubicBezTo>
                <a:cubicBezTo>
                  <a:pt x="91" y="242"/>
                  <a:pt x="91" y="242"/>
                  <a:pt x="91" y="242"/>
                </a:cubicBezTo>
                <a:cubicBezTo>
                  <a:pt x="82" y="263"/>
                  <a:pt x="75" y="286"/>
                  <a:pt x="71" y="309"/>
                </a:cubicBezTo>
                <a:cubicBezTo>
                  <a:pt x="69" y="309"/>
                  <a:pt x="69" y="309"/>
                  <a:pt x="69" y="309"/>
                </a:cubicBezTo>
                <a:cubicBezTo>
                  <a:pt x="0" y="321"/>
                  <a:pt x="0" y="321"/>
                  <a:pt x="0" y="321"/>
                </a:cubicBezTo>
                <a:cubicBezTo>
                  <a:pt x="0" y="394"/>
                  <a:pt x="0" y="394"/>
                  <a:pt x="0" y="394"/>
                </a:cubicBezTo>
                <a:cubicBezTo>
                  <a:pt x="71" y="408"/>
                  <a:pt x="71" y="408"/>
                  <a:pt x="71" y="408"/>
                </a:cubicBezTo>
                <a:cubicBezTo>
                  <a:pt x="71" y="408"/>
                  <a:pt x="71" y="408"/>
                  <a:pt x="71" y="408"/>
                </a:cubicBezTo>
                <a:cubicBezTo>
                  <a:pt x="74" y="423"/>
                  <a:pt x="77" y="438"/>
                  <a:pt x="82" y="453"/>
                </a:cubicBezTo>
                <a:cubicBezTo>
                  <a:pt x="81" y="454"/>
                  <a:pt x="81" y="454"/>
                  <a:pt x="81" y="454"/>
                </a:cubicBezTo>
                <a:cubicBezTo>
                  <a:pt x="26" y="498"/>
                  <a:pt x="26" y="498"/>
                  <a:pt x="26" y="498"/>
                </a:cubicBezTo>
                <a:cubicBezTo>
                  <a:pt x="61" y="561"/>
                  <a:pt x="61" y="561"/>
                  <a:pt x="61" y="561"/>
                </a:cubicBezTo>
                <a:cubicBezTo>
                  <a:pt x="130" y="539"/>
                  <a:pt x="130" y="539"/>
                  <a:pt x="130" y="539"/>
                </a:cubicBezTo>
                <a:cubicBezTo>
                  <a:pt x="130" y="539"/>
                  <a:pt x="130" y="539"/>
                  <a:pt x="130" y="539"/>
                </a:cubicBezTo>
                <a:cubicBezTo>
                  <a:pt x="140" y="551"/>
                  <a:pt x="150" y="563"/>
                  <a:pt x="162" y="573"/>
                </a:cubicBezTo>
                <a:cubicBezTo>
                  <a:pt x="161" y="575"/>
                  <a:pt x="161" y="575"/>
                  <a:pt x="161" y="575"/>
                </a:cubicBezTo>
                <a:cubicBezTo>
                  <a:pt x="133" y="640"/>
                  <a:pt x="133" y="640"/>
                  <a:pt x="133" y="640"/>
                </a:cubicBezTo>
                <a:cubicBezTo>
                  <a:pt x="194" y="678"/>
                  <a:pt x="194" y="678"/>
                  <a:pt x="194" y="678"/>
                </a:cubicBezTo>
                <a:cubicBezTo>
                  <a:pt x="245" y="626"/>
                  <a:pt x="245" y="626"/>
                  <a:pt x="245" y="626"/>
                </a:cubicBezTo>
                <a:cubicBezTo>
                  <a:pt x="245" y="625"/>
                  <a:pt x="245" y="625"/>
                  <a:pt x="245" y="625"/>
                </a:cubicBezTo>
                <a:cubicBezTo>
                  <a:pt x="259" y="631"/>
                  <a:pt x="274" y="636"/>
                  <a:pt x="289" y="640"/>
                </a:cubicBezTo>
                <a:cubicBezTo>
                  <a:pt x="289" y="642"/>
                  <a:pt x="289" y="642"/>
                  <a:pt x="289" y="642"/>
                </a:cubicBezTo>
                <a:cubicBezTo>
                  <a:pt x="296" y="712"/>
                  <a:pt x="296" y="712"/>
                  <a:pt x="296" y="712"/>
                </a:cubicBezTo>
                <a:cubicBezTo>
                  <a:pt x="368" y="717"/>
                  <a:pt x="368" y="717"/>
                  <a:pt x="368" y="717"/>
                </a:cubicBezTo>
                <a:cubicBezTo>
                  <a:pt x="387" y="647"/>
                  <a:pt x="387" y="647"/>
                  <a:pt x="387" y="647"/>
                </a:cubicBezTo>
                <a:cubicBezTo>
                  <a:pt x="392" y="644"/>
                  <a:pt x="392" y="644"/>
                  <a:pt x="392" y="644"/>
                </a:cubicBezTo>
                <a:cubicBezTo>
                  <a:pt x="407" y="642"/>
                  <a:pt x="419" y="641"/>
                  <a:pt x="442" y="633"/>
                </a:cubicBezTo>
                <a:cubicBezTo>
                  <a:pt x="443" y="636"/>
                  <a:pt x="443" y="636"/>
                  <a:pt x="443" y="636"/>
                </a:cubicBezTo>
                <a:cubicBezTo>
                  <a:pt x="470" y="690"/>
                  <a:pt x="470" y="690"/>
                  <a:pt x="470" y="690"/>
                </a:cubicBezTo>
                <a:cubicBezTo>
                  <a:pt x="536" y="659"/>
                  <a:pt x="536" y="659"/>
                  <a:pt x="536" y="659"/>
                </a:cubicBezTo>
                <a:cubicBezTo>
                  <a:pt x="520" y="593"/>
                  <a:pt x="520" y="593"/>
                  <a:pt x="520" y="593"/>
                </a:cubicBezTo>
                <a:cubicBezTo>
                  <a:pt x="521" y="594"/>
                  <a:pt x="521" y="594"/>
                  <a:pt x="521" y="594"/>
                </a:cubicBezTo>
                <a:cubicBezTo>
                  <a:pt x="537" y="582"/>
                  <a:pt x="553" y="570"/>
                  <a:pt x="567" y="556"/>
                </a:cubicBezTo>
                <a:cubicBezTo>
                  <a:pt x="569" y="558"/>
                  <a:pt x="569" y="558"/>
                  <a:pt x="569" y="558"/>
                </a:cubicBezTo>
                <a:cubicBezTo>
                  <a:pt x="634" y="586"/>
                  <a:pt x="634" y="586"/>
                  <a:pt x="634" y="586"/>
                </a:cubicBezTo>
                <a:cubicBezTo>
                  <a:pt x="674" y="526"/>
                  <a:pt x="674" y="526"/>
                  <a:pt x="674" y="526"/>
                </a:cubicBezTo>
                <a:cubicBezTo>
                  <a:pt x="622" y="475"/>
                  <a:pt x="622" y="475"/>
                  <a:pt x="622" y="475"/>
                </a:cubicBezTo>
                <a:cubicBezTo>
                  <a:pt x="622" y="475"/>
                  <a:pt x="622" y="475"/>
                  <a:pt x="622" y="475"/>
                </a:cubicBezTo>
                <a:cubicBezTo>
                  <a:pt x="631" y="453"/>
                  <a:pt x="638" y="431"/>
                  <a:pt x="642" y="408"/>
                </a:cubicBezTo>
                <a:cubicBezTo>
                  <a:pt x="644" y="408"/>
                  <a:pt x="644" y="408"/>
                  <a:pt x="644" y="408"/>
                </a:cubicBezTo>
                <a:cubicBezTo>
                  <a:pt x="714" y="396"/>
                  <a:pt x="714" y="396"/>
                  <a:pt x="714" y="396"/>
                </a:cubicBezTo>
                <a:cubicBezTo>
                  <a:pt x="714" y="323"/>
                  <a:pt x="714" y="323"/>
                  <a:pt x="714" y="323"/>
                </a:cubicBezTo>
                <a:cubicBezTo>
                  <a:pt x="643" y="309"/>
                  <a:pt x="643" y="309"/>
                  <a:pt x="643" y="309"/>
                </a:cubicBezTo>
                <a:lnTo>
                  <a:pt x="642" y="309"/>
                </a:lnTo>
                <a:close/>
                <a:moveTo>
                  <a:pt x="458" y="576"/>
                </a:moveTo>
                <a:cubicBezTo>
                  <a:pt x="338" y="632"/>
                  <a:pt x="195" y="580"/>
                  <a:pt x="139" y="459"/>
                </a:cubicBezTo>
                <a:cubicBezTo>
                  <a:pt x="82" y="339"/>
                  <a:pt x="135" y="196"/>
                  <a:pt x="255" y="140"/>
                </a:cubicBezTo>
                <a:cubicBezTo>
                  <a:pt x="375" y="84"/>
                  <a:pt x="519" y="136"/>
                  <a:pt x="575" y="256"/>
                </a:cubicBezTo>
                <a:cubicBezTo>
                  <a:pt x="631" y="377"/>
                  <a:pt x="578" y="520"/>
                  <a:pt x="458" y="576"/>
                </a:cubicBezTo>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028" name="Google Shape;1028;p33"/>
          <p:cNvSpPr/>
          <p:nvPr/>
        </p:nvSpPr>
        <p:spPr>
          <a:xfrm>
            <a:off x="6750050" y="5233575"/>
            <a:ext cx="2755900"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SemiBold"/>
                <a:ea typeface="Open Sans SemiBold"/>
                <a:cs typeface="Open Sans SemiBold"/>
                <a:sym typeface="Open Sans SemiBold"/>
              </a:rPr>
              <a:t>At a high level</a:t>
            </a:r>
            <a:endParaRPr b="0" i="0" sz="1400" u="none" cap="none" strike="noStrike">
              <a:solidFill>
                <a:srgbClr val="000000"/>
              </a:solidFill>
              <a:latin typeface="Arial"/>
              <a:ea typeface="Arial"/>
              <a:cs typeface="Arial"/>
              <a:sym typeface="Arial"/>
            </a:endParaRPr>
          </a:p>
        </p:txBody>
      </p:sp>
      <p:grpSp>
        <p:nvGrpSpPr>
          <p:cNvPr id="1029" name="Google Shape;1029;p33"/>
          <p:cNvGrpSpPr/>
          <p:nvPr/>
        </p:nvGrpSpPr>
        <p:grpSpPr>
          <a:xfrm>
            <a:off x="546100" y="4447374"/>
            <a:ext cx="4953000" cy="2000888"/>
            <a:chOff x="546100" y="3858096"/>
            <a:chExt cx="4953000" cy="2000888"/>
          </a:xfrm>
        </p:grpSpPr>
        <p:sp>
          <p:nvSpPr>
            <p:cNvPr id="1019" name="Google Shape;1019;p33"/>
            <p:cNvSpPr/>
            <p:nvPr/>
          </p:nvSpPr>
          <p:spPr>
            <a:xfrm>
              <a:off x="546100" y="3858096"/>
              <a:ext cx="4953000" cy="2000888"/>
            </a:xfrm>
            <a:prstGeom prst="rect">
              <a:avLst/>
            </a:prstGeom>
            <a:solidFill>
              <a:srgbClr val="D3E5E3"/>
            </a:solidFill>
            <a:ln cap="flat" cmpd="sng" w="19050">
              <a:solidFill>
                <a:srgbClr val="90BEB9"/>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Open Sans"/>
                <a:ea typeface="Open Sans"/>
                <a:cs typeface="Open Sans"/>
                <a:sym typeface="Open Sans"/>
              </a:endParaRPr>
            </a:p>
          </p:txBody>
        </p:sp>
        <p:sp>
          <p:nvSpPr>
            <p:cNvPr id="1030" name="Google Shape;1030;p33"/>
            <p:cNvSpPr/>
            <p:nvPr/>
          </p:nvSpPr>
          <p:spPr>
            <a:xfrm>
              <a:off x="844639" y="4381487"/>
              <a:ext cx="4083060" cy="8309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Reduce the processing time of every data batch</a:t>
              </a:r>
              <a:endParaRPr b="0" i="0" sz="1400" u="none" cap="none" strike="noStrike">
                <a:solidFill>
                  <a:srgbClr val="000000"/>
                </a:solidFill>
                <a:latin typeface="Arial"/>
                <a:ea typeface="Arial"/>
                <a:cs typeface="Arial"/>
                <a:sym typeface="Arial"/>
              </a:endParaRPr>
            </a:p>
          </p:txBody>
        </p:sp>
      </p:grpSp>
      <p:sp>
        <p:nvSpPr>
          <p:cNvPr id="1031" name="Google Shape;1031;p33"/>
          <p:cNvSpPr txBox="1"/>
          <p:nvPr/>
        </p:nvSpPr>
        <p:spPr>
          <a:xfrm>
            <a:off x="7102475" y="1056213"/>
            <a:ext cx="2051050"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HIGH LEVEL</a:t>
            </a:r>
            <a:endParaRPr b="0" i="0" sz="1400" u="none" cap="none" strike="noStrike">
              <a:solidFill>
                <a:srgbClr val="000000"/>
              </a:solidFill>
              <a:latin typeface="Arial"/>
              <a:ea typeface="Arial"/>
              <a:cs typeface="Arial"/>
              <a:sym typeface="Arial"/>
            </a:endParaRPr>
          </a:p>
        </p:txBody>
      </p:sp>
      <p:sp>
        <p:nvSpPr>
          <p:cNvPr id="1032" name="Google Shape;1032;p33"/>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34"/>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Performance Tuning (Contd.)</a:t>
            </a:r>
            <a:endParaRPr/>
          </a:p>
        </p:txBody>
      </p:sp>
      <p:sp>
        <p:nvSpPr>
          <p:cNvPr id="1039" name="Google Shape;1039;p34"/>
          <p:cNvSpPr txBox="1"/>
          <p:nvPr>
            <p:ph idx="4294967295" type="body"/>
          </p:nvPr>
        </p:nvSpPr>
        <p:spPr>
          <a:xfrm>
            <a:off x="1076781" y="2001633"/>
            <a:ext cx="15325725" cy="44528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b="0" i="0" lang="en-US" sz="2400" u="none" cap="none" strike="noStrike">
                <a:solidFill>
                  <a:srgbClr val="3F3F3F"/>
                </a:solidFill>
                <a:latin typeface="Open Sans"/>
                <a:ea typeface="Open Sans"/>
                <a:cs typeface="Open Sans"/>
                <a:sym typeface="Open Sans"/>
              </a:rPr>
              <a:t>Consider the following parameters and configurations:</a:t>
            </a:r>
            <a:endParaRPr b="0" i="0" sz="2400" u="none" cap="none" strike="noStrike">
              <a:solidFill>
                <a:srgbClr val="3F3F3F"/>
              </a:solidFill>
              <a:latin typeface="Open Sans"/>
              <a:ea typeface="Open Sans"/>
              <a:cs typeface="Open Sans"/>
              <a:sym typeface="Open Sans"/>
            </a:endParaRPr>
          </a:p>
        </p:txBody>
      </p:sp>
      <p:pic>
        <p:nvPicPr>
          <p:cNvPr id="1040" name="Google Shape;1040;p34"/>
          <p:cNvPicPr preferRelativeResize="0"/>
          <p:nvPr/>
        </p:nvPicPr>
        <p:blipFill rotWithShape="1">
          <a:blip r:embed="rId3">
            <a:alphaModFix/>
          </a:blip>
          <a:srcRect b="0" l="0" r="0" t="0"/>
          <a:stretch/>
        </p:blipFill>
        <p:spPr>
          <a:xfrm>
            <a:off x="5143500" y="870793"/>
            <a:ext cx="5955452" cy="274320"/>
          </a:xfrm>
          <a:prstGeom prst="rect">
            <a:avLst/>
          </a:prstGeom>
          <a:noFill/>
          <a:ln>
            <a:noFill/>
          </a:ln>
        </p:spPr>
      </p:pic>
      <p:sp>
        <p:nvSpPr>
          <p:cNvPr id="1041" name="Google Shape;1041;p34"/>
          <p:cNvSpPr txBox="1"/>
          <p:nvPr/>
        </p:nvSpPr>
        <p:spPr>
          <a:xfrm>
            <a:off x="6872968" y="1056213"/>
            <a:ext cx="2510064"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DETAILED LEVEL</a:t>
            </a:r>
            <a:endParaRPr b="0" i="0" sz="1400" u="none" cap="none" strike="noStrike">
              <a:solidFill>
                <a:srgbClr val="000000"/>
              </a:solidFill>
              <a:latin typeface="Arial"/>
              <a:ea typeface="Arial"/>
              <a:cs typeface="Arial"/>
              <a:sym typeface="Arial"/>
            </a:endParaRPr>
          </a:p>
        </p:txBody>
      </p:sp>
      <p:grpSp>
        <p:nvGrpSpPr>
          <p:cNvPr id="1042" name="Google Shape;1042;p34"/>
          <p:cNvGrpSpPr/>
          <p:nvPr/>
        </p:nvGrpSpPr>
        <p:grpSpPr>
          <a:xfrm>
            <a:off x="6104617" y="4109995"/>
            <a:ext cx="3692526" cy="3166682"/>
            <a:chOff x="2741613" y="1271588"/>
            <a:chExt cx="4035426" cy="3460750"/>
          </a:xfrm>
        </p:grpSpPr>
        <p:sp>
          <p:nvSpPr>
            <p:cNvPr id="1043" name="Google Shape;1043;p34"/>
            <p:cNvSpPr/>
            <p:nvPr/>
          </p:nvSpPr>
          <p:spPr>
            <a:xfrm>
              <a:off x="2741613" y="1271588"/>
              <a:ext cx="4035425" cy="3306763"/>
            </a:xfrm>
            <a:custGeom>
              <a:rect b="b" l="l" r="r" t="t"/>
              <a:pathLst>
                <a:path extrusionOk="0" h="1091" w="1332">
                  <a:moveTo>
                    <a:pt x="1332" y="546"/>
                  </a:moveTo>
                  <a:cubicBezTo>
                    <a:pt x="1193" y="633"/>
                    <a:pt x="1193" y="633"/>
                    <a:pt x="1193" y="633"/>
                  </a:cubicBezTo>
                  <a:cubicBezTo>
                    <a:pt x="1193" y="580"/>
                    <a:pt x="1193" y="580"/>
                    <a:pt x="1193" y="580"/>
                  </a:cubicBezTo>
                  <a:cubicBezTo>
                    <a:pt x="892" y="580"/>
                    <a:pt x="892" y="580"/>
                    <a:pt x="892" y="580"/>
                  </a:cubicBezTo>
                  <a:cubicBezTo>
                    <a:pt x="875" y="657"/>
                    <a:pt x="801" y="717"/>
                    <a:pt x="708" y="731"/>
                  </a:cubicBezTo>
                  <a:cubicBezTo>
                    <a:pt x="708" y="977"/>
                    <a:pt x="708" y="977"/>
                    <a:pt x="708" y="977"/>
                  </a:cubicBezTo>
                  <a:cubicBezTo>
                    <a:pt x="773" y="977"/>
                    <a:pt x="773" y="977"/>
                    <a:pt x="773" y="977"/>
                  </a:cubicBezTo>
                  <a:cubicBezTo>
                    <a:pt x="666" y="1091"/>
                    <a:pt x="666" y="1091"/>
                    <a:pt x="666" y="1091"/>
                  </a:cubicBezTo>
                  <a:cubicBezTo>
                    <a:pt x="560" y="977"/>
                    <a:pt x="560" y="977"/>
                    <a:pt x="560" y="977"/>
                  </a:cubicBezTo>
                  <a:cubicBezTo>
                    <a:pt x="624" y="977"/>
                    <a:pt x="624" y="977"/>
                    <a:pt x="624" y="977"/>
                  </a:cubicBezTo>
                  <a:cubicBezTo>
                    <a:pt x="624" y="731"/>
                    <a:pt x="624" y="731"/>
                    <a:pt x="624" y="731"/>
                  </a:cubicBezTo>
                  <a:cubicBezTo>
                    <a:pt x="531" y="717"/>
                    <a:pt x="457" y="657"/>
                    <a:pt x="440" y="580"/>
                  </a:cubicBezTo>
                  <a:cubicBezTo>
                    <a:pt x="139" y="580"/>
                    <a:pt x="139" y="580"/>
                    <a:pt x="139" y="580"/>
                  </a:cubicBezTo>
                  <a:cubicBezTo>
                    <a:pt x="139" y="633"/>
                    <a:pt x="139" y="633"/>
                    <a:pt x="139" y="633"/>
                  </a:cubicBezTo>
                  <a:cubicBezTo>
                    <a:pt x="0" y="546"/>
                    <a:pt x="0" y="546"/>
                    <a:pt x="0" y="546"/>
                  </a:cubicBezTo>
                  <a:cubicBezTo>
                    <a:pt x="139" y="459"/>
                    <a:pt x="139" y="459"/>
                    <a:pt x="139" y="459"/>
                  </a:cubicBezTo>
                  <a:cubicBezTo>
                    <a:pt x="139" y="512"/>
                    <a:pt x="139" y="512"/>
                    <a:pt x="139" y="512"/>
                  </a:cubicBezTo>
                  <a:cubicBezTo>
                    <a:pt x="440" y="512"/>
                    <a:pt x="440" y="512"/>
                    <a:pt x="440" y="512"/>
                  </a:cubicBezTo>
                  <a:cubicBezTo>
                    <a:pt x="457" y="435"/>
                    <a:pt x="531" y="375"/>
                    <a:pt x="624" y="361"/>
                  </a:cubicBezTo>
                  <a:cubicBezTo>
                    <a:pt x="624" y="114"/>
                    <a:pt x="624" y="114"/>
                    <a:pt x="624" y="114"/>
                  </a:cubicBezTo>
                  <a:cubicBezTo>
                    <a:pt x="560" y="114"/>
                    <a:pt x="560" y="114"/>
                    <a:pt x="560" y="114"/>
                  </a:cubicBezTo>
                  <a:cubicBezTo>
                    <a:pt x="666" y="0"/>
                    <a:pt x="666" y="0"/>
                    <a:pt x="666" y="0"/>
                  </a:cubicBezTo>
                  <a:cubicBezTo>
                    <a:pt x="773" y="114"/>
                    <a:pt x="773" y="114"/>
                    <a:pt x="773" y="114"/>
                  </a:cubicBezTo>
                  <a:cubicBezTo>
                    <a:pt x="708" y="114"/>
                    <a:pt x="708" y="114"/>
                    <a:pt x="708" y="114"/>
                  </a:cubicBezTo>
                  <a:cubicBezTo>
                    <a:pt x="708" y="361"/>
                    <a:pt x="708" y="361"/>
                    <a:pt x="708" y="361"/>
                  </a:cubicBezTo>
                  <a:cubicBezTo>
                    <a:pt x="801" y="375"/>
                    <a:pt x="875" y="435"/>
                    <a:pt x="892" y="512"/>
                  </a:cubicBezTo>
                  <a:cubicBezTo>
                    <a:pt x="1193" y="512"/>
                    <a:pt x="1193" y="512"/>
                    <a:pt x="1193" y="512"/>
                  </a:cubicBezTo>
                  <a:cubicBezTo>
                    <a:pt x="1193" y="459"/>
                    <a:pt x="1193" y="459"/>
                    <a:pt x="1193" y="459"/>
                  </a:cubicBezTo>
                  <a:lnTo>
                    <a:pt x="1332" y="546"/>
                  </a:lnTo>
                  <a:close/>
                  <a:moveTo>
                    <a:pt x="666" y="669"/>
                  </a:moveTo>
                  <a:cubicBezTo>
                    <a:pt x="749" y="669"/>
                    <a:pt x="816" y="614"/>
                    <a:pt x="816" y="546"/>
                  </a:cubicBezTo>
                  <a:cubicBezTo>
                    <a:pt x="816" y="478"/>
                    <a:pt x="749" y="423"/>
                    <a:pt x="666" y="423"/>
                  </a:cubicBezTo>
                  <a:cubicBezTo>
                    <a:pt x="583" y="423"/>
                    <a:pt x="516" y="478"/>
                    <a:pt x="516" y="546"/>
                  </a:cubicBezTo>
                  <a:cubicBezTo>
                    <a:pt x="516" y="614"/>
                    <a:pt x="583" y="669"/>
                    <a:pt x="666" y="669"/>
                  </a:cubicBezTo>
                </a:path>
              </a:pathLst>
            </a:custGeom>
            <a:solidFill>
              <a:srgbClr val="2DA99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nvGrpSpPr>
            <p:cNvPr id="1044" name="Google Shape;1044;p34"/>
            <p:cNvGrpSpPr/>
            <p:nvPr/>
          </p:nvGrpSpPr>
          <p:grpSpPr>
            <a:xfrm>
              <a:off x="2741613" y="1616075"/>
              <a:ext cx="4035426" cy="3116263"/>
              <a:chOff x="2741613" y="1616075"/>
              <a:chExt cx="4035426" cy="3116263"/>
            </a:xfrm>
          </p:grpSpPr>
          <p:sp>
            <p:nvSpPr>
              <p:cNvPr id="1045" name="Google Shape;1045;p34"/>
              <p:cNvSpPr/>
              <p:nvPr/>
            </p:nvSpPr>
            <p:spPr>
              <a:xfrm>
                <a:off x="4438651" y="1616075"/>
                <a:ext cx="193675" cy="155575"/>
              </a:xfrm>
              <a:prstGeom prst="rect">
                <a:avLst/>
              </a:prstGeom>
              <a:solidFill>
                <a:srgbClr val="1654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046" name="Google Shape;1046;p34"/>
              <p:cNvSpPr/>
              <p:nvPr/>
            </p:nvSpPr>
            <p:spPr>
              <a:xfrm>
                <a:off x="4886326" y="1616075"/>
                <a:ext cx="196850" cy="155575"/>
              </a:xfrm>
              <a:prstGeom prst="rect">
                <a:avLst/>
              </a:prstGeom>
              <a:solidFill>
                <a:srgbClr val="1654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047" name="Google Shape;1047;p34"/>
              <p:cNvSpPr/>
              <p:nvPr/>
            </p:nvSpPr>
            <p:spPr>
              <a:xfrm>
                <a:off x="4305301" y="2552700"/>
                <a:ext cx="908050" cy="525463"/>
              </a:xfrm>
              <a:custGeom>
                <a:rect b="b" l="l" r="r" t="t"/>
                <a:pathLst>
                  <a:path extrusionOk="0" h="173" w="300">
                    <a:moveTo>
                      <a:pt x="150" y="50"/>
                    </a:moveTo>
                    <a:cubicBezTo>
                      <a:pt x="233" y="50"/>
                      <a:pt x="300" y="105"/>
                      <a:pt x="300" y="173"/>
                    </a:cubicBezTo>
                    <a:cubicBezTo>
                      <a:pt x="300" y="123"/>
                      <a:pt x="300" y="123"/>
                      <a:pt x="300" y="123"/>
                    </a:cubicBezTo>
                    <a:cubicBezTo>
                      <a:pt x="300" y="55"/>
                      <a:pt x="233" y="0"/>
                      <a:pt x="150" y="0"/>
                    </a:cubicBezTo>
                    <a:cubicBezTo>
                      <a:pt x="67" y="0"/>
                      <a:pt x="0" y="55"/>
                      <a:pt x="0" y="123"/>
                    </a:cubicBezTo>
                    <a:cubicBezTo>
                      <a:pt x="0" y="173"/>
                      <a:pt x="0" y="173"/>
                      <a:pt x="0" y="173"/>
                    </a:cubicBezTo>
                    <a:cubicBezTo>
                      <a:pt x="0" y="105"/>
                      <a:pt x="67" y="50"/>
                      <a:pt x="150" y="50"/>
                    </a:cubicBezTo>
                    <a:close/>
                  </a:path>
                </a:pathLst>
              </a:custGeom>
              <a:solidFill>
                <a:srgbClr val="1654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048" name="Google Shape;1048;p34"/>
              <p:cNvSpPr/>
              <p:nvPr/>
            </p:nvSpPr>
            <p:spPr>
              <a:xfrm>
                <a:off x="4886326" y="3028950"/>
                <a:ext cx="1470025" cy="609600"/>
              </a:xfrm>
              <a:custGeom>
                <a:rect b="b" l="l" r="r" t="t"/>
                <a:pathLst>
                  <a:path extrusionOk="0" h="201" w="485">
                    <a:moveTo>
                      <a:pt x="485" y="0"/>
                    </a:moveTo>
                    <a:cubicBezTo>
                      <a:pt x="184" y="0"/>
                      <a:pt x="184" y="0"/>
                      <a:pt x="184" y="0"/>
                    </a:cubicBezTo>
                    <a:cubicBezTo>
                      <a:pt x="167" y="77"/>
                      <a:pt x="93" y="137"/>
                      <a:pt x="0" y="151"/>
                    </a:cubicBezTo>
                    <a:cubicBezTo>
                      <a:pt x="0" y="201"/>
                      <a:pt x="0" y="201"/>
                      <a:pt x="0" y="201"/>
                    </a:cubicBezTo>
                    <a:cubicBezTo>
                      <a:pt x="93" y="187"/>
                      <a:pt x="167" y="127"/>
                      <a:pt x="184" y="51"/>
                    </a:cubicBezTo>
                    <a:cubicBezTo>
                      <a:pt x="485" y="51"/>
                      <a:pt x="485" y="51"/>
                      <a:pt x="485" y="51"/>
                    </a:cubicBezTo>
                    <a:lnTo>
                      <a:pt x="485" y="0"/>
                    </a:lnTo>
                    <a:close/>
                  </a:path>
                </a:pathLst>
              </a:custGeom>
              <a:solidFill>
                <a:srgbClr val="1654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049" name="Google Shape;1049;p34"/>
              <p:cNvSpPr/>
              <p:nvPr/>
            </p:nvSpPr>
            <p:spPr>
              <a:xfrm>
                <a:off x="6356351" y="2925763"/>
                <a:ext cx="420688" cy="419100"/>
              </a:xfrm>
              <a:custGeom>
                <a:rect b="b" l="l" r="r" t="t"/>
                <a:pathLst>
                  <a:path extrusionOk="0" h="264" w="265">
                    <a:moveTo>
                      <a:pt x="0" y="166"/>
                    </a:moveTo>
                    <a:lnTo>
                      <a:pt x="0" y="264"/>
                    </a:lnTo>
                    <a:lnTo>
                      <a:pt x="265" y="96"/>
                    </a:lnTo>
                    <a:lnTo>
                      <a:pt x="265" y="0"/>
                    </a:lnTo>
                    <a:lnTo>
                      <a:pt x="0" y="166"/>
                    </a:lnTo>
                    <a:close/>
                  </a:path>
                </a:pathLst>
              </a:custGeom>
              <a:solidFill>
                <a:srgbClr val="1654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050" name="Google Shape;1050;p34"/>
              <p:cNvSpPr/>
              <p:nvPr/>
            </p:nvSpPr>
            <p:spPr>
              <a:xfrm>
                <a:off x="2741613" y="2925763"/>
                <a:ext cx="422275" cy="419100"/>
              </a:xfrm>
              <a:custGeom>
                <a:rect b="b" l="l" r="r" t="t"/>
                <a:pathLst>
                  <a:path extrusionOk="0" h="264" w="266">
                    <a:moveTo>
                      <a:pt x="0" y="96"/>
                    </a:moveTo>
                    <a:lnTo>
                      <a:pt x="266" y="264"/>
                    </a:lnTo>
                    <a:lnTo>
                      <a:pt x="266" y="166"/>
                    </a:lnTo>
                    <a:lnTo>
                      <a:pt x="0" y="0"/>
                    </a:lnTo>
                    <a:lnTo>
                      <a:pt x="0" y="96"/>
                    </a:lnTo>
                    <a:close/>
                  </a:path>
                </a:pathLst>
              </a:custGeom>
              <a:solidFill>
                <a:srgbClr val="1654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051" name="Google Shape;1051;p34"/>
              <p:cNvSpPr/>
              <p:nvPr/>
            </p:nvSpPr>
            <p:spPr>
              <a:xfrm>
                <a:off x="3163888" y="3028950"/>
                <a:ext cx="1468438" cy="609600"/>
              </a:xfrm>
              <a:custGeom>
                <a:rect b="b" l="l" r="r" t="t"/>
                <a:pathLst>
                  <a:path extrusionOk="0" h="201" w="485">
                    <a:moveTo>
                      <a:pt x="485" y="151"/>
                    </a:moveTo>
                    <a:cubicBezTo>
                      <a:pt x="392" y="137"/>
                      <a:pt x="318" y="77"/>
                      <a:pt x="301" y="0"/>
                    </a:cubicBezTo>
                    <a:cubicBezTo>
                      <a:pt x="0" y="0"/>
                      <a:pt x="0" y="0"/>
                      <a:pt x="0" y="0"/>
                    </a:cubicBezTo>
                    <a:cubicBezTo>
                      <a:pt x="0" y="51"/>
                      <a:pt x="0" y="51"/>
                      <a:pt x="0" y="51"/>
                    </a:cubicBezTo>
                    <a:cubicBezTo>
                      <a:pt x="301" y="51"/>
                      <a:pt x="301" y="51"/>
                      <a:pt x="301" y="51"/>
                    </a:cubicBezTo>
                    <a:cubicBezTo>
                      <a:pt x="318" y="127"/>
                      <a:pt x="392" y="187"/>
                      <a:pt x="485" y="201"/>
                    </a:cubicBezTo>
                    <a:lnTo>
                      <a:pt x="485" y="151"/>
                    </a:lnTo>
                    <a:close/>
                  </a:path>
                </a:pathLst>
              </a:custGeom>
              <a:solidFill>
                <a:srgbClr val="1654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sp>
            <p:nvSpPr>
              <p:cNvPr id="1052" name="Google Shape;1052;p34"/>
              <p:cNvSpPr/>
              <p:nvPr/>
            </p:nvSpPr>
            <p:spPr>
              <a:xfrm>
                <a:off x="4438651" y="4232275"/>
                <a:ext cx="644525" cy="500063"/>
              </a:xfrm>
              <a:custGeom>
                <a:rect b="b" l="l" r="r" t="t"/>
                <a:pathLst>
                  <a:path extrusionOk="0" h="315" w="406">
                    <a:moveTo>
                      <a:pt x="0" y="0"/>
                    </a:moveTo>
                    <a:lnTo>
                      <a:pt x="0" y="97"/>
                    </a:lnTo>
                    <a:lnTo>
                      <a:pt x="202" y="315"/>
                    </a:lnTo>
                    <a:lnTo>
                      <a:pt x="406" y="97"/>
                    </a:lnTo>
                    <a:lnTo>
                      <a:pt x="406" y="0"/>
                    </a:lnTo>
                    <a:lnTo>
                      <a:pt x="202" y="218"/>
                    </a:lnTo>
                    <a:lnTo>
                      <a:pt x="0" y="0"/>
                    </a:lnTo>
                    <a:close/>
                  </a:path>
                </a:pathLst>
              </a:custGeom>
              <a:solidFill>
                <a:srgbClr val="16544E"/>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44494E"/>
                  </a:solidFill>
                  <a:latin typeface="Calibri"/>
                  <a:ea typeface="Calibri"/>
                  <a:cs typeface="Calibri"/>
                  <a:sym typeface="Calibri"/>
                </a:endParaRPr>
              </a:p>
            </p:txBody>
          </p:sp>
        </p:grpSp>
      </p:grpSp>
      <p:sp>
        <p:nvSpPr>
          <p:cNvPr id="1053" name="Google Shape;1053;p34"/>
          <p:cNvSpPr txBox="1"/>
          <p:nvPr/>
        </p:nvSpPr>
        <p:spPr>
          <a:xfrm>
            <a:off x="6725937" y="2880638"/>
            <a:ext cx="2423758" cy="110799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Data Serialization Overheads</a:t>
            </a:r>
            <a:endParaRPr b="0" i="0" sz="1400" u="none" cap="none" strike="noStrike">
              <a:solidFill>
                <a:srgbClr val="000000"/>
              </a:solidFill>
              <a:latin typeface="Arial"/>
              <a:ea typeface="Arial"/>
              <a:cs typeface="Arial"/>
              <a:sym typeface="Arial"/>
            </a:endParaRPr>
          </a:p>
        </p:txBody>
      </p:sp>
      <p:sp>
        <p:nvSpPr>
          <p:cNvPr id="1054" name="Google Shape;1054;p34"/>
          <p:cNvSpPr txBox="1"/>
          <p:nvPr/>
        </p:nvSpPr>
        <p:spPr>
          <a:xfrm>
            <a:off x="10251629" y="5394864"/>
            <a:ext cx="2226141"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Task Launching Overheads</a:t>
            </a:r>
            <a:endParaRPr b="0" i="0" sz="1400" u="none" cap="none" strike="noStrike">
              <a:solidFill>
                <a:srgbClr val="000000"/>
              </a:solidFill>
              <a:latin typeface="Arial"/>
              <a:ea typeface="Arial"/>
              <a:cs typeface="Arial"/>
              <a:sym typeface="Arial"/>
            </a:endParaRPr>
          </a:p>
        </p:txBody>
      </p:sp>
      <p:sp>
        <p:nvSpPr>
          <p:cNvPr id="1055" name="Google Shape;1055;p34"/>
          <p:cNvSpPr txBox="1"/>
          <p:nvPr/>
        </p:nvSpPr>
        <p:spPr>
          <a:xfrm>
            <a:off x="6910491" y="7410285"/>
            <a:ext cx="2226141" cy="769441"/>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t/>
            </a:r>
            <a:endParaRPr b="0" i="0" sz="2200" u="none" cap="none" strike="noStrike">
              <a:solidFill>
                <a:srgbClr val="3F3F3F"/>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Batch Interval</a:t>
            </a:r>
            <a:endParaRPr b="0" i="0" sz="1400" u="none" cap="none" strike="noStrike">
              <a:solidFill>
                <a:srgbClr val="000000"/>
              </a:solidFill>
              <a:latin typeface="Arial"/>
              <a:ea typeface="Arial"/>
              <a:cs typeface="Arial"/>
              <a:sym typeface="Arial"/>
            </a:endParaRPr>
          </a:p>
        </p:txBody>
      </p:sp>
      <p:sp>
        <p:nvSpPr>
          <p:cNvPr id="1056" name="Google Shape;1056;p34"/>
          <p:cNvSpPr txBox="1"/>
          <p:nvPr/>
        </p:nvSpPr>
        <p:spPr>
          <a:xfrm>
            <a:off x="3339738" y="5492758"/>
            <a:ext cx="2487296" cy="43088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Memory Tuning</a:t>
            </a:r>
            <a:endParaRPr b="0" i="0" sz="1400" u="none" cap="none" strike="noStrike">
              <a:solidFill>
                <a:srgbClr val="000000"/>
              </a:solidFill>
              <a:latin typeface="Arial"/>
              <a:ea typeface="Arial"/>
              <a:cs typeface="Arial"/>
              <a:sym typeface="Arial"/>
            </a:endParaRPr>
          </a:p>
        </p:txBody>
      </p:sp>
      <p:sp>
        <p:nvSpPr>
          <p:cNvPr id="1057" name="Google Shape;1057;p34"/>
          <p:cNvSpPr/>
          <p:nvPr/>
        </p:nvSpPr>
        <p:spPr>
          <a:xfrm>
            <a:off x="774700" y="2044148"/>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8" name="Google Shape;1058;p34"/>
          <p:cNvSpPr/>
          <p:nvPr/>
        </p:nvSpPr>
        <p:spPr>
          <a:xfrm>
            <a:off x="6740666" y="2862118"/>
            <a:ext cx="2423758" cy="1107996"/>
          </a:xfrm>
          <a:prstGeom prst="roundRect">
            <a:avLst>
              <a:gd fmla="val 16667" name="adj"/>
            </a:avLst>
          </a:prstGeom>
          <a:no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9" name="Google Shape;1059;p34"/>
          <p:cNvSpPr/>
          <p:nvPr/>
        </p:nvSpPr>
        <p:spPr>
          <a:xfrm>
            <a:off x="3371507" y="5147750"/>
            <a:ext cx="2423758" cy="1107996"/>
          </a:xfrm>
          <a:prstGeom prst="roundRect">
            <a:avLst>
              <a:gd fmla="val 16667" name="adj"/>
            </a:avLst>
          </a:prstGeom>
          <a:no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0" name="Google Shape;1060;p34"/>
          <p:cNvSpPr/>
          <p:nvPr/>
        </p:nvSpPr>
        <p:spPr>
          <a:xfrm>
            <a:off x="6776831" y="7400964"/>
            <a:ext cx="2423758" cy="1107996"/>
          </a:xfrm>
          <a:prstGeom prst="roundRect">
            <a:avLst>
              <a:gd fmla="val 16667" name="adj"/>
            </a:avLst>
          </a:prstGeom>
          <a:no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61" name="Google Shape;1061;p34"/>
          <p:cNvSpPr/>
          <p:nvPr/>
        </p:nvSpPr>
        <p:spPr>
          <a:xfrm>
            <a:off x="10152820" y="5164032"/>
            <a:ext cx="2423758" cy="1107996"/>
          </a:xfrm>
          <a:prstGeom prst="roundRect">
            <a:avLst>
              <a:gd fmla="val 16667" name="adj"/>
            </a:avLst>
          </a:prstGeom>
          <a:noFill/>
          <a:ln cap="flat" cmpd="sng" w="12700">
            <a:solidFill>
              <a:srgbClr val="D0CEC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35"/>
          <p:cNvSpPr txBox="1"/>
          <p:nvPr>
            <p:ph idx="1" type="body"/>
          </p:nvPr>
        </p:nvSpPr>
        <p:spPr>
          <a:xfrm>
            <a:off x="926745" y="778622"/>
            <a:ext cx="12378900" cy="5355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3200"/>
              <a:buFont typeface="Arial"/>
              <a:buNone/>
            </a:pPr>
            <a:r>
              <a:rPr lang="en-US"/>
              <a:t>Demo</a:t>
            </a:r>
            <a:endParaRPr/>
          </a:p>
        </p:txBody>
      </p:sp>
      <p:sp>
        <p:nvSpPr>
          <p:cNvPr id="1068" name="Google Shape;1068;p35"/>
          <p:cNvSpPr txBox="1"/>
          <p:nvPr>
            <p:ph idx="2" type="body"/>
          </p:nvPr>
        </p:nvSpPr>
        <p:spPr>
          <a:xfrm>
            <a:off x="926743" y="2380588"/>
            <a:ext cx="12378950" cy="480131"/>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Create a real-time streaming application with the data</a:t>
            </a:r>
            <a:endParaRPr/>
          </a:p>
          <a:p>
            <a:pPr indent="0" lvl="0" marL="0" rtl="0" algn="l">
              <a:spcBef>
                <a:spcPts val="0"/>
              </a:spcBef>
              <a:spcAft>
                <a:spcPts val="0"/>
              </a:spcAft>
              <a:buClr>
                <a:schemeClr val="dk1"/>
              </a:buClr>
              <a:buSzPts val="1100"/>
              <a:buFont typeface="Arial"/>
              <a:buNone/>
            </a:pPr>
            <a:r>
              <a:rPr lang="en-US"/>
              <a:t>provided to see the streaming output at different timestamps</a:t>
            </a:r>
            <a:endParaRPr/>
          </a:p>
          <a:p>
            <a:pPr indent="0" lvl="0" marL="0" marR="0" rtl="0" algn="l">
              <a:lnSpc>
                <a:spcPct val="90000"/>
              </a:lnSpc>
              <a:spcBef>
                <a:spcPts val="0"/>
              </a:spcBef>
              <a:spcAft>
                <a:spcPts val="0"/>
              </a:spcAft>
              <a:buClr>
                <a:srgbClr val="0F547B"/>
              </a:buClr>
              <a:buSzPts val="2800"/>
              <a:buFont typeface="Arial"/>
              <a:buNone/>
            </a:pPr>
            <a:r>
              <a:t/>
            </a:r>
            <a:endParaRPr/>
          </a:p>
        </p:txBody>
      </p:sp>
      <p:sp>
        <p:nvSpPr>
          <p:cNvPr id="1069" name="Google Shape;1069;p35"/>
          <p:cNvSpPr/>
          <p:nvPr/>
        </p:nvSpPr>
        <p:spPr>
          <a:xfrm>
            <a:off x="1220325" y="4332722"/>
            <a:ext cx="14455200" cy="912900"/>
          </a:xfrm>
          <a:prstGeom prst="rect">
            <a:avLst/>
          </a:prstGeom>
          <a:no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2400"/>
              <a:buFont typeface="Arial"/>
              <a:buNone/>
            </a:pPr>
            <a:r>
              <a:rPr lang="en-US" sz="2400">
                <a:solidFill>
                  <a:srgbClr val="3F3F3F"/>
                </a:solidFill>
                <a:latin typeface="Open Sans"/>
                <a:ea typeface="Open Sans"/>
                <a:cs typeface="Open Sans"/>
                <a:sym typeface="Open Sans"/>
              </a:rPr>
              <a:t>Refer: Assisted Practices-Module_07-Create a real-time streaming application with the data</a:t>
            </a:r>
            <a:endParaRPr sz="2400">
              <a:solidFill>
                <a:srgbClr val="3F3F3F"/>
              </a:solidFill>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lang="en-US" sz="2400">
                <a:solidFill>
                  <a:srgbClr val="3F3F3F"/>
                </a:solidFill>
                <a:latin typeface="Open Sans"/>
                <a:ea typeface="Open Sans"/>
                <a:cs typeface="Open Sans"/>
                <a:sym typeface="Open Sans"/>
              </a:rPr>
              <a:t>provided to see the streaming output at different timestamps</a:t>
            </a:r>
            <a:endParaRPr sz="2400">
              <a:solidFill>
                <a:srgbClr val="3F3F3F"/>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2400"/>
              <a:buFont typeface="Arial"/>
              <a:buNone/>
            </a:pPr>
            <a:r>
              <a:t/>
            </a:r>
            <a:endParaRPr sz="2400">
              <a:solidFill>
                <a:srgbClr val="3F3F3F"/>
              </a:solidFill>
              <a:latin typeface="Open Sans"/>
              <a:ea typeface="Open Sans"/>
              <a:cs typeface="Open Sans"/>
              <a:sym typeface="Open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38"/>
          <p:cNvSpPr txBox="1"/>
          <p:nvPr>
            <p:ph idx="1" type="body"/>
          </p:nvPr>
        </p:nvSpPr>
        <p:spPr>
          <a:xfrm>
            <a:off x="5249459" y="1687796"/>
            <a:ext cx="11006541"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Spark Streaming is the core Spark API’s extension that allows high-throughput, scalable, and fault-tolerant stream processing of data streams that are live.</a:t>
            </a:r>
            <a:endParaRPr/>
          </a:p>
          <a:p>
            <a:pPr indent="0" lvl="0" marL="0" marR="0" rtl="0" algn="l">
              <a:lnSpc>
                <a:spcPct val="100000"/>
              </a:lnSpc>
              <a:spcBef>
                <a:spcPts val="1000"/>
              </a:spcBef>
              <a:spcAft>
                <a:spcPts val="0"/>
              </a:spcAft>
              <a:buClr>
                <a:srgbClr val="3F3F3F"/>
              </a:buClr>
              <a:buSzPts val="2200"/>
              <a:buFont typeface="Arial"/>
              <a:buNone/>
            </a:pPr>
            <a:r>
              <a:t/>
            </a:r>
            <a:endParaRPr/>
          </a:p>
        </p:txBody>
      </p:sp>
      <p:sp>
        <p:nvSpPr>
          <p:cNvPr id="1076" name="Google Shape;1076;p38"/>
          <p:cNvSpPr txBox="1"/>
          <p:nvPr>
            <p:ph idx="2" type="body"/>
          </p:nvPr>
        </p:nvSpPr>
        <p:spPr>
          <a:xfrm>
            <a:off x="5249459" y="2890856"/>
            <a:ext cx="10504891"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lang="en-US"/>
              <a:t>DStream is a high-level abstraction and represents a continuous stream of data and is represented as an RDD sequence internally. </a:t>
            </a:r>
            <a:endParaRPr/>
          </a:p>
        </p:txBody>
      </p:sp>
      <p:pic>
        <p:nvPicPr>
          <p:cNvPr id="1077" name="Google Shape;1077;p38"/>
          <p:cNvPicPr preferRelativeResize="0"/>
          <p:nvPr/>
        </p:nvPicPr>
        <p:blipFill rotWithShape="1">
          <a:blip r:embed="rId3">
            <a:alphaModFix/>
          </a:blip>
          <a:srcRect b="23651" l="19927" r="25876" t="20892"/>
          <a:stretch/>
        </p:blipFill>
        <p:spPr>
          <a:xfrm>
            <a:off x="4488594" y="1769952"/>
            <a:ext cx="457415" cy="457200"/>
          </a:xfrm>
          <a:prstGeom prst="rect">
            <a:avLst/>
          </a:prstGeom>
          <a:noFill/>
          <a:ln>
            <a:noFill/>
          </a:ln>
        </p:spPr>
      </p:pic>
      <p:pic>
        <p:nvPicPr>
          <p:cNvPr id="1078" name="Google Shape;1078;p38"/>
          <p:cNvPicPr preferRelativeResize="0"/>
          <p:nvPr/>
        </p:nvPicPr>
        <p:blipFill rotWithShape="1">
          <a:blip r:embed="rId3">
            <a:alphaModFix/>
          </a:blip>
          <a:srcRect b="23651" l="19927" r="25876" t="20892"/>
          <a:stretch/>
        </p:blipFill>
        <p:spPr>
          <a:xfrm>
            <a:off x="4488594" y="2908488"/>
            <a:ext cx="457415" cy="457200"/>
          </a:xfrm>
          <a:prstGeom prst="rect">
            <a:avLst/>
          </a:prstGeom>
          <a:noFill/>
          <a:ln>
            <a:noFill/>
          </a:ln>
        </p:spPr>
      </p:pic>
      <p:sp>
        <p:nvSpPr>
          <p:cNvPr id="1079" name="Google Shape;1079;p38"/>
          <p:cNvSpPr txBox="1"/>
          <p:nvPr/>
        </p:nvSpPr>
        <p:spPr>
          <a:xfrm>
            <a:off x="5249459" y="4116912"/>
            <a:ext cx="10866841"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There are two topologies or categories of built-in streaming sources provided by Spark Streaming: basic sources and advanced sources.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1000"/>
              </a:spcBef>
              <a:spcAft>
                <a:spcPts val="0"/>
              </a:spcAft>
              <a:buClr>
                <a:srgbClr val="3F3F3F"/>
              </a:buClr>
              <a:buSzPts val="2200"/>
              <a:buFont typeface="Arial"/>
              <a:buNone/>
            </a:pPr>
            <a:r>
              <a:t/>
            </a:r>
            <a:endParaRPr b="0" i="0" sz="2200" u="none" cap="none" strike="noStrike">
              <a:solidFill>
                <a:srgbClr val="3F3F3F"/>
              </a:solidFill>
              <a:latin typeface="Open Sans"/>
              <a:ea typeface="Open Sans"/>
              <a:cs typeface="Open Sans"/>
              <a:sym typeface="Open Sans"/>
            </a:endParaRPr>
          </a:p>
        </p:txBody>
      </p:sp>
      <p:pic>
        <p:nvPicPr>
          <p:cNvPr id="1080" name="Google Shape;1080;p38"/>
          <p:cNvPicPr preferRelativeResize="0"/>
          <p:nvPr/>
        </p:nvPicPr>
        <p:blipFill rotWithShape="1">
          <a:blip r:embed="rId3">
            <a:alphaModFix/>
          </a:blip>
          <a:srcRect b="23651" l="19927" r="25876" t="20892"/>
          <a:stretch/>
        </p:blipFill>
        <p:spPr>
          <a:xfrm>
            <a:off x="4516664" y="4147976"/>
            <a:ext cx="457415" cy="457200"/>
          </a:xfrm>
          <a:prstGeom prst="rect">
            <a:avLst/>
          </a:prstGeom>
          <a:noFill/>
          <a:ln>
            <a:noFill/>
          </a:ln>
        </p:spPr>
      </p:pic>
      <p:pic>
        <p:nvPicPr>
          <p:cNvPr id="1081" name="Google Shape;1081;p38"/>
          <p:cNvPicPr preferRelativeResize="0"/>
          <p:nvPr/>
        </p:nvPicPr>
        <p:blipFill rotWithShape="1">
          <a:blip r:embed="rId3">
            <a:alphaModFix/>
          </a:blip>
          <a:srcRect b="23651" l="19927" r="25876" t="20892"/>
          <a:stretch/>
        </p:blipFill>
        <p:spPr>
          <a:xfrm>
            <a:off x="4488594" y="6193980"/>
            <a:ext cx="457415" cy="457200"/>
          </a:xfrm>
          <a:prstGeom prst="rect">
            <a:avLst/>
          </a:prstGeom>
          <a:noFill/>
          <a:ln>
            <a:noFill/>
          </a:ln>
        </p:spPr>
      </p:pic>
      <p:sp>
        <p:nvSpPr>
          <p:cNvPr id="1082" name="Google Shape;1082;p38"/>
          <p:cNvSpPr txBox="1"/>
          <p:nvPr/>
        </p:nvSpPr>
        <p:spPr>
          <a:xfrm>
            <a:off x="5249459" y="5114368"/>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Stateful operations are those operations that operate over various data batches.</a:t>
            </a:r>
            <a:endParaRPr b="0" i="0" sz="1400" u="none" cap="none" strike="noStrike">
              <a:solidFill>
                <a:srgbClr val="000000"/>
              </a:solidFill>
              <a:latin typeface="Arial"/>
              <a:ea typeface="Arial"/>
              <a:cs typeface="Arial"/>
              <a:sym typeface="Arial"/>
            </a:endParaRPr>
          </a:p>
        </p:txBody>
      </p:sp>
      <p:pic>
        <p:nvPicPr>
          <p:cNvPr id="1083" name="Google Shape;1083;p38"/>
          <p:cNvPicPr preferRelativeResize="0"/>
          <p:nvPr/>
        </p:nvPicPr>
        <p:blipFill rotWithShape="1">
          <a:blip r:embed="rId3">
            <a:alphaModFix/>
          </a:blip>
          <a:srcRect b="23651" l="19927" r="25876" t="20892"/>
          <a:stretch/>
        </p:blipFill>
        <p:spPr>
          <a:xfrm>
            <a:off x="4516664" y="5205042"/>
            <a:ext cx="457415" cy="457200"/>
          </a:xfrm>
          <a:prstGeom prst="rect">
            <a:avLst/>
          </a:prstGeom>
          <a:noFill/>
          <a:ln>
            <a:noFill/>
          </a:ln>
        </p:spPr>
      </p:pic>
      <p:sp>
        <p:nvSpPr>
          <p:cNvPr id="1084" name="Google Shape;1084;p38"/>
          <p:cNvSpPr txBox="1"/>
          <p:nvPr/>
        </p:nvSpPr>
        <p:spPr>
          <a:xfrm>
            <a:off x="5249459" y="6088828"/>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Window operations let you implement transformations over a sliding window of data.</a:t>
            </a:r>
            <a:endParaRPr b="0" i="0" sz="1400" u="none" cap="none" strike="noStrike">
              <a:solidFill>
                <a:srgbClr val="000000"/>
              </a:solidFill>
              <a:latin typeface="Arial"/>
              <a:ea typeface="Arial"/>
              <a:cs typeface="Arial"/>
              <a:sym typeface="Arial"/>
            </a:endParaRPr>
          </a:p>
        </p:txBody>
      </p:sp>
      <p:sp>
        <p:nvSpPr>
          <p:cNvPr id="1085" name="Google Shape;1085;p38"/>
          <p:cNvSpPr txBox="1"/>
          <p:nvPr/>
        </p:nvSpPr>
        <p:spPr>
          <a:xfrm>
            <a:off x="5249459" y="7109281"/>
            <a:ext cx="8946989" cy="58624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3F3F3F"/>
              </a:buClr>
              <a:buSzPts val="2200"/>
              <a:buFont typeface="Arial"/>
              <a:buNone/>
            </a:pPr>
            <a:r>
              <a:rPr b="0" i="0" lang="en-US" sz="2200" u="none" cap="none" strike="noStrike">
                <a:solidFill>
                  <a:srgbClr val="3F3F3F"/>
                </a:solidFill>
                <a:latin typeface="Open Sans"/>
                <a:ea typeface="Open Sans"/>
                <a:cs typeface="Open Sans"/>
                <a:sym typeface="Open Sans"/>
              </a:rPr>
              <a:t>Spark Streaming supports two types of join operations: stream-stream joins and stream-dataset joins.</a:t>
            </a:r>
            <a:endParaRPr b="0" i="0" sz="1400" u="none" cap="none" strike="noStrike">
              <a:solidFill>
                <a:srgbClr val="000000"/>
              </a:solidFill>
              <a:latin typeface="Arial"/>
              <a:ea typeface="Arial"/>
              <a:cs typeface="Arial"/>
              <a:sym typeface="Arial"/>
            </a:endParaRPr>
          </a:p>
        </p:txBody>
      </p:sp>
      <p:pic>
        <p:nvPicPr>
          <p:cNvPr id="1086" name="Google Shape;1086;p38"/>
          <p:cNvPicPr preferRelativeResize="0"/>
          <p:nvPr/>
        </p:nvPicPr>
        <p:blipFill rotWithShape="1">
          <a:blip r:embed="rId3">
            <a:alphaModFix/>
          </a:blip>
          <a:srcRect b="23651" l="19927" r="25876" t="20892"/>
          <a:stretch/>
        </p:blipFill>
        <p:spPr>
          <a:xfrm>
            <a:off x="4488593" y="7261553"/>
            <a:ext cx="457415" cy="4572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sp>
        <p:nvSpPr>
          <p:cNvPr id="1095" name="Google Shape;1095;p40"/>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statements is true about the countByWindow operation?</a:t>
            </a:r>
            <a:endParaRPr/>
          </a:p>
        </p:txBody>
      </p:sp>
      <p:sp>
        <p:nvSpPr>
          <p:cNvPr id="1096" name="Google Shape;1096;p40"/>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1</a:t>
            </a:r>
            <a:endParaRPr/>
          </a:p>
        </p:txBody>
      </p:sp>
      <p:sp>
        <p:nvSpPr>
          <p:cNvPr id="1097" name="Google Shape;1097;p40"/>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Returns a new DStream, which is computed based on windowed batches of the source</a:t>
            </a:r>
            <a:endParaRPr/>
          </a:p>
        </p:txBody>
      </p:sp>
      <p:sp>
        <p:nvSpPr>
          <p:cNvPr id="1098" name="Google Shape;1098;p40"/>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Returns a sliding window count of elements in the stream</a:t>
            </a:r>
            <a:endParaRPr/>
          </a:p>
        </p:txBody>
      </p:sp>
      <p:sp>
        <p:nvSpPr>
          <p:cNvPr id="1099" name="Google Shape;1099;p40"/>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When called on a DStream of (K, V) pairs, it returns a new DStream of (K, V) pairs </a:t>
            </a:r>
            <a:endParaRPr/>
          </a:p>
        </p:txBody>
      </p:sp>
      <p:sp>
        <p:nvSpPr>
          <p:cNvPr id="1100" name="Google Shape;1100;p40"/>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Returns a new single-element stream created by aggregating elements in the stream, over a sliding interval using func</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41"/>
          <p:cNvSpPr txBox="1"/>
          <p:nvPr>
            <p:ph idx="1" type="body"/>
          </p:nvPr>
        </p:nvSpPr>
        <p:spPr>
          <a:xfrm>
            <a:off x="433971" y="7456927"/>
            <a:ext cx="15267333" cy="128794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lang="en-US"/>
              <a:t>Explanation: </a:t>
            </a:r>
            <a:r>
              <a:rPr b="0" lang="en-US"/>
              <a:t>The countByWindow operation returns a sliding window count of elements in the stream. The other statements are true for window, reduceByWindow, and reduceByKeyAndWindow operations respectively. </a:t>
            </a:r>
            <a:endParaRPr/>
          </a:p>
        </p:txBody>
      </p:sp>
      <p:sp>
        <p:nvSpPr>
          <p:cNvPr id="1106" name="Google Shape;1106;p41"/>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p>
            <a:pPr indent="-304784" lvl="0" marL="304784" rtl="0" algn="l">
              <a:lnSpc>
                <a:spcPct val="90000"/>
              </a:lnSpc>
              <a:spcBef>
                <a:spcPts val="0"/>
              </a:spcBef>
              <a:spcAft>
                <a:spcPts val="0"/>
              </a:spcAft>
              <a:buClr>
                <a:srgbClr val="3C9F37"/>
              </a:buClr>
              <a:buSzPts val="2400"/>
              <a:buNone/>
            </a:pPr>
            <a:r>
              <a:rPr lang="en-US"/>
              <a:t>b.</a:t>
            </a:r>
            <a:endParaRPr/>
          </a:p>
        </p:txBody>
      </p:sp>
      <p:sp>
        <p:nvSpPr>
          <p:cNvPr id="1107" name="Google Shape;1107;p41"/>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1</a:t>
            </a:r>
            <a:endParaRPr/>
          </a:p>
        </p:txBody>
      </p:sp>
      <p:sp>
        <p:nvSpPr>
          <p:cNvPr id="1108" name="Google Shape;1108;p41"/>
          <p:cNvSpPr txBox="1"/>
          <p:nvPr>
            <p:ph idx="8"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statements is true about the countByWindow operation?</a:t>
            </a:r>
            <a:endParaRPr/>
          </a:p>
        </p:txBody>
      </p:sp>
      <p:sp>
        <p:nvSpPr>
          <p:cNvPr id="1109" name="Google Shape;1109;p41"/>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Returns a new DStream, which is computed based on windowed batches of the source</a:t>
            </a:r>
            <a:endParaRPr/>
          </a:p>
        </p:txBody>
      </p:sp>
      <p:sp>
        <p:nvSpPr>
          <p:cNvPr id="1110" name="Google Shape;1110;p41"/>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Returns a sliding window count of elements in the stream</a:t>
            </a:r>
            <a:endParaRPr/>
          </a:p>
        </p:txBody>
      </p:sp>
      <p:sp>
        <p:nvSpPr>
          <p:cNvPr id="1111" name="Google Shape;1111;p41"/>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When called on a DStream of (K, V) pairs, it returns a new DStream of (K, V) pairs </a:t>
            </a:r>
            <a:endParaRPr/>
          </a:p>
        </p:txBody>
      </p:sp>
      <p:sp>
        <p:nvSpPr>
          <p:cNvPr id="1112" name="Google Shape;1112;p41"/>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Returns a new single-element stream created by aggregating elements in the stream, over a sliding interval using func</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42"/>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advance data sources are supported in Spark Streaming? Select all that apply.</a:t>
            </a:r>
            <a:endParaRPr/>
          </a:p>
        </p:txBody>
      </p:sp>
      <p:sp>
        <p:nvSpPr>
          <p:cNvPr id="1118" name="Google Shape;1118;p42"/>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2</a:t>
            </a:r>
            <a:endParaRPr/>
          </a:p>
        </p:txBody>
      </p:sp>
      <p:sp>
        <p:nvSpPr>
          <p:cNvPr id="1119" name="Google Shape;1119;p42"/>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Kafka</a:t>
            </a:r>
            <a:endParaRPr/>
          </a:p>
        </p:txBody>
      </p:sp>
      <p:sp>
        <p:nvSpPr>
          <p:cNvPr id="1120" name="Google Shape;1120;p42"/>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Kinesis</a:t>
            </a:r>
            <a:endParaRPr/>
          </a:p>
        </p:txBody>
      </p:sp>
      <p:sp>
        <p:nvSpPr>
          <p:cNvPr id="1121" name="Google Shape;1121;p42"/>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Twitter</a:t>
            </a:r>
            <a:endParaRPr/>
          </a:p>
        </p:txBody>
      </p:sp>
      <p:sp>
        <p:nvSpPr>
          <p:cNvPr id="1122" name="Google Shape;1122;p42"/>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Flume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
          <p:cNvSpPr txBox="1"/>
          <p:nvPr>
            <p:ph type="title"/>
          </p:nvPr>
        </p:nvSpPr>
        <p:spPr>
          <a:xfrm>
            <a:off x="3078" y="334186"/>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Spark Streaming</a:t>
            </a:r>
            <a:endParaRPr/>
          </a:p>
        </p:txBody>
      </p:sp>
      <p:grpSp>
        <p:nvGrpSpPr>
          <p:cNvPr id="387" name="Google Shape;387;p4"/>
          <p:cNvGrpSpPr/>
          <p:nvPr/>
        </p:nvGrpSpPr>
        <p:grpSpPr>
          <a:xfrm>
            <a:off x="2744815" y="3547408"/>
            <a:ext cx="10206909" cy="4139278"/>
            <a:chOff x="0" y="-2"/>
            <a:chExt cx="9220589" cy="2941426"/>
          </a:xfrm>
        </p:grpSpPr>
        <p:grpSp>
          <p:nvGrpSpPr>
            <p:cNvPr id="388" name="Google Shape;388;p4"/>
            <p:cNvGrpSpPr/>
            <p:nvPr/>
          </p:nvGrpSpPr>
          <p:grpSpPr>
            <a:xfrm>
              <a:off x="3105533" y="-1"/>
              <a:ext cx="3009523" cy="2941424"/>
              <a:chOff x="0" y="0"/>
              <a:chExt cx="3009521" cy="2941422"/>
            </a:xfrm>
          </p:grpSpPr>
          <p:sp>
            <p:nvSpPr>
              <p:cNvPr id="389" name="Google Shape;389;p4"/>
              <p:cNvSpPr/>
              <p:nvPr/>
            </p:nvSpPr>
            <p:spPr>
              <a:xfrm>
                <a:off x="0" y="0"/>
                <a:ext cx="3009521" cy="2941422"/>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sp>
            <p:nvSpPr>
              <p:cNvPr id="390" name="Google Shape;390;p4"/>
              <p:cNvSpPr/>
              <p:nvPr/>
            </p:nvSpPr>
            <p:spPr>
              <a:xfrm>
                <a:off x="55404" y="1225296"/>
                <a:ext cx="2898713" cy="490830"/>
              </a:xfrm>
              <a:prstGeom prst="rect">
                <a:avLst/>
              </a:prstGeom>
              <a:noFill/>
              <a:ln>
                <a:noFill/>
              </a:ln>
            </p:spPr>
            <p:txBody>
              <a:bodyPr anchorCtr="0" anchor="ctr" bIns="60150" lIns="60150" spcFirstLastPara="1" rIns="60150" wrap="square" tIns="60150">
                <a:noAutofit/>
              </a:bodyPr>
              <a:lstStyle/>
              <a:p>
                <a:pPr indent="0" lvl="0" marL="0" marR="0" rtl="0" algn="ctr">
                  <a:lnSpc>
                    <a:spcPct val="120000"/>
                  </a:lnSpc>
                  <a:spcBef>
                    <a:spcPts val="0"/>
                  </a:spcBef>
                  <a:spcAft>
                    <a:spcPts val="0"/>
                  </a:spcAft>
                  <a:buClr>
                    <a:srgbClr val="000000"/>
                  </a:buClr>
                  <a:buSzPts val="2000"/>
                  <a:buFont typeface="Arial"/>
                  <a:buNone/>
                </a:pPr>
                <a:r>
                  <a:rPr b="0" i="0" lang="en-US" sz="2000" u="none" cap="none" strike="noStrike">
                    <a:solidFill>
                      <a:schemeClr val="dk1"/>
                    </a:solidFill>
                    <a:latin typeface="Open Sans"/>
                    <a:ea typeface="Open Sans"/>
                    <a:cs typeface="Open Sans"/>
                    <a:sym typeface="Open Sans"/>
                  </a:rPr>
                  <a:t>Spark Streaming</a:t>
                </a:r>
                <a:endParaRPr b="0" i="0" sz="1400" u="none" cap="none" strike="noStrike">
                  <a:solidFill>
                    <a:srgbClr val="000000"/>
                  </a:solidFill>
                  <a:latin typeface="Arial"/>
                  <a:ea typeface="Arial"/>
                  <a:cs typeface="Arial"/>
                  <a:sym typeface="Arial"/>
                </a:endParaRPr>
              </a:p>
            </p:txBody>
          </p:sp>
        </p:grpSp>
        <p:grpSp>
          <p:nvGrpSpPr>
            <p:cNvPr id="391" name="Google Shape;391;p4"/>
            <p:cNvGrpSpPr/>
            <p:nvPr/>
          </p:nvGrpSpPr>
          <p:grpSpPr>
            <a:xfrm>
              <a:off x="0" y="-2"/>
              <a:ext cx="2078517" cy="510455"/>
              <a:chOff x="0" y="-1"/>
              <a:chExt cx="2078515" cy="510454"/>
            </a:xfrm>
          </p:grpSpPr>
          <p:sp>
            <p:nvSpPr>
              <p:cNvPr id="392" name="Google Shape;392;p4"/>
              <p:cNvSpPr/>
              <p:nvPr/>
            </p:nvSpPr>
            <p:spPr>
              <a:xfrm>
                <a:off x="0" y="-1"/>
                <a:ext cx="2078515" cy="510454"/>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sp>
            <p:nvSpPr>
              <p:cNvPr id="393" name="Google Shape;393;p4"/>
              <p:cNvSpPr/>
              <p:nvPr/>
            </p:nvSpPr>
            <p:spPr>
              <a:xfrm>
                <a:off x="0" y="70560"/>
                <a:ext cx="2078515" cy="36933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2000"/>
                  <a:buFont typeface="Arial"/>
                  <a:buNone/>
                </a:pPr>
                <a:r>
                  <a:rPr b="0" i="0" lang="en-US" sz="2000" u="none" cap="none" strike="noStrike">
                    <a:solidFill>
                      <a:schemeClr val="dk1"/>
                    </a:solidFill>
                    <a:latin typeface="Open Sans"/>
                    <a:ea typeface="Open Sans"/>
                    <a:cs typeface="Open Sans"/>
                    <a:sym typeface="Open Sans"/>
                  </a:rPr>
                  <a:t>Kafka</a:t>
                </a:r>
                <a:endParaRPr b="0" i="0" sz="1400" u="none" cap="none" strike="noStrike">
                  <a:solidFill>
                    <a:srgbClr val="000000"/>
                  </a:solidFill>
                  <a:latin typeface="Arial"/>
                  <a:ea typeface="Arial"/>
                  <a:cs typeface="Arial"/>
                  <a:sym typeface="Arial"/>
                </a:endParaRPr>
              </a:p>
            </p:txBody>
          </p:sp>
        </p:grpSp>
        <p:grpSp>
          <p:nvGrpSpPr>
            <p:cNvPr id="394" name="Google Shape;394;p4"/>
            <p:cNvGrpSpPr/>
            <p:nvPr/>
          </p:nvGrpSpPr>
          <p:grpSpPr>
            <a:xfrm>
              <a:off x="7142071" y="1213068"/>
              <a:ext cx="2078518" cy="428819"/>
              <a:chOff x="-1" y="0"/>
              <a:chExt cx="2078517" cy="428817"/>
            </a:xfrm>
          </p:grpSpPr>
          <p:sp>
            <p:nvSpPr>
              <p:cNvPr id="395" name="Google Shape;395;p4"/>
              <p:cNvSpPr/>
              <p:nvPr/>
            </p:nvSpPr>
            <p:spPr>
              <a:xfrm>
                <a:off x="-1" y="0"/>
                <a:ext cx="2078517" cy="428817"/>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69E66"/>
              </a:solidFill>
              <a:ln cap="flat" cmpd="sng" w="12700">
                <a:solidFill>
                  <a:srgbClr val="F69E6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sp>
            <p:nvSpPr>
              <p:cNvPr id="396" name="Google Shape;396;p4"/>
              <p:cNvSpPr/>
              <p:nvPr/>
            </p:nvSpPr>
            <p:spPr>
              <a:xfrm>
                <a:off x="0" y="60521"/>
                <a:ext cx="2078516" cy="30777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Open Sans"/>
                    <a:ea typeface="Open Sans"/>
                    <a:cs typeface="Open Sans"/>
                    <a:sym typeface="Open Sans"/>
                  </a:rPr>
                  <a:t>Databases</a:t>
                </a:r>
                <a:endParaRPr b="0" i="0" sz="1400" u="none" cap="none" strike="noStrike">
                  <a:solidFill>
                    <a:srgbClr val="000000"/>
                  </a:solidFill>
                  <a:latin typeface="Arial"/>
                  <a:ea typeface="Arial"/>
                  <a:cs typeface="Arial"/>
                  <a:sym typeface="Arial"/>
                </a:endParaRPr>
              </a:p>
            </p:txBody>
          </p:sp>
        </p:grpSp>
        <p:grpSp>
          <p:nvGrpSpPr>
            <p:cNvPr id="397" name="Google Shape;397;p4"/>
            <p:cNvGrpSpPr/>
            <p:nvPr/>
          </p:nvGrpSpPr>
          <p:grpSpPr>
            <a:xfrm>
              <a:off x="7142071" y="521275"/>
              <a:ext cx="2078518" cy="428819"/>
              <a:chOff x="-1" y="0"/>
              <a:chExt cx="2078517" cy="428817"/>
            </a:xfrm>
          </p:grpSpPr>
          <p:sp>
            <p:nvSpPr>
              <p:cNvPr id="398" name="Google Shape;398;p4"/>
              <p:cNvSpPr/>
              <p:nvPr/>
            </p:nvSpPr>
            <p:spPr>
              <a:xfrm>
                <a:off x="-1" y="0"/>
                <a:ext cx="2078517" cy="428817"/>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69E66"/>
              </a:solidFill>
              <a:ln cap="flat" cmpd="sng" w="12700">
                <a:solidFill>
                  <a:srgbClr val="F69E6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sp>
            <p:nvSpPr>
              <p:cNvPr id="399" name="Google Shape;399;p4"/>
              <p:cNvSpPr/>
              <p:nvPr/>
            </p:nvSpPr>
            <p:spPr>
              <a:xfrm>
                <a:off x="0" y="60521"/>
                <a:ext cx="2078516" cy="30777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Open Sans"/>
                    <a:ea typeface="Open Sans"/>
                    <a:cs typeface="Open Sans"/>
                    <a:sym typeface="Open Sans"/>
                  </a:rPr>
                  <a:t>File Systems</a:t>
                </a:r>
                <a:endParaRPr b="0" i="0" sz="1400" u="none" cap="none" strike="noStrike">
                  <a:solidFill>
                    <a:srgbClr val="000000"/>
                  </a:solidFill>
                  <a:latin typeface="Arial"/>
                  <a:ea typeface="Arial"/>
                  <a:cs typeface="Arial"/>
                  <a:sym typeface="Arial"/>
                </a:endParaRPr>
              </a:p>
            </p:txBody>
          </p:sp>
        </p:grpSp>
        <p:grpSp>
          <p:nvGrpSpPr>
            <p:cNvPr id="400" name="Google Shape;400;p4"/>
            <p:cNvGrpSpPr/>
            <p:nvPr/>
          </p:nvGrpSpPr>
          <p:grpSpPr>
            <a:xfrm>
              <a:off x="7142071" y="1904862"/>
              <a:ext cx="2078518" cy="428819"/>
              <a:chOff x="-1" y="0"/>
              <a:chExt cx="2078517" cy="428817"/>
            </a:xfrm>
          </p:grpSpPr>
          <p:sp>
            <p:nvSpPr>
              <p:cNvPr id="401" name="Google Shape;401;p4"/>
              <p:cNvSpPr/>
              <p:nvPr/>
            </p:nvSpPr>
            <p:spPr>
              <a:xfrm>
                <a:off x="-1" y="0"/>
                <a:ext cx="2078517" cy="428817"/>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F69E66"/>
              </a:solidFill>
              <a:ln cap="flat" cmpd="sng" w="12700">
                <a:solidFill>
                  <a:srgbClr val="F69E6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sp>
            <p:nvSpPr>
              <p:cNvPr id="402" name="Google Shape;402;p4"/>
              <p:cNvSpPr/>
              <p:nvPr/>
            </p:nvSpPr>
            <p:spPr>
              <a:xfrm>
                <a:off x="0" y="60521"/>
                <a:ext cx="2078516" cy="30777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Open Sans"/>
                    <a:ea typeface="Open Sans"/>
                    <a:cs typeface="Open Sans"/>
                    <a:sym typeface="Open Sans"/>
                  </a:rPr>
                  <a:t>Dashboards</a:t>
                </a:r>
                <a:endParaRPr b="0" i="0" sz="1400" u="none" cap="none" strike="noStrike">
                  <a:solidFill>
                    <a:srgbClr val="000000"/>
                  </a:solidFill>
                  <a:latin typeface="Arial"/>
                  <a:ea typeface="Arial"/>
                  <a:cs typeface="Arial"/>
                  <a:sym typeface="Arial"/>
                </a:endParaRPr>
              </a:p>
            </p:txBody>
          </p:sp>
        </p:grpSp>
        <p:grpSp>
          <p:nvGrpSpPr>
            <p:cNvPr id="403" name="Google Shape;403;p4"/>
            <p:cNvGrpSpPr/>
            <p:nvPr/>
          </p:nvGrpSpPr>
          <p:grpSpPr>
            <a:xfrm>
              <a:off x="0" y="607741"/>
              <a:ext cx="2078517" cy="510456"/>
              <a:chOff x="0" y="-1"/>
              <a:chExt cx="2078515" cy="510454"/>
            </a:xfrm>
          </p:grpSpPr>
          <p:sp>
            <p:nvSpPr>
              <p:cNvPr id="404" name="Google Shape;404;p4"/>
              <p:cNvSpPr/>
              <p:nvPr/>
            </p:nvSpPr>
            <p:spPr>
              <a:xfrm>
                <a:off x="0" y="-1"/>
                <a:ext cx="2078515" cy="510454"/>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sp>
            <p:nvSpPr>
              <p:cNvPr id="405" name="Google Shape;405;p4"/>
              <p:cNvSpPr/>
              <p:nvPr/>
            </p:nvSpPr>
            <p:spPr>
              <a:xfrm>
                <a:off x="0" y="70560"/>
                <a:ext cx="2078515" cy="36933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2000"/>
                  <a:buFont typeface="Arial"/>
                  <a:buNone/>
                </a:pPr>
                <a:r>
                  <a:rPr b="0" i="0" lang="en-US" sz="2000" u="none" cap="none" strike="noStrike">
                    <a:solidFill>
                      <a:schemeClr val="dk1"/>
                    </a:solidFill>
                    <a:latin typeface="Open Sans"/>
                    <a:ea typeface="Open Sans"/>
                    <a:cs typeface="Open Sans"/>
                    <a:sym typeface="Open Sans"/>
                  </a:rPr>
                  <a:t>Flume</a:t>
                </a:r>
                <a:endParaRPr b="0" i="0" sz="1400" u="none" cap="none" strike="noStrike">
                  <a:solidFill>
                    <a:srgbClr val="000000"/>
                  </a:solidFill>
                  <a:latin typeface="Arial"/>
                  <a:ea typeface="Arial"/>
                  <a:cs typeface="Arial"/>
                  <a:sym typeface="Arial"/>
                </a:endParaRPr>
              </a:p>
            </p:txBody>
          </p:sp>
        </p:grpSp>
        <p:grpSp>
          <p:nvGrpSpPr>
            <p:cNvPr id="406" name="Google Shape;406;p4"/>
            <p:cNvGrpSpPr/>
            <p:nvPr/>
          </p:nvGrpSpPr>
          <p:grpSpPr>
            <a:xfrm>
              <a:off x="0" y="1215483"/>
              <a:ext cx="2078517" cy="510456"/>
              <a:chOff x="0" y="-1"/>
              <a:chExt cx="2078515" cy="510454"/>
            </a:xfrm>
          </p:grpSpPr>
          <p:sp>
            <p:nvSpPr>
              <p:cNvPr id="407" name="Google Shape;407;p4"/>
              <p:cNvSpPr/>
              <p:nvPr/>
            </p:nvSpPr>
            <p:spPr>
              <a:xfrm>
                <a:off x="0" y="-1"/>
                <a:ext cx="2078515" cy="510454"/>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sp>
            <p:nvSpPr>
              <p:cNvPr id="408" name="Google Shape;408;p4"/>
              <p:cNvSpPr/>
              <p:nvPr/>
            </p:nvSpPr>
            <p:spPr>
              <a:xfrm>
                <a:off x="0" y="70560"/>
                <a:ext cx="2078515" cy="36933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2000"/>
                  <a:buFont typeface="Arial"/>
                  <a:buNone/>
                </a:pPr>
                <a:r>
                  <a:rPr b="0" i="0" lang="en-US" sz="2000" u="none" cap="none" strike="noStrike">
                    <a:solidFill>
                      <a:schemeClr val="dk1"/>
                    </a:solidFill>
                    <a:latin typeface="Open Sans"/>
                    <a:ea typeface="Open Sans"/>
                    <a:cs typeface="Open Sans"/>
                    <a:sym typeface="Open Sans"/>
                  </a:rPr>
                  <a:t>Kinesis</a:t>
                </a:r>
                <a:endParaRPr b="0" i="0" sz="1400" u="none" cap="none" strike="noStrike">
                  <a:solidFill>
                    <a:srgbClr val="000000"/>
                  </a:solidFill>
                  <a:latin typeface="Arial"/>
                  <a:ea typeface="Arial"/>
                  <a:cs typeface="Arial"/>
                  <a:sym typeface="Arial"/>
                </a:endParaRPr>
              </a:p>
            </p:txBody>
          </p:sp>
        </p:grpSp>
        <p:grpSp>
          <p:nvGrpSpPr>
            <p:cNvPr id="409" name="Google Shape;409;p4"/>
            <p:cNvGrpSpPr/>
            <p:nvPr/>
          </p:nvGrpSpPr>
          <p:grpSpPr>
            <a:xfrm>
              <a:off x="0" y="1823226"/>
              <a:ext cx="2078517" cy="510455"/>
              <a:chOff x="0" y="-1"/>
              <a:chExt cx="2078515" cy="510454"/>
            </a:xfrm>
          </p:grpSpPr>
          <p:sp>
            <p:nvSpPr>
              <p:cNvPr id="410" name="Google Shape;410;p4"/>
              <p:cNvSpPr/>
              <p:nvPr/>
            </p:nvSpPr>
            <p:spPr>
              <a:xfrm>
                <a:off x="0" y="-1"/>
                <a:ext cx="2078515" cy="510454"/>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sp>
            <p:nvSpPr>
              <p:cNvPr id="411" name="Google Shape;411;p4"/>
              <p:cNvSpPr/>
              <p:nvPr/>
            </p:nvSpPr>
            <p:spPr>
              <a:xfrm>
                <a:off x="0" y="70560"/>
                <a:ext cx="2078515" cy="36933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2000"/>
                  <a:buFont typeface="Arial"/>
                  <a:buNone/>
                </a:pPr>
                <a:r>
                  <a:rPr b="0" i="0" lang="en-US" sz="2000" u="none" cap="none" strike="noStrike">
                    <a:solidFill>
                      <a:schemeClr val="dk1"/>
                    </a:solidFill>
                    <a:latin typeface="Open Sans"/>
                    <a:ea typeface="Open Sans"/>
                    <a:cs typeface="Open Sans"/>
                    <a:sym typeface="Open Sans"/>
                  </a:rPr>
                  <a:t>HDFS/S3</a:t>
                </a:r>
                <a:endParaRPr b="0" i="0" sz="1400" u="none" cap="none" strike="noStrike">
                  <a:solidFill>
                    <a:srgbClr val="000000"/>
                  </a:solidFill>
                  <a:latin typeface="Arial"/>
                  <a:ea typeface="Arial"/>
                  <a:cs typeface="Arial"/>
                  <a:sym typeface="Arial"/>
                </a:endParaRPr>
              </a:p>
            </p:txBody>
          </p:sp>
        </p:grpSp>
        <p:grpSp>
          <p:nvGrpSpPr>
            <p:cNvPr id="412" name="Google Shape;412;p4"/>
            <p:cNvGrpSpPr/>
            <p:nvPr/>
          </p:nvGrpSpPr>
          <p:grpSpPr>
            <a:xfrm>
              <a:off x="0" y="2430969"/>
              <a:ext cx="2078517" cy="510455"/>
              <a:chOff x="0" y="-1"/>
              <a:chExt cx="2078515" cy="510454"/>
            </a:xfrm>
          </p:grpSpPr>
          <p:sp>
            <p:nvSpPr>
              <p:cNvPr id="413" name="Google Shape;413;p4"/>
              <p:cNvSpPr/>
              <p:nvPr/>
            </p:nvSpPr>
            <p:spPr>
              <a:xfrm>
                <a:off x="0" y="-1"/>
                <a:ext cx="2078515" cy="510454"/>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sp>
            <p:nvSpPr>
              <p:cNvPr id="414" name="Google Shape;414;p4"/>
              <p:cNvSpPr/>
              <p:nvPr/>
            </p:nvSpPr>
            <p:spPr>
              <a:xfrm>
                <a:off x="0" y="70560"/>
                <a:ext cx="2078515" cy="369331"/>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2000"/>
                  <a:buFont typeface="Arial"/>
                  <a:buNone/>
                </a:pPr>
                <a:r>
                  <a:rPr b="0" i="0" lang="en-US" sz="2000" u="none" cap="none" strike="noStrike">
                    <a:solidFill>
                      <a:schemeClr val="dk1"/>
                    </a:solidFill>
                    <a:latin typeface="Open Sans"/>
                    <a:ea typeface="Open Sans"/>
                    <a:cs typeface="Open Sans"/>
                    <a:sym typeface="Open Sans"/>
                  </a:rPr>
                  <a:t>Twitter</a:t>
                </a:r>
                <a:endParaRPr b="0" i="0" sz="1400" u="none" cap="none" strike="noStrike">
                  <a:solidFill>
                    <a:srgbClr val="000000"/>
                  </a:solidFill>
                  <a:latin typeface="Arial"/>
                  <a:ea typeface="Arial"/>
                  <a:cs typeface="Arial"/>
                  <a:sym typeface="Arial"/>
                </a:endParaRPr>
              </a:p>
            </p:txBody>
          </p:sp>
        </p:grpSp>
        <p:sp>
          <p:nvSpPr>
            <p:cNvPr id="415" name="Google Shape;415;p4"/>
            <p:cNvSpPr/>
            <p:nvPr/>
          </p:nvSpPr>
          <p:spPr>
            <a:xfrm>
              <a:off x="2146764" y="737833"/>
              <a:ext cx="958770" cy="1340621"/>
            </a:xfrm>
            <a:prstGeom prst="rightArrow">
              <a:avLst>
                <a:gd fmla="val 50000" name="adj1"/>
                <a:gd fmla="val 50000" name="adj2"/>
              </a:avLst>
            </a:prstGeom>
            <a:solidFill>
              <a:srgbClr val="CDCFD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sp>
          <p:nvSpPr>
            <p:cNvPr id="416" name="Google Shape;416;p4"/>
            <p:cNvSpPr/>
            <p:nvPr/>
          </p:nvSpPr>
          <p:spPr>
            <a:xfrm>
              <a:off x="6183303" y="737833"/>
              <a:ext cx="958770" cy="1340621"/>
            </a:xfrm>
            <a:prstGeom prst="rightArrow">
              <a:avLst>
                <a:gd fmla="val 50000" name="adj1"/>
                <a:gd fmla="val 50000" name="adj2"/>
              </a:avLst>
            </a:prstGeom>
            <a:solidFill>
              <a:srgbClr val="CDCFD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Open Sans"/>
                <a:ea typeface="Open Sans"/>
                <a:cs typeface="Open Sans"/>
                <a:sym typeface="Open Sans"/>
              </a:endParaRPr>
            </a:p>
          </p:txBody>
        </p:sp>
      </p:grpSp>
      <p:pic>
        <p:nvPicPr>
          <p:cNvPr id="417" name="Google Shape;417;p4"/>
          <p:cNvPicPr preferRelativeResize="0"/>
          <p:nvPr/>
        </p:nvPicPr>
        <p:blipFill rotWithShape="1">
          <a:blip r:embed="rId3">
            <a:alphaModFix/>
          </a:blip>
          <a:srcRect b="0" l="0" r="0" t="0"/>
          <a:stretch/>
        </p:blipFill>
        <p:spPr>
          <a:xfrm>
            <a:off x="4714875" y="870793"/>
            <a:ext cx="6812702" cy="274320"/>
          </a:xfrm>
          <a:prstGeom prst="rect">
            <a:avLst/>
          </a:prstGeom>
          <a:noFill/>
          <a:ln>
            <a:noFill/>
          </a:ln>
        </p:spPr>
      </p:pic>
      <p:sp>
        <p:nvSpPr>
          <p:cNvPr id="418" name="Google Shape;418;p4"/>
          <p:cNvSpPr/>
          <p:nvPr/>
        </p:nvSpPr>
        <p:spPr>
          <a:xfrm>
            <a:off x="1149924" y="1544232"/>
            <a:ext cx="14944297" cy="58727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Spark Streaming is an extension of the core Spark API.</a:t>
            </a:r>
            <a:endParaRPr b="0" i="0" sz="1400" u="none" cap="none" strike="noStrike">
              <a:solidFill>
                <a:srgbClr val="000000"/>
              </a:solidFill>
              <a:latin typeface="Arial"/>
              <a:ea typeface="Arial"/>
              <a:cs typeface="Arial"/>
              <a:sym typeface="Arial"/>
            </a:endParaRPr>
          </a:p>
        </p:txBody>
      </p:sp>
      <p:sp>
        <p:nvSpPr>
          <p:cNvPr id="419" name="Google Shape;419;p4"/>
          <p:cNvSpPr/>
          <p:nvPr/>
        </p:nvSpPr>
        <p:spPr>
          <a:xfrm>
            <a:off x="813641" y="1755486"/>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43"/>
          <p:cNvSpPr txBox="1"/>
          <p:nvPr>
            <p:ph idx="1" type="body"/>
          </p:nvPr>
        </p:nvSpPr>
        <p:spPr>
          <a:xfrm>
            <a:off x="433971" y="7456927"/>
            <a:ext cx="15267333" cy="128794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lang="en-US"/>
              <a:t>Explanation: </a:t>
            </a:r>
            <a:r>
              <a:rPr b="0" lang="en-US"/>
              <a:t>Spark Streaming supports all these advance data sources. </a:t>
            </a:r>
            <a:endParaRPr/>
          </a:p>
          <a:p>
            <a:pPr indent="0" lvl="0" marL="0" rtl="0" algn="l">
              <a:lnSpc>
                <a:spcPct val="90000"/>
              </a:lnSpc>
              <a:spcBef>
                <a:spcPts val="1000"/>
              </a:spcBef>
              <a:spcAft>
                <a:spcPts val="0"/>
              </a:spcAft>
              <a:buClr>
                <a:srgbClr val="3F3F3F"/>
              </a:buClr>
              <a:buSzPts val="2400"/>
              <a:buNone/>
            </a:pPr>
            <a:r>
              <a:t/>
            </a:r>
            <a:endParaRPr/>
          </a:p>
        </p:txBody>
      </p:sp>
      <p:sp>
        <p:nvSpPr>
          <p:cNvPr id="1128" name="Google Shape;1128;p43"/>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p>
            <a:pPr indent="-304784" lvl="0" marL="304784" rtl="0" algn="l">
              <a:lnSpc>
                <a:spcPct val="90000"/>
              </a:lnSpc>
              <a:spcBef>
                <a:spcPts val="0"/>
              </a:spcBef>
              <a:spcAft>
                <a:spcPts val="0"/>
              </a:spcAft>
              <a:buClr>
                <a:srgbClr val="3C9F37"/>
              </a:buClr>
              <a:buSzPts val="2400"/>
              <a:buNone/>
            </a:pPr>
            <a:r>
              <a:rPr lang="en-US"/>
              <a:t>a, b, c, and d.</a:t>
            </a:r>
            <a:endParaRPr/>
          </a:p>
        </p:txBody>
      </p:sp>
      <p:sp>
        <p:nvSpPr>
          <p:cNvPr id="1129" name="Google Shape;1129;p43"/>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2</a:t>
            </a:r>
            <a:endParaRPr/>
          </a:p>
        </p:txBody>
      </p:sp>
      <p:sp>
        <p:nvSpPr>
          <p:cNvPr id="1130" name="Google Shape;1130;p43"/>
          <p:cNvSpPr txBox="1"/>
          <p:nvPr>
            <p:ph idx="8"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advance data sources are supported in Spark Streaming? Select all that apply.</a:t>
            </a:r>
            <a:endParaRPr/>
          </a:p>
        </p:txBody>
      </p:sp>
      <p:sp>
        <p:nvSpPr>
          <p:cNvPr id="1131" name="Google Shape;1131;p43"/>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Kafka</a:t>
            </a:r>
            <a:endParaRPr/>
          </a:p>
        </p:txBody>
      </p:sp>
      <p:sp>
        <p:nvSpPr>
          <p:cNvPr id="1132" name="Google Shape;1132;p43"/>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Kinesis</a:t>
            </a:r>
            <a:endParaRPr/>
          </a:p>
        </p:txBody>
      </p:sp>
      <p:sp>
        <p:nvSpPr>
          <p:cNvPr id="1133" name="Google Shape;1133;p43"/>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Twitter</a:t>
            </a:r>
            <a:endParaRPr/>
          </a:p>
        </p:txBody>
      </p:sp>
      <p:sp>
        <p:nvSpPr>
          <p:cNvPr id="1134" name="Google Shape;1134;p43"/>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Flume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8" name="Shape 1138"/>
        <p:cNvGrpSpPr/>
        <p:nvPr/>
      </p:nvGrpSpPr>
      <p:grpSpPr>
        <a:xfrm>
          <a:off x="0" y="0"/>
          <a:ext cx="0" cy="0"/>
          <a:chOff x="0" y="0"/>
          <a:chExt cx="0" cy="0"/>
        </a:xfrm>
      </p:grpSpPr>
      <p:sp>
        <p:nvSpPr>
          <p:cNvPr id="1139" name="Google Shape;1139;p44"/>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statements is true about the saveAsObjectFile method?</a:t>
            </a:r>
            <a:endParaRPr/>
          </a:p>
        </p:txBody>
      </p:sp>
      <p:sp>
        <p:nvSpPr>
          <p:cNvPr id="1140" name="Google Shape;1140;p44"/>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3</a:t>
            </a:r>
            <a:endParaRPr/>
          </a:p>
        </p:txBody>
      </p:sp>
      <p:sp>
        <p:nvSpPr>
          <p:cNvPr id="1141" name="Google Shape;1141;p44"/>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Saves a DStream's contents as a SequenceFile of serialized Java objects</a:t>
            </a:r>
            <a:endParaRPr/>
          </a:p>
        </p:txBody>
      </p:sp>
      <p:sp>
        <p:nvSpPr>
          <p:cNvPr id="1142" name="Google Shape;1142;p44"/>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Saves a DStream's contents as text files</a:t>
            </a:r>
            <a:endParaRPr/>
          </a:p>
        </p:txBody>
      </p:sp>
      <p:sp>
        <p:nvSpPr>
          <p:cNvPr id="1143" name="Google Shape;1143;p44"/>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Saves a DStream's contents as an Avro file in Hadoop</a:t>
            </a:r>
            <a:endParaRPr/>
          </a:p>
        </p:txBody>
      </p:sp>
      <p:sp>
        <p:nvSpPr>
          <p:cNvPr id="1144" name="Google Shape;1144;p44"/>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Applies a function, func, to each RDD generated from the stream</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45"/>
          <p:cNvSpPr txBox="1"/>
          <p:nvPr>
            <p:ph idx="1" type="body"/>
          </p:nvPr>
        </p:nvSpPr>
        <p:spPr>
          <a:xfrm>
            <a:off x="433971" y="7456927"/>
            <a:ext cx="15267333" cy="128794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lang="en-US"/>
              <a:t>Explanation: </a:t>
            </a:r>
            <a:r>
              <a:rPr b="0" lang="en-US"/>
              <a:t>The saveAsObjectFile method Saves a DStream's contents as a SequenceFile of serialized Java objects. The other statements are true for saveAsTextFiles, saveAsHadoopFiles, and foreachRDD methods respectively. </a:t>
            </a:r>
            <a:endParaRPr/>
          </a:p>
        </p:txBody>
      </p:sp>
      <p:sp>
        <p:nvSpPr>
          <p:cNvPr id="1150" name="Google Shape;1150;p45"/>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p>
            <a:pPr indent="-304784" lvl="0" marL="304784" rtl="0" algn="l">
              <a:lnSpc>
                <a:spcPct val="90000"/>
              </a:lnSpc>
              <a:spcBef>
                <a:spcPts val="0"/>
              </a:spcBef>
              <a:spcAft>
                <a:spcPts val="0"/>
              </a:spcAft>
              <a:buClr>
                <a:srgbClr val="3C9F37"/>
              </a:buClr>
              <a:buSzPts val="2400"/>
              <a:buNone/>
            </a:pPr>
            <a:r>
              <a:rPr lang="en-US"/>
              <a:t>a.</a:t>
            </a:r>
            <a:endParaRPr/>
          </a:p>
        </p:txBody>
      </p:sp>
      <p:sp>
        <p:nvSpPr>
          <p:cNvPr id="1151" name="Google Shape;1151;p45"/>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3</a:t>
            </a:r>
            <a:endParaRPr/>
          </a:p>
        </p:txBody>
      </p:sp>
      <p:sp>
        <p:nvSpPr>
          <p:cNvPr id="1152" name="Google Shape;1152;p45"/>
          <p:cNvSpPr txBox="1"/>
          <p:nvPr>
            <p:ph idx="8"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statements is true about the saveAsObjectFile method?</a:t>
            </a:r>
            <a:endParaRPr/>
          </a:p>
        </p:txBody>
      </p:sp>
      <p:sp>
        <p:nvSpPr>
          <p:cNvPr id="1153" name="Google Shape;1153;p45"/>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Saves a DStream's contents as a SequenceFile of serialized Java objects</a:t>
            </a:r>
            <a:endParaRPr/>
          </a:p>
        </p:txBody>
      </p:sp>
      <p:sp>
        <p:nvSpPr>
          <p:cNvPr id="1154" name="Google Shape;1154;p45"/>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Saves a DStream's contents as text files</a:t>
            </a:r>
            <a:endParaRPr/>
          </a:p>
        </p:txBody>
      </p:sp>
      <p:sp>
        <p:nvSpPr>
          <p:cNvPr id="1155" name="Google Shape;1155;p45"/>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Saves a DStream's contents as an Avro file in Hadoop</a:t>
            </a:r>
            <a:endParaRPr/>
          </a:p>
        </p:txBody>
      </p:sp>
      <p:sp>
        <p:nvSpPr>
          <p:cNvPr id="1156" name="Google Shape;1156;p45"/>
          <p:cNvSpPr txBox="1"/>
          <p:nvPr>
            <p:ph idx="7" type="body"/>
          </p:nvPr>
        </p:nvSpPr>
        <p:spPr>
          <a:xfrm>
            <a:off x="2329744" y="5374469"/>
            <a:ext cx="11250600" cy="701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Applies a function, func, to each RDD generated from the stream</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46"/>
          <p:cNvSpPr txBox="1"/>
          <p:nvPr>
            <p:ph idx="1"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statements are true about checkpointing? Select all that apply. </a:t>
            </a:r>
            <a:endParaRPr/>
          </a:p>
        </p:txBody>
      </p:sp>
      <p:sp>
        <p:nvSpPr>
          <p:cNvPr id="1162" name="Google Shape;1162;p46"/>
          <p:cNvSpPr txBox="1"/>
          <p:nvPr>
            <p:ph idx="2"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4</a:t>
            </a:r>
            <a:endParaRPr/>
          </a:p>
        </p:txBody>
      </p:sp>
      <p:sp>
        <p:nvSpPr>
          <p:cNvPr id="1163" name="Google Shape;1163;p46"/>
          <p:cNvSpPr txBox="1"/>
          <p:nvPr>
            <p:ph idx="3"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Saves a streaming application from failures</a:t>
            </a:r>
            <a:endParaRPr/>
          </a:p>
        </p:txBody>
      </p:sp>
      <p:sp>
        <p:nvSpPr>
          <p:cNvPr id="1164" name="Google Shape;1164;p46"/>
          <p:cNvSpPr txBox="1"/>
          <p:nvPr>
            <p:ph idx="4"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Must be enabled for applications with a set of requirements</a:t>
            </a:r>
            <a:endParaRPr/>
          </a:p>
        </p:txBody>
      </p:sp>
      <p:sp>
        <p:nvSpPr>
          <p:cNvPr id="1165" name="Google Shape;1165;p46"/>
          <p:cNvSpPr txBox="1"/>
          <p:nvPr>
            <p:ph idx="5"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Has three types</a:t>
            </a:r>
            <a:endParaRPr/>
          </a:p>
        </p:txBody>
      </p:sp>
      <p:sp>
        <p:nvSpPr>
          <p:cNvPr id="1166" name="Google Shape;1166;p46"/>
          <p:cNvSpPr txBox="1"/>
          <p:nvPr>
            <p:ph idx="6"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Can be used in a few stateful transformations combining data across various batches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47"/>
          <p:cNvSpPr txBox="1"/>
          <p:nvPr>
            <p:ph idx="1" type="body"/>
          </p:nvPr>
        </p:nvSpPr>
        <p:spPr>
          <a:xfrm>
            <a:off x="433971" y="7456927"/>
            <a:ext cx="15267333" cy="128794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F3F3F"/>
              </a:buClr>
              <a:buSzPts val="2400"/>
              <a:buNone/>
            </a:pPr>
            <a:r>
              <a:rPr lang="en-US"/>
              <a:t>Explanation: </a:t>
            </a:r>
            <a:r>
              <a:rPr b="0" lang="en-US"/>
              <a:t>Checkpointing saves a streaming application from failures, must be enabled for applications with a set of requirements, and can be used in a few stateful transformations combining data across various batches. However, it has two types: metadata and data. </a:t>
            </a:r>
            <a:endParaRPr/>
          </a:p>
          <a:p>
            <a:pPr indent="0" lvl="0" marL="0" rtl="0" algn="l">
              <a:lnSpc>
                <a:spcPct val="90000"/>
              </a:lnSpc>
              <a:spcBef>
                <a:spcPts val="1000"/>
              </a:spcBef>
              <a:spcAft>
                <a:spcPts val="0"/>
              </a:spcAft>
              <a:buClr>
                <a:srgbClr val="3F3F3F"/>
              </a:buClr>
              <a:buSzPts val="2400"/>
              <a:buNone/>
            </a:pPr>
            <a:r>
              <a:t/>
            </a:r>
            <a:endParaRPr/>
          </a:p>
        </p:txBody>
      </p:sp>
      <p:sp>
        <p:nvSpPr>
          <p:cNvPr id="1173" name="Google Shape;1173;p47"/>
          <p:cNvSpPr txBox="1"/>
          <p:nvPr>
            <p:ph idx="2" type="body"/>
          </p:nvPr>
        </p:nvSpPr>
        <p:spPr>
          <a:xfrm>
            <a:off x="3662871" y="6760723"/>
            <a:ext cx="9022188" cy="619532"/>
          </a:xfrm>
          <a:prstGeom prst="rect">
            <a:avLst/>
          </a:prstGeom>
          <a:noFill/>
          <a:ln>
            <a:noFill/>
          </a:ln>
        </p:spPr>
        <p:txBody>
          <a:bodyPr anchorCtr="0" anchor="ctr" bIns="45700" lIns="91425" spcFirstLastPara="1" rIns="91425" wrap="square" tIns="45700">
            <a:noAutofit/>
          </a:bodyPr>
          <a:lstStyle/>
          <a:p>
            <a:pPr indent="-304784" lvl="0" marL="304784" rtl="0" algn="l">
              <a:lnSpc>
                <a:spcPct val="90000"/>
              </a:lnSpc>
              <a:spcBef>
                <a:spcPts val="0"/>
              </a:spcBef>
              <a:spcAft>
                <a:spcPts val="0"/>
              </a:spcAft>
              <a:buClr>
                <a:srgbClr val="3C9F37"/>
              </a:buClr>
              <a:buSzPts val="2400"/>
              <a:buNone/>
            </a:pPr>
            <a:r>
              <a:rPr lang="en-US"/>
              <a:t>a, b, and d.</a:t>
            </a:r>
            <a:endParaRPr/>
          </a:p>
        </p:txBody>
      </p:sp>
      <p:sp>
        <p:nvSpPr>
          <p:cNvPr id="1174" name="Google Shape;1174;p47"/>
          <p:cNvSpPr txBox="1"/>
          <p:nvPr>
            <p:ph idx="3" type="body"/>
          </p:nvPr>
        </p:nvSpPr>
        <p:spPr>
          <a:xfrm>
            <a:off x="489442" y="1671457"/>
            <a:ext cx="1675120" cy="54166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2800"/>
              <a:buNone/>
            </a:pPr>
            <a:r>
              <a:rPr lang="en-US"/>
              <a:t>4</a:t>
            </a:r>
            <a:endParaRPr/>
          </a:p>
        </p:txBody>
      </p:sp>
      <p:sp>
        <p:nvSpPr>
          <p:cNvPr id="1175" name="Google Shape;1175;p47"/>
          <p:cNvSpPr txBox="1"/>
          <p:nvPr>
            <p:ph idx="8" type="body"/>
          </p:nvPr>
        </p:nvSpPr>
        <p:spPr>
          <a:xfrm>
            <a:off x="2310170" y="931283"/>
            <a:ext cx="13391132" cy="142496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3F3F3F"/>
              </a:buClr>
              <a:buSzPts val="2400"/>
              <a:buFont typeface="Arial"/>
              <a:buNone/>
            </a:pPr>
            <a:r>
              <a:rPr lang="en-US"/>
              <a:t>Which of the following statements are true about checkpointing? Select all that apply. </a:t>
            </a:r>
            <a:endParaRPr/>
          </a:p>
        </p:txBody>
      </p:sp>
      <p:sp>
        <p:nvSpPr>
          <p:cNvPr id="1176" name="Google Shape;1176;p47"/>
          <p:cNvSpPr txBox="1"/>
          <p:nvPr>
            <p:ph idx="4" type="body"/>
          </p:nvPr>
        </p:nvSpPr>
        <p:spPr>
          <a:xfrm>
            <a:off x="2329744" y="29169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Saves a streaming application from failures</a:t>
            </a:r>
            <a:endParaRPr/>
          </a:p>
        </p:txBody>
      </p:sp>
      <p:sp>
        <p:nvSpPr>
          <p:cNvPr id="1177" name="Google Shape;1177;p47"/>
          <p:cNvSpPr txBox="1"/>
          <p:nvPr>
            <p:ph idx="5" type="body"/>
          </p:nvPr>
        </p:nvSpPr>
        <p:spPr>
          <a:xfrm>
            <a:off x="2329744" y="3742686"/>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Must be enabled for applications with a set of requirements</a:t>
            </a:r>
            <a:endParaRPr/>
          </a:p>
        </p:txBody>
      </p:sp>
      <p:sp>
        <p:nvSpPr>
          <p:cNvPr id="1178" name="Google Shape;1178;p47"/>
          <p:cNvSpPr txBox="1"/>
          <p:nvPr>
            <p:ph idx="6" type="body"/>
          </p:nvPr>
        </p:nvSpPr>
        <p:spPr>
          <a:xfrm>
            <a:off x="2329744" y="4549550"/>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Has three types</a:t>
            </a:r>
            <a:endParaRPr/>
          </a:p>
        </p:txBody>
      </p:sp>
      <p:sp>
        <p:nvSpPr>
          <p:cNvPr id="1179" name="Google Shape;1179;p47"/>
          <p:cNvSpPr txBox="1"/>
          <p:nvPr>
            <p:ph idx="7" type="body"/>
          </p:nvPr>
        </p:nvSpPr>
        <p:spPr>
          <a:xfrm>
            <a:off x="2329744" y="5374469"/>
            <a:ext cx="11250640" cy="701711"/>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F3F3F"/>
              </a:buClr>
              <a:buSzPts val="2200"/>
              <a:buNone/>
            </a:pPr>
            <a:r>
              <a:rPr lang="en-US"/>
              <a:t>Can be used in a few stateful transformations combining data across various batches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3" name="Shape 1183"/>
        <p:cNvGrpSpPr/>
        <p:nvPr/>
      </p:nvGrpSpPr>
      <p:grpSpPr>
        <a:xfrm>
          <a:off x="0" y="0"/>
          <a:ext cx="0" cy="0"/>
          <a:chOff x="0" y="0"/>
          <a:chExt cx="0" cy="0"/>
        </a:xfrm>
      </p:grpSpPr>
      <p:sp>
        <p:nvSpPr>
          <p:cNvPr id="1184" name="Google Shape;1184;p48"/>
          <p:cNvSpPr txBox="1"/>
          <p:nvPr>
            <p:ph idx="1" type="body"/>
          </p:nvPr>
        </p:nvSpPr>
        <p:spPr>
          <a:xfrm>
            <a:off x="1009782" y="3762307"/>
            <a:ext cx="14236437" cy="5355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04040"/>
              </a:buClr>
              <a:buSzPts val="800"/>
              <a:buFont typeface="Arial"/>
              <a:buNone/>
            </a:pPr>
            <a:r>
              <a:rPr b="0" i="0" lang="en-US" sz="3200" u="none" cap="none" strike="noStrike">
                <a:solidFill>
                  <a:srgbClr val="404040"/>
                </a:solidFill>
                <a:latin typeface="Open Sans ExtraBold"/>
                <a:ea typeface="Open Sans ExtraBold"/>
                <a:cs typeface="Open Sans ExtraBold"/>
                <a:sym typeface="Open Sans ExtraBold"/>
              </a:rPr>
              <a:t>This concludes “Spark Streaming.”</a:t>
            </a:r>
            <a:endParaRPr b="0" i="0" sz="3200" u="none" cap="none" strike="noStrike">
              <a:solidFill>
                <a:srgbClr val="404040"/>
              </a:solidFill>
              <a:latin typeface="Open Sans ExtraBold"/>
              <a:ea typeface="Open Sans ExtraBold"/>
              <a:cs typeface="Open Sans ExtraBold"/>
              <a:sym typeface="Open Sans ExtraBold"/>
            </a:endParaRPr>
          </a:p>
        </p:txBody>
      </p:sp>
      <p:sp>
        <p:nvSpPr>
          <p:cNvPr id="1185" name="Google Shape;1185;p48"/>
          <p:cNvSpPr txBox="1"/>
          <p:nvPr>
            <p:ph idx="2" type="body"/>
          </p:nvPr>
        </p:nvSpPr>
        <p:spPr>
          <a:xfrm>
            <a:off x="2453769" y="4553376"/>
            <a:ext cx="11348462" cy="480131"/>
          </a:xfrm>
          <a:prstGeom prst="rect">
            <a:avLst/>
          </a:prstGeom>
          <a:noFill/>
          <a:ln>
            <a:noFill/>
          </a:ln>
        </p:spPr>
        <p:txBody>
          <a:bodyPr anchorCtr="0" anchor="ctr" bIns="45700" lIns="91425" spcFirstLastPara="1" rIns="91425" wrap="square" tIns="45700">
            <a:noAutofit/>
          </a:bodyPr>
          <a:lstStyle/>
          <a:p>
            <a:pPr indent="0" lvl="0" marL="0" marR="0" rtl="0" algn="ctr">
              <a:lnSpc>
                <a:spcPct val="90000"/>
              </a:lnSpc>
              <a:spcBef>
                <a:spcPts val="0"/>
              </a:spcBef>
              <a:spcAft>
                <a:spcPts val="0"/>
              </a:spcAft>
              <a:buClr>
                <a:srgbClr val="404040"/>
              </a:buClr>
              <a:buSzPts val="700"/>
              <a:buFont typeface="Arial"/>
              <a:buNone/>
            </a:pPr>
            <a:r>
              <a:rPr b="0" i="0" lang="en-US" sz="2800" u="none" cap="none" strike="noStrike">
                <a:solidFill>
                  <a:srgbClr val="404040"/>
                </a:solidFill>
                <a:latin typeface="Open Sans"/>
                <a:ea typeface="Open Sans"/>
                <a:cs typeface="Open Sans"/>
                <a:sym typeface="Open Sans"/>
              </a:rPr>
              <a:t>The next lesson is “Spark Structured Streaming.”</a:t>
            </a:r>
            <a:endParaRPr b="0" i="0" sz="2800" u="none" cap="none" strike="noStrike">
              <a:solidFill>
                <a:srgbClr val="404040"/>
              </a:solidFill>
              <a:latin typeface="Open Sans"/>
              <a:ea typeface="Open Sans"/>
              <a:cs typeface="Open Sans"/>
              <a:sym typeface="Open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Spark Streaming (Contd.)</a:t>
            </a:r>
            <a:endParaRPr/>
          </a:p>
        </p:txBody>
      </p:sp>
      <p:grpSp>
        <p:nvGrpSpPr>
          <p:cNvPr id="426" name="Google Shape;426;p5"/>
          <p:cNvGrpSpPr/>
          <p:nvPr/>
        </p:nvGrpSpPr>
        <p:grpSpPr>
          <a:xfrm>
            <a:off x="7791139" y="1996400"/>
            <a:ext cx="8323786" cy="5846429"/>
            <a:chOff x="-1" y="-1"/>
            <a:chExt cx="8323785" cy="5846428"/>
          </a:xfrm>
        </p:grpSpPr>
        <p:sp>
          <p:nvSpPr>
            <p:cNvPr id="427" name="Google Shape;427;p5"/>
            <p:cNvSpPr/>
            <p:nvPr/>
          </p:nvSpPr>
          <p:spPr>
            <a:xfrm>
              <a:off x="2270478" y="230832"/>
              <a:ext cx="6053306" cy="5615595"/>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28" name="Google Shape;428;p5"/>
            <p:cNvSpPr/>
            <p:nvPr/>
          </p:nvSpPr>
          <p:spPr>
            <a:xfrm>
              <a:off x="4321247" y="-1"/>
              <a:ext cx="1860636" cy="369330"/>
            </a:xfrm>
            <a:prstGeom prst="rect">
              <a:avLst/>
            </a:prstGeom>
            <a:solidFill>
              <a:srgbClr val="9CDAEB"/>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Spark Streaming</a:t>
              </a:r>
              <a:endParaRPr b="0" i="0" sz="1400" u="none" cap="none" strike="noStrike">
                <a:solidFill>
                  <a:srgbClr val="000000"/>
                </a:solidFill>
                <a:latin typeface="Arial"/>
                <a:ea typeface="Arial"/>
                <a:cs typeface="Arial"/>
                <a:sym typeface="Arial"/>
              </a:endParaRPr>
            </a:p>
          </p:txBody>
        </p:sp>
        <p:grpSp>
          <p:nvGrpSpPr>
            <p:cNvPr id="429" name="Google Shape;429;p5"/>
            <p:cNvGrpSpPr/>
            <p:nvPr/>
          </p:nvGrpSpPr>
          <p:grpSpPr>
            <a:xfrm>
              <a:off x="2434111" y="939947"/>
              <a:ext cx="2038351" cy="1208965"/>
              <a:chOff x="0" y="0"/>
              <a:chExt cx="2038350" cy="1208964"/>
            </a:xfrm>
          </p:grpSpPr>
          <p:sp>
            <p:nvSpPr>
              <p:cNvPr id="430" name="Google Shape;430;p5"/>
              <p:cNvSpPr/>
              <p:nvPr/>
            </p:nvSpPr>
            <p:spPr>
              <a:xfrm>
                <a:off x="0" y="0"/>
                <a:ext cx="2038350" cy="1208964"/>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31" name="Google Shape;431;p5"/>
              <p:cNvSpPr/>
              <p:nvPr/>
            </p:nvSpPr>
            <p:spPr>
              <a:xfrm>
                <a:off x="22771" y="128234"/>
                <a:ext cx="1992808" cy="952495"/>
              </a:xfrm>
              <a:prstGeom prst="rect">
                <a:avLst/>
              </a:prstGeom>
              <a:noFill/>
              <a:ln>
                <a:noFill/>
              </a:ln>
            </p:spPr>
            <p:txBody>
              <a:bodyPr anchorCtr="0" anchor="ctr" bIns="60150" lIns="60150" spcFirstLastPara="1" rIns="60150" wrap="square" tIns="601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Divide data stream into batches</a:t>
                </a:r>
                <a:endParaRPr b="0" i="0" sz="1400" u="none" cap="none" strike="noStrike">
                  <a:solidFill>
                    <a:srgbClr val="000000"/>
                  </a:solidFill>
                  <a:latin typeface="Arial"/>
                  <a:ea typeface="Arial"/>
                  <a:cs typeface="Arial"/>
                  <a:sym typeface="Arial"/>
                </a:endParaRPr>
              </a:p>
            </p:txBody>
          </p:sp>
        </p:grpSp>
        <p:grpSp>
          <p:nvGrpSpPr>
            <p:cNvPr id="432" name="Google Shape;432;p5"/>
            <p:cNvGrpSpPr/>
            <p:nvPr/>
          </p:nvGrpSpPr>
          <p:grpSpPr>
            <a:xfrm>
              <a:off x="4636096" y="939948"/>
              <a:ext cx="3542048" cy="1208965"/>
              <a:chOff x="0" y="0"/>
              <a:chExt cx="3542047" cy="1208964"/>
            </a:xfrm>
          </p:grpSpPr>
          <p:sp>
            <p:nvSpPr>
              <p:cNvPr id="433" name="Google Shape;433;p5"/>
              <p:cNvSpPr/>
              <p:nvPr/>
            </p:nvSpPr>
            <p:spPr>
              <a:xfrm>
                <a:off x="0" y="0"/>
                <a:ext cx="3542047" cy="1208964"/>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34" name="Google Shape;434;p5"/>
              <p:cNvSpPr/>
              <p:nvPr/>
            </p:nvSpPr>
            <p:spPr>
              <a:xfrm>
                <a:off x="22771" y="266733"/>
                <a:ext cx="3496504" cy="675496"/>
              </a:xfrm>
              <a:prstGeom prst="rect">
                <a:avLst/>
              </a:prstGeom>
              <a:noFill/>
              <a:ln>
                <a:noFill/>
              </a:ln>
            </p:spPr>
            <p:txBody>
              <a:bodyPr anchorCtr="0" anchor="ctr" bIns="60150" lIns="60150" spcFirstLastPara="1" rIns="60150" wrap="square" tIns="601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Streaming computations expressed using DStreams</a:t>
                </a:r>
                <a:endParaRPr b="0" i="0" sz="1400" u="none" cap="none" strike="noStrike">
                  <a:solidFill>
                    <a:srgbClr val="000000"/>
                  </a:solidFill>
                  <a:latin typeface="Arial"/>
                  <a:ea typeface="Arial"/>
                  <a:cs typeface="Arial"/>
                  <a:sym typeface="Arial"/>
                </a:endParaRPr>
              </a:p>
            </p:txBody>
          </p:sp>
        </p:grpSp>
        <p:grpSp>
          <p:nvGrpSpPr>
            <p:cNvPr id="435" name="Google Shape;435;p5"/>
            <p:cNvGrpSpPr/>
            <p:nvPr/>
          </p:nvGrpSpPr>
          <p:grpSpPr>
            <a:xfrm>
              <a:off x="2434111" y="3302387"/>
              <a:ext cx="2038351" cy="2357654"/>
              <a:chOff x="0" y="0"/>
              <a:chExt cx="2038350" cy="2357653"/>
            </a:xfrm>
          </p:grpSpPr>
          <p:sp>
            <p:nvSpPr>
              <p:cNvPr id="436" name="Google Shape;436;p5"/>
              <p:cNvSpPr/>
              <p:nvPr/>
            </p:nvSpPr>
            <p:spPr>
              <a:xfrm>
                <a:off x="0" y="0"/>
                <a:ext cx="2038350" cy="2357653"/>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37" name="Google Shape;437;p5"/>
              <p:cNvSpPr/>
              <p:nvPr/>
            </p:nvSpPr>
            <p:spPr>
              <a:xfrm>
                <a:off x="38393" y="38393"/>
                <a:ext cx="1961564" cy="398498"/>
              </a:xfrm>
              <a:prstGeom prst="rect">
                <a:avLst/>
              </a:prstGeom>
              <a:noFill/>
              <a:ln>
                <a:noFill/>
              </a:ln>
            </p:spPr>
            <p:txBody>
              <a:bodyPr anchorCtr="0" anchor="t" bIns="60150" lIns="60150" spcFirstLastPara="1" rIns="60150" wrap="square" tIns="6015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Open Sans"/>
                    <a:ea typeface="Open Sans"/>
                    <a:cs typeface="Open Sans"/>
                    <a:sym typeface="Open Sans"/>
                  </a:rPr>
                  <a:t>Spark</a:t>
                </a:r>
                <a:endParaRPr b="0" i="0" sz="1400" u="none" cap="none" strike="noStrike">
                  <a:solidFill>
                    <a:srgbClr val="000000"/>
                  </a:solidFill>
                  <a:latin typeface="Arial"/>
                  <a:ea typeface="Arial"/>
                  <a:cs typeface="Arial"/>
                  <a:sym typeface="Arial"/>
                </a:endParaRPr>
              </a:p>
            </p:txBody>
          </p:sp>
        </p:grpSp>
        <p:sp>
          <p:nvSpPr>
            <p:cNvPr id="438" name="Google Shape;438;p5"/>
            <p:cNvSpPr/>
            <p:nvPr/>
          </p:nvSpPr>
          <p:spPr>
            <a:xfrm flipH="1">
              <a:off x="4769446" y="3877974"/>
              <a:ext cx="3214614" cy="1208964"/>
            </a:xfrm>
            <a:custGeom>
              <a:rect b="b" l="l" r="r" t="t"/>
              <a:pathLst>
                <a:path extrusionOk="0" h="21600" w="21600">
                  <a:moveTo>
                    <a:pt x="0" y="0"/>
                  </a:moveTo>
                  <a:lnTo>
                    <a:pt x="20246" y="0"/>
                  </a:lnTo>
                  <a:lnTo>
                    <a:pt x="21600" y="3600"/>
                  </a:lnTo>
                  <a:lnTo>
                    <a:pt x="21600" y="21600"/>
                  </a:lnTo>
                  <a:lnTo>
                    <a:pt x="0" y="21600"/>
                  </a:lnTo>
                  <a:close/>
                </a:path>
              </a:pathLst>
            </a:custGeom>
            <a:solidFill>
              <a:srgbClr val="FFFFFF"/>
            </a:solid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39" name="Google Shape;439;p5"/>
            <p:cNvSpPr/>
            <p:nvPr/>
          </p:nvSpPr>
          <p:spPr>
            <a:xfrm flipH="1">
              <a:off x="4903175" y="4066980"/>
              <a:ext cx="3214614" cy="1208964"/>
            </a:xfrm>
            <a:custGeom>
              <a:rect b="b" l="l" r="r" t="t"/>
              <a:pathLst>
                <a:path extrusionOk="0" h="21600" w="21600">
                  <a:moveTo>
                    <a:pt x="0" y="0"/>
                  </a:moveTo>
                  <a:lnTo>
                    <a:pt x="20246" y="0"/>
                  </a:lnTo>
                  <a:lnTo>
                    <a:pt x="21600" y="3600"/>
                  </a:lnTo>
                  <a:lnTo>
                    <a:pt x="21600" y="21600"/>
                  </a:lnTo>
                  <a:lnTo>
                    <a:pt x="0" y="21600"/>
                  </a:lnTo>
                  <a:close/>
                </a:path>
              </a:pathLst>
            </a:custGeom>
            <a:solidFill>
              <a:srgbClr val="FFFFFF"/>
            </a:solid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grpSp>
          <p:nvGrpSpPr>
            <p:cNvPr id="440" name="Google Shape;440;p5"/>
            <p:cNvGrpSpPr/>
            <p:nvPr/>
          </p:nvGrpSpPr>
          <p:grpSpPr>
            <a:xfrm>
              <a:off x="5075005" y="4247134"/>
              <a:ext cx="3214616" cy="1208965"/>
              <a:chOff x="-1" y="0"/>
              <a:chExt cx="3214615" cy="1208964"/>
            </a:xfrm>
          </p:grpSpPr>
          <p:sp>
            <p:nvSpPr>
              <p:cNvPr id="441" name="Google Shape;441;p5"/>
              <p:cNvSpPr/>
              <p:nvPr/>
            </p:nvSpPr>
            <p:spPr>
              <a:xfrm flipH="1">
                <a:off x="-1" y="0"/>
                <a:ext cx="3214615" cy="1208964"/>
              </a:xfrm>
              <a:custGeom>
                <a:rect b="b" l="l" r="r" t="t"/>
                <a:pathLst>
                  <a:path extrusionOk="0" h="21600" w="21600">
                    <a:moveTo>
                      <a:pt x="0" y="0"/>
                    </a:moveTo>
                    <a:lnTo>
                      <a:pt x="20246" y="0"/>
                    </a:lnTo>
                    <a:lnTo>
                      <a:pt x="21600" y="3600"/>
                    </a:lnTo>
                    <a:lnTo>
                      <a:pt x="21600" y="21600"/>
                    </a:lnTo>
                    <a:lnTo>
                      <a:pt x="0" y="21600"/>
                    </a:lnTo>
                    <a:close/>
                  </a:path>
                </a:pathLst>
              </a:custGeom>
              <a:solidFill>
                <a:srgbClr val="FFFFFF"/>
              </a:solid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42" name="Google Shape;442;p5"/>
              <p:cNvSpPr/>
              <p:nvPr/>
            </p:nvSpPr>
            <p:spPr>
              <a:xfrm>
                <a:off x="100749" y="317107"/>
                <a:ext cx="3113865" cy="675496"/>
              </a:xfrm>
              <a:prstGeom prst="rect">
                <a:avLst/>
              </a:prstGeom>
              <a:noFill/>
              <a:ln>
                <a:noFill/>
              </a:ln>
            </p:spPr>
            <p:txBody>
              <a:bodyPr anchorCtr="0" anchor="ctr" bIns="60150" lIns="60150" spcFirstLastPara="1" rIns="60150" wrap="square" tIns="601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Spark batch jobs to execute RDD transformations</a:t>
                </a:r>
                <a:endParaRPr b="0" i="0" sz="1400" u="none" cap="none" strike="noStrike">
                  <a:solidFill>
                    <a:srgbClr val="000000"/>
                  </a:solidFill>
                  <a:latin typeface="Arial"/>
                  <a:ea typeface="Arial"/>
                  <a:cs typeface="Arial"/>
                  <a:sym typeface="Arial"/>
                </a:endParaRPr>
              </a:p>
            </p:txBody>
          </p:sp>
        </p:grpSp>
        <p:grpSp>
          <p:nvGrpSpPr>
            <p:cNvPr id="443" name="Google Shape;443;p5"/>
            <p:cNvGrpSpPr/>
            <p:nvPr/>
          </p:nvGrpSpPr>
          <p:grpSpPr>
            <a:xfrm>
              <a:off x="2551783" y="3876731"/>
              <a:ext cx="1797387" cy="788597"/>
              <a:chOff x="0" y="21464"/>
              <a:chExt cx="1797386" cy="788596"/>
            </a:xfrm>
          </p:grpSpPr>
          <p:sp>
            <p:nvSpPr>
              <p:cNvPr id="444" name="Google Shape;444;p5"/>
              <p:cNvSpPr/>
              <p:nvPr/>
            </p:nvSpPr>
            <p:spPr>
              <a:xfrm>
                <a:off x="0" y="21464"/>
                <a:ext cx="1797386" cy="788596"/>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45" name="Google Shape;445;p5"/>
              <p:cNvSpPr/>
              <p:nvPr/>
            </p:nvSpPr>
            <p:spPr>
              <a:xfrm>
                <a:off x="14854" y="216516"/>
                <a:ext cx="1767677" cy="398497"/>
              </a:xfrm>
              <a:prstGeom prst="rect">
                <a:avLst/>
              </a:prstGeom>
              <a:noFill/>
              <a:ln>
                <a:noFill/>
              </a:ln>
            </p:spPr>
            <p:txBody>
              <a:bodyPr anchorCtr="0" anchor="ctr" bIns="60150" lIns="60150" spcFirstLastPara="1" rIns="60150" wrap="square" tIns="601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Task Scheduler</a:t>
                </a:r>
                <a:endParaRPr b="0" i="0" sz="1400" u="none" cap="none" strike="noStrike">
                  <a:solidFill>
                    <a:srgbClr val="000000"/>
                  </a:solidFill>
                  <a:latin typeface="Arial"/>
                  <a:ea typeface="Arial"/>
                  <a:cs typeface="Arial"/>
                  <a:sym typeface="Arial"/>
                </a:endParaRPr>
              </a:p>
            </p:txBody>
          </p:sp>
        </p:grpSp>
        <p:grpSp>
          <p:nvGrpSpPr>
            <p:cNvPr id="446" name="Google Shape;446;p5"/>
            <p:cNvGrpSpPr/>
            <p:nvPr/>
          </p:nvGrpSpPr>
          <p:grpSpPr>
            <a:xfrm>
              <a:off x="2551783" y="4756727"/>
              <a:ext cx="1797387" cy="788597"/>
              <a:chOff x="0" y="21464"/>
              <a:chExt cx="1797386" cy="788596"/>
            </a:xfrm>
          </p:grpSpPr>
          <p:sp>
            <p:nvSpPr>
              <p:cNvPr id="447" name="Google Shape;447;p5"/>
              <p:cNvSpPr/>
              <p:nvPr/>
            </p:nvSpPr>
            <p:spPr>
              <a:xfrm>
                <a:off x="0" y="21464"/>
                <a:ext cx="1797386" cy="788596"/>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48" name="Google Shape;448;p5"/>
              <p:cNvSpPr/>
              <p:nvPr/>
            </p:nvSpPr>
            <p:spPr>
              <a:xfrm>
                <a:off x="14854" y="78014"/>
                <a:ext cx="1767677" cy="675496"/>
              </a:xfrm>
              <a:prstGeom prst="rect">
                <a:avLst/>
              </a:prstGeom>
              <a:noFill/>
              <a:ln>
                <a:noFill/>
              </a:ln>
            </p:spPr>
            <p:txBody>
              <a:bodyPr anchorCtr="0" anchor="ctr" bIns="60150" lIns="60150" spcFirstLastPara="1" rIns="60150" wrap="square" tIns="6015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Memory Manager</a:t>
                </a:r>
                <a:endParaRPr b="0" i="0" sz="1400" u="none" cap="none" strike="noStrike">
                  <a:solidFill>
                    <a:srgbClr val="000000"/>
                  </a:solidFill>
                  <a:latin typeface="Arial"/>
                  <a:ea typeface="Arial"/>
                  <a:cs typeface="Arial"/>
                  <a:sym typeface="Arial"/>
                </a:endParaRPr>
              </a:p>
            </p:txBody>
          </p:sp>
        </p:grpSp>
        <p:sp>
          <p:nvSpPr>
            <p:cNvPr id="449" name="Google Shape;449;p5"/>
            <p:cNvSpPr/>
            <p:nvPr/>
          </p:nvSpPr>
          <p:spPr>
            <a:xfrm>
              <a:off x="88899" y="1209273"/>
              <a:ext cx="2324102" cy="670311"/>
            </a:xfrm>
            <a:prstGeom prst="rightArrow">
              <a:avLst>
                <a:gd fmla="val 50000" name="adj1"/>
                <a:gd fmla="val 50000" name="adj2"/>
              </a:avLst>
            </a:pr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50" name="Google Shape;450;p5"/>
            <p:cNvSpPr/>
            <p:nvPr/>
          </p:nvSpPr>
          <p:spPr>
            <a:xfrm>
              <a:off x="-1" y="1741944"/>
              <a:ext cx="2263721" cy="646329"/>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Live input data stream</a:t>
              </a:r>
              <a:endParaRPr b="0" i="0" sz="1400" u="none" cap="none" strike="noStrike">
                <a:solidFill>
                  <a:srgbClr val="000000"/>
                </a:solidFill>
                <a:latin typeface="Arial"/>
                <a:ea typeface="Arial"/>
                <a:cs typeface="Arial"/>
                <a:sym typeface="Arial"/>
              </a:endParaRPr>
            </a:p>
          </p:txBody>
        </p:sp>
        <p:sp>
          <p:nvSpPr>
            <p:cNvPr id="451" name="Google Shape;451;p5"/>
            <p:cNvSpPr/>
            <p:nvPr/>
          </p:nvSpPr>
          <p:spPr>
            <a:xfrm flipH="1">
              <a:off x="50799" y="4160951"/>
              <a:ext cx="1399871" cy="690666"/>
            </a:xfrm>
            <a:prstGeom prst="rightArrow">
              <a:avLst>
                <a:gd fmla="val 50000" name="adj1"/>
                <a:gd fmla="val 50000" name="adj2"/>
              </a:avLst>
            </a:prstGeom>
            <a:solidFill>
              <a:srgbClr val="CDCFD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52" name="Google Shape;452;p5"/>
            <p:cNvSpPr/>
            <p:nvPr/>
          </p:nvSpPr>
          <p:spPr>
            <a:xfrm>
              <a:off x="1588962" y="4066980"/>
              <a:ext cx="234137" cy="866627"/>
            </a:xfrm>
            <a:prstGeom prst="rect">
              <a:avLst/>
            </a:prstGeom>
            <a:noFill/>
            <a:ln cap="flat" cmpd="sng" w="28575">
              <a:solidFill>
                <a:srgbClr val="BFBFB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53" name="Google Shape;453;p5"/>
            <p:cNvSpPr/>
            <p:nvPr/>
          </p:nvSpPr>
          <p:spPr>
            <a:xfrm>
              <a:off x="1930779" y="4066980"/>
              <a:ext cx="234137" cy="866627"/>
            </a:xfrm>
            <a:prstGeom prst="rect">
              <a:avLst/>
            </a:prstGeom>
            <a:noFill/>
            <a:ln cap="flat" cmpd="sng" w="28575">
              <a:solidFill>
                <a:srgbClr val="BFBFB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54" name="Google Shape;454;p5"/>
            <p:cNvSpPr/>
            <p:nvPr/>
          </p:nvSpPr>
          <p:spPr>
            <a:xfrm>
              <a:off x="58437" y="4946610"/>
              <a:ext cx="2263721" cy="36933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Batches of Results</a:t>
              </a:r>
              <a:endParaRPr b="0" i="0" sz="1400" u="none" cap="none" strike="noStrike">
                <a:solidFill>
                  <a:srgbClr val="000000"/>
                </a:solidFill>
                <a:latin typeface="Arial"/>
                <a:ea typeface="Arial"/>
                <a:cs typeface="Arial"/>
                <a:sym typeface="Arial"/>
              </a:endParaRPr>
            </a:p>
          </p:txBody>
        </p:sp>
        <p:sp>
          <p:nvSpPr>
            <p:cNvPr id="455" name="Google Shape;455;p5"/>
            <p:cNvSpPr/>
            <p:nvPr/>
          </p:nvSpPr>
          <p:spPr>
            <a:xfrm rot="5400000">
              <a:off x="3250320" y="2569094"/>
              <a:ext cx="400304" cy="1011368"/>
            </a:xfrm>
            <a:prstGeom prst="rightArrow">
              <a:avLst>
                <a:gd fmla="val 50000" name="adj1"/>
                <a:gd fmla="val 50000" name="adj2"/>
              </a:avLst>
            </a:pr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56" name="Google Shape;456;p5"/>
            <p:cNvSpPr/>
            <p:nvPr/>
          </p:nvSpPr>
          <p:spPr>
            <a:xfrm>
              <a:off x="3053709" y="2214468"/>
              <a:ext cx="739821" cy="182881"/>
            </a:xfrm>
            <a:prstGeom prst="rect">
              <a:avLst/>
            </a:prstGeom>
            <a:noFill/>
            <a:ln cap="flat" cmpd="sng" w="28575">
              <a:solidFill>
                <a:srgbClr val="28AADD"/>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57" name="Google Shape;457;p5"/>
            <p:cNvSpPr/>
            <p:nvPr/>
          </p:nvSpPr>
          <p:spPr>
            <a:xfrm>
              <a:off x="3072759" y="2557368"/>
              <a:ext cx="739821" cy="182881"/>
            </a:xfrm>
            <a:prstGeom prst="rect">
              <a:avLst/>
            </a:prstGeom>
            <a:noFill/>
            <a:ln cap="flat" cmpd="sng" w="28575">
              <a:solidFill>
                <a:srgbClr val="28AADD"/>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58" name="Google Shape;458;p5"/>
            <p:cNvSpPr/>
            <p:nvPr/>
          </p:nvSpPr>
          <p:spPr>
            <a:xfrm>
              <a:off x="3757119" y="2244160"/>
              <a:ext cx="1468606" cy="923328"/>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Batches of input data as RDDs</a:t>
              </a:r>
              <a:endParaRPr b="0" i="0" sz="1400" u="none" cap="none" strike="noStrike">
                <a:solidFill>
                  <a:srgbClr val="000000"/>
                </a:solidFill>
                <a:latin typeface="Arial"/>
                <a:ea typeface="Arial"/>
                <a:cs typeface="Arial"/>
                <a:sym typeface="Arial"/>
              </a:endParaRPr>
            </a:p>
          </p:txBody>
        </p:sp>
        <p:sp>
          <p:nvSpPr>
            <p:cNvPr id="459" name="Google Shape;459;p5"/>
            <p:cNvSpPr/>
            <p:nvPr/>
          </p:nvSpPr>
          <p:spPr>
            <a:xfrm rot="5400000">
              <a:off x="5056008" y="2521232"/>
              <a:ext cx="1716602" cy="1011368"/>
            </a:xfrm>
            <a:prstGeom prst="rightArrow">
              <a:avLst>
                <a:gd fmla="val 50000" name="adj1"/>
                <a:gd fmla="val 50000" name="adj2"/>
              </a:avLst>
            </a:pr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60" name="Google Shape;460;p5"/>
            <p:cNvSpPr/>
            <p:nvPr/>
          </p:nvSpPr>
          <p:spPr>
            <a:xfrm>
              <a:off x="6101830" y="2214402"/>
              <a:ext cx="2119335" cy="1015661"/>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Open Sans"/>
                  <a:ea typeface="Open Sans"/>
                  <a:cs typeface="Open Sans"/>
                  <a:sym typeface="Open Sans"/>
                </a:rPr>
                <a:t>Generate </a:t>
              </a:r>
              <a:br>
                <a:rPr b="0" i="0" lang="en-US" sz="2000" u="none" cap="none" strike="noStrike">
                  <a:solidFill>
                    <a:schemeClr val="dk1"/>
                  </a:solidFill>
                  <a:latin typeface="Open Sans"/>
                  <a:ea typeface="Open Sans"/>
                  <a:cs typeface="Open Sans"/>
                  <a:sym typeface="Open Sans"/>
                </a:rPr>
              </a:br>
              <a:r>
                <a:rPr b="0" i="0" lang="en-US" sz="2000" u="none" cap="none" strike="noStrike">
                  <a:solidFill>
                    <a:schemeClr val="dk1"/>
                  </a:solidFill>
                  <a:latin typeface="Open Sans"/>
                  <a:ea typeface="Open Sans"/>
                  <a:cs typeface="Open Sans"/>
                  <a:sym typeface="Open Sans"/>
                </a:rPr>
                <a:t>RDD transformations</a:t>
              </a:r>
              <a:endParaRPr b="0" i="0" sz="1400" u="none" cap="none" strike="noStrike">
                <a:solidFill>
                  <a:srgbClr val="000000"/>
                </a:solidFill>
                <a:latin typeface="Arial"/>
                <a:ea typeface="Arial"/>
                <a:cs typeface="Arial"/>
                <a:sym typeface="Arial"/>
              </a:endParaRPr>
            </a:p>
          </p:txBody>
        </p:sp>
      </p:grpSp>
      <p:grpSp>
        <p:nvGrpSpPr>
          <p:cNvPr id="461" name="Google Shape;461;p5"/>
          <p:cNvGrpSpPr/>
          <p:nvPr/>
        </p:nvGrpSpPr>
        <p:grpSpPr>
          <a:xfrm>
            <a:off x="108345" y="3970487"/>
            <a:ext cx="7857491" cy="3129387"/>
            <a:chOff x="0" y="-3"/>
            <a:chExt cx="7857490" cy="3129386"/>
          </a:xfrm>
        </p:grpSpPr>
        <p:grpSp>
          <p:nvGrpSpPr>
            <p:cNvPr id="462" name="Google Shape;462;p5"/>
            <p:cNvGrpSpPr/>
            <p:nvPr/>
          </p:nvGrpSpPr>
          <p:grpSpPr>
            <a:xfrm>
              <a:off x="0" y="-3"/>
              <a:ext cx="7857490" cy="3129386"/>
              <a:chOff x="0" y="-2"/>
              <a:chExt cx="7857489" cy="3129384"/>
            </a:xfrm>
          </p:grpSpPr>
          <p:grpSp>
            <p:nvGrpSpPr>
              <p:cNvPr id="463" name="Google Shape;463;p5"/>
              <p:cNvGrpSpPr/>
              <p:nvPr/>
            </p:nvGrpSpPr>
            <p:grpSpPr>
              <a:xfrm>
                <a:off x="0" y="-2"/>
                <a:ext cx="7857489" cy="3129384"/>
                <a:chOff x="0" y="-1"/>
                <a:chExt cx="7857489" cy="3129382"/>
              </a:xfrm>
            </p:grpSpPr>
            <p:grpSp>
              <p:nvGrpSpPr>
                <p:cNvPr id="464" name="Google Shape;464;p5"/>
                <p:cNvGrpSpPr/>
                <p:nvPr/>
              </p:nvGrpSpPr>
              <p:grpSpPr>
                <a:xfrm>
                  <a:off x="0" y="219104"/>
                  <a:ext cx="7857489" cy="2910277"/>
                  <a:chOff x="0" y="0"/>
                  <a:chExt cx="7857488" cy="2910276"/>
                </a:xfrm>
              </p:grpSpPr>
              <p:sp>
                <p:nvSpPr>
                  <p:cNvPr id="465" name="Google Shape;465;p5"/>
                  <p:cNvSpPr/>
                  <p:nvPr/>
                </p:nvSpPr>
                <p:spPr>
                  <a:xfrm>
                    <a:off x="2308894" y="0"/>
                    <a:ext cx="3890578" cy="2910276"/>
                  </a:xfrm>
                  <a:prstGeom prst="roundRect">
                    <a:avLst>
                      <a:gd fmla="val 6431" name="adj"/>
                    </a:avLst>
                  </a:prstGeom>
                  <a:noFill/>
                  <a:ln cap="flat" cmpd="sng" w="12700">
                    <a:solidFill>
                      <a:srgbClr val="808080"/>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grpSp>
                <p:nvGrpSpPr>
                  <p:cNvPr id="466" name="Google Shape;466;p5"/>
                  <p:cNvGrpSpPr/>
                  <p:nvPr/>
                </p:nvGrpSpPr>
                <p:grpSpPr>
                  <a:xfrm>
                    <a:off x="0" y="730020"/>
                    <a:ext cx="2217995" cy="1326426"/>
                    <a:chOff x="0" y="0"/>
                    <a:chExt cx="2217994" cy="1326425"/>
                  </a:xfrm>
                </p:grpSpPr>
                <p:sp>
                  <p:nvSpPr>
                    <p:cNvPr id="467" name="Google Shape;467;p5"/>
                    <p:cNvSpPr/>
                    <p:nvPr/>
                  </p:nvSpPr>
                  <p:spPr>
                    <a:xfrm>
                      <a:off x="0" y="0"/>
                      <a:ext cx="2217994" cy="1326425"/>
                    </a:xfrm>
                    <a:prstGeom prst="rightArrow">
                      <a:avLst>
                        <a:gd fmla="val 50000" name="adj1"/>
                        <a:gd fmla="val 50000" name="adj2"/>
                      </a:avLst>
                    </a:prstGeom>
                    <a:solidFill>
                      <a:srgbClr val="61B4DF"/>
                    </a:solidFill>
                    <a:ln cap="flat" cmpd="sng" w="12700">
                      <a:solidFill>
                        <a:srgbClr val="61B4DF"/>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2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68" name="Google Shape;468;p5"/>
                    <p:cNvSpPr/>
                    <p:nvPr/>
                  </p:nvSpPr>
                  <p:spPr>
                    <a:xfrm>
                      <a:off x="0" y="497012"/>
                      <a:ext cx="1886387" cy="332398"/>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Data Streams</a:t>
                      </a:r>
                      <a:endParaRPr b="0" i="0" sz="1400" u="none" cap="none" strike="noStrike">
                        <a:solidFill>
                          <a:srgbClr val="000000"/>
                        </a:solidFill>
                        <a:latin typeface="Arial"/>
                        <a:ea typeface="Arial"/>
                        <a:cs typeface="Arial"/>
                        <a:sym typeface="Arial"/>
                      </a:endParaRPr>
                    </a:p>
                  </p:txBody>
                </p:sp>
              </p:grpSp>
              <p:sp>
                <p:nvSpPr>
                  <p:cNvPr id="469" name="Google Shape;469;p5"/>
                  <p:cNvSpPr/>
                  <p:nvPr/>
                </p:nvSpPr>
                <p:spPr>
                  <a:xfrm>
                    <a:off x="6942491" y="671251"/>
                    <a:ext cx="914997" cy="1454683"/>
                  </a:xfrm>
                  <a:prstGeom prst="rightArrow">
                    <a:avLst>
                      <a:gd fmla="val 50000" name="adj1"/>
                      <a:gd fmla="val 50000" name="adj2"/>
                    </a:avLst>
                  </a:prstGeom>
                  <a:solidFill>
                    <a:srgbClr val="CDCFD3"/>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grpSp>
            <p:sp>
              <p:nvSpPr>
                <p:cNvPr id="470" name="Google Shape;470;p5"/>
                <p:cNvSpPr/>
                <p:nvPr/>
              </p:nvSpPr>
              <p:spPr>
                <a:xfrm>
                  <a:off x="3285344" y="-1"/>
                  <a:ext cx="2226061" cy="369329"/>
                </a:xfrm>
                <a:prstGeom prst="rect">
                  <a:avLst/>
                </a:prstGeom>
                <a:solidFill>
                  <a:srgbClr val="9CDAEB"/>
                </a:solid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Spark Streaming</a:t>
                  </a:r>
                  <a:endParaRPr b="0" i="0" sz="1400" u="none" cap="none" strike="noStrike">
                    <a:solidFill>
                      <a:srgbClr val="000000"/>
                    </a:solidFill>
                    <a:latin typeface="Arial"/>
                    <a:ea typeface="Arial"/>
                    <a:cs typeface="Arial"/>
                    <a:sym typeface="Arial"/>
                  </a:endParaRPr>
                </a:p>
              </p:txBody>
            </p:sp>
            <p:sp>
              <p:nvSpPr>
                <p:cNvPr id="471" name="Google Shape;471;p5"/>
                <p:cNvSpPr/>
                <p:nvPr/>
              </p:nvSpPr>
              <p:spPr>
                <a:xfrm>
                  <a:off x="3385138" y="1197301"/>
                  <a:ext cx="223447" cy="857450"/>
                </a:xfrm>
                <a:prstGeom prst="rect">
                  <a:avLst/>
                </a:prstGeom>
                <a:noFill/>
                <a:ln cap="flat" cmpd="sng" w="28575">
                  <a:solidFill>
                    <a:srgbClr val="28AADD"/>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72" name="Google Shape;472;p5"/>
                <p:cNvSpPr/>
                <p:nvPr/>
              </p:nvSpPr>
              <p:spPr>
                <a:xfrm>
                  <a:off x="3711349" y="1197301"/>
                  <a:ext cx="223447" cy="857450"/>
                </a:xfrm>
                <a:prstGeom prst="rect">
                  <a:avLst/>
                </a:prstGeom>
                <a:noFill/>
                <a:ln cap="flat" cmpd="sng" w="28575">
                  <a:solidFill>
                    <a:srgbClr val="28AADD"/>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73" name="Google Shape;473;p5"/>
                <p:cNvSpPr/>
                <p:nvPr/>
              </p:nvSpPr>
              <p:spPr>
                <a:xfrm>
                  <a:off x="4035717" y="1197301"/>
                  <a:ext cx="223447" cy="857450"/>
                </a:xfrm>
                <a:prstGeom prst="rect">
                  <a:avLst/>
                </a:prstGeom>
                <a:noFill/>
                <a:ln cap="flat" cmpd="sng" w="28575">
                  <a:solidFill>
                    <a:srgbClr val="28AADD"/>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74" name="Google Shape;474;p5"/>
                <p:cNvSpPr/>
                <p:nvPr/>
              </p:nvSpPr>
              <p:spPr>
                <a:xfrm>
                  <a:off x="4729131" y="675880"/>
                  <a:ext cx="1324897" cy="2316918"/>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noFill/>
                <a:ln cap="flat" cmpd="sng" w="28575">
                  <a:solidFill>
                    <a:srgbClr val="F69E6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75" name="Google Shape;475;p5"/>
                <p:cNvSpPr/>
                <p:nvPr/>
              </p:nvSpPr>
              <p:spPr>
                <a:xfrm>
                  <a:off x="3281852" y="2182170"/>
                  <a:ext cx="943526" cy="36932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Batches</a:t>
                  </a:r>
                  <a:endParaRPr b="0" i="0" sz="1400" u="none" cap="none" strike="noStrike">
                    <a:solidFill>
                      <a:srgbClr val="000000"/>
                    </a:solidFill>
                    <a:latin typeface="Arial"/>
                    <a:ea typeface="Arial"/>
                    <a:cs typeface="Arial"/>
                    <a:sym typeface="Arial"/>
                  </a:endParaRPr>
                </a:p>
              </p:txBody>
            </p:sp>
            <p:sp>
              <p:nvSpPr>
                <p:cNvPr id="476" name="Google Shape;476;p5"/>
                <p:cNvSpPr/>
                <p:nvPr/>
              </p:nvSpPr>
              <p:spPr>
                <a:xfrm>
                  <a:off x="2454336" y="598278"/>
                  <a:ext cx="591174" cy="2394521"/>
                </a:xfrm>
                <a:custGeom>
                  <a:rect b="b" l="l" r="r" t="t"/>
                  <a:pathLst>
                    <a:path extrusionOk="0" h="21600" w="21600">
                      <a:moveTo>
                        <a:pt x="0" y="2160"/>
                      </a:moveTo>
                      <a:cubicBezTo>
                        <a:pt x="0" y="967"/>
                        <a:pt x="129" y="0"/>
                        <a:pt x="287" y="0"/>
                      </a:cubicBezTo>
                      <a:lnTo>
                        <a:pt x="21313" y="0"/>
                      </a:lnTo>
                      <a:cubicBezTo>
                        <a:pt x="21471" y="0"/>
                        <a:pt x="21600" y="967"/>
                        <a:pt x="21600" y="2160"/>
                      </a:cubicBezTo>
                      <a:lnTo>
                        <a:pt x="21600" y="19440"/>
                      </a:lnTo>
                      <a:cubicBezTo>
                        <a:pt x="21600" y="20633"/>
                        <a:pt x="21471" y="21600"/>
                        <a:pt x="21313" y="21600"/>
                      </a:cubicBezTo>
                      <a:lnTo>
                        <a:pt x="287" y="21600"/>
                      </a:lnTo>
                      <a:cubicBezTo>
                        <a:pt x="129" y="21600"/>
                        <a:pt x="0" y="20633"/>
                        <a:pt x="0" y="19440"/>
                      </a:cubicBezTo>
                      <a:lnTo>
                        <a:pt x="0" y="2160"/>
                      </a:lnTo>
                      <a:close/>
                    </a:path>
                  </a:pathLst>
                </a:custGeom>
                <a:noFill/>
                <a:ln cap="flat" cmpd="sng" w="28575">
                  <a:solidFill>
                    <a:srgbClr val="F69E66"/>
                  </a:solidFill>
                  <a:prstDash val="solid"/>
                  <a:miter lim="800000"/>
                  <a:headEnd len="sm" w="sm" type="none"/>
                  <a:tailEnd len="sm" w="sm" type="none"/>
                </a:ln>
              </p:spPr>
              <p:txBody>
                <a:bodyPr anchorCtr="0" anchor="ctr"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77" name="Google Shape;477;p5"/>
                <p:cNvSpPr/>
                <p:nvPr/>
              </p:nvSpPr>
              <p:spPr>
                <a:xfrm>
                  <a:off x="6290071" y="1197301"/>
                  <a:ext cx="223447" cy="857450"/>
                </a:xfrm>
                <a:prstGeom prst="rect">
                  <a:avLst/>
                </a:prstGeom>
                <a:noFill/>
                <a:ln cap="flat" cmpd="sng" w="28575">
                  <a:solidFill>
                    <a:srgbClr val="BFBFB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78" name="Google Shape;478;p5"/>
                <p:cNvSpPr/>
                <p:nvPr/>
              </p:nvSpPr>
              <p:spPr>
                <a:xfrm>
                  <a:off x="6616281" y="1197301"/>
                  <a:ext cx="223447" cy="857450"/>
                </a:xfrm>
                <a:prstGeom prst="rect">
                  <a:avLst/>
                </a:prstGeom>
                <a:noFill/>
                <a:ln cap="flat" cmpd="sng" w="28575">
                  <a:solidFill>
                    <a:srgbClr val="BFBFBF"/>
                  </a:solidFill>
                  <a:prstDash val="solid"/>
                  <a:round/>
                  <a:headEnd len="sm" w="sm" type="none"/>
                  <a:tailEnd len="sm" w="sm" type="none"/>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Open Sans"/>
                    <a:ea typeface="Open Sans"/>
                    <a:cs typeface="Open Sans"/>
                    <a:sym typeface="Open Sans"/>
                  </a:endParaRPr>
                </a:p>
              </p:txBody>
            </p:sp>
            <p:sp>
              <p:nvSpPr>
                <p:cNvPr id="479" name="Google Shape;479;p5"/>
                <p:cNvSpPr/>
                <p:nvPr/>
              </p:nvSpPr>
              <p:spPr>
                <a:xfrm>
                  <a:off x="6212368" y="2182170"/>
                  <a:ext cx="866582" cy="369329"/>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Results</a:t>
                  </a:r>
                  <a:endParaRPr b="0" i="0" sz="1400" u="none" cap="none" strike="noStrike">
                    <a:solidFill>
                      <a:srgbClr val="000000"/>
                    </a:solidFill>
                    <a:latin typeface="Arial"/>
                    <a:ea typeface="Arial"/>
                    <a:cs typeface="Arial"/>
                    <a:sym typeface="Arial"/>
                  </a:endParaRPr>
                </a:p>
              </p:txBody>
            </p:sp>
          </p:grpSp>
          <p:sp>
            <p:nvSpPr>
              <p:cNvPr id="480" name="Google Shape;480;p5"/>
              <p:cNvSpPr/>
              <p:nvPr/>
            </p:nvSpPr>
            <p:spPr>
              <a:xfrm>
                <a:off x="5056047" y="1587496"/>
                <a:ext cx="704678" cy="36933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Spark</a:t>
                </a:r>
                <a:endParaRPr b="0" i="0" sz="1400" u="none" cap="none" strike="noStrike">
                  <a:solidFill>
                    <a:srgbClr val="000000"/>
                  </a:solidFill>
                  <a:latin typeface="Arial"/>
                  <a:ea typeface="Arial"/>
                  <a:cs typeface="Arial"/>
                  <a:sym typeface="Arial"/>
                </a:endParaRPr>
              </a:p>
            </p:txBody>
          </p:sp>
        </p:grpSp>
        <p:sp>
          <p:nvSpPr>
            <p:cNvPr id="481" name="Google Shape;481;p5"/>
            <p:cNvSpPr/>
            <p:nvPr/>
          </p:nvSpPr>
          <p:spPr>
            <a:xfrm rot="-5400000">
              <a:off x="2186300" y="1653637"/>
              <a:ext cx="1018867" cy="369330"/>
            </a:xfrm>
            <a:prstGeom prst="rect">
              <a:avLst/>
            </a:prstGeom>
            <a:noFill/>
            <a:ln>
              <a:noFill/>
            </a:ln>
          </p:spPr>
          <p:txBody>
            <a:bodyPr anchorCtr="0" anchor="t" bIns="45700" lIns="45700" spcFirstLastPara="1" rIns="45700"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Open Sans"/>
                  <a:ea typeface="Open Sans"/>
                  <a:cs typeface="Open Sans"/>
                  <a:sym typeface="Open Sans"/>
                </a:rPr>
                <a:t>Receives</a:t>
              </a:r>
              <a:endParaRPr b="0" i="0" sz="1400" u="none" cap="none" strike="noStrike">
                <a:solidFill>
                  <a:srgbClr val="000000"/>
                </a:solidFill>
                <a:latin typeface="Arial"/>
                <a:ea typeface="Arial"/>
                <a:cs typeface="Arial"/>
                <a:sym typeface="Arial"/>
              </a:endParaRPr>
            </a:p>
          </p:txBody>
        </p:sp>
      </p:grpSp>
      <p:pic>
        <p:nvPicPr>
          <p:cNvPr id="482" name="Google Shape;482;p5"/>
          <p:cNvPicPr preferRelativeResize="0"/>
          <p:nvPr/>
        </p:nvPicPr>
        <p:blipFill rotWithShape="1">
          <a:blip r:embed="rId3">
            <a:alphaModFix/>
          </a:blip>
          <a:srcRect b="0" l="0" r="0" t="0"/>
          <a:stretch/>
        </p:blipFill>
        <p:spPr>
          <a:xfrm>
            <a:off x="3878580" y="842627"/>
            <a:ext cx="8503376" cy="321042"/>
          </a:xfrm>
          <a:prstGeom prst="rect">
            <a:avLst/>
          </a:prstGeom>
          <a:noFill/>
          <a:ln>
            <a:noFill/>
          </a:ln>
        </p:spPr>
      </p:pic>
      <p:sp>
        <p:nvSpPr>
          <p:cNvPr id="483" name="Google Shape;483;p5"/>
          <p:cNvSpPr/>
          <p:nvPr/>
        </p:nvSpPr>
        <p:spPr>
          <a:xfrm>
            <a:off x="5711561" y="1024635"/>
            <a:ext cx="4837415" cy="454612"/>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WORKING OF SPARK STREAMING</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Spark Streaming (Contd.)</a:t>
            </a:r>
            <a:endParaRPr/>
          </a:p>
        </p:txBody>
      </p:sp>
      <p:sp>
        <p:nvSpPr>
          <p:cNvPr id="490" name="Google Shape;490;p6"/>
          <p:cNvSpPr/>
          <p:nvPr/>
        </p:nvSpPr>
        <p:spPr>
          <a:xfrm>
            <a:off x="4819479" y="3854819"/>
            <a:ext cx="6691906" cy="4118108"/>
          </a:xfrm>
          <a:custGeom>
            <a:rect b="b" l="l" r="r" t="t"/>
            <a:pathLst>
              <a:path extrusionOk="0" h="258" w="418">
                <a:moveTo>
                  <a:pt x="417" y="252"/>
                </a:moveTo>
                <a:cubicBezTo>
                  <a:pt x="387" y="212"/>
                  <a:pt x="347" y="183"/>
                  <a:pt x="302" y="166"/>
                </a:cubicBezTo>
                <a:cubicBezTo>
                  <a:pt x="377" y="94"/>
                  <a:pt x="377" y="94"/>
                  <a:pt x="377" y="94"/>
                </a:cubicBezTo>
                <a:cubicBezTo>
                  <a:pt x="378" y="92"/>
                  <a:pt x="378" y="91"/>
                  <a:pt x="377" y="89"/>
                </a:cubicBezTo>
                <a:cubicBezTo>
                  <a:pt x="375" y="88"/>
                  <a:pt x="374" y="88"/>
                  <a:pt x="372" y="89"/>
                </a:cubicBezTo>
                <a:cubicBezTo>
                  <a:pt x="296" y="164"/>
                  <a:pt x="296" y="164"/>
                  <a:pt x="296" y="164"/>
                </a:cubicBezTo>
                <a:cubicBezTo>
                  <a:pt x="270" y="154"/>
                  <a:pt x="241" y="149"/>
                  <a:pt x="212" y="149"/>
                </a:cubicBezTo>
                <a:cubicBezTo>
                  <a:pt x="212" y="3"/>
                  <a:pt x="212" y="3"/>
                  <a:pt x="212" y="3"/>
                </a:cubicBezTo>
                <a:cubicBezTo>
                  <a:pt x="212" y="0"/>
                  <a:pt x="206" y="0"/>
                  <a:pt x="206" y="3"/>
                </a:cubicBezTo>
                <a:cubicBezTo>
                  <a:pt x="206" y="149"/>
                  <a:pt x="206" y="149"/>
                  <a:pt x="206" y="149"/>
                </a:cubicBezTo>
                <a:cubicBezTo>
                  <a:pt x="180" y="149"/>
                  <a:pt x="155" y="153"/>
                  <a:pt x="131" y="161"/>
                </a:cubicBezTo>
                <a:cubicBezTo>
                  <a:pt x="54" y="89"/>
                  <a:pt x="54" y="89"/>
                  <a:pt x="54" y="89"/>
                </a:cubicBezTo>
                <a:cubicBezTo>
                  <a:pt x="53" y="88"/>
                  <a:pt x="51" y="88"/>
                  <a:pt x="50" y="89"/>
                </a:cubicBezTo>
                <a:cubicBezTo>
                  <a:pt x="49" y="91"/>
                  <a:pt x="49" y="93"/>
                  <a:pt x="50" y="94"/>
                </a:cubicBezTo>
                <a:cubicBezTo>
                  <a:pt x="125" y="163"/>
                  <a:pt x="125" y="163"/>
                  <a:pt x="125" y="163"/>
                </a:cubicBezTo>
                <a:cubicBezTo>
                  <a:pt x="76" y="179"/>
                  <a:pt x="33" y="210"/>
                  <a:pt x="1" y="252"/>
                </a:cubicBezTo>
                <a:cubicBezTo>
                  <a:pt x="0" y="254"/>
                  <a:pt x="0" y="256"/>
                  <a:pt x="2" y="256"/>
                </a:cubicBezTo>
                <a:cubicBezTo>
                  <a:pt x="3" y="258"/>
                  <a:pt x="5" y="257"/>
                  <a:pt x="6" y="256"/>
                </a:cubicBezTo>
                <a:cubicBezTo>
                  <a:pt x="54" y="192"/>
                  <a:pt x="129" y="155"/>
                  <a:pt x="209" y="155"/>
                </a:cubicBezTo>
                <a:cubicBezTo>
                  <a:pt x="290" y="155"/>
                  <a:pt x="364" y="192"/>
                  <a:pt x="413" y="256"/>
                </a:cubicBezTo>
                <a:cubicBezTo>
                  <a:pt x="413" y="257"/>
                  <a:pt x="414" y="257"/>
                  <a:pt x="415" y="257"/>
                </a:cubicBezTo>
                <a:cubicBezTo>
                  <a:pt x="415" y="257"/>
                  <a:pt x="416" y="257"/>
                  <a:pt x="417" y="256"/>
                </a:cubicBezTo>
                <a:cubicBezTo>
                  <a:pt x="418" y="256"/>
                  <a:pt x="418" y="254"/>
                  <a:pt x="417" y="252"/>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1" name="Google Shape;491;p6"/>
          <p:cNvSpPr txBox="1"/>
          <p:nvPr/>
        </p:nvSpPr>
        <p:spPr>
          <a:xfrm>
            <a:off x="11512053" y="4904439"/>
            <a:ext cx="3218707"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ZooKeeper and HDFS</a:t>
            </a:r>
            <a:endParaRPr b="0" i="0" sz="1400" u="none" cap="none" strike="noStrike">
              <a:solidFill>
                <a:srgbClr val="000000"/>
              </a:solidFill>
              <a:latin typeface="Arial"/>
              <a:ea typeface="Arial"/>
              <a:cs typeface="Arial"/>
              <a:sym typeface="Arial"/>
            </a:endParaRPr>
          </a:p>
        </p:txBody>
      </p:sp>
      <p:sp>
        <p:nvSpPr>
          <p:cNvPr id="492" name="Google Shape;492;p6"/>
          <p:cNvSpPr txBox="1"/>
          <p:nvPr/>
        </p:nvSpPr>
        <p:spPr>
          <a:xfrm>
            <a:off x="1443022" y="4859836"/>
            <a:ext cx="3699168" cy="46166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Extensive Support</a:t>
            </a:r>
            <a:endParaRPr b="0" i="0" sz="1400" u="none" cap="none" strike="noStrike">
              <a:solidFill>
                <a:srgbClr val="000000"/>
              </a:solidFill>
              <a:latin typeface="Arial"/>
              <a:ea typeface="Arial"/>
              <a:cs typeface="Arial"/>
              <a:sym typeface="Arial"/>
            </a:endParaRPr>
          </a:p>
        </p:txBody>
      </p:sp>
      <p:sp>
        <p:nvSpPr>
          <p:cNvPr id="493" name="Google Shape;493;p6"/>
          <p:cNvSpPr/>
          <p:nvPr/>
        </p:nvSpPr>
        <p:spPr>
          <a:xfrm>
            <a:off x="10319130" y="4707545"/>
            <a:ext cx="950916" cy="950916"/>
          </a:xfrm>
          <a:prstGeom prst="ellipse">
            <a:avLst/>
          </a:pr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4" name="Google Shape;494;p6"/>
          <p:cNvSpPr/>
          <p:nvPr/>
        </p:nvSpPr>
        <p:spPr>
          <a:xfrm>
            <a:off x="7689974" y="3379361"/>
            <a:ext cx="950916" cy="950916"/>
          </a:xfrm>
          <a:prstGeom prst="ellipse">
            <a:avLst/>
          </a:pr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5" name="Google Shape;495;p6"/>
          <p:cNvSpPr/>
          <p:nvPr/>
        </p:nvSpPr>
        <p:spPr>
          <a:xfrm>
            <a:off x="5157067" y="4696496"/>
            <a:ext cx="950916" cy="950916"/>
          </a:xfrm>
          <a:prstGeom prst="ellipse">
            <a:avLst/>
          </a:prstGeom>
          <a:solidFill>
            <a:schemeClr val="accent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6" name="Google Shape;496;p6"/>
          <p:cNvSpPr txBox="1"/>
          <p:nvPr/>
        </p:nvSpPr>
        <p:spPr>
          <a:xfrm>
            <a:off x="7809127" y="3623986"/>
            <a:ext cx="712610" cy="46166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Open Sans"/>
                <a:ea typeface="Open Sans"/>
                <a:cs typeface="Open Sans"/>
                <a:sym typeface="Open Sans"/>
              </a:rPr>
              <a:t>01</a:t>
            </a:r>
            <a:endParaRPr b="0" i="0" sz="1400" u="none" cap="none" strike="noStrike">
              <a:solidFill>
                <a:srgbClr val="000000"/>
              </a:solidFill>
              <a:latin typeface="Arial"/>
              <a:ea typeface="Arial"/>
              <a:cs typeface="Arial"/>
              <a:sym typeface="Arial"/>
            </a:endParaRPr>
          </a:p>
        </p:txBody>
      </p:sp>
      <p:sp>
        <p:nvSpPr>
          <p:cNvPr id="497" name="Google Shape;497;p6"/>
          <p:cNvSpPr txBox="1"/>
          <p:nvPr/>
        </p:nvSpPr>
        <p:spPr>
          <a:xfrm>
            <a:off x="5276219" y="4941120"/>
            <a:ext cx="712610" cy="46166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Open Sans"/>
                <a:ea typeface="Open Sans"/>
                <a:cs typeface="Open Sans"/>
                <a:sym typeface="Open Sans"/>
              </a:rPr>
              <a:t>02</a:t>
            </a:r>
            <a:endParaRPr b="0" i="0" sz="1400" u="none" cap="none" strike="noStrike">
              <a:solidFill>
                <a:srgbClr val="000000"/>
              </a:solidFill>
              <a:latin typeface="Arial"/>
              <a:ea typeface="Arial"/>
              <a:cs typeface="Arial"/>
              <a:sym typeface="Arial"/>
            </a:endParaRPr>
          </a:p>
        </p:txBody>
      </p:sp>
      <p:sp>
        <p:nvSpPr>
          <p:cNvPr id="498" name="Google Shape;498;p6"/>
          <p:cNvSpPr txBox="1"/>
          <p:nvPr/>
        </p:nvSpPr>
        <p:spPr>
          <a:xfrm>
            <a:off x="10438282" y="4952170"/>
            <a:ext cx="712610" cy="46166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lt2"/>
                </a:solidFill>
                <a:latin typeface="Open Sans"/>
                <a:ea typeface="Open Sans"/>
                <a:cs typeface="Open Sans"/>
                <a:sym typeface="Open Sans"/>
              </a:rPr>
              <a:t>03</a:t>
            </a:r>
            <a:endParaRPr b="0" i="0" sz="1400" u="none" cap="none" strike="noStrike">
              <a:solidFill>
                <a:srgbClr val="000000"/>
              </a:solidFill>
              <a:latin typeface="Arial"/>
              <a:ea typeface="Arial"/>
              <a:cs typeface="Arial"/>
              <a:sym typeface="Arial"/>
            </a:endParaRPr>
          </a:p>
        </p:txBody>
      </p:sp>
      <p:sp>
        <p:nvSpPr>
          <p:cNvPr id="499" name="Google Shape;499;p6"/>
          <p:cNvSpPr txBox="1"/>
          <p:nvPr/>
        </p:nvSpPr>
        <p:spPr>
          <a:xfrm>
            <a:off x="6315848" y="2426001"/>
            <a:ext cx="3699168" cy="83099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Discretized Stream (DStream) </a:t>
            </a:r>
            <a:endParaRPr b="0" i="0" sz="1400" u="none" cap="none" strike="noStrike">
              <a:solidFill>
                <a:srgbClr val="000000"/>
              </a:solidFill>
              <a:latin typeface="Arial"/>
              <a:ea typeface="Arial"/>
              <a:cs typeface="Arial"/>
              <a:sym typeface="Arial"/>
            </a:endParaRPr>
          </a:p>
        </p:txBody>
      </p:sp>
      <p:sp>
        <p:nvSpPr>
          <p:cNvPr id="500" name="Google Shape;500;p6"/>
          <p:cNvSpPr/>
          <p:nvPr/>
        </p:nvSpPr>
        <p:spPr>
          <a:xfrm>
            <a:off x="5776027" y="1024290"/>
            <a:ext cx="4778809" cy="454612"/>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FEATURES OF SPARK STREAMING</a:t>
            </a:r>
            <a:endParaRPr b="0" i="0" sz="1400" u="none" cap="none" strike="noStrike">
              <a:solidFill>
                <a:srgbClr val="000000"/>
              </a:solidFill>
              <a:latin typeface="Arial"/>
              <a:ea typeface="Arial"/>
              <a:cs typeface="Arial"/>
              <a:sym typeface="Arial"/>
            </a:endParaRPr>
          </a:p>
        </p:txBody>
      </p:sp>
      <p:sp>
        <p:nvSpPr>
          <p:cNvPr id="501" name="Google Shape;501;p6"/>
          <p:cNvSpPr/>
          <p:nvPr/>
        </p:nvSpPr>
        <p:spPr>
          <a:xfrm>
            <a:off x="11415202" y="4717965"/>
            <a:ext cx="3337860" cy="834611"/>
          </a:xfrm>
          <a:prstGeom prst="roundRect">
            <a:avLst>
              <a:gd fmla="val 16667" name="adj"/>
            </a:avLst>
          </a:prstGeom>
          <a:noFill/>
          <a:ln cap="flat" cmpd="sng" w="12700">
            <a:solidFill>
              <a:schemeClr val="accent3"/>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2" name="Google Shape;502;p6"/>
          <p:cNvSpPr/>
          <p:nvPr/>
        </p:nvSpPr>
        <p:spPr>
          <a:xfrm>
            <a:off x="6459070" y="2430459"/>
            <a:ext cx="3337860" cy="834611"/>
          </a:xfrm>
          <a:prstGeom prst="roundRect">
            <a:avLst>
              <a:gd fmla="val 16667" name="adj"/>
            </a:avLst>
          </a:prstGeom>
          <a:noFill/>
          <a:ln cap="flat" cmpd="sng" w="12700">
            <a:solidFill>
              <a:schemeClr val="accent3"/>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3" name="Google Shape;503;p6"/>
          <p:cNvSpPr/>
          <p:nvPr/>
        </p:nvSpPr>
        <p:spPr>
          <a:xfrm>
            <a:off x="1669767" y="4684511"/>
            <a:ext cx="3337860" cy="834611"/>
          </a:xfrm>
          <a:prstGeom prst="roundRect">
            <a:avLst>
              <a:gd fmla="val 16667" name="adj"/>
            </a:avLst>
          </a:prstGeom>
          <a:noFill/>
          <a:ln cap="flat" cmpd="sng" w="12700">
            <a:solidFill>
              <a:schemeClr val="accent3"/>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504" name="Google Shape;504;p6"/>
          <p:cNvPicPr preferRelativeResize="0"/>
          <p:nvPr/>
        </p:nvPicPr>
        <p:blipFill rotWithShape="1">
          <a:blip r:embed="rId3">
            <a:alphaModFix/>
          </a:blip>
          <a:srcRect b="0" l="0" r="0" t="0"/>
          <a:stretch/>
        </p:blipFill>
        <p:spPr>
          <a:xfrm>
            <a:off x="3878580" y="842627"/>
            <a:ext cx="8503376" cy="32104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Spark Streaming (Contd.)</a:t>
            </a:r>
            <a:endParaRPr/>
          </a:p>
        </p:txBody>
      </p:sp>
      <p:grpSp>
        <p:nvGrpSpPr>
          <p:cNvPr id="511" name="Google Shape;511;p7"/>
          <p:cNvGrpSpPr/>
          <p:nvPr/>
        </p:nvGrpSpPr>
        <p:grpSpPr>
          <a:xfrm>
            <a:off x="822013" y="2763951"/>
            <a:ext cx="15045149" cy="5857046"/>
            <a:chOff x="476162" y="719292"/>
            <a:chExt cx="14433120" cy="5608297"/>
          </a:xfrm>
        </p:grpSpPr>
        <p:sp>
          <p:nvSpPr>
            <p:cNvPr id="512" name="Google Shape;512;p7"/>
            <p:cNvSpPr/>
            <p:nvPr/>
          </p:nvSpPr>
          <p:spPr>
            <a:xfrm>
              <a:off x="476162" y="719292"/>
              <a:ext cx="14433120" cy="5608297"/>
            </a:xfrm>
            <a:prstGeom prst="rect">
              <a:avLst/>
            </a:prstGeom>
            <a:solidFill>
              <a:srgbClr val="F2F2F2"/>
            </a:solidFill>
            <a:ln>
              <a:noFill/>
            </a:ln>
          </p:spPr>
          <p:txBody>
            <a:bodyPr anchorCtr="0" anchor="ctr" bIns="45700" lIns="45700" spcFirstLastPara="1" rIns="45700"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3" name="Google Shape;513;p7"/>
            <p:cNvSpPr/>
            <p:nvPr/>
          </p:nvSpPr>
          <p:spPr>
            <a:xfrm>
              <a:off x="888491" y="838561"/>
              <a:ext cx="14020791" cy="523218"/>
            </a:xfrm>
            <a:prstGeom prst="rect">
              <a:avLst/>
            </a:prstGeom>
            <a:noFill/>
            <a:ln>
              <a:noFill/>
            </a:ln>
          </p:spPr>
          <p:txBody>
            <a:bodyPr anchorCtr="0" anchor="t" bIns="45700" lIns="45700" spcFirstLastPara="1" rIns="45700"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Example</a:t>
              </a:r>
              <a:r>
                <a:rPr b="0" i="0" lang="en-US" sz="2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grpSp>
      <p:sp>
        <p:nvSpPr>
          <p:cNvPr id="514" name="Google Shape;514;p7"/>
          <p:cNvSpPr txBox="1"/>
          <p:nvPr/>
        </p:nvSpPr>
        <p:spPr>
          <a:xfrm>
            <a:off x="1716406" y="3343385"/>
            <a:ext cx="13608212" cy="5170646"/>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ourier New"/>
                <a:ea typeface="Courier New"/>
                <a:cs typeface="Courier New"/>
                <a:sym typeface="Courier New"/>
              </a:rPr>
              <a:t>import org.apache.spark._</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ourier New"/>
                <a:ea typeface="Courier New"/>
                <a:cs typeface="Courier New"/>
                <a:sym typeface="Courier New"/>
              </a:rPr>
              <a:t>import org.apache.spark.streaming._</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ourier New"/>
                <a:ea typeface="Courier New"/>
                <a:cs typeface="Courier New"/>
                <a:sym typeface="Courier New"/>
              </a:rPr>
              <a:t>import org.apache.spark.streaming.StreamingContext._</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ourier New"/>
                <a:ea typeface="Courier New"/>
                <a:cs typeface="Courier New"/>
                <a:sym typeface="Courier New"/>
              </a:rPr>
              <a:t>val conf = new SparkConf().setMaster("local[2]").setAppName("NetworkWordCount")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ourier New"/>
                <a:ea typeface="Courier New"/>
                <a:cs typeface="Courier New"/>
                <a:sym typeface="Courier New"/>
              </a:rPr>
              <a:t>val ssc = new StreamingContext(conf, Seconds(1))</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ourier New"/>
                <a:ea typeface="Courier New"/>
                <a:cs typeface="Courier New"/>
                <a:sym typeface="Courier New"/>
              </a:rPr>
              <a:t>val lines = ssc.socketTextStream("localhost", 9999)</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ourier New"/>
                <a:ea typeface="Courier New"/>
                <a:cs typeface="Courier New"/>
                <a:sym typeface="Courier New"/>
              </a:rPr>
              <a:t>val words = lines.flatMap(_.split(" "))</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ourier New"/>
                <a:ea typeface="Courier New"/>
                <a:cs typeface="Courier New"/>
                <a:sym typeface="Courier New"/>
              </a:rPr>
              <a:t>val pairs = words.map(word =&gt; (word, 1))</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ourier New"/>
                <a:ea typeface="Courier New"/>
                <a:cs typeface="Courier New"/>
                <a:sym typeface="Courier New"/>
              </a:rPr>
              <a:t>val wordCounts = pairs.reduceByKey(_ + _)</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2200"/>
              <a:buFont typeface="Arial"/>
              <a:buNone/>
            </a:pPr>
            <a:r>
              <a:rPr b="0" i="0" lang="en-US" sz="2200" u="none" cap="none" strike="noStrike">
                <a:solidFill>
                  <a:schemeClr val="dk1"/>
                </a:solidFill>
                <a:latin typeface="Courier New"/>
                <a:ea typeface="Courier New"/>
                <a:cs typeface="Courier New"/>
                <a:sym typeface="Courier New"/>
              </a:rPr>
              <a:t>wordCounts.print()</a:t>
            </a:r>
            <a:endParaRPr b="0" i="0" sz="1400" u="none" cap="none" strike="noStrike">
              <a:solidFill>
                <a:srgbClr val="000000"/>
              </a:solidFill>
              <a:latin typeface="Arial"/>
              <a:ea typeface="Arial"/>
              <a:cs typeface="Arial"/>
              <a:sym typeface="Arial"/>
            </a:endParaRPr>
          </a:p>
        </p:txBody>
      </p:sp>
      <p:sp>
        <p:nvSpPr>
          <p:cNvPr id="515" name="Google Shape;515;p7"/>
          <p:cNvSpPr/>
          <p:nvPr/>
        </p:nvSpPr>
        <p:spPr>
          <a:xfrm>
            <a:off x="6312969" y="1033320"/>
            <a:ext cx="3957750" cy="436914"/>
          </a:xfrm>
          <a:prstGeom prst="rect">
            <a:avLst/>
          </a:prstGeom>
          <a:noFill/>
          <a:ln>
            <a:noFill/>
          </a:ln>
        </p:spPr>
        <p:txBody>
          <a:bodyPr anchorCtr="0" anchor="t" bIns="45700" lIns="91425" spcFirstLastPara="1" rIns="91425" wrap="square" tIns="45700">
            <a:noAutofit/>
          </a:bodyPr>
          <a:lstStyle/>
          <a:p>
            <a:pPr indent="0" lvl="0" marL="0" marR="0" rtl="0" algn="l">
              <a:lnSpc>
                <a:spcPct val="107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STREAMING WORD COUNT</a:t>
            </a:r>
            <a:endParaRPr b="0" i="0" sz="1400" u="none" cap="none" strike="noStrike">
              <a:solidFill>
                <a:srgbClr val="000000"/>
              </a:solidFill>
              <a:latin typeface="Arial"/>
              <a:ea typeface="Arial"/>
              <a:cs typeface="Arial"/>
              <a:sym typeface="Arial"/>
            </a:endParaRPr>
          </a:p>
        </p:txBody>
      </p:sp>
      <p:sp>
        <p:nvSpPr>
          <p:cNvPr id="516" name="Google Shape;516;p7"/>
          <p:cNvSpPr txBox="1"/>
          <p:nvPr/>
        </p:nvSpPr>
        <p:spPr>
          <a:xfrm>
            <a:off x="1051920" y="1953495"/>
            <a:ext cx="14138612"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Sample code to execute Spark Streaming</a:t>
            </a:r>
            <a:endParaRPr b="0" i="0" sz="2400" u="none" cap="none" strike="noStrike">
              <a:solidFill>
                <a:srgbClr val="3F3F3F"/>
              </a:solidFill>
              <a:latin typeface="Calibri"/>
              <a:ea typeface="Calibri"/>
              <a:cs typeface="Calibri"/>
              <a:sym typeface="Calibri"/>
            </a:endParaRPr>
          </a:p>
        </p:txBody>
      </p:sp>
      <p:sp>
        <p:nvSpPr>
          <p:cNvPr id="517" name="Google Shape;517;p7"/>
          <p:cNvSpPr/>
          <p:nvPr/>
        </p:nvSpPr>
        <p:spPr>
          <a:xfrm>
            <a:off x="777545" y="2036267"/>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18" name="Google Shape;518;p7"/>
          <p:cNvPicPr preferRelativeResize="0"/>
          <p:nvPr/>
        </p:nvPicPr>
        <p:blipFill rotWithShape="1">
          <a:blip r:embed="rId3">
            <a:alphaModFix/>
          </a:blip>
          <a:srcRect b="0" l="0" r="0" t="0"/>
          <a:stretch/>
        </p:blipFill>
        <p:spPr>
          <a:xfrm>
            <a:off x="3878580" y="842627"/>
            <a:ext cx="8503376" cy="32104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8"/>
          <p:cNvSpPr txBox="1"/>
          <p:nvPr>
            <p:ph type="title"/>
          </p:nvPr>
        </p:nvSpPr>
        <p:spPr>
          <a:xfrm>
            <a:off x="3078" y="319675"/>
            <a:ext cx="16258032" cy="66504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3F3F3F"/>
              </a:buClr>
              <a:buSzPts val="3200"/>
              <a:buFont typeface="Open Sans ExtraBold"/>
              <a:buNone/>
            </a:pPr>
            <a:r>
              <a:rPr lang="en-US"/>
              <a:t>Introduction to Spark Streaming (Contd.)</a:t>
            </a:r>
            <a:endParaRPr/>
          </a:p>
        </p:txBody>
      </p:sp>
      <p:sp>
        <p:nvSpPr>
          <p:cNvPr id="525" name="Google Shape;525;p8"/>
          <p:cNvSpPr/>
          <p:nvPr/>
        </p:nvSpPr>
        <p:spPr>
          <a:xfrm>
            <a:off x="1343608" y="4256218"/>
            <a:ext cx="1940767" cy="783772"/>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6" name="Google Shape;526;p8"/>
          <p:cNvSpPr/>
          <p:nvPr/>
        </p:nvSpPr>
        <p:spPr>
          <a:xfrm>
            <a:off x="3422471" y="4256218"/>
            <a:ext cx="1940767" cy="783772"/>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7" name="Google Shape;527;p8"/>
          <p:cNvSpPr/>
          <p:nvPr/>
        </p:nvSpPr>
        <p:spPr>
          <a:xfrm>
            <a:off x="5482673" y="4256218"/>
            <a:ext cx="1940767" cy="783772"/>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8" name="Google Shape;528;p8"/>
          <p:cNvSpPr/>
          <p:nvPr/>
        </p:nvSpPr>
        <p:spPr>
          <a:xfrm>
            <a:off x="8196010" y="4256218"/>
            <a:ext cx="1940767" cy="783772"/>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9" name="Google Shape;529;p8"/>
          <p:cNvSpPr/>
          <p:nvPr/>
        </p:nvSpPr>
        <p:spPr>
          <a:xfrm>
            <a:off x="10256211" y="4256218"/>
            <a:ext cx="1940767" cy="783772"/>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0" name="Google Shape;530;p8"/>
          <p:cNvSpPr/>
          <p:nvPr/>
        </p:nvSpPr>
        <p:spPr>
          <a:xfrm>
            <a:off x="12764276" y="4256218"/>
            <a:ext cx="1940767" cy="783772"/>
          </a:xfrm>
          <a:prstGeom prst="rect">
            <a:avLst/>
          </a:prstGeom>
          <a:solidFill>
            <a:srgbClr val="2E75B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531" name="Google Shape;531;p8"/>
          <p:cNvCxnSpPr/>
          <p:nvPr/>
        </p:nvCxnSpPr>
        <p:spPr>
          <a:xfrm>
            <a:off x="1138334" y="5506520"/>
            <a:ext cx="6494106" cy="0"/>
          </a:xfrm>
          <a:prstGeom prst="straightConnector1">
            <a:avLst/>
          </a:prstGeom>
          <a:noFill/>
          <a:ln cap="flat" cmpd="sng" w="57150">
            <a:solidFill>
              <a:srgbClr val="9CC2E5"/>
            </a:solidFill>
            <a:prstDash val="dash"/>
            <a:miter lim="800000"/>
            <a:headEnd len="sm" w="sm" type="none"/>
            <a:tailEnd len="sm" w="sm" type="none"/>
          </a:ln>
        </p:spPr>
      </p:cxnSp>
      <p:cxnSp>
        <p:nvCxnSpPr>
          <p:cNvPr id="532" name="Google Shape;532;p8"/>
          <p:cNvCxnSpPr/>
          <p:nvPr/>
        </p:nvCxnSpPr>
        <p:spPr>
          <a:xfrm>
            <a:off x="8024326" y="5506520"/>
            <a:ext cx="6941975" cy="0"/>
          </a:xfrm>
          <a:prstGeom prst="straightConnector1">
            <a:avLst/>
          </a:prstGeom>
          <a:noFill/>
          <a:ln cap="flat" cmpd="sng" w="57150">
            <a:solidFill>
              <a:srgbClr val="9CC2E5"/>
            </a:solidFill>
            <a:prstDash val="dash"/>
            <a:miter lim="800000"/>
            <a:headEnd len="sm" w="sm" type="none"/>
            <a:tailEnd len="sm" w="sm" type="none"/>
          </a:ln>
        </p:spPr>
      </p:cxnSp>
      <p:cxnSp>
        <p:nvCxnSpPr>
          <p:cNvPr id="533" name="Google Shape;533;p8"/>
          <p:cNvCxnSpPr/>
          <p:nvPr/>
        </p:nvCxnSpPr>
        <p:spPr>
          <a:xfrm>
            <a:off x="1138334" y="5002668"/>
            <a:ext cx="0" cy="522515"/>
          </a:xfrm>
          <a:prstGeom prst="straightConnector1">
            <a:avLst/>
          </a:prstGeom>
          <a:noFill/>
          <a:ln cap="flat" cmpd="sng" w="57150">
            <a:solidFill>
              <a:srgbClr val="9CC2E5"/>
            </a:solidFill>
            <a:prstDash val="dash"/>
            <a:miter lim="800000"/>
            <a:headEnd len="sm" w="sm" type="none"/>
            <a:tailEnd len="sm" w="sm" type="none"/>
          </a:ln>
        </p:spPr>
      </p:cxnSp>
      <p:cxnSp>
        <p:nvCxnSpPr>
          <p:cNvPr id="534" name="Google Shape;534;p8"/>
          <p:cNvCxnSpPr/>
          <p:nvPr/>
        </p:nvCxnSpPr>
        <p:spPr>
          <a:xfrm>
            <a:off x="7613779" y="5002668"/>
            <a:ext cx="0" cy="522515"/>
          </a:xfrm>
          <a:prstGeom prst="straightConnector1">
            <a:avLst/>
          </a:prstGeom>
          <a:noFill/>
          <a:ln cap="flat" cmpd="sng" w="57150">
            <a:solidFill>
              <a:srgbClr val="9CC2E5"/>
            </a:solidFill>
            <a:prstDash val="dash"/>
            <a:miter lim="800000"/>
            <a:headEnd len="sm" w="sm" type="none"/>
            <a:tailEnd len="sm" w="sm" type="none"/>
          </a:ln>
        </p:spPr>
      </p:cxnSp>
      <p:cxnSp>
        <p:nvCxnSpPr>
          <p:cNvPr id="535" name="Google Shape;535;p8"/>
          <p:cNvCxnSpPr/>
          <p:nvPr/>
        </p:nvCxnSpPr>
        <p:spPr>
          <a:xfrm>
            <a:off x="8024326" y="5002668"/>
            <a:ext cx="0" cy="522515"/>
          </a:xfrm>
          <a:prstGeom prst="straightConnector1">
            <a:avLst/>
          </a:prstGeom>
          <a:noFill/>
          <a:ln cap="flat" cmpd="sng" w="57150">
            <a:solidFill>
              <a:srgbClr val="9CC2E5"/>
            </a:solidFill>
            <a:prstDash val="dash"/>
            <a:miter lim="800000"/>
            <a:headEnd len="sm" w="sm" type="none"/>
            <a:tailEnd len="sm" w="sm" type="none"/>
          </a:ln>
        </p:spPr>
      </p:cxnSp>
      <p:cxnSp>
        <p:nvCxnSpPr>
          <p:cNvPr id="536" name="Google Shape;536;p8"/>
          <p:cNvCxnSpPr/>
          <p:nvPr/>
        </p:nvCxnSpPr>
        <p:spPr>
          <a:xfrm>
            <a:off x="14966302" y="5002668"/>
            <a:ext cx="0" cy="522515"/>
          </a:xfrm>
          <a:prstGeom prst="straightConnector1">
            <a:avLst/>
          </a:prstGeom>
          <a:noFill/>
          <a:ln cap="flat" cmpd="sng" w="57150">
            <a:solidFill>
              <a:srgbClr val="9CC2E5"/>
            </a:solidFill>
            <a:prstDash val="dash"/>
            <a:miter lim="800000"/>
            <a:headEnd len="sm" w="sm" type="none"/>
            <a:tailEnd len="sm" w="sm" type="none"/>
          </a:ln>
        </p:spPr>
      </p:cxnSp>
      <p:sp>
        <p:nvSpPr>
          <p:cNvPr id="537" name="Google Shape;537;p8"/>
          <p:cNvSpPr txBox="1"/>
          <p:nvPr/>
        </p:nvSpPr>
        <p:spPr>
          <a:xfrm>
            <a:off x="1943939" y="4477635"/>
            <a:ext cx="756810"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Task</a:t>
            </a:r>
            <a:endParaRPr b="0" i="0" sz="1400" u="none" cap="none" strike="noStrike">
              <a:solidFill>
                <a:srgbClr val="000000"/>
              </a:solidFill>
              <a:latin typeface="Arial"/>
              <a:ea typeface="Arial"/>
              <a:cs typeface="Arial"/>
              <a:sym typeface="Arial"/>
            </a:endParaRPr>
          </a:p>
        </p:txBody>
      </p:sp>
      <p:sp>
        <p:nvSpPr>
          <p:cNvPr id="538" name="Google Shape;538;p8"/>
          <p:cNvSpPr txBox="1"/>
          <p:nvPr/>
        </p:nvSpPr>
        <p:spPr>
          <a:xfrm>
            <a:off x="4006982" y="4477635"/>
            <a:ext cx="756810"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Task</a:t>
            </a:r>
            <a:endParaRPr b="0" i="0" sz="1400" u="none" cap="none" strike="noStrike">
              <a:solidFill>
                <a:srgbClr val="000000"/>
              </a:solidFill>
              <a:latin typeface="Arial"/>
              <a:ea typeface="Arial"/>
              <a:cs typeface="Arial"/>
              <a:sym typeface="Arial"/>
            </a:endParaRPr>
          </a:p>
        </p:txBody>
      </p:sp>
      <p:sp>
        <p:nvSpPr>
          <p:cNvPr id="539" name="Google Shape;539;p8"/>
          <p:cNvSpPr txBox="1"/>
          <p:nvPr/>
        </p:nvSpPr>
        <p:spPr>
          <a:xfrm>
            <a:off x="6098486" y="4477635"/>
            <a:ext cx="756810"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Task</a:t>
            </a:r>
            <a:endParaRPr b="0" i="0" sz="1400" u="none" cap="none" strike="noStrike">
              <a:solidFill>
                <a:srgbClr val="000000"/>
              </a:solidFill>
              <a:latin typeface="Arial"/>
              <a:ea typeface="Arial"/>
              <a:cs typeface="Arial"/>
              <a:sym typeface="Arial"/>
            </a:endParaRPr>
          </a:p>
        </p:txBody>
      </p:sp>
      <p:sp>
        <p:nvSpPr>
          <p:cNvPr id="540" name="Google Shape;540;p8"/>
          <p:cNvSpPr txBox="1"/>
          <p:nvPr/>
        </p:nvSpPr>
        <p:spPr>
          <a:xfrm>
            <a:off x="8773947" y="4477635"/>
            <a:ext cx="756810"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Task</a:t>
            </a:r>
            <a:endParaRPr b="0" i="0" sz="1400" u="none" cap="none" strike="noStrike">
              <a:solidFill>
                <a:srgbClr val="000000"/>
              </a:solidFill>
              <a:latin typeface="Arial"/>
              <a:ea typeface="Arial"/>
              <a:cs typeface="Arial"/>
              <a:sym typeface="Arial"/>
            </a:endParaRPr>
          </a:p>
        </p:txBody>
      </p:sp>
      <p:sp>
        <p:nvSpPr>
          <p:cNvPr id="541" name="Google Shape;541;p8"/>
          <p:cNvSpPr txBox="1"/>
          <p:nvPr/>
        </p:nvSpPr>
        <p:spPr>
          <a:xfrm>
            <a:off x="10836990" y="4477635"/>
            <a:ext cx="756810"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Task</a:t>
            </a:r>
            <a:endParaRPr b="0" i="0" sz="1400" u="none" cap="none" strike="noStrike">
              <a:solidFill>
                <a:srgbClr val="000000"/>
              </a:solidFill>
              <a:latin typeface="Arial"/>
              <a:ea typeface="Arial"/>
              <a:cs typeface="Arial"/>
              <a:sym typeface="Arial"/>
            </a:endParaRPr>
          </a:p>
        </p:txBody>
      </p:sp>
      <p:sp>
        <p:nvSpPr>
          <p:cNvPr id="542" name="Google Shape;542;p8"/>
          <p:cNvSpPr txBox="1"/>
          <p:nvPr/>
        </p:nvSpPr>
        <p:spPr>
          <a:xfrm>
            <a:off x="13356255" y="4458974"/>
            <a:ext cx="756810" cy="43088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lt1"/>
                </a:solidFill>
                <a:latin typeface="Open Sans"/>
                <a:ea typeface="Open Sans"/>
                <a:cs typeface="Open Sans"/>
                <a:sym typeface="Open Sans"/>
              </a:rPr>
              <a:t>Task</a:t>
            </a:r>
            <a:endParaRPr b="0" i="0" sz="1400" u="none" cap="none" strike="noStrike">
              <a:solidFill>
                <a:srgbClr val="000000"/>
              </a:solidFill>
              <a:latin typeface="Arial"/>
              <a:ea typeface="Arial"/>
              <a:cs typeface="Arial"/>
              <a:sym typeface="Arial"/>
            </a:endParaRPr>
          </a:p>
        </p:txBody>
      </p:sp>
      <p:sp>
        <p:nvSpPr>
          <p:cNvPr id="543" name="Google Shape;543;p8"/>
          <p:cNvSpPr txBox="1"/>
          <p:nvPr/>
        </p:nvSpPr>
        <p:spPr>
          <a:xfrm>
            <a:off x="3422471" y="5973051"/>
            <a:ext cx="190751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alibri"/>
                <a:ea typeface="Calibri"/>
                <a:cs typeface="Calibri"/>
                <a:sym typeface="Calibri"/>
              </a:rPr>
              <a:t>Micro Batch 1</a:t>
            </a:r>
            <a:endParaRPr b="0" i="0" sz="1400" u="none" cap="none" strike="noStrike">
              <a:solidFill>
                <a:srgbClr val="000000"/>
              </a:solidFill>
              <a:latin typeface="Arial"/>
              <a:ea typeface="Arial"/>
              <a:cs typeface="Arial"/>
              <a:sym typeface="Arial"/>
            </a:endParaRPr>
          </a:p>
        </p:txBody>
      </p:sp>
      <p:sp>
        <p:nvSpPr>
          <p:cNvPr id="544" name="Google Shape;544;p8"/>
          <p:cNvSpPr txBox="1"/>
          <p:nvPr/>
        </p:nvSpPr>
        <p:spPr>
          <a:xfrm>
            <a:off x="10354697" y="5973051"/>
            <a:ext cx="1907510"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Calibri"/>
                <a:ea typeface="Calibri"/>
                <a:cs typeface="Calibri"/>
                <a:sym typeface="Calibri"/>
              </a:rPr>
              <a:t>Micro Batch 2</a:t>
            </a:r>
            <a:endParaRPr b="0" i="0" sz="1400" u="none" cap="none" strike="noStrike">
              <a:solidFill>
                <a:srgbClr val="000000"/>
              </a:solidFill>
              <a:latin typeface="Arial"/>
              <a:ea typeface="Arial"/>
              <a:cs typeface="Arial"/>
              <a:sym typeface="Arial"/>
            </a:endParaRPr>
          </a:p>
        </p:txBody>
      </p:sp>
      <p:sp>
        <p:nvSpPr>
          <p:cNvPr id="545" name="Google Shape;545;p8"/>
          <p:cNvSpPr/>
          <p:nvPr/>
        </p:nvSpPr>
        <p:spPr>
          <a:xfrm>
            <a:off x="7183638" y="1021031"/>
            <a:ext cx="2157450" cy="454612"/>
          </a:xfrm>
          <a:prstGeom prst="rect">
            <a:avLst/>
          </a:prstGeom>
          <a:noFill/>
          <a:ln>
            <a:noFill/>
          </a:ln>
        </p:spPr>
        <p:txBody>
          <a:bodyPr anchorCtr="0" anchor="t" bIns="45700" lIns="91425" spcFirstLastPara="1" rIns="91425" wrap="square" tIns="45700">
            <a:noAutofit/>
          </a:bodyPr>
          <a:lstStyle/>
          <a:p>
            <a:pPr indent="0" lvl="0" marL="0" marR="0" rtl="0" algn="ctr">
              <a:lnSpc>
                <a:spcPct val="107000"/>
              </a:lnSpc>
              <a:spcBef>
                <a:spcPts val="0"/>
              </a:spcBef>
              <a:spcAft>
                <a:spcPts val="0"/>
              </a:spcAft>
              <a:buClr>
                <a:srgbClr val="000000"/>
              </a:buClr>
              <a:buSzPts val="2200"/>
              <a:buFont typeface="Arial"/>
              <a:buNone/>
            </a:pPr>
            <a:r>
              <a:rPr b="0" i="0" lang="en-US" sz="2200" u="none" cap="none" strike="noStrike">
                <a:solidFill>
                  <a:srgbClr val="3F3F3F"/>
                </a:solidFill>
                <a:latin typeface="Open Sans ExtraBold"/>
                <a:ea typeface="Open Sans ExtraBold"/>
                <a:cs typeface="Open Sans ExtraBold"/>
                <a:sym typeface="Open Sans ExtraBold"/>
              </a:rPr>
              <a:t>MICRO BATCH</a:t>
            </a:r>
            <a:endParaRPr b="0" i="0" sz="1400" u="none" cap="none" strike="noStrike">
              <a:solidFill>
                <a:srgbClr val="000000"/>
              </a:solidFill>
              <a:latin typeface="Arial"/>
              <a:ea typeface="Arial"/>
              <a:cs typeface="Arial"/>
              <a:sym typeface="Arial"/>
            </a:endParaRPr>
          </a:p>
        </p:txBody>
      </p:sp>
      <p:sp>
        <p:nvSpPr>
          <p:cNvPr id="546" name="Google Shape;546;p8"/>
          <p:cNvSpPr/>
          <p:nvPr/>
        </p:nvSpPr>
        <p:spPr>
          <a:xfrm>
            <a:off x="1149924" y="1956859"/>
            <a:ext cx="14944297" cy="46166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3F3F3F"/>
                </a:solidFill>
                <a:latin typeface="Open Sans"/>
                <a:ea typeface="Open Sans"/>
                <a:cs typeface="Open Sans"/>
                <a:sym typeface="Open Sans"/>
              </a:rPr>
              <a:t>Micro batching handles a stream by a task/process as a sequence that contains data chunks.</a:t>
            </a:r>
            <a:endParaRPr b="0" i="0" sz="1400" u="none" cap="none" strike="noStrike">
              <a:solidFill>
                <a:srgbClr val="000000"/>
              </a:solidFill>
              <a:latin typeface="Arial"/>
              <a:ea typeface="Arial"/>
              <a:cs typeface="Arial"/>
              <a:sym typeface="Arial"/>
            </a:endParaRPr>
          </a:p>
        </p:txBody>
      </p:sp>
      <p:sp>
        <p:nvSpPr>
          <p:cNvPr id="547" name="Google Shape;547;p8"/>
          <p:cNvSpPr/>
          <p:nvPr/>
        </p:nvSpPr>
        <p:spPr>
          <a:xfrm>
            <a:off x="777545" y="2037484"/>
            <a:ext cx="298580" cy="298580"/>
          </a:xfrm>
          <a:prstGeom prst="ellipse">
            <a:avLst/>
          </a:prstGeom>
          <a:solidFill>
            <a:srgbClr val="FAA63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548" name="Google Shape;548;p8"/>
          <p:cNvPicPr preferRelativeResize="0"/>
          <p:nvPr/>
        </p:nvPicPr>
        <p:blipFill rotWithShape="1">
          <a:blip r:embed="rId3">
            <a:alphaModFix/>
          </a:blip>
          <a:srcRect b="0" l="0" r="0" t="0"/>
          <a:stretch/>
        </p:blipFill>
        <p:spPr>
          <a:xfrm>
            <a:off x="3878580" y="842627"/>
            <a:ext cx="8503376" cy="32104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
          <p:cNvSpPr txBox="1"/>
          <p:nvPr>
            <p:ph idx="1" type="body"/>
          </p:nvPr>
        </p:nvSpPr>
        <p:spPr>
          <a:xfrm>
            <a:off x="926745" y="1676697"/>
            <a:ext cx="12378945" cy="5355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lt1"/>
              </a:buClr>
              <a:buSzPts val="800"/>
              <a:buFont typeface="Arial"/>
              <a:buNone/>
            </a:pPr>
            <a:r>
              <a:rPr b="0" i="0" lang="en-US" sz="3200" u="none" cap="none" strike="noStrike">
                <a:solidFill>
                  <a:schemeClr val="lt1"/>
                </a:solidFill>
                <a:latin typeface="Open Sans ExtraBold"/>
                <a:ea typeface="Open Sans ExtraBold"/>
                <a:cs typeface="Open Sans ExtraBold"/>
                <a:sym typeface="Open Sans ExtraBold"/>
              </a:rPr>
              <a:t>Spark Streaming </a:t>
            </a:r>
            <a:endParaRPr/>
          </a:p>
        </p:txBody>
      </p:sp>
      <p:sp>
        <p:nvSpPr>
          <p:cNvPr id="554" name="Google Shape;554;p9"/>
          <p:cNvSpPr txBox="1"/>
          <p:nvPr>
            <p:ph idx="2" type="body"/>
          </p:nvPr>
        </p:nvSpPr>
        <p:spPr>
          <a:xfrm>
            <a:off x="926744" y="2380588"/>
            <a:ext cx="12378950" cy="480131"/>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0F547B"/>
              </a:buClr>
              <a:buSzPts val="700"/>
              <a:buFont typeface="Arial"/>
              <a:buNone/>
            </a:pPr>
            <a:r>
              <a:rPr b="0" i="0" lang="en-US" sz="2800" u="none" cap="none" strike="noStrike">
                <a:solidFill>
                  <a:srgbClr val="0F547B"/>
                </a:solidFill>
                <a:latin typeface="Open Sans SemiBold"/>
                <a:ea typeface="Open Sans SemiBold"/>
                <a:cs typeface="Open Sans SemiBold"/>
                <a:sym typeface="Open Sans SemiBold"/>
              </a:rPr>
              <a:t>Topic 2: Introduction to DStreams</a:t>
            </a:r>
            <a:endParaRPr b="0" i="0" sz="2800" u="none" cap="none" strike="noStrike">
              <a:solidFill>
                <a:srgbClr val="0F547B"/>
              </a:solidFill>
              <a:latin typeface="Open Sans SemiBold"/>
              <a:ea typeface="Open Sans SemiBold"/>
              <a:cs typeface="Open Sans SemiBold"/>
              <a:sym typeface="Open Sans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