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9144000" cx="16256000"/>
  <p:notesSz cx="6858000" cy="9144000"/>
  <p:embeddedFontLst>
    <p:embeddedFont>
      <p:font typeface="Open Sans SemiBold"/>
      <p:regular r:id="rId52"/>
      <p:bold r:id="rId53"/>
      <p:italic r:id="rId54"/>
      <p:boldItalic r:id="rId55"/>
    </p:embeddedFont>
    <p:embeddedFont>
      <p:font typeface="Open Sans ExtraBold"/>
      <p:bold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84">
          <p15:clr>
            <a:srgbClr val="A4A3A4"/>
          </p15:clr>
        </p15:guide>
        <p15:guide id="2" pos="464">
          <p15:clr>
            <a:srgbClr val="A4A3A4"/>
          </p15:clr>
        </p15:guide>
      </p15:sldGuideLst>
    </p:ext>
    <p:ext uri="GoogleSlidesCustomDataVersion2">
      <go:slidesCustomData xmlns:go="http://customooxmlschemas.google.com/" r:id="rId62" roundtripDataSignature="AMtx7mgC0Za8FOu30phnuCg1ql8/aVhU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A6C9A6-BDE7-44BE-8D1A-DB3993B4FFB9}">
  <a:tblStyle styleId="{60A6C9A6-BDE7-44BE-8D1A-DB3993B4FFB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84" orient="horz"/>
        <p:guide pos="46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OpenSansSemiBold-bold.fntdata"/><Relationship Id="rId52" Type="http://schemas.openxmlformats.org/officeDocument/2006/relationships/font" Target="fonts/OpenSansSemiBold-regular.fntdata"/><Relationship Id="rId11" Type="http://schemas.openxmlformats.org/officeDocument/2006/relationships/slide" Target="slides/slide5.xml"/><Relationship Id="rId55" Type="http://schemas.openxmlformats.org/officeDocument/2006/relationships/font" Target="fonts/OpenSansSemiBold-boldItalic.fntdata"/><Relationship Id="rId10" Type="http://schemas.openxmlformats.org/officeDocument/2006/relationships/slide" Target="slides/slide4.xml"/><Relationship Id="rId54" Type="http://schemas.openxmlformats.org/officeDocument/2006/relationships/font" Target="fonts/OpenSansSemiBold-italic.fntdata"/><Relationship Id="rId13" Type="http://schemas.openxmlformats.org/officeDocument/2006/relationships/slide" Target="slides/slide7.xml"/><Relationship Id="rId57" Type="http://schemas.openxmlformats.org/officeDocument/2006/relationships/font" Target="fonts/OpenSansExtraBold-boldItalic.fntdata"/><Relationship Id="rId12" Type="http://schemas.openxmlformats.org/officeDocument/2006/relationships/slide" Target="slides/slide6.xml"/><Relationship Id="rId56" Type="http://schemas.openxmlformats.org/officeDocument/2006/relationships/font" Target="fonts/OpenSansExtraBold-bold.fntdata"/><Relationship Id="rId15" Type="http://schemas.openxmlformats.org/officeDocument/2006/relationships/slide" Target="slides/slide9.xml"/><Relationship Id="rId59" Type="http://schemas.openxmlformats.org/officeDocument/2006/relationships/font" Target="fonts/OpenSans-bold.fntdata"/><Relationship Id="rId14" Type="http://schemas.openxmlformats.org/officeDocument/2006/relationships/slide" Target="slides/slide8.xml"/><Relationship Id="rId58" Type="http://schemas.openxmlformats.org/officeDocument/2006/relationships/font" Target="fonts/OpenSan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Audio Script:</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Welcome to Amazon Web Services Overview. </a:t>
            </a:r>
            <a:endParaRPr/>
          </a:p>
        </p:txBody>
      </p:sp>
      <p:sp>
        <p:nvSpPr>
          <p:cNvPr id="413" name="Google Shape;41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1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603" name="Google Shape;60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the architectural perspective of structured Streaming.Spark Streaming treats the input data as an infinite unbounded table, with every new item in the stream appended to the bottom of the table as a new row. From a developer's perspective, they are still working with a static table but any query that the developer writes on what they think is still a batch like operation is transformed into a streaming execution plan by the Spark optimizer. Spark will take the responsibility of maintaining the state to update the result once a new set of rows arrive. From a developer's perspective, they are responsible for specifying triggers to control when to update the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Structured Streaming treats all the arriving data as an </a:t>
            </a:r>
            <a:r>
              <a:rPr b="1" lang="en-US" sz="1600">
                <a:solidFill>
                  <a:schemeClr val="dk1"/>
                </a:solidFill>
                <a:latin typeface="Calibri"/>
                <a:ea typeface="Calibri"/>
                <a:cs typeface="Calibri"/>
                <a:sym typeface="Calibri"/>
              </a:rPr>
              <a:t>unbounded input table</a:t>
            </a:r>
            <a:r>
              <a:rPr lang="en-US" sz="1600">
                <a:solidFill>
                  <a:schemeClr val="dk1"/>
                </a:solidFill>
                <a:latin typeface="Calibri"/>
                <a:ea typeface="Calibri"/>
                <a:cs typeface="Calibri"/>
                <a:sym typeface="Calibri"/>
              </a:rPr>
              <a:t>.</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Every time there is a new item in the stream, it gets appended as a row in the input table at the bottom.</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the Structured Streaming model.</a:t>
            </a:r>
            <a:endParaRPr/>
          </a:p>
          <a:p>
            <a:pPr indent="0" lvl="0" marL="0" rtl="0" algn="l">
              <a:spcBef>
                <a:spcPts val="0"/>
              </a:spcBef>
              <a:spcAft>
                <a:spcPts val="0"/>
              </a:spcAft>
              <a:buNone/>
            </a:pPr>
            <a:r>
              <a:rPr lang="en-US"/>
              <a:t>To process stream we see the data arriving in terms of triggers, we can specify triggers ,for example to be 1 second. When the trigger is fired, more and more data gets added, we can write query to that data and syntactically and semantically it will appear that we are writing the query against entire dataset, but under the hood its not going to query the entire data set but only the data that has just arrived.</a:t>
            </a:r>
            <a:endParaRPr/>
          </a:p>
          <a:p>
            <a:pPr indent="0" lvl="0" marL="0" rtl="0" algn="l">
              <a:spcBef>
                <a:spcPts val="0"/>
              </a:spcBef>
              <a:spcAft>
                <a:spcPts val="0"/>
              </a:spcAft>
              <a:buNone/>
            </a:pPr>
            <a:r>
              <a:rPr lang="en-US"/>
              <a:t>Then , we will generate the results and output that data to stream.</a:t>
            </a:r>
            <a:endParaRPr/>
          </a:p>
          <a:p>
            <a:pPr indent="0" lvl="0" marL="0" rtl="0" algn="l">
              <a:spcBef>
                <a:spcPts val="0"/>
              </a:spcBef>
              <a:spcAft>
                <a:spcPts val="0"/>
              </a:spcAft>
              <a:buNone/>
            </a:pPr>
            <a:r>
              <a:rPr lang="en-US"/>
              <a:t>So the queries are computed incrementally and if the data comes late or out of order, Spark automatically takes care of that.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7" name="Google Shape;71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components in structured streaming model are-</a:t>
            </a:r>
            <a:endParaRPr/>
          </a:p>
          <a:p>
            <a:pPr indent="0" lvl="0" marL="0" rtl="0" algn="l">
              <a:spcBef>
                <a:spcPts val="0"/>
              </a:spcBef>
              <a:spcAft>
                <a:spcPts val="0"/>
              </a:spcAft>
              <a:buNone/>
            </a:pPr>
            <a:r>
              <a:rPr lang="en-US"/>
              <a:t>a)Input Table-The data coming from various sources that is getting appended.</a:t>
            </a:r>
            <a:endParaRPr/>
          </a:p>
          <a:p>
            <a:pPr indent="0" lvl="0" marL="0" rtl="0" algn="l">
              <a:spcBef>
                <a:spcPts val="0"/>
              </a:spcBef>
              <a:spcAft>
                <a:spcPts val="0"/>
              </a:spcAft>
              <a:buNone/>
            </a:pPr>
            <a:r>
              <a:rPr lang="en-US"/>
              <a:t>b)Trigger-Trigger is the time or frequency set by user to check input for data that is getting added.</a:t>
            </a:r>
            <a:endParaRPr/>
          </a:p>
          <a:p>
            <a:pPr indent="0" lvl="0" marL="0" rtl="0" algn="l">
              <a:spcBef>
                <a:spcPts val="0"/>
              </a:spcBef>
              <a:spcAft>
                <a:spcPts val="0"/>
              </a:spcAft>
              <a:buNone/>
            </a:pPr>
            <a:r>
              <a:rPr lang="en-US"/>
              <a:t>c)Incremental query-A query defined by the developer on the input table ,for example using  flatMap, groupby and count to count the number of words that in turn computes a final result table, that will be finally updated to output sink.</a:t>
            </a:r>
            <a:endParaRPr/>
          </a:p>
          <a:p>
            <a:pPr indent="0" lvl="0" marL="0" rtl="0" algn="l">
              <a:spcBef>
                <a:spcPts val="0"/>
              </a:spcBef>
              <a:spcAft>
                <a:spcPts val="0"/>
              </a:spcAft>
              <a:buNone/>
            </a:pPr>
            <a:r>
              <a:rPr lang="en-US"/>
              <a:t>d)Result-It is the final operated table that is updated after every trigger interval.</a:t>
            </a:r>
            <a:endParaRPr/>
          </a:p>
          <a:p>
            <a:pPr indent="0" lvl="0" marL="0" rtl="0" algn="l">
              <a:spcBef>
                <a:spcPts val="0"/>
              </a:spcBef>
              <a:spcAft>
                <a:spcPts val="0"/>
              </a:spcAft>
              <a:buNone/>
            </a:pPr>
            <a:r>
              <a:rPr lang="en-US"/>
              <a:t>e)Output mode is writing the changes to the external systems like HDFS,S3 or a database, everytime the result table is updated.It actually defines what part of result to write to data sink after each trigger.Output is written incrementally.There are three output modes supported by structured streaming.Let us see, what they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Input Table:</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Data from source that is getting appended</a:t>
            </a:r>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Trigger</a:t>
            </a:r>
            <a:r>
              <a:rPr lang="en-US" sz="1600">
                <a:solidFill>
                  <a:schemeClr val="dk1"/>
                </a:solidFill>
                <a:latin typeface="Calibri"/>
                <a:ea typeface="Calibri"/>
                <a:cs typeface="Calibri"/>
                <a:sym typeface="Calibri"/>
              </a:rPr>
              <a:t>:</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The time or interval at which the system checks for new data</a:t>
            </a:r>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Incremental Query:</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Query defined by developer on the input table like map/reduce/filter, to compute a final result table, that will be written to output sink</a:t>
            </a:r>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Result</a:t>
            </a:r>
            <a:r>
              <a:rPr lang="en-US" sz="1600">
                <a:solidFill>
                  <a:schemeClr val="dk1"/>
                </a:solidFill>
                <a:latin typeface="Calibri"/>
                <a:ea typeface="Calibri"/>
                <a:cs typeface="Calibri"/>
                <a:sym typeface="Calibri"/>
              </a:rPr>
              <a:t>:</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Final operated table updated every trigger interval</a:t>
            </a:r>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Output mode</a:t>
            </a:r>
            <a:r>
              <a:rPr lang="en-US" sz="1600">
                <a:solidFill>
                  <a:schemeClr val="dk1"/>
                </a:solidFill>
                <a:latin typeface="Calibri"/>
                <a:ea typeface="Calibri"/>
                <a:cs typeface="Calibri"/>
                <a:sym typeface="Calibri"/>
              </a:rPr>
              <a:t>:</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Specifies what part of result is written to the output sink after each trigger. It writes the changes to the external systems like HDFS, S3, or a database, every time the result table is updated.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5" name="Google Shape;75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different output modes provided by structured streaming are-</a:t>
            </a:r>
            <a:endParaRPr/>
          </a:p>
          <a:p>
            <a:pPr indent="0" lvl="0" marL="0" rtl="0" algn="l">
              <a:spcBef>
                <a:spcPts val="0"/>
              </a:spcBef>
              <a:spcAft>
                <a:spcPts val="0"/>
              </a:spcAft>
              <a:buNone/>
            </a:pPr>
            <a:r>
              <a:rPr lang="en-US"/>
              <a:t>a)Append mode:-The append mode means new rows that have arrived since the last trigger point will be appended to the result table and written to external storage, for example - queries that do not have any aggregations, for example, queries with only select, map, flatMap, filter, join, and so on are supported.It is the default mode.</a:t>
            </a:r>
            <a:endParaRPr/>
          </a:p>
          <a:p>
            <a:pPr indent="0" lvl="0" marL="0" rtl="0" algn="l">
              <a:spcBef>
                <a:spcPts val="0"/>
              </a:spcBef>
              <a:spcAft>
                <a:spcPts val="0"/>
              </a:spcAft>
              <a:buNone/>
            </a:pPr>
            <a:r>
              <a:rPr lang="en-US"/>
              <a:t>b)Complete mode:-The complete mode is relevant when the entire updated result table is written to the external storage like HDFs,S3 etc. The complete mode is supported with aggregation queries like these-</a:t>
            </a:r>
            <a:endParaRPr/>
          </a:p>
          <a:p>
            <a:pPr indent="0" lvl="0" marL="0" rtl="0" algn="l">
              <a:spcBef>
                <a:spcPts val="0"/>
              </a:spcBef>
              <a:spcAft>
                <a:spcPts val="0"/>
              </a:spcAft>
              <a:buNone/>
            </a:pPr>
            <a:r>
              <a:rPr lang="en-US"/>
              <a:t>c)Update mode:-The update mode, as the name indicates, is relevant for rows that were updated in the result table since the last trigger, and these rows will be changed in the external storage. The update mode can only work with sinks that can be updated; for example, MySQL tables, and so 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Spark Structured streaming provides three output modes:</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Append</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In this mode, only the new rows appended to the result table since the last trigger will be written to the external storage.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Complete</a:t>
            </a:r>
            <a:r>
              <a:rPr lang="en-US" sz="1600">
                <a:solidFill>
                  <a:schemeClr val="dk1"/>
                </a:solidFill>
                <a:latin typeface="Calibri"/>
                <a:ea typeface="Calibri"/>
                <a:cs typeface="Calibri"/>
                <a:sym typeface="Calibri"/>
              </a:rPr>
              <a:t> </a:t>
            </a:r>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The entire updated result table is written to external storage like HDFS, S3, etc.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Update</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In this mode, only the rows that were updated in the result table since the last trigger will be changed in the external storage like HDFS, S3, etc. This mode only works for output sinks that can be updated.</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1" name="Google Shape;77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Different types of output sinks are-</a:t>
            </a:r>
            <a:endParaRPr/>
          </a:p>
          <a:p>
            <a:pPr indent="0" lvl="0" marL="0" rtl="0" algn="l">
              <a:spcBef>
                <a:spcPts val="0"/>
              </a:spcBef>
              <a:spcAft>
                <a:spcPts val="0"/>
              </a:spcAft>
              <a:buNone/>
            </a:pPr>
            <a:r>
              <a:rPr lang="en-US"/>
              <a:t>File sink-It stores the output to a directory, the file format can be orc,json,csv and others.</a:t>
            </a:r>
            <a:endParaRPr/>
          </a:p>
          <a:p>
            <a:pPr indent="0" lvl="0" marL="0" rtl="0" algn="l">
              <a:spcBef>
                <a:spcPts val="0"/>
              </a:spcBef>
              <a:spcAft>
                <a:spcPts val="0"/>
              </a:spcAft>
              <a:buNone/>
            </a:pPr>
            <a:r>
              <a:rPr lang="en-US"/>
              <a:t>Foreach Sink-It runs arbitrary computation on the records in the output.</a:t>
            </a:r>
            <a:endParaRPr/>
          </a:p>
          <a:p>
            <a:pPr indent="0" lvl="0" marL="0" rtl="0" algn="l">
              <a:spcBef>
                <a:spcPts val="0"/>
              </a:spcBef>
              <a:spcAft>
                <a:spcPts val="0"/>
              </a:spcAft>
              <a:buNone/>
            </a:pPr>
            <a:r>
              <a:rPr lang="en-US"/>
              <a:t>Console sink- It is mainly used for debugging purposes.It prints the output to the console/stdout every time there is trigger.Both append and complete output modes are supported.</a:t>
            </a:r>
            <a:endParaRPr/>
          </a:p>
          <a:p>
            <a:pPr indent="0" lvl="0" marL="0" rtl="0" algn="l">
              <a:spcBef>
                <a:spcPts val="0"/>
              </a:spcBef>
              <a:spcAft>
                <a:spcPts val="0"/>
              </a:spcAft>
              <a:buNone/>
            </a:pPr>
            <a:r>
              <a:rPr lang="en-US"/>
              <a:t>Memory sink-This is also used for debugging purposes and the output is stored in memory as an in-memory table.Both append and complete output modes are supported.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Console sink (for debugging): It prints the output to the console/stdout every time there is a trigger. Both Append and Complete output modes are supported.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     writeStream</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  .format("console")</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  .start()</a:t>
            </a:r>
            <a:endParaRPr/>
          </a:p>
          <a:p>
            <a:pPr indent="0" lvl="0" marL="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rtl="0" algn="l">
              <a:lnSpc>
                <a:spcPct val="107000"/>
              </a:lnSpc>
              <a:spcBef>
                <a:spcPts val="0"/>
              </a:spcBef>
              <a:spcAft>
                <a:spcPts val="0"/>
              </a:spcAft>
              <a:buNone/>
            </a:pPr>
            <a:r>
              <a:rPr lang="en-US" sz="1600">
                <a:solidFill>
                  <a:srgbClr val="3F3F3F"/>
                </a:solidFill>
                <a:latin typeface="Open Sans SemiBold"/>
                <a:ea typeface="Open Sans SemiBold"/>
                <a:cs typeface="Open Sans SemiBold"/>
                <a:sym typeface="Open Sans SemiBold"/>
              </a:rPr>
              <a:t>Foreach sink</a:t>
            </a:r>
            <a:r>
              <a:rPr lang="en-US" sz="1600">
                <a:solidFill>
                  <a:srgbClr val="3F3F3F"/>
                </a:solidFill>
                <a:latin typeface="Open Sans"/>
                <a:ea typeface="Open Sans"/>
                <a:cs typeface="Open Sans"/>
                <a:sym typeface="Open Sans"/>
              </a:rPr>
              <a:t>: Runs arbitrary computation on the records in the output</a:t>
            </a:r>
            <a:endParaRPr/>
          </a:p>
          <a:p>
            <a:pPr indent="0" lvl="0" marL="0" rtl="0" algn="l">
              <a:lnSpc>
                <a:spcPct val="150000"/>
              </a:lnSpc>
              <a:spcBef>
                <a:spcPts val="800"/>
              </a:spcBef>
              <a:spcAft>
                <a:spcPts val="0"/>
              </a:spcAft>
              <a:buNone/>
            </a:pPr>
            <a:r>
              <a:rPr lang="en-US" sz="1600">
                <a:latin typeface="Open Sans"/>
                <a:ea typeface="Open Sans"/>
                <a:cs typeface="Open Sans"/>
                <a:sym typeface="Open Sans"/>
              </a:rPr>
              <a:t>     </a:t>
            </a:r>
            <a:r>
              <a:rPr lang="en-US" sz="1600">
                <a:solidFill>
                  <a:srgbClr val="3F3F3F"/>
                </a:solidFill>
                <a:latin typeface="Courier New"/>
                <a:ea typeface="Courier New"/>
                <a:cs typeface="Courier New"/>
                <a:sym typeface="Courier New"/>
              </a:rPr>
              <a:t>writeStream</a:t>
            </a:r>
            <a:endParaRPr sz="1600">
              <a:solidFill>
                <a:srgbClr val="3F3F3F"/>
              </a:solidFill>
              <a:latin typeface="Courier New"/>
              <a:ea typeface="Courier New"/>
              <a:cs typeface="Courier New"/>
              <a:sym typeface="Courier New"/>
            </a:endParaRPr>
          </a:p>
          <a:p>
            <a:pPr indent="0" lvl="0" marL="0" rtl="0" algn="l">
              <a:lnSpc>
                <a:spcPct val="150000"/>
              </a:lnSpc>
              <a:spcBef>
                <a:spcPts val="800"/>
              </a:spcBef>
              <a:spcAft>
                <a:spcPts val="0"/>
              </a:spcAft>
              <a:buNone/>
            </a:pPr>
            <a:r>
              <a:rPr lang="en-US" sz="1600">
                <a:solidFill>
                  <a:srgbClr val="3F3F3F"/>
                </a:solidFill>
                <a:latin typeface="Courier New"/>
                <a:ea typeface="Courier New"/>
                <a:cs typeface="Courier New"/>
                <a:sym typeface="Courier New"/>
              </a:rPr>
              <a:t>  .foreach(...)</a:t>
            </a:r>
            <a:endParaRPr/>
          </a:p>
          <a:p>
            <a:pPr indent="0" lvl="0" marL="0" rtl="0" algn="l">
              <a:lnSpc>
                <a:spcPct val="150000"/>
              </a:lnSpc>
              <a:spcBef>
                <a:spcPts val="800"/>
              </a:spcBef>
              <a:spcAft>
                <a:spcPts val="0"/>
              </a:spcAft>
              <a:buNone/>
            </a:pPr>
            <a:r>
              <a:rPr lang="en-US" sz="1600">
                <a:solidFill>
                  <a:srgbClr val="3F3F3F"/>
                </a:solidFill>
                <a:latin typeface="Courier New"/>
                <a:ea typeface="Courier New"/>
                <a:cs typeface="Courier New"/>
                <a:sym typeface="Courier New"/>
              </a:rPr>
              <a:t>  .start()</a:t>
            </a:r>
            <a:endParaRPr/>
          </a:p>
          <a:p>
            <a:pPr indent="0" lvl="0" marL="0" rtl="0" algn="l">
              <a:spcBef>
                <a:spcPts val="80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2" name="Google Shape;78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Different types of output sinks are-</a:t>
            </a:r>
            <a:endParaRPr/>
          </a:p>
          <a:p>
            <a:pPr indent="0" lvl="0" marL="0" rtl="0" algn="l">
              <a:spcBef>
                <a:spcPts val="0"/>
              </a:spcBef>
              <a:spcAft>
                <a:spcPts val="0"/>
              </a:spcAft>
              <a:buNone/>
            </a:pPr>
            <a:r>
              <a:rPr lang="en-US"/>
              <a:t>File sink-It stores the output to a directory, the file format can be orc,json,csv and others.</a:t>
            </a:r>
            <a:endParaRPr/>
          </a:p>
          <a:p>
            <a:pPr indent="0" lvl="0" marL="0" rtl="0" algn="l">
              <a:spcBef>
                <a:spcPts val="0"/>
              </a:spcBef>
              <a:spcAft>
                <a:spcPts val="0"/>
              </a:spcAft>
              <a:buNone/>
            </a:pPr>
            <a:r>
              <a:rPr lang="en-US"/>
              <a:t>Foreach Sink-It runs arbitrary computation on the records in the output.</a:t>
            </a:r>
            <a:endParaRPr/>
          </a:p>
          <a:p>
            <a:pPr indent="0" lvl="0" marL="0" rtl="0" algn="l">
              <a:spcBef>
                <a:spcPts val="0"/>
              </a:spcBef>
              <a:spcAft>
                <a:spcPts val="0"/>
              </a:spcAft>
              <a:buNone/>
            </a:pPr>
            <a:r>
              <a:rPr lang="en-US"/>
              <a:t>Console sink- It is mainly used for debugging purposes.It prints the output to the console/stdout every time there is trigger.Both append and complete output modes are supported.</a:t>
            </a:r>
            <a:endParaRPr/>
          </a:p>
          <a:p>
            <a:pPr indent="0" lvl="0" marL="0" rtl="0" algn="l">
              <a:spcBef>
                <a:spcPts val="0"/>
              </a:spcBef>
              <a:spcAft>
                <a:spcPts val="0"/>
              </a:spcAft>
              <a:buNone/>
            </a:pPr>
            <a:r>
              <a:rPr lang="en-US"/>
              <a:t>Memory sink-This is also used for debugging purposes and the output is stored in memory as an in-memory table.Both append and complete output modes are supported.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US" sz="1600">
                <a:solidFill>
                  <a:srgbClr val="3F3F3F"/>
                </a:solidFill>
                <a:latin typeface="Open Sans SemiBold"/>
                <a:ea typeface="Open Sans SemiBold"/>
                <a:cs typeface="Open Sans SemiBold"/>
                <a:sym typeface="Open Sans SemiBold"/>
              </a:rPr>
              <a:t>Console sink (for debugging): </a:t>
            </a:r>
            <a:r>
              <a:rPr lang="en-US" sz="1600">
                <a:solidFill>
                  <a:srgbClr val="3F3F3F"/>
                </a:solidFill>
                <a:latin typeface="Open Sans"/>
                <a:ea typeface="Open Sans"/>
                <a:cs typeface="Open Sans"/>
                <a:sym typeface="Open Sans"/>
              </a:rPr>
              <a:t>It prints the output to the console/stdout every time there is a trigger. Both Append and Complete output modes are supported</a:t>
            </a:r>
            <a:r>
              <a:rPr lang="en-US" sz="1600">
                <a:solidFill>
                  <a:srgbClr val="3F3F3F"/>
                </a:solidFill>
                <a:latin typeface="Open Sans SemiBold"/>
                <a:ea typeface="Open Sans SemiBold"/>
                <a:cs typeface="Open Sans SemiBold"/>
                <a:sym typeface="Open Sans SemiBold"/>
              </a:rPr>
              <a:t>. </a:t>
            </a:r>
            <a:endParaRPr/>
          </a:p>
          <a:p>
            <a:pPr indent="0" lvl="0" marL="0" rtl="0" algn="l">
              <a:lnSpc>
                <a:spcPct val="150000"/>
              </a:lnSpc>
              <a:spcBef>
                <a:spcPts val="800"/>
              </a:spcBef>
              <a:spcAft>
                <a:spcPts val="0"/>
              </a:spcAft>
              <a:buNone/>
            </a:pPr>
            <a:r>
              <a:rPr lang="en-US" sz="1600">
                <a:solidFill>
                  <a:srgbClr val="3F3F3F"/>
                </a:solidFill>
                <a:latin typeface="Open Sans SemiBold"/>
                <a:ea typeface="Open Sans SemiBold"/>
                <a:cs typeface="Open Sans SemiBold"/>
                <a:sym typeface="Open Sans SemiBold"/>
              </a:rPr>
              <a:t>     </a:t>
            </a:r>
            <a:r>
              <a:rPr lang="en-US" sz="1600">
                <a:solidFill>
                  <a:srgbClr val="3F3F3F"/>
                </a:solidFill>
                <a:latin typeface="Courier New"/>
                <a:ea typeface="Courier New"/>
                <a:cs typeface="Courier New"/>
                <a:sym typeface="Courier New"/>
              </a:rPr>
              <a:t>writeStream</a:t>
            </a:r>
            <a:endParaRPr sz="1600">
              <a:solidFill>
                <a:srgbClr val="3F3F3F"/>
              </a:solidFill>
              <a:latin typeface="Courier New"/>
              <a:ea typeface="Courier New"/>
              <a:cs typeface="Courier New"/>
              <a:sym typeface="Courier New"/>
            </a:endParaRPr>
          </a:p>
          <a:p>
            <a:pPr indent="0" lvl="0" marL="0" rtl="0" algn="l">
              <a:lnSpc>
                <a:spcPct val="150000"/>
              </a:lnSpc>
              <a:spcBef>
                <a:spcPts val="800"/>
              </a:spcBef>
              <a:spcAft>
                <a:spcPts val="0"/>
              </a:spcAft>
              <a:buNone/>
            </a:pPr>
            <a:r>
              <a:rPr lang="en-US" sz="1600">
                <a:solidFill>
                  <a:srgbClr val="3F3F3F"/>
                </a:solidFill>
                <a:latin typeface="Courier New"/>
                <a:ea typeface="Courier New"/>
                <a:cs typeface="Courier New"/>
                <a:sym typeface="Courier New"/>
              </a:rPr>
              <a:t>  .format("console")</a:t>
            </a:r>
            <a:endParaRPr/>
          </a:p>
          <a:p>
            <a:pPr indent="0" lvl="0" marL="0" rtl="0" algn="l">
              <a:lnSpc>
                <a:spcPct val="150000"/>
              </a:lnSpc>
              <a:spcBef>
                <a:spcPts val="800"/>
              </a:spcBef>
              <a:spcAft>
                <a:spcPts val="0"/>
              </a:spcAft>
              <a:buNone/>
            </a:pPr>
            <a:r>
              <a:rPr lang="en-US" sz="1600">
                <a:solidFill>
                  <a:srgbClr val="3F3F3F"/>
                </a:solidFill>
                <a:latin typeface="Courier New"/>
                <a:ea typeface="Courier New"/>
                <a:cs typeface="Courier New"/>
                <a:sym typeface="Courier New"/>
              </a:rPr>
              <a:t>  .start()</a:t>
            </a:r>
            <a:endParaRPr/>
          </a:p>
          <a:p>
            <a:pPr indent="0" lvl="0" marL="0" rtl="0" algn="l">
              <a:spcBef>
                <a:spcPts val="800"/>
              </a:spcBef>
              <a:spcAft>
                <a:spcPts val="0"/>
              </a:spcAft>
              <a:buNone/>
            </a:pPr>
            <a:r>
              <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US" sz="1600">
                <a:solidFill>
                  <a:srgbClr val="3F3F3F"/>
                </a:solidFill>
                <a:latin typeface="Open Sans SemiBold"/>
                <a:ea typeface="Open Sans SemiBold"/>
                <a:cs typeface="Open Sans SemiBold"/>
                <a:sym typeface="Open Sans SemiBold"/>
              </a:rPr>
              <a:t>Memory sink (for debugging): </a:t>
            </a:r>
            <a:r>
              <a:rPr lang="en-US" sz="1600">
                <a:solidFill>
                  <a:srgbClr val="3F3F3F"/>
                </a:solidFill>
                <a:latin typeface="Open Sans"/>
                <a:ea typeface="Open Sans"/>
                <a:cs typeface="Open Sans"/>
                <a:sym typeface="Open Sans"/>
              </a:rPr>
              <a:t>The output is stored in memory as an in-memory table. Both Append and Complete output modes are supported. </a:t>
            </a:r>
            <a:endParaRPr/>
          </a:p>
          <a:p>
            <a:pPr indent="0" lvl="0" marL="0" rtl="0" algn="l">
              <a:lnSpc>
                <a:spcPct val="150000"/>
              </a:lnSpc>
              <a:spcBef>
                <a:spcPts val="800"/>
              </a:spcBef>
              <a:spcAft>
                <a:spcPts val="0"/>
              </a:spcAft>
              <a:buNone/>
            </a:pPr>
            <a:r>
              <a:rPr lang="en-US" sz="1600">
                <a:solidFill>
                  <a:srgbClr val="3F3F3F"/>
                </a:solidFill>
                <a:latin typeface="Open Sans SemiBold"/>
                <a:ea typeface="Open Sans SemiBold"/>
                <a:cs typeface="Open Sans SemiBold"/>
                <a:sym typeface="Open Sans SemiBold"/>
              </a:rPr>
              <a:t>    </a:t>
            </a:r>
            <a:r>
              <a:rPr lang="en-US" sz="1600">
                <a:solidFill>
                  <a:srgbClr val="3F3F3F"/>
                </a:solidFill>
                <a:latin typeface="Courier New"/>
                <a:ea typeface="Courier New"/>
                <a:cs typeface="Courier New"/>
                <a:sym typeface="Courier New"/>
              </a:rPr>
              <a:t>writeStream</a:t>
            </a:r>
            <a:endParaRPr sz="1600">
              <a:solidFill>
                <a:srgbClr val="3F3F3F"/>
              </a:solidFill>
              <a:latin typeface="Courier New"/>
              <a:ea typeface="Courier New"/>
              <a:cs typeface="Courier New"/>
              <a:sym typeface="Courier New"/>
            </a:endParaRPr>
          </a:p>
          <a:p>
            <a:pPr indent="0" lvl="0" marL="0" rtl="0" algn="l">
              <a:lnSpc>
                <a:spcPct val="150000"/>
              </a:lnSpc>
              <a:spcBef>
                <a:spcPts val="800"/>
              </a:spcBef>
              <a:spcAft>
                <a:spcPts val="0"/>
              </a:spcAft>
              <a:buNone/>
            </a:pPr>
            <a:r>
              <a:rPr lang="en-US" sz="1600">
                <a:solidFill>
                  <a:srgbClr val="3F3F3F"/>
                </a:solidFill>
                <a:latin typeface="Courier New"/>
                <a:ea typeface="Courier New"/>
                <a:cs typeface="Courier New"/>
                <a:sym typeface="Courier New"/>
              </a:rPr>
              <a:t>  .format("memory")</a:t>
            </a:r>
            <a:endParaRPr/>
          </a:p>
          <a:p>
            <a:pPr indent="0" lvl="0" marL="0" rtl="0" algn="l">
              <a:lnSpc>
                <a:spcPct val="150000"/>
              </a:lnSpc>
              <a:spcBef>
                <a:spcPts val="800"/>
              </a:spcBef>
              <a:spcAft>
                <a:spcPts val="0"/>
              </a:spcAft>
              <a:buNone/>
            </a:pPr>
            <a:r>
              <a:rPr lang="en-US" sz="1600">
                <a:solidFill>
                  <a:srgbClr val="3F3F3F"/>
                </a:solidFill>
                <a:latin typeface="Courier New"/>
                <a:ea typeface="Courier New"/>
                <a:cs typeface="Courier New"/>
                <a:sym typeface="Courier New"/>
              </a:rPr>
              <a:t>  .queryName("tableName")</a:t>
            </a:r>
            <a:endParaRPr/>
          </a:p>
          <a:p>
            <a:pPr indent="0" lvl="0" marL="0" rtl="0" algn="l">
              <a:lnSpc>
                <a:spcPct val="150000"/>
              </a:lnSpc>
              <a:spcBef>
                <a:spcPts val="800"/>
              </a:spcBef>
              <a:spcAft>
                <a:spcPts val="0"/>
              </a:spcAft>
              <a:buNone/>
            </a:pPr>
            <a:r>
              <a:rPr lang="en-US" sz="1600">
                <a:solidFill>
                  <a:srgbClr val="3F3F3F"/>
                </a:solidFill>
                <a:latin typeface="Courier New"/>
                <a:ea typeface="Courier New"/>
                <a:cs typeface="Courier New"/>
                <a:sym typeface="Courier New"/>
              </a:rPr>
              <a:t>  .start()</a:t>
            </a:r>
            <a:endParaRPr/>
          </a:p>
          <a:p>
            <a:pPr indent="0" lvl="0" marL="0" rtl="0" algn="l">
              <a:spcBef>
                <a:spcPts val="8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3" name="Google Shape;79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a Wordcount example to understand the working of structured Streaming.</a:t>
            </a:r>
            <a:endParaRPr/>
          </a:p>
          <a:p>
            <a:pPr indent="0" lvl="0" marL="0" rtl="0" algn="l">
              <a:spcBef>
                <a:spcPts val="0"/>
              </a:spcBef>
              <a:spcAft>
                <a:spcPts val="0"/>
              </a:spcAft>
              <a:buNone/>
            </a:pPr>
            <a:r>
              <a:rPr lang="en-US"/>
              <a:t>1)First  read the file from HDFS,one line at a time.This creates a data frame.</a:t>
            </a:r>
            <a:endParaRPr/>
          </a:p>
          <a:p>
            <a:pPr indent="0" lvl="0" marL="0" rtl="0" algn="l">
              <a:spcBef>
                <a:spcPts val="0"/>
              </a:spcBef>
              <a:spcAft>
                <a:spcPts val="0"/>
              </a:spcAft>
              <a:buNone/>
            </a:pPr>
            <a:r>
              <a:rPr lang="en-US"/>
              <a:t>2)Now, cast these lines to dataset with the datatype String and then flatten it ,group it and count each group.</a:t>
            </a:r>
            <a:endParaRPr/>
          </a:p>
          <a:p>
            <a:pPr indent="0" lvl="0" marL="0" rtl="0" algn="l">
              <a:spcBef>
                <a:spcPts val="0"/>
              </a:spcBef>
              <a:spcAft>
                <a:spcPts val="0"/>
              </a:spcAft>
              <a:buNone/>
            </a:pPr>
            <a:r>
              <a:rPr lang="en-US"/>
              <a:t>Note that the query on streaming lines DataFrame to generate wordCounts is exactly the same as it would be a static DataFrame</a:t>
            </a:r>
            <a:endParaRPr/>
          </a:p>
          <a:p>
            <a:pPr indent="0" lvl="0" marL="0" rtl="0" algn="l">
              <a:spcBef>
                <a:spcPts val="0"/>
              </a:spcBef>
              <a:spcAft>
                <a:spcPts val="0"/>
              </a:spcAft>
              <a:buNone/>
            </a:pPr>
            <a:r>
              <a:rPr lang="en-US"/>
              <a:t>3)Finally start the stream and print the complete set of counts to the console every time it is updated.</a:t>
            </a:r>
            <a:endParaRPr/>
          </a:p>
          <a:p>
            <a:pPr indent="0" lvl="0" marL="0" rtl="0" algn="l">
              <a:spcBef>
                <a:spcPts val="0"/>
              </a:spcBef>
              <a:spcAft>
                <a:spcPts val="0"/>
              </a:spcAft>
              <a:buNone/>
            </a:pPr>
            <a:r>
              <a:rPr lang="en-US"/>
              <a:t>When we see the output,Each line will be picked up in one batch and realtime aggregations are performed as the data keeps coming into the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Example of WordCount to understand the working of structured Streaming:</a:t>
            </a:r>
            <a:endParaRPr/>
          </a:p>
          <a:p>
            <a:pPr indent="0" lvl="0" marL="0" rtl="0" algn="l">
              <a:spcBef>
                <a:spcPts val="0"/>
              </a:spcBef>
              <a:spcAft>
                <a:spcPts val="0"/>
              </a:spcAft>
              <a:buNone/>
            </a:pPr>
            <a:r>
              <a:t/>
            </a:r>
            <a:endParaRPr/>
          </a:p>
          <a:p>
            <a:pPr indent="0" lvl="0" marL="0" rtl="0" algn="l">
              <a:lnSpc>
                <a:spcPct val="2375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Create a DataFrame to read from a file in hdfs, one line at a time:</a:t>
            </a:r>
            <a:endParaRPr/>
          </a:p>
          <a:p>
            <a:pPr indent="0" lvl="0" marL="0" rtl="0" algn="l">
              <a:lnSpc>
                <a:spcPct val="100000"/>
              </a:lnSpc>
              <a:spcBef>
                <a:spcPts val="0"/>
              </a:spcBef>
              <a:spcAft>
                <a:spcPts val="0"/>
              </a:spcAft>
              <a:buClr>
                <a:srgbClr val="3F3F3F"/>
              </a:buClr>
              <a:buSzPts val="1600"/>
              <a:buFont typeface="Courier New"/>
              <a:buNone/>
            </a:pPr>
            <a:r>
              <a:rPr lang="en-US" sz="1600">
                <a:solidFill>
                  <a:srgbClr val="3F3F3F"/>
                </a:solidFill>
                <a:latin typeface="Courier New"/>
                <a:ea typeface="Courier New"/>
                <a:cs typeface="Courier New"/>
                <a:sym typeface="Courier New"/>
              </a:rPr>
              <a:t>val firstLines = spark.readStream.option(“maxfilespertrigger”,1).text(“sampledata/part*”)// read one partition at a time per trigger</a:t>
            </a:r>
            <a:endParaRPr/>
          </a:p>
          <a:p>
            <a:pPr indent="0" lvl="0" marL="0" rtl="0" algn="l">
              <a:lnSpc>
                <a:spcPct val="100000"/>
              </a:lnSpc>
              <a:spcBef>
                <a:spcPts val="0"/>
              </a:spcBef>
              <a:spcAft>
                <a:spcPts val="0"/>
              </a:spcAft>
              <a:buClr>
                <a:schemeClr val="dk1"/>
              </a:buClr>
              <a:buSzPts val="1600"/>
              <a:buFont typeface="Calibri"/>
              <a:buNone/>
            </a:pPr>
            <a:r>
              <a:t/>
            </a:r>
            <a:endParaRPr sz="1600">
              <a:solidFill>
                <a:srgbClr val="3F3F3F"/>
              </a:solidFill>
              <a:latin typeface="Courier New"/>
              <a:ea typeface="Courier New"/>
              <a:cs typeface="Courier New"/>
              <a:sym typeface="Courier New"/>
            </a:endParaRPr>
          </a:p>
          <a:p>
            <a:pPr indent="0" lvl="0" marL="0" rtl="0" algn="l">
              <a:spcBef>
                <a:spcPts val="0"/>
              </a:spcBef>
              <a:spcAft>
                <a:spcPts val="0"/>
              </a:spcAft>
              <a:buNone/>
            </a:pPr>
            <a:r>
              <a:rPr lang="en-US" sz="1600">
                <a:solidFill>
                  <a:srgbClr val="3F3F3F"/>
                </a:solidFill>
                <a:latin typeface="Open Sans"/>
                <a:ea typeface="Open Sans"/>
                <a:cs typeface="Open Sans"/>
                <a:sym typeface="Open Sans"/>
              </a:rPr>
              <a:t>Cast the lines from DataFrame to Dataset with the String datatype and then flatten it and count it</a:t>
            </a:r>
            <a:br>
              <a:rPr lang="en-US" sz="1600">
                <a:solidFill>
                  <a:srgbClr val="3F3F3F"/>
                </a:solidFill>
                <a:latin typeface="Courier New"/>
                <a:ea typeface="Courier New"/>
                <a:cs typeface="Courier New"/>
                <a:sym typeface="Courier New"/>
              </a:rPr>
            </a:br>
            <a:r>
              <a:rPr lang="en-US" sz="1600">
                <a:solidFill>
                  <a:srgbClr val="3F3F3F"/>
                </a:solidFill>
                <a:latin typeface="Courier New"/>
                <a:ea typeface="Courier New"/>
                <a:cs typeface="Courier New"/>
                <a:sym typeface="Courier New"/>
              </a:rPr>
              <a:t>val wordCounts = (firstLines.as[String] // Convert to Dataset[String]</a:t>
            </a:r>
            <a:endParaRPr/>
          </a:p>
          <a:p>
            <a:pPr indent="0" lvl="0" marL="0" rtl="0" algn="l">
              <a:spcBef>
                <a:spcPts val="0"/>
              </a:spcBef>
              <a:spcAft>
                <a:spcPts val="0"/>
              </a:spcAft>
              <a:buNone/>
            </a:pPr>
            <a:r>
              <a:rPr lang="en-US" sz="1600">
                <a:solidFill>
                  <a:srgbClr val="3F3F3F"/>
                </a:solidFill>
                <a:latin typeface="Courier New"/>
                <a:ea typeface="Courier New"/>
                <a:cs typeface="Courier New"/>
                <a:sym typeface="Courier New"/>
              </a:rPr>
              <a:t>.flatMap(_.split(",")) // Split into words</a:t>
            </a:r>
            <a:endParaRPr/>
          </a:p>
          <a:p>
            <a:pPr indent="0" lvl="0" marL="0" rtl="0" algn="l">
              <a:spcBef>
                <a:spcPts val="0"/>
              </a:spcBef>
              <a:spcAft>
                <a:spcPts val="0"/>
              </a:spcAft>
              <a:buNone/>
            </a:pPr>
            <a:r>
              <a:rPr lang="en-US" sz="1600">
                <a:solidFill>
                  <a:srgbClr val="3F3F3F"/>
                </a:solidFill>
                <a:latin typeface="Courier New"/>
                <a:ea typeface="Courier New"/>
                <a:cs typeface="Courier New"/>
                <a:sym typeface="Courier New"/>
              </a:rPr>
              <a:t>.groupBy("value") // Group by word (column is "value")</a:t>
            </a:r>
            <a:endParaRPr/>
          </a:p>
          <a:p>
            <a:pPr indent="0" lvl="0" marL="0" rtl="0" algn="l">
              <a:spcBef>
                <a:spcPts val="0"/>
              </a:spcBef>
              <a:spcAft>
                <a:spcPts val="0"/>
              </a:spcAft>
              <a:buNone/>
            </a:pPr>
            <a:r>
              <a:rPr lang="en-US" sz="1600">
                <a:solidFill>
                  <a:srgbClr val="3F3F3F"/>
                </a:solidFill>
                <a:latin typeface="Courier New"/>
                <a:ea typeface="Courier New"/>
                <a:cs typeface="Courier New"/>
                <a:sym typeface="Courier New"/>
              </a:rPr>
              <a:t>.count() ) // Count each group</a:t>
            </a:r>
            <a:endParaRPr/>
          </a:p>
          <a:p>
            <a:pPr indent="0" lvl="0" marL="0" rtl="0" algn="l">
              <a:lnSpc>
                <a:spcPct val="100000"/>
              </a:lnSpc>
              <a:spcBef>
                <a:spcPts val="0"/>
              </a:spcBef>
              <a:spcAft>
                <a:spcPts val="0"/>
              </a:spcAft>
              <a:buClr>
                <a:schemeClr val="dk1"/>
              </a:buClr>
              <a:buSzPts val="1600"/>
              <a:buFont typeface="Calibri"/>
              <a:buNone/>
            </a:pPr>
            <a:r>
              <a:t/>
            </a:r>
            <a:endParaRPr sz="1600">
              <a:solidFill>
                <a:srgbClr val="3F3F3F"/>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4" name="Google Shape;80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(Diagram needs to be redrawn)</a:t>
            </a:r>
            <a:endParaRPr/>
          </a:p>
          <a:p>
            <a:pPr indent="0" lvl="0" marL="0" rtl="0" algn="l">
              <a:spcBef>
                <a:spcPts val="0"/>
              </a:spcBef>
              <a:spcAft>
                <a:spcPts val="0"/>
              </a:spcAft>
              <a:buNone/>
            </a:pPr>
            <a:r>
              <a:rPr lang="en-US"/>
              <a:t>Let us see the working of model for word count example.The first lines DataFrame we created in word count example is the input table, and the final wordCounts DataFrame is the result table. A query is defined by the developer on the first lines dataframe .when this query is started, Spark will continuously check for new data. If there is new data, Spark will run an “incremental” query that combines the previous running counts with the new data to compute updated counts.</a:t>
            </a:r>
            <a:endParaRPr/>
          </a:p>
          <a:p>
            <a:pPr indent="0" lvl="0" marL="0" rtl="0" algn="l">
              <a:spcBef>
                <a:spcPts val="0"/>
              </a:spcBef>
              <a:spcAft>
                <a:spcPts val="0"/>
              </a:spcAft>
              <a:buNone/>
            </a:pPr>
            <a:r>
              <a:rPr lang="en-US"/>
              <a:t>Thus one of the advantages of structured streaming model is that event-time is very naturally expressed – each event from the devices is a row in the table, and event-time is a column value in the row.</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5" name="Google Shape;90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benefits of the programming model we discussed in previous sections are-</a:t>
            </a:r>
            <a:endParaRPr/>
          </a:p>
          <a:p>
            <a:pPr indent="0" lvl="0" marL="0" rtl="0" algn="l">
              <a:spcBef>
                <a:spcPts val="0"/>
              </a:spcBef>
              <a:spcAft>
                <a:spcPts val="0"/>
              </a:spcAft>
              <a:buNone/>
            </a:pPr>
            <a:r>
              <a:rPr lang="en-US"/>
              <a:t>Consistency-Output tables are always consistent with all the records in a prefix of the data. For example, as long as each file uploads its data as a sequential stream , we will always process and count its events in order.</a:t>
            </a:r>
            <a:endParaRPr/>
          </a:p>
          <a:p>
            <a:pPr indent="0" lvl="0" marL="0" rtl="0" algn="l">
              <a:spcBef>
                <a:spcPts val="0"/>
              </a:spcBef>
              <a:spcAft>
                <a:spcPts val="0"/>
              </a:spcAft>
              <a:buNone/>
            </a:pPr>
            <a:r>
              <a:rPr lang="en-US"/>
              <a:t>Fault-tolerance-It is handled holistically by Structured Streaming, including in interactions with output sinks. Thus it supports continuous applications.</a:t>
            </a:r>
            <a:endParaRPr/>
          </a:p>
          <a:p>
            <a:pPr indent="0" lvl="0" marL="0" rtl="0" algn="l">
              <a:spcBef>
                <a:spcPts val="0"/>
              </a:spcBef>
              <a:spcAft>
                <a:spcPts val="0"/>
              </a:spcAft>
              <a:buNone/>
            </a:pPr>
            <a:r>
              <a:rPr lang="en-US"/>
              <a:t>Easy to handle out-of-order data-The effect of out-of-order data is clear.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3F3F3F"/>
              </a:buClr>
              <a:buSzPts val="1600"/>
              <a:buFont typeface="Open Sans"/>
              <a:buNone/>
            </a:pPr>
            <a:r>
              <a:rPr b="1" lang="en-US" sz="1600">
                <a:solidFill>
                  <a:srgbClr val="3F3F3F"/>
                </a:solidFill>
                <a:latin typeface="Open Sans"/>
                <a:ea typeface="Open Sans"/>
                <a:cs typeface="Open Sans"/>
                <a:sym typeface="Open Sans"/>
              </a:rPr>
              <a:t>Consistency</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Output tables are </a:t>
            </a:r>
            <a:r>
              <a:rPr b="1" lang="en-US" sz="1600">
                <a:solidFill>
                  <a:srgbClr val="3F3F3F"/>
                </a:solidFill>
                <a:latin typeface="Open Sans"/>
                <a:ea typeface="Open Sans"/>
                <a:cs typeface="Open Sans"/>
                <a:sym typeface="Open Sans"/>
              </a:rPr>
              <a:t>always consistent</a:t>
            </a:r>
            <a:r>
              <a:rPr lang="en-US" sz="1600">
                <a:solidFill>
                  <a:srgbClr val="3F3F3F"/>
                </a:solidFill>
                <a:latin typeface="Open Sans"/>
                <a:ea typeface="Open Sans"/>
                <a:cs typeface="Open Sans"/>
                <a:sym typeface="Open Sans"/>
              </a:rPr>
              <a:t> with all the records in a prefix of the data.</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3F3F3F"/>
              </a:buClr>
              <a:buSzPts val="1600"/>
              <a:buFont typeface="Open Sans"/>
              <a:buNone/>
            </a:pPr>
            <a:r>
              <a:rPr b="1" lang="en-US" sz="1600">
                <a:solidFill>
                  <a:srgbClr val="3F3F3F"/>
                </a:solidFill>
                <a:latin typeface="Open Sans"/>
                <a:ea typeface="Open Sans"/>
                <a:cs typeface="Open Sans"/>
                <a:sym typeface="Open Sans"/>
              </a:rPr>
              <a:t>Fault tolerance</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It is handled holistically by Structured Streaming, including in interactions with output sinks. Thus it supports continuous applications.</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3F3F3F"/>
              </a:buClr>
              <a:buSzPts val="1600"/>
              <a:buFont typeface="Open Sans"/>
              <a:buNone/>
            </a:pPr>
            <a:r>
              <a:rPr b="1" lang="en-US" sz="1600">
                <a:solidFill>
                  <a:srgbClr val="3F3F3F"/>
                </a:solidFill>
                <a:latin typeface="Open Sans"/>
                <a:ea typeface="Open Sans"/>
                <a:cs typeface="Open Sans"/>
                <a:sym typeface="Open Sans"/>
              </a:rPr>
              <a:t>Easy to handle out-of-order data</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The effect of out-of-order data is clear.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chemeClr val="dk1"/>
              </a:buClr>
              <a:buSzPts val="1600"/>
              <a:buFont typeface="Arial"/>
              <a:buChar char="•"/>
            </a:pPr>
            <a:r>
              <a:rPr lang="en-US"/>
              <a:t>Explain a few concepts of Spark Structured Streaming</a:t>
            </a:r>
            <a:endParaRPr/>
          </a:p>
          <a:p>
            <a:pPr indent="-285750" lvl="0" marL="285750" marR="0" rtl="0" algn="l">
              <a:lnSpc>
                <a:spcPct val="200000"/>
              </a:lnSpc>
              <a:spcBef>
                <a:spcPts val="0"/>
              </a:spcBef>
              <a:spcAft>
                <a:spcPts val="0"/>
              </a:spcAft>
              <a:buClr>
                <a:schemeClr val="dk1"/>
              </a:buClr>
              <a:buSzPts val="1600"/>
              <a:buFont typeface="Arial"/>
              <a:buChar char="•"/>
            </a:pPr>
            <a:r>
              <a:rPr lang="en-US"/>
              <a:t>Define its advantages over DStreams</a:t>
            </a:r>
            <a:endParaRPr/>
          </a:p>
          <a:p>
            <a:pPr indent="-285750" lvl="0" marL="285750" marR="0" rtl="0" algn="l">
              <a:lnSpc>
                <a:spcPct val="200000"/>
              </a:lnSpc>
              <a:spcBef>
                <a:spcPts val="0"/>
              </a:spcBef>
              <a:spcAft>
                <a:spcPts val="0"/>
              </a:spcAft>
              <a:buClr>
                <a:schemeClr val="dk1"/>
              </a:buClr>
              <a:buSzPts val="1600"/>
              <a:buFont typeface="Arial"/>
              <a:buChar char="•"/>
            </a:pPr>
            <a:r>
              <a:rPr lang="en-US"/>
              <a:t>Explain how to work on Structured Streaming API</a:t>
            </a:r>
            <a:endParaRPr/>
          </a:p>
          <a:p>
            <a:pPr indent="-285750" lvl="0" marL="285750" marR="0" rtl="0" algn="l">
              <a:lnSpc>
                <a:spcPct val="200000"/>
              </a:lnSpc>
              <a:spcBef>
                <a:spcPts val="0"/>
              </a:spcBef>
              <a:spcAft>
                <a:spcPts val="0"/>
              </a:spcAft>
              <a:buClr>
                <a:schemeClr val="dk1"/>
              </a:buClr>
              <a:buSzPts val="1600"/>
              <a:buFont typeface="Arial"/>
              <a:buChar char="•"/>
            </a:pPr>
            <a:r>
              <a:rPr lang="en-US"/>
              <a:t>Explain Join and window operations</a:t>
            </a:r>
            <a:endParaRPr/>
          </a:p>
          <a:p>
            <a:pPr indent="-285750" lvl="0" marL="285750" marR="0" rtl="0" algn="l">
              <a:lnSpc>
                <a:spcPct val="200000"/>
              </a:lnSpc>
              <a:spcBef>
                <a:spcPts val="0"/>
              </a:spcBef>
              <a:spcAft>
                <a:spcPts val="0"/>
              </a:spcAft>
              <a:buClr>
                <a:schemeClr val="dk1"/>
              </a:buClr>
              <a:buSzPts val="1600"/>
              <a:buFont typeface="Arial"/>
              <a:buChar char="•"/>
            </a:pPr>
            <a:r>
              <a:rPr lang="en-US"/>
              <a:t>Understand where to use Spark Structured Streaming</a:t>
            </a:r>
            <a:endParaRPr/>
          </a:p>
          <a:p>
            <a:pPr indent="0" lvl="0" marL="0" rtl="0" algn="l">
              <a:spcBef>
                <a:spcPts val="0"/>
              </a:spcBef>
              <a:spcAft>
                <a:spcPts val="0"/>
              </a:spcAft>
              <a:buNone/>
            </a:pPr>
            <a:r>
              <a:t/>
            </a:r>
            <a:endParaRPr/>
          </a:p>
        </p:txBody>
      </p:sp>
      <p:sp>
        <p:nvSpPr>
          <p:cNvPr id="421" name="Google Shape;42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2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927" name="Google Shape;9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3" name="Google Shape;93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Features of Spark structured streaming API are-</a:t>
            </a:r>
            <a:endParaRPr/>
          </a:p>
          <a:p>
            <a:pPr indent="0" lvl="0" marL="0" rtl="0" algn="l">
              <a:spcBef>
                <a:spcPts val="0"/>
              </a:spcBef>
              <a:spcAft>
                <a:spcPts val="0"/>
              </a:spcAft>
              <a:buNone/>
            </a:pPr>
            <a:r>
              <a:rPr lang="en-US"/>
              <a:t>a)Spark structured Streaming API is based on Datasets/dataframes.</a:t>
            </a:r>
            <a:endParaRPr/>
          </a:p>
          <a:p>
            <a:pPr indent="0" lvl="0" marL="0" rtl="0" algn="l">
              <a:spcBef>
                <a:spcPts val="0"/>
              </a:spcBef>
              <a:spcAft>
                <a:spcPts val="0"/>
              </a:spcAft>
              <a:buNone/>
            </a:pPr>
            <a:r>
              <a:rPr lang="en-US"/>
              <a:t> b)The entry point is Sparksession as for dataset/dataframes.</a:t>
            </a:r>
            <a:endParaRPr/>
          </a:p>
          <a:p>
            <a:pPr indent="0" lvl="0" marL="0" rtl="0" algn="l">
              <a:spcBef>
                <a:spcPts val="0"/>
              </a:spcBef>
              <a:spcAft>
                <a:spcPts val="0"/>
              </a:spcAft>
              <a:buNone/>
            </a:pPr>
            <a:r>
              <a:rPr lang="en-US"/>
              <a:t>c)The operations performed are quiet similar to that performed on static dataset/dataframes for example sql like operations as select, filter etc.</a:t>
            </a:r>
            <a:endParaRPr/>
          </a:p>
          <a:p>
            <a:pPr indent="0" lvl="0" marL="0" rtl="0" algn="l">
              <a:spcBef>
                <a:spcPts val="0"/>
              </a:spcBef>
              <a:spcAft>
                <a:spcPts val="0"/>
              </a:spcAft>
              <a:buNone/>
            </a:pPr>
            <a:r>
              <a:rPr lang="en-US"/>
              <a:t>d) Streaming DataFrames can be created through the DataStreamReader interface that is returned by SparkSession.readStream() with given format, schema and options.</a:t>
            </a:r>
            <a:endParaRPr/>
          </a:p>
          <a:p>
            <a:pPr indent="0" lvl="0" marL="0" rtl="0" algn="l">
              <a:spcBef>
                <a:spcPts val="0"/>
              </a:spcBef>
              <a:spcAft>
                <a:spcPts val="0"/>
              </a:spcAft>
              <a:buNone/>
            </a:pPr>
            <a:r>
              <a:rPr lang="en-US"/>
              <a:t>In this example, we are reading data from sockets , the format defines the socket datasource.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DataStreamReader is an interface for loading a dataset from a streaming data source given format, schema and options.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rtl="0" algn="l">
              <a:lnSpc>
                <a:spcPct val="287500"/>
              </a:lnSpc>
              <a:spcBef>
                <a:spcPts val="0"/>
              </a:spcBef>
              <a:spcAft>
                <a:spcPts val="0"/>
              </a:spcAft>
              <a:buClr>
                <a:srgbClr val="3F3F3F"/>
              </a:buClr>
              <a:buSzPts val="1600"/>
              <a:buFont typeface="Arial"/>
              <a:buNone/>
            </a:pPr>
            <a:r>
              <a:rPr lang="en-US" sz="1600">
                <a:solidFill>
                  <a:srgbClr val="3F3F3F"/>
                </a:solidFill>
                <a:latin typeface="Open Sans"/>
                <a:ea typeface="Open Sans"/>
                <a:cs typeface="Open Sans"/>
                <a:sym typeface="Open Sans"/>
              </a:rPr>
              <a:t>Structured streaming offers a high-level declarative streaming API built on top of Datasets/DataFrames.</a:t>
            </a:r>
            <a:endParaRPr/>
          </a:p>
          <a:p>
            <a:pPr indent="-216568" lvl="0" marL="216568" rtl="0" algn="l">
              <a:lnSpc>
                <a:spcPct val="275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The common entry point is SparkSession as for static Datasets/DataFrames.</a:t>
            </a:r>
            <a:endParaRPr/>
          </a:p>
          <a:p>
            <a:pPr indent="-216568" lvl="0" marL="216568" rtl="0" algn="l">
              <a:lnSpc>
                <a:spcPct val="275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The operations performed are quiet similar to that performed on static dataset/DataFrames.</a:t>
            </a:r>
            <a:endParaRPr/>
          </a:p>
          <a:p>
            <a:pPr indent="0" lvl="0" marL="0" rtl="0" algn="l">
              <a:lnSpc>
                <a:spcPct val="275000"/>
              </a:lnSpc>
              <a:spcBef>
                <a:spcPts val="0"/>
              </a:spcBef>
              <a:spcAft>
                <a:spcPts val="0"/>
              </a:spcAft>
              <a:buClr>
                <a:srgbClr val="3F3F3F"/>
              </a:buClr>
              <a:buSzPts val="1600"/>
              <a:buFont typeface="Arial"/>
              <a:buNone/>
            </a:pPr>
            <a:r>
              <a:rPr lang="en-US" sz="1600">
                <a:solidFill>
                  <a:srgbClr val="3F3F3F"/>
                </a:solidFill>
                <a:latin typeface="Open Sans"/>
                <a:ea typeface="Open Sans"/>
                <a:cs typeface="Open Sans"/>
                <a:sym typeface="Open Sans"/>
              </a:rPr>
              <a:t>Streaming DataFrames can be created through the DataStreamReader interface that is returned by SparkSession.readStream() with given </a:t>
            </a:r>
            <a:r>
              <a:rPr b="1" lang="en-US" sz="1600">
                <a:solidFill>
                  <a:srgbClr val="3F3F3F"/>
                </a:solidFill>
                <a:latin typeface="Open Sans"/>
                <a:ea typeface="Open Sans"/>
                <a:cs typeface="Open Sans"/>
                <a:sym typeface="Open Sans"/>
              </a:rPr>
              <a:t>format</a:t>
            </a:r>
            <a:r>
              <a:rPr lang="en-US" sz="1600">
                <a:solidFill>
                  <a:srgbClr val="3F3F3F"/>
                </a:solidFill>
                <a:latin typeface="Open Sans"/>
                <a:ea typeface="Open Sans"/>
                <a:cs typeface="Open Sans"/>
                <a:sym typeface="Open Sans"/>
              </a:rPr>
              <a:t>, </a:t>
            </a:r>
            <a:r>
              <a:rPr b="1" lang="en-US" sz="1600">
                <a:solidFill>
                  <a:srgbClr val="3F3F3F"/>
                </a:solidFill>
                <a:latin typeface="Open Sans"/>
                <a:ea typeface="Open Sans"/>
                <a:cs typeface="Open Sans"/>
                <a:sym typeface="Open Sans"/>
              </a:rPr>
              <a:t>schema,</a:t>
            </a:r>
            <a:r>
              <a:rPr lang="en-US" sz="1600">
                <a:solidFill>
                  <a:srgbClr val="3F3F3F"/>
                </a:solidFill>
                <a:latin typeface="Open Sans"/>
                <a:ea typeface="Open Sans"/>
                <a:cs typeface="Open Sans"/>
                <a:sym typeface="Open Sans"/>
              </a:rPr>
              <a:t> and </a:t>
            </a:r>
            <a:r>
              <a:rPr b="1" lang="en-US" sz="1600">
                <a:solidFill>
                  <a:srgbClr val="3F3F3F"/>
                </a:solidFill>
                <a:latin typeface="Open Sans"/>
                <a:ea typeface="Open Sans"/>
                <a:cs typeface="Open Sans"/>
                <a:sym typeface="Open Sans"/>
              </a:rPr>
              <a:t>options</a:t>
            </a:r>
            <a:r>
              <a:rPr lang="en-US" sz="1600">
                <a:solidFill>
                  <a:srgbClr val="3F3F3F"/>
                </a:solidFill>
                <a:latin typeface="Open Sans"/>
                <a:ea typeface="Open Sans"/>
                <a:cs typeface="Open Sans"/>
                <a:sym typeface="Open Sans"/>
              </a:rPr>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6" name="Google Shape;94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different data sources supported are-</a:t>
            </a:r>
            <a:endParaRPr/>
          </a:p>
          <a:p>
            <a:pPr indent="0" lvl="0" marL="0" rtl="0" algn="l">
              <a:spcBef>
                <a:spcPts val="0"/>
              </a:spcBef>
              <a:spcAft>
                <a:spcPts val="0"/>
              </a:spcAft>
              <a:buNone/>
            </a:pPr>
            <a:r>
              <a:rPr lang="en-US"/>
              <a:t>File source - You can specify the various  file sources like text,csv,json,parquet and reads files written in a directory as a stream of data.</a:t>
            </a:r>
            <a:endParaRPr/>
          </a:p>
          <a:p>
            <a:pPr indent="0" lvl="0" marL="0" rtl="0" algn="l">
              <a:spcBef>
                <a:spcPts val="0"/>
              </a:spcBef>
              <a:spcAft>
                <a:spcPts val="0"/>
              </a:spcAft>
              <a:buNone/>
            </a:pPr>
            <a:r>
              <a:rPr lang="en-US"/>
              <a:t>Kafka source - You can poll data from Kafka. KafkaSource is a streaming source that generates DataFrames of records from topics in Apache Kafka.</a:t>
            </a:r>
            <a:endParaRPr/>
          </a:p>
          <a:p>
            <a:pPr indent="0" lvl="0" marL="0" rtl="0" algn="l">
              <a:spcBef>
                <a:spcPts val="0"/>
              </a:spcBef>
              <a:spcAft>
                <a:spcPts val="0"/>
              </a:spcAft>
              <a:buNone/>
            </a:pPr>
            <a:r>
              <a:rPr lang="en-US"/>
              <a:t>Socket source -It is mainly used for testing purposes.It reads text data from a socket connection. The listening server socket is at the driver.</a:t>
            </a:r>
            <a:endParaRPr/>
          </a:p>
          <a:p>
            <a:pPr indent="0" lvl="0" marL="0" rtl="0" algn="l">
              <a:spcBef>
                <a:spcPts val="0"/>
              </a:spcBef>
              <a:spcAft>
                <a:spcPts val="0"/>
              </a:spcAft>
              <a:buNone/>
            </a:pPr>
            <a:r>
              <a:rPr lang="en-US"/>
              <a:t>In this example , we are reading data from json file(which is our datasource)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File source: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can specify the various file sources like text, csv, .json,</a:t>
            </a:r>
            <a:endParaRPr/>
          </a:p>
          <a:p>
            <a:pPr indent="0" lvl="0" marL="0" rtl="0" algn="l">
              <a:spcBef>
                <a:spcPts val="0"/>
              </a:spcBef>
              <a:spcAft>
                <a:spcPts val="0"/>
              </a:spcAft>
              <a:buNone/>
            </a:pPr>
            <a:r>
              <a:rPr lang="en-US"/>
              <a:t>parquet and read files from a directory as a stream of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Socket source (for testing):</a:t>
            </a:r>
            <a:endParaRPr/>
          </a:p>
          <a:p>
            <a:pPr indent="0" lvl="0" marL="0" rtl="0" algn="l">
              <a:spcBef>
                <a:spcPts val="0"/>
              </a:spcBef>
              <a:spcAft>
                <a:spcPts val="0"/>
              </a:spcAft>
              <a:buNone/>
            </a:pPr>
            <a:r>
              <a:rPr lang="en-US"/>
              <a:t>Reads text data from a socket connection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Kafka source:</a:t>
            </a:r>
            <a:endParaRPr/>
          </a:p>
          <a:p>
            <a:pPr indent="0" lvl="0" marL="0" rtl="0" algn="l">
              <a:spcBef>
                <a:spcPts val="0"/>
              </a:spcBef>
              <a:spcAft>
                <a:spcPts val="0"/>
              </a:spcAft>
              <a:buNone/>
            </a:pPr>
            <a:r>
              <a:rPr lang="en-US"/>
              <a:t>You can poll data from Kafka. KafkaSource is</a:t>
            </a:r>
            <a:endParaRPr/>
          </a:p>
          <a:p>
            <a:pPr indent="0" lvl="0" marL="0" rtl="0" algn="l">
              <a:spcBef>
                <a:spcPts val="0"/>
              </a:spcBef>
              <a:spcAft>
                <a:spcPts val="0"/>
              </a:spcAft>
              <a:buNone/>
            </a:pPr>
            <a:r>
              <a:rPr lang="en-US"/>
              <a:t>a streaming source that generates DataFrames of records</a:t>
            </a:r>
            <a:endParaRPr/>
          </a:p>
          <a:p>
            <a:pPr indent="0" lvl="0" marL="0" rtl="0" algn="l">
              <a:spcBef>
                <a:spcPts val="0"/>
              </a:spcBef>
              <a:spcAft>
                <a:spcPts val="0"/>
              </a:spcAft>
              <a:buNone/>
            </a:pPr>
            <a:r>
              <a:rPr lang="en-US"/>
              <a:t>from topics in Apache Kafka.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0" name="Google Shape;97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can perform various operations on streaming dataframes/datasets,like-</a:t>
            </a:r>
            <a:endParaRPr/>
          </a:p>
          <a:p>
            <a:pPr indent="0" lvl="0" marL="0" rtl="0" algn="l">
              <a:spcBef>
                <a:spcPts val="0"/>
              </a:spcBef>
              <a:spcAft>
                <a:spcPts val="0"/>
              </a:spcAft>
              <a:buNone/>
            </a:pPr>
            <a:r>
              <a:rPr lang="en-US"/>
              <a:t>untyped,SQL-like operations ,for example-select,where,groupby,aggregations,join</a:t>
            </a:r>
            <a:endParaRPr/>
          </a:p>
          <a:p>
            <a:pPr indent="0" lvl="0" marL="0" rtl="0" algn="l">
              <a:spcBef>
                <a:spcPts val="0"/>
              </a:spcBef>
              <a:spcAft>
                <a:spcPts val="0"/>
              </a:spcAft>
              <a:buNone/>
            </a:pPr>
            <a:r>
              <a:rPr lang="en-US"/>
              <a:t>and also typed operations like RDD,for example-map,filter,flatMap.</a:t>
            </a:r>
            <a:endParaRPr/>
          </a:p>
          <a:p>
            <a:pPr indent="0" lvl="0" marL="0" rtl="0" algn="l">
              <a:spcBef>
                <a:spcPts val="0"/>
              </a:spcBef>
              <a:spcAft>
                <a:spcPts val="0"/>
              </a:spcAft>
              <a:buNone/>
            </a:pPr>
            <a:r>
              <a:rPr lang="en-US"/>
              <a:t>The example of these types are shown below-</a:t>
            </a:r>
            <a:endParaRPr/>
          </a:p>
          <a:p>
            <a:pPr indent="0" lvl="0" marL="0" rtl="0" algn="l">
              <a:spcBef>
                <a:spcPts val="0"/>
              </a:spcBef>
              <a:spcAft>
                <a:spcPts val="0"/>
              </a:spcAft>
              <a:buNone/>
            </a:pPr>
            <a:r>
              <a:rPr lang="en-US"/>
              <a:t>Next,we will discuss these operations in detail with examples.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US" sz="1600">
                <a:latin typeface="Open Sans SemiBold"/>
                <a:ea typeface="Open Sans SemiBold"/>
                <a:cs typeface="Open Sans SemiBold"/>
                <a:sym typeface="Open Sans SemiBold"/>
              </a:rPr>
              <a:t>With Structured streaming API, we can perform:</a:t>
            </a:r>
            <a:endParaRPr/>
          </a:p>
          <a:p>
            <a:pPr indent="-457200" lvl="0" marL="457200" rtl="0" algn="l">
              <a:lnSpc>
                <a:spcPct val="150000"/>
              </a:lnSpc>
              <a:spcBef>
                <a:spcPts val="0"/>
              </a:spcBef>
              <a:spcAft>
                <a:spcPts val="0"/>
              </a:spcAft>
              <a:buClr>
                <a:srgbClr val="1D1F22"/>
              </a:buClr>
              <a:buSzPts val="1600"/>
              <a:buFont typeface="Calibri"/>
              <a:buAutoNum type="arabicPeriod"/>
            </a:pPr>
            <a:r>
              <a:rPr lang="en-US" sz="1600">
                <a:latin typeface="Open Sans SemiBold"/>
                <a:ea typeface="Open Sans SemiBold"/>
                <a:cs typeface="Open Sans SemiBold"/>
                <a:sym typeface="Open Sans SemiBold"/>
              </a:rPr>
              <a:t>Untyped</a:t>
            </a:r>
            <a:r>
              <a:rPr lang="en-US" sz="1600">
                <a:latin typeface="Open Sans"/>
                <a:ea typeface="Open Sans"/>
                <a:cs typeface="Open Sans"/>
                <a:sym typeface="Open Sans"/>
              </a:rPr>
              <a:t>, SQL-like operations (e.g. </a:t>
            </a:r>
            <a:r>
              <a:rPr lang="en-US" sz="1600">
                <a:solidFill>
                  <a:srgbClr val="444444"/>
                </a:solidFill>
                <a:latin typeface="Open Sans"/>
                <a:ea typeface="Open Sans"/>
                <a:cs typeface="Open Sans"/>
                <a:sym typeface="Open Sans"/>
              </a:rPr>
              <a:t>select</a:t>
            </a:r>
            <a:r>
              <a:rPr lang="en-US" sz="1600">
                <a:latin typeface="Open Sans"/>
                <a:ea typeface="Open Sans"/>
                <a:cs typeface="Open Sans"/>
                <a:sym typeface="Open Sans"/>
              </a:rPr>
              <a:t>, </a:t>
            </a:r>
            <a:r>
              <a:rPr lang="en-US" sz="1600">
                <a:solidFill>
                  <a:srgbClr val="444444"/>
                </a:solidFill>
                <a:latin typeface="Open Sans"/>
                <a:ea typeface="Open Sans"/>
                <a:cs typeface="Open Sans"/>
                <a:sym typeface="Open Sans"/>
              </a:rPr>
              <a:t>where</a:t>
            </a:r>
            <a:r>
              <a:rPr lang="en-US" sz="1600">
                <a:latin typeface="Open Sans"/>
                <a:ea typeface="Open Sans"/>
                <a:cs typeface="Open Sans"/>
                <a:sym typeface="Open Sans"/>
              </a:rPr>
              <a:t>, </a:t>
            </a:r>
            <a:r>
              <a:rPr lang="en-US" sz="1600">
                <a:solidFill>
                  <a:srgbClr val="444444"/>
                </a:solidFill>
                <a:latin typeface="Open Sans"/>
                <a:ea typeface="Open Sans"/>
                <a:cs typeface="Open Sans"/>
                <a:sym typeface="Open Sans"/>
              </a:rPr>
              <a:t>groupBy</a:t>
            </a:r>
            <a:r>
              <a:rPr lang="en-US" sz="1600">
                <a:latin typeface="Open Sans"/>
                <a:ea typeface="Open Sans"/>
                <a:cs typeface="Open Sans"/>
                <a:sym typeface="Open Sans"/>
              </a:rPr>
              <a:t>)</a:t>
            </a:r>
            <a:endParaRPr/>
          </a:p>
          <a:p>
            <a:pPr indent="-457200" lvl="0" marL="457200" rtl="0" algn="l">
              <a:lnSpc>
                <a:spcPct val="150000"/>
              </a:lnSpc>
              <a:spcBef>
                <a:spcPts val="0"/>
              </a:spcBef>
              <a:spcAft>
                <a:spcPts val="0"/>
              </a:spcAft>
              <a:buClr>
                <a:srgbClr val="1D1F22"/>
              </a:buClr>
              <a:buSzPts val="1600"/>
              <a:buFont typeface="Calibri"/>
              <a:buAutoNum type="arabicPeriod"/>
            </a:pPr>
            <a:r>
              <a:rPr lang="en-US" sz="1600">
                <a:latin typeface="Open Sans SemiBold"/>
                <a:ea typeface="Open Sans SemiBold"/>
                <a:cs typeface="Open Sans SemiBold"/>
                <a:sym typeface="Open Sans SemiBold"/>
              </a:rPr>
              <a:t>Typed</a:t>
            </a:r>
            <a:r>
              <a:rPr lang="en-US" sz="1600">
                <a:latin typeface="Open Sans"/>
                <a:ea typeface="Open Sans"/>
                <a:cs typeface="Open Sans"/>
                <a:sym typeface="Open Sans"/>
              </a:rPr>
              <a:t> RDD-like operations (e.g. </a:t>
            </a:r>
            <a:r>
              <a:rPr lang="en-US" sz="1600">
                <a:solidFill>
                  <a:srgbClr val="444444"/>
                </a:solidFill>
                <a:latin typeface="Open Sans"/>
                <a:ea typeface="Open Sans"/>
                <a:cs typeface="Open Sans"/>
                <a:sym typeface="Open Sans"/>
              </a:rPr>
              <a:t>map</a:t>
            </a:r>
            <a:r>
              <a:rPr lang="en-US" sz="1600">
                <a:latin typeface="Open Sans"/>
                <a:ea typeface="Open Sans"/>
                <a:cs typeface="Open Sans"/>
                <a:sym typeface="Open Sans"/>
              </a:rPr>
              <a:t>, </a:t>
            </a:r>
            <a:r>
              <a:rPr lang="en-US" sz="1600">
                <a:solidFill>
                  <a:srgbClr val="444444"/>
                </a:solidFill>
                <a:latin typeface="Open Sans"/>
                <a:ea typeface="Open Sans"/>
                <a:cs typeface="Open Sans"/>
                <a:sym typeface="Open Sans"/>
              </a:rPr>
              <a:t>filter</a:t>
            </a:r>
            <a:r>
              <a:rPr lang="en-US" sz="1600">
                <a:latin typeface="Open Sans"/>
                <a:ea typeface="Open Sans"/>
                <a:cs typeface="Open Sans"/>
                <a:sym typeface="Open Sans"/>
              </a:rPr>
              <a:t>, </a:t>
            </a:r>
            <a:r>
              <a:rPr lang="en-US" sz="1600">
                <a:solidFill>
                  <a:srgbClr val="444444"/>
                </a:solidFill>
                <a:latin typeface="Open Sans"/>
                <a:ea typeface="Open Sans"/>
                <a:cs typeface="Open Sans"/>
                <a:sym typeface="Open Sans"/>
              </a:rPr>
              <a:t>flatMap)</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2" name="Google Shape;98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understand how to read a CSV file using schema inference.</a:t>
            </a:r>
            <a:endParaRPr/>
          </a:p>
          <a:p>
            <a:pPr indent="0" lvl="0" marL="0" rtl="0" algn="l">
              <a:spcBef>
                <a:spcPts val="0"/>
              </a:spcBef>
              <a:spcAft>
                <a:spcPts val="0"/>
              </a:spcAft>
              <a:buNone/>
            </a:pPr>
            <a:r>
              <a:rPr lang="en-US"/>
              <a:t>By default, Structured Streaming in spark doesn’t infer schema automatically rather steaming from file based sources requires you to specify the schema.This restriction ensures a consistent schema will be used for the streaming query, even in the case of failures.</a:t>
            </a:r>
            <a:endParaRPr/>
          </a:p>
          <a:p>
            <a:pPr indent="0" lvl="0" marL="0" rtl="0" algn="l">
              <a:spcBef>
                <a:spcPts val="0"/>
              </a:spcBef>
              <a:spcAft>
                <a:spcPts val="0"/>
              </a:spcAft>
              <a:buNone/>
            </a:pPr>
            <a:r>
              <a:rPr lang="en-US"/>
              <a:t>Here in this example we will use ScalaReflection to generate a schema for our case class.</a:t>
            </a:r>
            <a:endParaRPr/>
          </a:p>
          <a:p>
            <a:pPr indent="0" lvl="0" marL="0" rtl="0" algn="l">
              <a:spcBef>
                <a:spcPts val="0"/>
              </a:spcBef>
              <a:spcAft>
                <a:spcPts val="0"/>
              </a:spcAft>
              <a:buNone/>
            </a:pPr>
            <a:r>
              <a:rPr lang="en-US"/>
              <a:t>Then that schema is passed to the stream and</a:t>
            </a:r>
            <a:endParaRPr/>
          </a:p>
          <a:p>
            <a:pPr indent="0" lvl="0" marL="0" rtl="0" algn="l">
              <a:spcBef>
                <a:spcPts val="0"/>
              </a:spcBef>
              <a:spcAft>
                <a:spcPts val="0"/>
              </a:spcAft>
              <a:buNone/>
            </a:pPr>
            <a:r>
              <a:rPr lang="en-US"/>
              <a:t>finally results are written to the console.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4" name="Google Shape;99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Structured streaming makes use of Column objects heavily for manipulating data.Datasets use dataframes syntax to refer to columns in the following ways-</a:t>
            </a:r>
            <a:endParaRPr/>
          </a:p>
          <a:p>
            <a:pPr indent="0" lvl="0" marL="0" rtl="0" algn="l">
              <a:spcBef>
                <a:spcPts val="0"/>
              </a:spcBef>
              <a:spcAft>
                <a:spcPts val="0"/>
              </a:spcAft>
              <a:buNone/>
            </a:pPr>
            <a:r>
              <a:rPr lang="en-US"/>
              <a:t>1 and 2 are quiet explicit as they tell spark which data stream to use.These are very useful in joins that we will see later.</a:t>
            </a:r>
            <a:endParaRPr/>
          </a:p>
          <a:p>
            <a:pPr indent="0" lvl="0" marL="0" rtl="0" algn="l">
              <a:spcBef>
                <a:spcPts val="0"/>
              </a:spcBef>
              <a:spcAft>
                <a:spcPts val="0"/>
              </a:spcAft>
              <a:buNone/>
            </a:pPr>
            <a:r>
              <a:rPr lang="en-US"/>
              <a:t>3 and 4 are implicit and are more useful for single data stream operations.The symbols used here need to be imported from spark implicit.</a:t>
            </a:r>
            <a:endParaRPr/>
          </a:p>
          <a:p>
            <a:pPr indent="0" lvl="0" marL="0" rtl="0" algn="l">
              <a:spcBef>
                <a:spcPts val="0"/>
              </a:spcBef>
              <a:spcAft>
                <a:spcPts val="0"/>
              </a:spcAft>
              <a:buNone/>
            </a:pPr>
            <a:r>
              <a:rPr lang="en-US"/>
              <a:t>A column can also be constructed from other columns using binary operator like for checking of equality ,less than equals,startswith for strings and and operator for boolean values.</a:t>
            </a:r>
            <a:endParaRPr/>
          </a:p>
          <a:p>
            <a:pPr indent="0" lvl="0" marL="0" rtl="0" algn="l">
              <a:spcBef>
                <a:spcPts val="0"/>
              </a:spcBef>
              <a:spcAft>
                <a:spcPts val="0"/>
              </a:spcAft>
              <a:buNone/>
            </a:pPr>
            <a:r>
              <a:rPr lang="en-US"/>
              <a:t>You can also rename a column using “as”.Let us see an example for selecting  columns in structured streaming much like we do in SQL.We are  performing select on the empStream we have created in our previous example.</a:t>
            </a:r>
            <a:endParaRPr/>
          </a:p>
          <a:p>
            <a:pPr indent="0" lvl="0" marL="0" rtl="0" algn="l">
              <a:spcBef>
                <a:spcPts val="0"/>
              </a:spcBef>
              <a:spcAft>
                <a:spcPts val="0"/>
              </a:spcAft>
              <a:buNone/>
            </a:pPr>
            <a:r>
              <a:rPr lang="en-US"/>
              <a:t>here we are selecting people based in france using equality operator and renaming it “in_france” using “as” operator ,similarly we are selecting age and country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269507" lvl="1" marL="635267" rtl="0" algn="l">
              <a:lnSpc>
                <a:spcPct val="100000"/>
              </a:lnSpc>
              <a:spcBef>
                <a:spcPts val="1200"/>
              </a:spcBef>
              <a:spcAft>
                <a:spcPts val="0"/>
              </a:spcAft>
              <a:buClr>
                <a:srgbClr val="3F3F3F"/>
              </a:buClr>
              <a:buSzPts val="2200"/>
              <a:buFont typeface="Open Sans"/>
              <a:buChar char="•"/>
            </a:pPr>
            <a:r>
              <a:rPr lang="en-US" sz="2200">
                <a:solidFill>
                  <a:srgbClr val="3F3F3F"/>
                </a:solidFill>
                <a:latin typeface="Open Sans"/>
                <a:ea typeface="Open Sans"/>
                <a:cs typeface="Open Sans"/>
                <a:sym typeface="Open Sans"/>
              </a:rPr>
              <a:t>Structured streaming makes use of Column objects for manipulating data.</a:t>
            </a:r>
            <a:endParaRPr/>
          </a:p>
          <a:p>
            <a:pPr indent="-269507" lvl="1" marL="635267" rtl="0" algn="l">
              <a:lnSpc>
                <a:spcPct val="100000"/>
              </a:lnSpc>
              <a:spcBef>
                <a:spcPts val="1200"/>
              </a:spcBef>
              <a:spcAft>
                <a:spcPts val="0"/>
              </a:spcAft>
              <a:buClr>
                <a:srgbClr val="3F3F3F"/>
              </a:buClr>
              <a:buSzPts val="2200"/>
              <a:buFont typeface="Open Sans"/>
              <a:buChar char="•"/>
            </a:pPr>
            <a:r>
              <a:rPr lang="en-US" sz="2200">
                <a:solidFill>
                  <a:srgbClr val="3F3F3F"/>
                </a:solidFill>
                <a:latin typeface="Open Sans"/>
                <a:ea typeface="Open Sans"/>
                <a:cs typeface="Open Sans"/>
                <a:sym typeface="Open Sans"/>
              </a:rPr>
              <a:t>Datasets use the following DataFrame's syntax to refer to columns already in DataFrame. For example, you want to refer to country column in your empStream:</a:t>
            </a:r>
            <a:endParaRPr/>
          </a:p>
          <a:p>
            <a:pPr indent="-457200" lvl="1" marL="1371600" rtl="0" algn="l">
              <a:lnSpc>
                <a:spcPct val="100000"/>
              </a:lnSpc>
              <a:spcBef>
                <a:spcPts val="1200"/>
              </a:spcBef>
              <a:spcAft>
                <a:spcPts val="0"/>
              </a:spcAft>
              <a:buClr>
                <a:srgbClr val="3F3F3F"/>
              </a:buClr>
              <a:buSzPts val="2200"/>
              <a:buFont typeface="Courier New"/>
              <a:buAutoNum type="arabicPeriod"/>
            </a:pPr>
            <a:r>
              <a:rPr lang="en-US" sz="2200">
                <a:solidFill>
                  <a:srgbClr val="3F3F3F"/>
                </a:solidFill>
                <a:latin typeface="Courier New"/>
                <a:ea typeface="Courier New"/>
                <a:cs typeface="Courier New"/>
                <a:sym typeface="Courier New"/>
              </a:rPr>
              <a:t>empStream(“country”)</a:t>
            </a:r>
            <a:endParaRPr/>
          </a:p>
          <a:p>
            <a:pPr indent="-457200" lvl="1" marL="1371600" rtl="0" algn="l">
              <a:lnSpc>
                <a:spcPct val="100000"/>
              </a:lnSpc>
              <a:spcBef>
                <a:spcPts val="1200"/>
              </a:spcBef>
              <a:spcAft>
                <a:spcPts val="0"/>
              </a:spcAft>
              <a:buClr>
                <a:srgbClr val="3F3F3F"/>
              </a:buClr>
              <a:buSzPts val="2200"/>
              <a:buFont typeface="Courier New"/>
              <a:buAutoNum type="arabicPeriod"/>
            </a:pPr>
            <a:r>
              <a:rPr lang="en-US" sz="2200">
                <a:solidFill>
                  <a:srgbClr val="3F3F3F"/>
                </a:solidFill>
                <a:latin typeface="Courier New"/>
                <a:ea typeface="Courier New"/>
                <a:cs typeface="Courier New"/>
                <a:sym typeface="Courier New"/>
              </a:rPr>
              <a:t>empStream.col(“country”)</a:t>
            </a:r>
            <a:endParaRPr/>
          </a:p>
          <a:p>
            <a:pPr indent="-457200" lvl="1" marL="1371600" rtl="0" algn="l">
              <a:lnSpc>
                <a:spcPct val="100000"/>
              </a:lnSpc>
              <a:spcBef>
                <a:spcPts val="1200"/>
              </a:spcBef>
              <a:spcAft>
                <a:spcPts val="0"/>
              </a:spcAft>
              <a:buClr>
                <a:srgbClr val="3F3F3F"/>
              </a:buClr>
              <a:buSzPts val="2200"/>
              <a:buFont typeface="Courier New"/>
              <a:buAutoNum type="arabicPeriod"/>
            </a:pPr>
            <a:r>
              <a:rPr lang="en-US" sz="2200">
                <a:solidFill>
                  <a:srgbClr val="3F3F3F"/>
                </a:solidFill>
                <a:latin typeface="Courier New"/>
                <a:ea typeface="Courier New"/>
                <a:cs typeface="Courier New"/>
                <a:sym typeface="Courier New"/>
              </a:rPr>
              <a:t>$"country"</a:t>
            </a:r>
            <a:endParaRPr/>
          </a:p>
          <a:p>
            <a:pPr indent="-457200" lvl="1" marL="1371600" rtl="0" algn="l">
              <a:lnSpc>
                <a:spcPct val="100000"/>
              </a:lnSpc>
              <a:spcBef>
                <a:spcPts val="1200"/>
              </a:spcBef>
              <a:spcAft>
                <a:spcPts val="0"/>
              </a:spcAft>
              <a:buClr>
                <a:srgbClr val="3F3F3F"/>
              </a:buClr>
              <a:buSzPts val="2200"/>
              <a:buFont typeface="Courier New"/>
              <a:buAutoNum type="arabicPeriod"/>
            </a:pPr>
            <a:r>
              <a:rPr lang="en-US" sz="2200">
                <a:solidFill>
                  <a:srgbClr val="3F3F3F"/>
                </a:solidFill>
                <a:latin typeface="Courier New"/>
                <a:ea typeface="Courier New"/>
                <a:cs typeface="Courier New"/>
                <a:sym typeface="Courier New"/>
              </a:rPr>
              <a:t>‘country</a:t>
            </a:r>
            <a:endParaRPr/>
          </a:p>
          <a:p>
            <a:pPr indent="-342900" lvl="1" marL="708660" rtl="0" algn="l">
              <a:lnSpc>
                <a:spcPct val="100000"/>
              </a:lnSpc>
              <a:spcBef>
                <a:spcPts val="1200"/>
              </a:spcBef>
              <a:spcAft>
                <a:spcPts val="0"/>
              </a:spcAft>
              <a:buClr>
                <a:srgbClr val="3F3F3F"/>
              </a:buClr>
              <a:buSzPts val="2200"/>
              <a:buFont typeface="Arial"/>
              <a:buChar char="•"/>
            </a:pPr>
            <a:r>
              <a:rPr lang="en-US" sz="2200">
                <a:solidFill>
                  <a:srgbClr val="3F3F3F"/>
                </a:solidFill>
                <a:latin typeface="Open Sans"/>
                <a:ea typeface="Open Sans"/>
                <a:cs typeface="Open Sans"/>
                <a:sym typeface="Open Sans"/>
              </a:rPr>
              <a:t>A column can also be constructed from other columns using binary operator like ===(equality), &lt;=, .startsWith, or &amp;&amp; depending on the value of the column.</a:t>
            </a:r>
            <a:endParaRPr/>
          </a:p>
          <a:p>
            <a:pPr indent="-342900" lvl="1" marL="708660" rtl="0" algn="l">
              <a:lnSpc>
                <a:spcPct val="100000"/>
              </a:lnSpc>
              <a:spcBef>
                <a:spcPts val="1200"/>
              </a:spcBef>
              <a:spcAft>
                <a:spcPts val="0"/>
              </a:spcAft>
              <a:buClr>
                <a:srgbClr val="3F3F3F"/>
              </a:buClr>
              <a:buSzPts val="2200"/>
              <a:buFont typeface="Arial"/>
              <a:buChar char="•"/>
            </a:pPr>
            <a:r>
              <a:rPr lang="en-US" sz="2200">
                <a:solidFill>
                  <a:srgbClr val="3F3F3F"/>
                </a:solidFill>
                <a:latin typeface="Open Sans"/>
                <a:ea typeface="Open Sans"/>
                <a:cs typeface="Open Sans"/>
                <a:sym typeface="Open Sans"/>
              </a:rPr>
              <a:t>A column can also be renamed using “as” operator.</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6" name="Google Shape;100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Spark structured stream uses a Groupby operator which takes one or more columns along which to groupBy.</a:t>
            </a:r>
            <a:endParaRPr/>
          </a:p>
          <a:p>
            <a:pPr indent="0" lvl="0" marL="0" rtl="0" algn="l">
              <a:spcBef>
                <a:spcPts val="0"/>
              </a:spcBef>
              <a:spcAft>
                <a:spcPts val="0"/>
              </a:spcAft>
              <a:buNone/>
            </a:pPr>
            <a:r>
              <a:rPr lang="en-US"/>
              <a:t>After grouping by we can then perform different aggregation operations to this group like avg,mean,min,max,sum.</a:t>
            </a:r>
            <a:endParaRPr/>
          </a:p>
          <a:p>
            <a:pPr indent="0" lvl="0" marL="0" rtl="0" algn="l">
              <a:spcBef>
                <a:spcPts val="0"/>
              </a:spcBef>
              <a:spcAft>
                <a:spcPts val="0"/>
              </a:spcAft>
              <a:buNone/>
            </a:pPr>
            <a:r>
              <a:rPr lang="en-US"/>
              <a:t>For example in our empStream, we can group by a particular  country and calculate the average age of employees in that particular country.</a:t>
            </a:r>
            <a:endParaRPr/>
          </a:p>
          <a:p>
            <a:pPr indent="0" lvl="0" marL="0" rtl="0" algn="l">
              <a:spcBef>
                <a:spcPts val="0"/>
              </a:spcBef>
              <a:spcAft>
                <a:spcPts val="0"/>
              </a:spcAft>
              <a:buNone/>
            </a:pPr>
            <a:r>
              <a:rPr lang="en-US"/>
              <a:t>You can also perform complex aggregations using “.agg “ function, where you can combine more than one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Spark structured stream uses a groupBy operator which takes one or more columns along which to groupBy.</a:t>
            </a:r>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You can then perform different aggregation operations to this group like avg, mean, min, max, sum.</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Example</a:t>
            </a:r>
            <a:endParaRPr/>
          </a:p>
          <a:p>
            <a:pPr indent="0" lvl="0" marL="0" marR="0" rtl="0" algn="l">
              <a:lnSpc>
                <a:spcPct val="100000"/>
              </a:lnSpc>
              <a:spcBef>
                <a:spcPts val="0"/>
              </a:spcBef>
              <a:spcAft>
                <a:spcPts val="0"/>
              </a:spcAft>
              <a:buClr>
                <a:srgbClr val="3F3F3F"/>
              </a:buClr>
              <a:buSzPts val="1600"/>
              <a:buFont typeface="Courier New"/>
              <a:buNone/>
            </a:pPr>
            <a:r>
              <a:rPr lang="en-US" sz="1600">
                <a:solidFill>
                  <a:srgbClr val="3F3F3F"/>
                </a:solidFill>
                <a:latin typeface="Courier New"/>
                <a:ea typeface="Courier New"/>
                <a:cs typeface="Courier New"/>
                <a:sym typeface="Courier New"/>
              </a:rPr>
              <a:t>(empStream.groupBy(‘country).mean(“age”).writeStream.outputMode("complete").format("console").start)</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For complex aggregations, “agg” function is used</a:t>
            </a:r>
            <a:endParaRPr/>
          </a:p>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Example</a:t>
            </a:r>
            <a:endParaRPr/>
          </a:p>
          <a:p>
            <a:pPr indent="0"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(empStream.groupBy(‘country).agg(first("country") as “country",  </a:t>
            </a:r>
            <a:endParaRPr/>
          </a:p>
          <a:p>
            <a:pPr indent="0"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count  ( "age")) .writeStream.outputMode("complete").format("console").start)</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5" name="Google Shape;102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have seen select,groupby and aggregation operations, now we will see joining operations and this is one of the powerful aspect of spark API.</a:t>
            </a:r>
            <a:endParaRPr/>
          </a:p>
          <a:p>
            <a:pPr indent="0" lvl="0" marL="0" rtl="0" algn="l">
              <a:spcBef>
                <a:spcPts val="0"/>
              </a:spcBef>
              <a:spcAft>
                <a:spcPts val="0"/>
              </a:spcAft>
              <a:buNone/>
            </a:pPr>
            <a:r>
              <a:rPr lang="en-US"/>
              <a:t>Streaming data frames can be joined with static DataFrames to create new streaming DataFrames,</a:t>
            </a:r>
            <a:endParaRPr/>
          </a:p>
          <a:p>
            <a:pPr indent="0" lvl="0" marL="0" rtl="0" algn="l">
              <a:spcBef>
                <a:spcPts val="0"/>
              </a:spcBef>
              <a:spcAft>
                <a:spcPts val="0"/>
              </a:spcAft>
              <a:buNone/>
            </a:pPr>
            <a:r>
              <a:rPr lang="en-US"/>
              <a:t>for example, we have a static dataframe created using read and a streaming data frame that is created using readStream.The streaming dataframe can be  joined with static data frame using simple join interface.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3F3F3F"/>
              </a:buClr>
              <a:buSzPts val="1600"/>
              <a:buFont typeface="Open Sans"/>
              <a:buNone/>
            </a:pPr>
            <a:r>
              <a:rPr lang="en-US">
                <a:solidFill>
                  <a:srgbClr val="3F3F3F"/>
                </a:solidFill>
                <a:latin typeface="Open Sans"/>
                <a:ea typeface="Open Sans"/>
                <a:cs typeface="Open Sans"/>
                <a:sym typeface="Open Sans"/>
              </a:rPr>
              <a:t>Streaming DataFrames can be joined with static DataFrames to create new streaming DataFrame.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7" name="Google Shape;103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can also perform Sql queries directly on the stream-</a:t>
            </a:r>
            <a:endParaRPr/>
          </a:p>
          <a:p>
            <a:pPr indent="0" lvl="0" marL="0" rtl="0" algn="l">
              <a:spcBef>
                <a:spcPts val="0"/>
              </a:spcBef>
              <a:spcAft>
                <a:spcPts val="0"/>
              </a:spcAft>
              <a:buNone/>
            </a:pPr>
            <a:r>
              <a:rPr lang="en-US"/>
              <a:t>As a first step create a temporary table using createorreplacetempview as shown below.</a:t>
            </a:r>
            <a:endParaRPr/>
          </a:p>
          <a:p>
            <a:pPr indent="0" lvl="0" marL="0" rtl="0" algn="l">
              <a:spcBef>
                <a:spcPts val="0"/>
              </a:spcBef>
              <a:spcAft>
                <a:spcPts val="0"/>
              </a:spcAft>
              <a:buNone/>
            </a:pPr>
            <a:r>
              <a:rPr lang="en-US"/>
              <a:t>Next,write a sql query on that temporary table,</a:t>
            </a:r>
            <a:endParaRPr/>
          </a:p>
          <a:p>
            <a:pPr indent="0" lvl="0" marL="0" rtl="0" algn="l">
              <a:spcBef>
                <a:spcPts val="0"/>
              </a:spcBef>
              <a:spcAft>
                <a:spcPts val="0"/>
              </a:spcAft>
              <a:buNone/>
            </a:pPr>
            <a:r>
              <a:rPr lang="en-US"/>
              <a:t>Finally,write the results to the console.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marR="0" rtl="0" algn="l">
              <a:lnSpc>
                <a:spcPct val="100000"/>
              </a:lnSpc>
              <a:spcBef>
                <a:spcPts val="0"/>
              </a:spcBef>
              <a:spcAft>
                <a:spcPts val="0"/>
              </a:spcAft>
              <a:buClr>
                <a:schemeClr val="dk1"/>
              </a:buClr>
              <a:buSzPts val="1600"/>
              <a:buFont typeface="Open Sans SemiBold"/>
              <a:buNone/>
            </a:pPr>
            <a:r>
              <a:rPr b="1" lang="en-US" sz="1600">
                <a:latin typeface="Open Sans SemiBold"/>
                <a:ea typeface="Open Sans SemiBold"/>
                <a:cs typeface="Open Sans SemiBold"/>
                <a:sym typeface="Open Sans SemiBold"/>
              </a:rPr>
              <a:t>Create a temporary Table</a:t>
            </a:r>
            <a:endParaRPr/>
          </a:p>
          <a:p>
            <a:pPr indent="0" lvl="0" marL="0" marR="0" rtl="0" algn="l">
              <a:lnSpc>
                <a:spcPct val="100000"/>
              </a:lnSpc>
              <a:spcBef>
                <a:spcPts val="0"/>
              </a:spcBef>
              <a:spcAft>
                <a:spcPts val="0"/>
              </a:spcAft>
              <a:buClr>
                <a:srgbClr val="3F3F3F"/>
              </a:buClr>
              <a:buSzPts val="1600"/>
              <a:buFont typeface="Courier New"/>
              <a:buNone/>
            </a:pPr>
            <a:r>
              <a:rPr lang="en-US" sz="1600">
                <a:solidFill>
                  <a:srgbClr val="3F3F3F"/>
                </a:solidFill>
                <a:latin typeface="Courier New"/>
                <a:ea typeface="Courier New"/>
                <a:cs typeface="Courier New"/>
                <a:sym typeface="Courier New"/>
              </a:rPr>
              <a:t>empStream.createOrReplaceTempView(“empTable")</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600"/>
              <a:buFont typeface="Open Sans SemiBold"/>
              <a:buNone/>
            </a:pPr>
            <a:r>
              <a:rPr b="1" lang="en-US" sz="1600">
                <a:latin typeface="Open Sans SemiBold"/>
                <a:ea typeface="Open Sans SemiBold"/>
                <a:cs typeface="Open Sans SemiBold"/>
                <a:sym typeface="Open Sans SemiBold"/>
              </a:rPr>
              <a:t>Write a SQL query on created temp table</a:t>
            </a:r>
            <a:endParaRPr/>
          </a:p>
          <a:p>
            <a:pPr indent="0" lvl="0" marL="0" marR="0" rtl="0" algn="l">
              <a:lnSpc>
                <a:spcPct val="100000"/>
              </a:lnSpc>
              <a:spcBef>
                <a:spcPts val="0"/>
              </a:spcBef>
              <a:spcAft>
                <a:spcPts val="0"/>
              </a:spcAft>
              <a:buClr>
                <a:srgbClr val="3F3F3F"/>
              </a:buClr>
              <a:buSzPts val="1600"/>
              <a:buFont typeface="Courier New"/>
              <a:buNone/>
            </a:pPr>
            <a:r>
              <a:rPr lang="en-US" sz="1600">
                <a:solidFill>
                  <a:srgbClr val="3F3F3F"/>
                </a:solidFill>
                <a:latin typeface="Courier New"/>
                <a:ea typeface="Courier New"/>
                <a:cs typeface="Courier New"/>
                <a:sym typeface="Courier New"/>
              </a:rPr>
              <a:t>val query = spark.sql("Select country,avg(age) from empTable group by country")</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Open Sans SemiBold"/>
              <a:buNone/>
            </a:pPr>
            <a:r>
              <a:rPr b="1" lang="en-US" sz="1600">
                <a:latin typeface="Open Sans SemiBold"/>
                <a:ea typeface="Open Sans SemiBold"/>
                <a:cs typeface="Open Sans SemiBold"/>
                <a:sym typeface="Open Sans SemiBold"/>
              </a:rPr>
              <a:t>Write the results to the console</a:t>
            </a:r>
            <a:endParaRPr/>
          </a:p>
          <a:p>
            <a:pPr indent="0" lvl="0" marL="0" marR="0" rtl="0" algn="l">
              <a:lnSpc>
                <a:spcPct val="100000"/>
              </a:lnSpc>
              <a:spcBef>
                <a:spcPts val="0"/>
              </a:spcBef>
              <a:spcAft>
                <a:spcPts val="0"/>
              </a:spcAft>
              <a:buClr>
                <a:srgbClr val="3F3F3F"/>
              </a:buClr>
              <a:buSzPts val="1600"/>
              <a:buFont typeface="Courier New"/>
              <a:buNone/>
            </a:pPr>
            <a:r>
              <a:rPr lang="en-US" sz="1600">
                <a:solidFill>
                  <a:srgbClr val="3F3F3F"/>
                </a:solidFill>
                <a:latin typeface="Courier New"/>
                <a:ea typeface="Courier New"/>
                <a:cs typeface="Courier New"/>
                <a:sym typeface="Courier New"/>
              </a:rPr>
              <a:t>(query.writeStream.outputMode(“complete").format("console").start)</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5" name="Google Shape;105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Windowed operations on event-time.</a:t>
            </a:r>
            <a:endParaRPr/>
          </a:p>
          <a:p>
            <a:pPr indent="0" lvl="0" marL="0" rtl="0" algn="l">
              <a:spcBef>
                <a:spcPts val="0"/>
              </a:spcBef>
              <a:spcAft>
                <a:spcPts val="0"/>
              </a:spcAft>
              <a:buNone/>
            </a:pPr>
            <a:r>
              <a:rPr lang="en-US"/>
              <a:t>We have seen aggregations and group by on streams, but in many cases, rather than running aggregations over the whole stream, you want aggregations over data bucketed by time windows (say, every 5 minutes or every hour). Also, this window should be based on the timestamp embedded in the data (or event-time) and not on the time it is being processed (or processing-time).</a:t>
            </a:r>
            <a:endParaRPr/>
          </a:p>
          <a:p>
            <a:pPr indent="0" lvl="0" marL="0" rtl="0" algn="l">
              <a:spcBef>
                <a:spcPts val="0"/>
              </a:spcBef>
              <a:spcAft>
                <a:spcPts val="0"/>
              </a:spcAft>
              <a:buNone/>
            </a:pPr>
            <a:r>
              <a:rPr lang="en-US"/>
              <a:t>Windowed operations are quiet similar to grouped aggregations and aggregate values are maintained for each window the event-time of a row falls into.Let us take word count example we have done earlier.As this is for windowing, timestamp field is added and lines is split into words, retaining the timestamps.</a:t>
            </a:r>
            <a:endParaRPr/>
          </a:p>
          <a:p>
            <a:pPr indent="0" lvl="0" marL="0" rtl="0" algn="l">
              <a:spcBef>
                <a:spcPts val="0"/>
              </a:spcBef>
              <a:spcAft>
                <a:spcPts val="0"/>
              </a:spcAft>
              <a:buNone/>
            </a:pPr>
            <a:r>
              <a:rPr lang="en-US"/>
              <a:t>Since this windowing is similar to grouping, in code, you can use groupBy() and window() operations to express windowed aggregations. Here,windowduration and slide duration also needs to be specified.In the next screen we will see the detailed model of windowed aggregations with an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285750" lvl="0" marL="28575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Windowed operations are running aggregations over data bucketed by time windows.</a:t>
            </a:r>
            <a:endParaRPr/>
          </a:p>
          <a:p>
            <a:pPr indent="-285750" lvl="0" marL="28575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The window should be based on the timestamp embedded in the data (or event-time).</a:t>
            </a:r>
            <a:endParaRPr/>
          </a:p>
          <a:p>
            <a:pPr indent="-285750" lvl="0" marL="28575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They are similar to grouped aggregations, and aggregate values are maintained for each window the event-time of a row falls into.</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435" name="Google Shape;4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7" name="Google Shape;106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Previously we saw what are windowed operations, let us understand in detail with word count example.Earlier in the session, we saw the programming model of word count example,in this example the stream now contains lines along with the time when the line was generated. Instead of running word counts, we want to count words within 10 minute windows, updating every 5 minutes, so here the window duration is 10 minutes and slide duration is 5 minutes. So ,doing word counts in words received between 10 minute windows say 12:00 - 12:10, 12:05 - 12:15, 12:10 - 12:20, etc. Note that 12:00 - 12:10 means data that arrived after 12:00 but before 12:10. Now, consider a word that was received at 12:07. This word should increment the counts corresponding to two windows 12:00 - 12:10 and 12:05 - 12:15. So the counts will be indexed by both, the grouping key (i.e. the word) and the window that can be calculated from the event-time.</a:t>
            </a:r>
            <a:endParaRPr/>
          </a:p>
          <a:p>
            <a:pPr indent="0" lvl="0" marL="0" rtl="0" algn="l">
              <a:spcBef>
                <a:spcPts val="0"/>
              </a:spcBef>
              <a:spcAft>
                <a:spcPts val="0"/>
              </a:spcAft>
              <a:buNone/>
            </a:pPr>
            <a:r>
              <a:rPr lang="en-US"/>
              <a:t>This is a big advantage over Dstreams as they made it really  hard to express such event-time windows as the DStream API was designed solely for processing-time windows (that is, windows on the time the data arrived in Spark). Now, with Structured Streaming, expressing such windows on event-time is simply performing a special grouping using the window() function.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2" name="Google Shape;110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Failure recovery and Checkpointing-In case of a failure or intentional shutdown, you can recover the previous progress and state of a previous query, and continue where it left off. This is done using checkpointing and write ahead logs. You can configure a query with a checkpoint location, and the query will save all the progress information (i.e. range of offsets processed in each trigger) and the running aggregates (e.g. word counts in the previous example) to the checkpoint location. This checkpoint location should be a path in an HDFS compatible file system, and can be set as an option in the DataStreamWriter when starting a query.</a:t>
            </a:r>
            <a:endParaRPr/>
          </a:p>
          <a:p>
            <a:pPr indent="0" lvl="0" marL="0" rtl="0" algn="l">
              <a:spcBef>
                <a:spcPts val="0"/>
              </a:spcBef>
              <a:spcAft>
                <a:spcPts val="0"/>
              </a:spcAft>
              <a:buNone/>
            </a:pPr>
            <a:r>
              <a:rPr lang="en-US"/>
              <a:t>For example -while starting a stream here ,you can specify the checkpoint location to be on HDFS using option.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285750" lvl="0" marL="28575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Structured Streaming allows you the option to recover from failures. </a:t>
            </a:r>
            <a:endParaRPr/>
          </a:p>
          <a:p>
            <a:pPr indent="-285750" lvl="0" marL="28575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Failure recovery is achieved using checkpointing and WAL. </a:t>
            </a:r>
            <a:endParaRPr/>
          </a:p>
          <a:p>
            <a:pPr indent="-285750" lvl="0" marL="28575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Checkpointing can be configured during the definition of the streaming DataFrame using the checkpointlocation option. </a:t>
            </a:r>
            <a:endParaRPr/>
          </a:p>
          <a:p>
            <a:pPr indent="-285750" lvl="0" marL="28575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The checkpoint location should be on a fault-tolerant system, and in Spark 2.0 it has to be on HDFS compatible systems</a:t>
            </a:r>
            <a:endParaRPr/>
          </a:p>
          <a:p>
            <a:pPr indent="-184150" lvl="0" marL="285750" rtl="0" algn="l">
              <a:spcBef>
                <a:spcPts val="0"/>
              </a:spcBef>
              <a:spcAft>
                <a:spcPts val="0"/>
              </a:spcAft>
              <a:buClr>
                <a:schemeClr val="dk1"/>
              </a:buClr>
              <a:buSzPts val="1600"/>
              <a:buFont typeface="Arial"/>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4" name="Google Shape;111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the real-world scenarios where spark streaming is used.</a:t>
            </a:r>
            <a:endParaRPr/>
          </a:p>
          <a:p>
            <a:pPr indent="0" lvl="0" marL="0" rtl="0" algn="l">
              <a:spcBef>
                <a:spcPts val="0"/>
              </a:spcBef>
              <a:spcAft>
                <a:spcPts val="0"/>
              </a:spcAft>
              <a:buNone/>
            </a:pPr>
            <a:r>
              <a:rPr lang="en-US"/>
              <a:t>Spark streaming is used to analyse streams of web-log data to react to user behaviour.</a:t>
            </a:r>
            <a:endParaRPr/>
          </a:p>
          <a:p>
            <a:pPr indent="0" lvl="0" marL="0" rtl="0" algn="l">
              <a:spcBef>
                <a:spcPts val="0"/>
              </a:spcBef>
              <a:spcAft>
                <a:spcPts val="0"/>
              </a:spcAft>
              <a:buNone/>
            </a:pPr>
            <a:r>
              <a:rPr lang="en-US"/>
              <a:t>Used to analyse streams of real-time sensor data for “internetofthings” stuff and the most important one for</a:t>
            </a:r>
            <a:endParaRPr/>
          </a:p>
          <a:p>
            <a:pPr indent="0" lvl="0" marL="0" rtl="0" algn="l">
              <a:spcBef>
                <a:spcPts val="0"/>
              </a:spcBef>
              <a:spcAft>
                <a:spcPts val="0"/>
              </a:spcAft>
              <a:buNone/>
            </a:pPr>
            <a:r>
              <a:rPr lang="en-US"/>
              <a:t>Streaming ETL-Extract, Transform, and Load (ETL) pipelines prepare raw, unstructured data into a form that can be queried easily and efficiently.Traditionally,ETL was performed as periodic batch job, but now Structured Streaming makes it easy to convert these periodic batch jobs to a real-time data pipeline. </a:t>
            </a:r>
            <a:endParaRPr/>
          </a:p>
          <a:p>
            <a:pPr indent="0" lvl="0" marL="0" rtl="0" algn="l">
              <a:spcBef>
                <a:spcPts val="0"/>
              </a:spcBef>
              <a:spcAft>
                <a:spcPts val="0"/>
              </a:spcAft>
              <a:buNone/>
            </a:pPr>
            <a:r>
              <a:rPr lang="en-US"/>
              <a:t>Thus,It is used by companies to take an existing batch ETL job and subsequently productize it as a real-time streaming pipeline using Structured Streaming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lt1"/>
              </a:buClr>
              <a:buSzPts val="1600"/>
              <a:buFont typeface="Calibri"/>
              <a:buNone/>
            </a:pPr>
            <a:r>
              <a:rPr lang="en-US">
                <a:solidFill>
                  <a:schemeClr val="lt1"/>
                </a:solidFill>
              </a:rPr>
              <a:t> </a:t>
            </a:r>
            <a:r>
              <a:rPr lang="en-US" sz="1600">
                <a:solidFill>
                  <a:schemeClr val="lt1"/>
                </a:solidFill>
                <a:latin typeface="Open Sans"/>
                <a:ea typeface="Open Sans"/>
                <a:cs typeface="Open Sans"/>
                <a:sym typeface="Open Sans"/>
              </a:rPr>
              <a:t>Real-world scenarios where spark streaming is used</a:t>
            </a:r>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Analyze streams of real-time sensor data for “Internet of Things”</a:t>
            </a:r>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Analyzing streams of web log data to react to user behavior</a:t>
            </a:r>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Streaming ETL</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3" name="Google Shape;1133;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now we have understood what is structured streaming.We can now easily think on when to use Structured Streaming.It is used in following scenarios-</a:t>
            </a:r>
            <a:endParaRPr/>
          </a:p>
          <a:p>
            <a:pPr indent="0" lvl="0" marL="0" rtl="0" algn="l">
              <a:spcBef>
                <a:spcPts val="0"/>
              </a:spcBef>
              <a:spcAft>
                <a:spcPts val="0"/>
              </a:spcAft>
              <a:buNone/>
            </a:pPr>
            <a:r>
              <a:rPr lang="en-US"/>
              <a:t>To create a streaming application using Dataset and Dataframe APIs</a:t>
            </a:r>
            <a:endParaRPr/>
          </a:p>
          <a:p>
            <a:pPr indent="0" lvl="0" marL="0" rtl="0" algn="l">
              <a:spcBef>
                <a:spcPts val="0"/>
              </a:spcBef>
              <a:spcAft>
                <a:spcPts val="0"/>
              </a:spcAft>
              <a:buNone/>
            </a:pPr>
            <a:r>
              <a:rPr lang="en-US"/>
              <a:t>When providing data consistencies and exactly-once semantics even in case of delays and failures at multiple levels</a:t>
            </a:r>
            <a:endParaRPr/>
          </a:p>
          <a:p>
            <a:pPr indent="0" lvl="0" marL="0" rtl="0" algn="l">
              <a:spcBef>
                <a:spcPts val="0"/>
              </a:spcBef>
              <a:spcAft>
                <a:spcPts val="0"/>
              </a:spcAft>
              <a:buNone/>
            </a:pPr>
            <a:r>
              <a:rPr lang="en-US"/>
              <a:t>For creating continuous applications that are integrated with batch queries, streaming and machine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285750" lvl="0" marL="28575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To create a streaming application using Dataset and DataFrame APIs</a:t>
            </a:r>
            <a:endParaRPr/>
          </a:p>
          <a:p>
            <a:pPr indent="-285750" lvl="0" marL="28575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When providing data consistencies and exactly-once semantics even in case of delays and failures at multiple levels</a:t>
            </a:r>
            <a:endParaRPr/>
          </a:p>
          <a:p>
            <a:pPr indent="-285750" lvl="0" marL="28575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Creating continuous applications that are integrated with batch queries, streaming and machine learning.</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4" name="Google Shape;114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latin typeface="Calibri"/>
                <a:ea typeface="Calibri"/>
                <a:cs typeface="Calibri"/>
                <a:sym typeface="Calibri"/>
              </a:rPr>
              <a:t>Created demo for latest spark installation</a:t>
            </a:r>
            <a:endParaRPr/>
          </a:p>
          <a:p>
            <a:pPr indent="0" lvl="0" marL="0" rtl="0" algn="l">
              <a:spcBef>
                <a:spcPts val="0"/>
              </a:spcBef>
              <a:spcAft>
                <a:spcPts val="0"/>
              </a:spcAft>
              <a:buNone/>
            </a:pPr>
            <a:r>
              <a:t/>
            </a:r>
            <a:endParaRPr/>
          </a:p>
        </p:txBody>
      </p:sp>
      <p:sp>
        <p:nvSpPr>
          <p:cNvPr id="1145" name="Google Shape;1145;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32a407236c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2" name="Google Shape;1152;g32a407236cc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latin typeface="Calibri"/>
                <a:ea typeface="Calibri"/>
                <a:cs typeface="Calibri"/>
                <a:sym typeface="Calibri"/>
              </a:rPr>
              <a:t>Created demo for latest spark installation</a:t>
            </a:r>
            <a:endParaRPr/>
          </a:p>
          <a:p>
            <a:pPr indent="0" lvl="0" marL="0" rtl="0" algn="l">
              <a:spcBef>
                <a:spcPts val="0"/>
              </a:spcBef>
              <a:spcAft>
                <a:spcPts val="0"/>
              </a:spcAft>
              <a:buNone/>
            </a:pPr>
            <a:r>
              <a:t/>
            </a:r>
            <a:endParaRPr/>
          </a:p>
        </p:txBody>
      </p:sp>
      <p:sp>
        <p:nvSpPr>
          <p:cNvPr id="1153" name="Google Shape;1153;g32a407236cc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0" name="Google Shape;1160;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lang="en-US"/>
              <a:t>Spark Structured streaming is a high-level streaming API that leverages DataFrame/dataset API for stream processing and works for both batch interactive and streaming queries</a:t>
            </a:r>
            <a:endParaRPr/>
          </a:p>
          <a:p>
            <a:pPr indent="-184150" lvl="0" marL="285750" rtl="0" algn="l">
              <a:spcBef>
                <a:spcPts val="0"/>
              </a:spcBef>
              <a:spcAft>
                <a:spcPts val="0"/>
              </a:spcAft>
              <a:buClr>
                <a:schemeClr val="dk1"/>
              </a:buClr>
              <a:buSzPts val="1600"/>
              <a:buFont typeface="Arial"/>
              <a:buNone/>
            </a:pPr>
            <a:r>
              <a:t/>
            </a:r>
            <a:endParaRPr/>
          </a:p>
          <a:p>
            <a:pPr indent="-285750" lvl="0" marL="285750" marR="0" rtl="0" algn="l">
              <a:lnSpc>
                <a:spcPct val="100000"/>
              </a:lnSpc>
              <a:spcBef>
                <a:spcPts val="0"/>
              </a:spcBef>
              <a:spcAft>
                <a:spcPts val="0"/>
              </a:spcAft>
              <a:buClr>
                <a:schemeClr val="dk1"/>
              </a:buClr>
              <a:buSzPts val="1600"/>
              <a:buFont typeface="Arial"/>
              <a:buChar char="•"/>
            </a:pPr>
            <a:r>
              <a:rPr lang="en-US"/>
              <a:t>This API has several advantages over old DStreams, such as it can handle event data, late arriving or out-of-order data. </a:t>
            </a:r>
            <a:endParaRPr/>
          </a:p>
          <a:p>
            <a:pPr indent="-184150" lvl="0" marL="285750" rtl="0" algn="l">
              <a:spcBef>
                <a:spcPts val="0"/>
              </a:spcBef>
              <a:spcAft>
                <a:spcPts val="0"/>
              </a:spcAft>
              <a:buClr>
                <a:schemeClr val="dk1"/>
              </a:buClr>
              <a:buSzPts val="1600"/>
              <a:buFont typeface="Arial"/>
              <a:buNone/>
            </a:pPr>
            <a:r>
              <a:t/>
            </a:r>
            <a:endParaRPr/>
          </a:p>
          <a:p>
            <a:pPr indent="-285750" lvl="0" marL="285750" marR="0" rtl="0" algn="l">
              <a:lnSpc>
                <a:spcPct val="100000"/>
              </a:lnSpc>
              <a:spcBef>
                <a:spcPts val="0"/>
              </a:spcBef>
              <a:spcAft>
                <a:spcPts val="0"/>
              </a:spcAft>
              <a:buClr>
                <a:schemeClr val="dk1"/>
              </a:buClr>
              <a:buSzPts val="1600"/>
              <a:buFont typeface="Arial"/>
              <a:buChar char="•"/>
            </a:pPr>
            <a:r>
              <a:rPr lang="en-US"/>
              <a:t>Components of structured streaming model are input, trigger, incremental query, result, output</a:t>
            </a:r>
            <a:endParaRPr/>
          </a:p>
          <a:p>
            <a:pPr indent="-184150" lvl="0" marL="285750" rtl="0" algn="l">
              <a:spcBef>
                <a:spcPts val="0"/>
              </a:spcBef>
              <a:spcAft>
                <a:spcPts val="0"/>
              </a:spcAft>
              <a:buClr>
                <a:schemeClr val="dk1"/>
              </a:buClr>
              <a:buSzPts val="1600"/>
              <a:buFont typeface="Arial"/>
              <a:buNone/>
            </a:pPr>
            <a:r>
              <a:t/>
            </a:r>
            <a:endParaRPr/>
          </a:p>
          <a:p>
            <a:pPr indent="-285750" lvl="0" marL="285750" marR="0" rtl="0" algn="l">
              <a:lnSpc>
                <a:spcPct val="100000"/>
              </a:lnSpc>
              <a:spcBef>
                <a:spcPts val="0"/>
              </a:spcBef>
              <a:spcAft>
                <a:spcPts val="0"/>
              </a:spcAft>
              <a:buClr>
                <a:schemeClr val="dk1"/>
              </a:buClr>
              <a:buSzPts val="1600"/>
              <a:buFont typeface="Arial"/>
              <a:buChar char="•"/>
            </a:pPr>
            <a:r>
              <a:rPr lang="en-US"/>
              <a:t>Different output modes supported by Spark Structured streaming are append, complete, and update</a:t>
            </a:r>
            <a:endParaRPr/>
          </a:p>
          <a:p>
            <a:pPr indent="-184150" lvl="0" marL="285750" rtl="0" algn="l">
              <a:spcBef>
                <a:spcPts val="0"/>
              </a:spcBef>
              <a:spcAft>
                <a:spcPts val="0"/>
              </a:spcAft>
              <a:buClr>
                <a:schemeClr val="dk1"/>
              </a:buClr>
              <a:buSzPts val="1600"/>
              <a:buFont typeface="Arial"/>
              <a:buNone/>
            </a:pPr>
            <a:r>
              <a:t/>
            </a:r>
            <a:endParaRPr/>
          </a:p>
          <a:p>
            <a:pPr indent="-285750" lvl="0" marL="285750" marR="0" rtl="0" algn="l">
              <a:lnSpc>
                <a:spcPct val="100000"/>
              </a:lnSpc>
              <a:spcBef>
                <a:spcPts val="0"/>
              </a:spcBef>
              <a:spcAft>
                <a:spcPts val="0"/>
              </a:spcAft>
              <a:buClr>
                <a:schemeClr val="dk1"/>
              </a:buClr>
              <a:buSzPts val="1600"/>
              <a:buFont typeface="Arial"/>
              <a:buChar char="•"/>
            </a:pPr>
            <a:r>
              <a:rPr lang="en-US"/>
              <a:t>With Structured streaming API you can perform untyped, SQL-like operations or typed RDD-like operations </a:t>
            </a:r>
            <a:endParaRPr/>
          </a:p>
          <a:p>
            <a:pPr indent="-184150" lvl="0" marL="285750" rtl="0" algn="l">
              <a:spcBef>
                <a:spcPts val="0"/>
              </a:spcBef>
              <a:spcAft>
                <a:spcPts val="0"/>
              </a:spcAft>
              <a:buClr>
                <a:schemeClr val="dk1"/>
              </a:buClr>
              <a:buSzPts val="1600"/>
              <a:buFont typeface="Arial"/>
              <a:buNone/>
            </a:pPr>
            <a:r>
              <a:t/>
            </a:r>
            <a:endParaRPr/>
          </a:p>
          <a:p>
            <a:pPr indent="-285750" lvl="0" marL="285750" marR="0" rtl="0" algn="l">
              <a:lnSpc>
                <a:spcPct val="100000"/>
              </a:lnSpc>
              <a:spcBef>
                <a:spcPts val="0"/>
              </a:spcBef>
              <a:spcAft>
                <a:spcPts val="0"/>
              </a:spcAft>
              <a:buClr>
                <a:schemeClr val="dk1"/>
              </a:buClr>
              <a:buSzPts val="1600"/>
              <a:buFont typeface="Arial"/>
              <a:buChar char="•"/>
            </a:pPr>
            <a:r>
              <a:rPr lang="en-US"/>
              <a:t>Windowed operations refer to running aggregations over data bucketed by time windows </a:t>
            </a:r>
            <a:endParaRPr/>
          </a:p>
          <a:p>
            <a:pPr indent="0" lvl="0" marL="0" rtl="0" algn="l">
              <a:spcBef>
                <a:spcPts val="0"/>
              </a:spcBef>
              <a:spcAft>
                <a:spcPts val="0"/>
              </a:spcAft>
              <a:buNone/>
            </a:pPr>
            <a:r>
              <a:t/>
            </a:r>
            <a:endParaRPr/>
          </a:p>
        </p:txBody>
      </p:sp>
      <p:sp>
        <p:nvSpPr>
          <p:cNvPr id="1161" name="Google Shape;1161;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7" name="Google Shape;117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1" name="Google Shape;118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1" name="Google Shape;119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what is Spark structured Streaming?Spark Structured streaming is a high-level streaming API that is built on spark SQL engine and leverages dataframe/dataset API for stream processing rather than RDDs like DStreams as we have seen in old streams in the previous section.</a:t>
            </a:r>
            <a:endParaRPr/>
          </a:p>
          <a:p>
            <a:pPr indent="0" lvl="0" marL="0" rtl="0" algn="l">
              <a:spcBef>
                <a:spcPts val="0"/>
              </a:spcBef>
              <a:spcAft>
                <a:spcPts val="0"/>
              </a:spcAft>
              <a:buNone/>
            </a:pPr>
            <a:r>
              <a:rPr lang="en-US"/>
              <a:t>It is used to build continuous applications and </a:t>
            </a:r>
            <a:endParaRPr/>
          </a:p>
          <a:p>
            <a:pPr indent="0" lvl="0" marL="0" rtl="0" algn="l">
              <a:spcBef>
                <a:spcPts val="0"/>
              </a:spcBef>
              <a:spcAft>
                <a:spcPts val="0"/>
              </a:spcAft>
              <a:buNone/>
            </a:pPr>
            <a:r>
              <a:rPr lang="en-US"/>
              <a:t>works for both batch, interactive and streaming queries</a:t>
            </a:r>
            <a:endParaRPr/>
          </a:p>
          <a:p>
            <a:pPr indent="0" lvl="0" marL="0" rtl="0" algn="l">
              <a:spcBef>
                <a:spcPts val="0"/>
              </a:spcBef>
              <a:spcAft>
                <a:spcPts val="0"/>
              </a:spcAft>
              <a:buNone/>
            </a:pPr>
            <a:r>
              <a:rPr lang="en-US"/>
              <a:t>Structured streaming allows you to take the same operations that you perform in batch mode and perform them in a streaming fashion. This reduces latency significantly and allow for incremental processing. </a:t>
            </a:r>
            <a:endParaRPr/>
          </a:p>
          <a:p>
            <a:pPr indent="0" lvl="0" marL="0" rtl="0" algn="l">
              <a:spcBef>
                <a:spcPts val="0"/>
              </a:spcBef>
              <a:spcAft>
                <a:spcPts val="0"/>
              </a:spcAft>
              <a:buNone/>
            </a:pPr>
            <a:r>
              <a:rPr lang="en-US"/>
              <a:t>So,Structured Streaming is actually a collection of additions to spark streaming.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Structured Streaming is a collection of additional features to Spark Streaming.”</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Structured streaming is built on Spark SQL. It is a fault-tolerant, scalable stream processing engine.</a:t>
            </a:r>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High-level streaming API is:</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Built on Spark SQL engine</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Leverages DataFrame/dataset API for stream processing</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Used to build continuous applications</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Works for both batch, interactive, and streaming queries</a:t>
            </a:r>
            <a:endParaRPr/>
          </a:p>
          <a:p>
            <a:pPr indent="0" lvl="0" marL="0" rtl="0" algn="l">
              <a:spcBef>
                <a:spcPts val="0"/>
              </a:spcBef>
              <a:spcAft>
                <a:spcPts val="0"/>
              </a:spcAft>
              <a:buNone/>
            </a:pPr>
            <a:r>
              <a:rPr lang="en-US"/>
              <a:t>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3" name="Google Shape;120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3" name="Google Shape;121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5" name="Google Shape;122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5" name="Google Shape;123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4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247" name="Google Shape;124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3" name="Google Shape;125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why Spark streaming is moving to Spark structured Streaming.We have already talked about DStreams . Now, we will see some of the issues with DStreams:</a:t>
            </a:r>
            <a:endParaRPr/>
          </a:p>
          <a:p>
            <a:pPr indent="0" lvl="0" marL="0" rtl="0" algn="l">
              <a:spcBef>
                <a:spcPts val="0"/>
              </a:spcBef>
              <a:spcAft>
                <a:spcPts val="0"/>
              </a:spcAft>
              <a:buNone/>
            </a:pPr>
            <a:r>
              <a:rPr lang="en-US"/>
              <a:t>a)First issue is it works with the batch time, but not the event time inside the data.We have seen that DStreams processed the data at the time at which it arrives in the spark, but most of the time we need to deal with data in event itself for example, if you want to get the number of events generated by IoT devices every minute and because DStream ApI works on batches of data , it is difficult to incorporate event-time in that.</a:t>
            </a:r>
            <a:endParaRPr/>
          </a:p>
          <a:p>
            <a:pPr indent="0" lvl="0" marL="0" rtl="0" algn="l">
              <a:spcBef>
                <a:spcPts val="0"/>
              </a:spcBef>
              <a:spcAft>
                <a:spcPts val="0"/>
              </a:spcAft>
              <a:buNone/>
            </a:pPr>
            <a:r>
              <a:rPr lang="en-US"/>
              <a:t>b)Other issue is , Dstreams make it really difficult to deal with late or out of order data because the DStream was just discretised batches so it was difficult to update an old batch.</a:t>
            </a:r>
            <a:endParaRPr/>
          </a:p>
          <a:p>
            <a:pPr indent="0" lvl="0" marL="0" rtl="0" algn="l">
              <a:spcBef>
                <a:spcPts val="0"/>
              </a:spcBef>
              <a:spcAft>
                <a:spcPts val="0"/>
              </a:spcAft>
              <a:buNone/>
            </a:pPr>
            <a:r>
              <a:rPr lang="en-US"/>
              <a:t>c)Also, The API of dStreams was very different from RDD API because of the difference between their underlying model.Now,with structured streaming, the ApI is very similar to dataset/dataframe API.</a:t>
            </a:r>
            <a:endParaRPr/>
          </a:p>
          <a:p>
            <a:pPr indent="0" lvl="0" marL="0" rtl="0" algn="l">
              <a:spcBef>
                <a:spcPts val="0"/>
              </a:spcBef>
              <a:spcAft>
                <a:spcPts val="0"/>
              </a:spcAft>
              <a:buNone/>
            </a:pPr>
            <a:r>
              <a:rPr lang="en-US"/>
              <a:t>d) And the last one,the streaming followed by batch semantics made reliability really hard in Dstreams,the process of taking the data streams as individual batch operations and throwing them in spark system and process as batch didn’t guarantee end-to-end delivery and also if one step failed the semantics of rerunning were unclear.</a:t>
            </a:r>
            <a:endParaRPr/>
          </a:p>
          <a:p>
            <a:pPr indent="0" lvl="0" marL="0" rtl="0" algn="l">
              <a:spcBef>
                <a:spcPts val="0"/>
              </a:spcBef>
              <a:spcAft>
                <a:spcPts val="0"/>
              </a:spcAft>
              <a:buNone/>
            </a:pPr>
            <a:r>
              <a:rPr lang="en-US"/>
              <a:t>(Please delete the empty boxes)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Spark Structured Streaming is introduced to overcome the shortcoming of DStreams.</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Issues with DStreams:</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Works with the batch time but not the event time inside the data</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Makes it difficult to deal with delayed data or data which is not in sequence</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API of DStreams is very different from RDD API</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The streaming followed by batch semantics makes reliability hard in DStreams</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Advantages of Spark structured Streaming</a:t>
            </a:r>
            <a:endParaRPr/>
          </a:p>
          <a:p>
            <a:pPr indent="0" lvl="0" marL="0" rtl="0" algn="l">
              <a:spcBef>
                <a:spcPts val="0"/>
              </a:spcBef>
              <a:spcAft>
                <a:spcPts val="0"/>
              </a:spcAft>
              <a:buNone/>
            </a:pPr>
            <a:r>
              <a:rPr lang="en-US"/>
              <a:t>1)Structured Streaming is a new approach of processing structured data,as it is based on Dataframes and Datasets API which developers are already familiar with, its quiet easy to use. </a:t>
            </a:r>
            <a:endParaRPr/>
          </a:p>
          <a:p>
            <a:pPr indent="0" lvl="0" marL="0" rtl="0" algn="l">
              <a:spcBef>
                <a:spcPts val="0"/>
              </a:spcBef>
              <a:spcAft>
                <a:spcPts val="0"/>
              </a:spcAft>
              <a:buNone/>
            </a:pPr>
            <a:r>
              <a:rPr lang="en-US"/>
              <a:t>2)Structured Streaming provides one unified API for both batch and streaming sources.DataFrames and Datasets can represent static, bounded data, as well as streaming, unbounded data. Streaming similarly can be thought of as either a static table or an infinite table where the data is continuously arriving and are able to use a single API.Similar to static Datasets/DataFrames, you can use the common entry point SparkSession (Scala/Java/Python docs) to create streaming DataFrames/Datasets from streaming sources, and apply the same operations on them as static DataFrames/Datasets.</a:t>
            </a:r>
            <a:endParaRPr/>
          </a:p>
          <a:p>
            <a:pPr indent="0" lvl="0" marL="0" rtl="0" algn="l">
              <a:spcBef>
                <a:spcPts val="0"/>
              </a:spcBef>
              <a:spcAft>
                <a:spcPts val="0"/>
              </a:spcAft>
              <a:buNone/>
            </a:pPr>
            <a:r>
              <a:rPr lang="en-US"/>
              <a:t>3)Structured streaming under the hood provides SQL optimizations like Logical Plan optimizations,Tungsten,Codegen,Spark Catalysts which gives better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Easy to use for developers as it is based on DataFrame/Dataset APIs</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One unified API for both batch and streaming sources</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Better performance through SQL optimizations; for example, Logical plan optimizations, Tungsten, Codegen, etc.</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Batch Vs streaming operations-</a:t>
            </a:r>
            <a:endParaRPr/>
          </a:p>
          <a:p>
            <a:pPr indent="0" lvl="0" marL="0" rtl="0" algn="l">
              <a:spcBef>
                <a:spcPts val="0"/>
              </a:spcBef>
              <a:spcAft>
                <a:spcPts val="0"/>
              </a:spcAft>
              <a:buNone/>
            </a:pPr>
            <a:r>
              <a:rPr lang="en-US"/>
              <a:t>With the new Structured Streaming API, the batch jobs that you have already written can be easily adapted to deal with a stream of data.Let us see one example, suppose we have phone calls data and we are reading from a json file and we have to continuously report on calls originating from Paris with a revenue of over 500 cents</a:t>
            </a:r>
            <a:endParaRPr/>
          </a:p>
          <a:p>
            <a:pPr indent="0" lvl="0" marL="0" rtl="0" algn="l">
              <a:spcBef>
                <a:spcPts val="0"/>
              </a:spcBef>
              <a:spcAft>
                <a:spcPts val="0"/>
              </a:spcAft>
              <a:buNone/>
            </a:pPr>
            <a:r>
              <a:rPr lang="en-US"/>
              <a:t>In this code example, in the batch application, supposing you have to build a report using the preceding information, that refreshes every 1 minute. With the previous approach, it was quiet difficult to convert into streaming job, the user has to rethink on the application architecture.But,now with Spark structured streaming, its quiet easy.Here you can see in the code that we have just added readStream instead of read in the continuous stream.</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understand the advantage of using structured streaming with a real world use case of Banking transactions.Assume that the banking transactions records containing the account number and transaction amount are coming in a stream.</a:t>
            </a:r>
            <a:endParaRPr/>
          </a:p>
          <a:p>
            <a:pPr indent="0" lvl="0" marL="0" rtl="0" algn="l">
              <a:spcBef>
                <a:spcPts val="0"/>
              </a:spcBef>
              <a:spcAft>
                <a:spcPts val="0"/>
              </a:spcAft>
              <a:buNone/>
            </a:pPr>
            <a:r>
              <a:rPr lang="en-US"/>
              <a:t>In the Structured streaming model , all the data items get ingested into an unbounded table or infinite dataframe that supports querying using Spark SQL.The user can easily work on it similar to dataset ApI and need not think about the streaming aspect.</a:t>
            </a:r>
            <a:endParaRPr/>
          </a:p>
          <a:p>
            <a:pPr indent="0" lvl="0" marL="0" rtl="0" algn="l">
              <a:spcBef>
                <a:spcPts val="0"/>
              </a:spcBef>
              <a:spcAft>
                <a:spcPts val="0"/>
              </a:spcAft>
              <a:buNone/>
            </a:pPr>
            <a:r>
              <a:rPr lang="en-US"/>
              <a:t>The advantage of this approach is since structured streaming API uses data frames API ,so as the data is accumulated in a DataFrame, whatever data processing is possible using a DataFrame will be possible with the stream data as well. </a:t>
            </a:r>
            <a:endParaRPr/>
          </a:p>
          <a:p>
            <a:pPr indent="0" lvl="0" marL="0" rtl="0" algn="l">
              <a:spcBef>
                <a:spcPts val="0"/>
              </a:spcBef>
              <a:spcAft>
                <a:spcPts val="0"/>
              </a:spcAft>
              <a:buNone/>
            </a:pPr>
            <a:r>
              <a:rPr lang="en-US"/>
              <a:t>This reduces the burden on application developers and they can focus on the business logic of the application rather than the infrastructure related-aspects.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Scenario: Banking Transaction records containing the account number and transaction amount are coming in a stream.</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Structured Streaming Model: In the structured stream processing method, all these data items get ingested into an unbounded table or infinite DataFrame that supports querying using Spark SQL.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Advantage of this approach: </a:t>
            </a:r>
            <a:r>
              <a:rPr lang="en-US" sz="1600">
                <a:solidFill>
                  <a:schemeClr val="dk1"/>
                </a:solidFill>
                <a:latin typeface="Calibri"/>
                <a:ea typeface="Calibri"/>
                <a:cs typeface="Calibri"/>
                <a:sym typeface="Calibri"/>
              </a:rPr>
              <a:t>As it uses DataFrame/dataset API, whatever data processing is possible using a DataFrame will also be possible with the stream data. This makes developers’ task easier, and they can focus on the business logic.</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the difference between the approaches used in spark streaming and spark structured streaming.</a:t>
            </a:r>
            <a:endParaRPr/>
          </a:p>
          <a:p>
            <a:pPr indent="0" lvl="0" marL="0" rtl="0" algn="l">
              <a:spcBef>
                <a:spcPts val="0"/>
              </a:spcBef>
              <a:spcAft>
                <a:spcPts val="0"/>
              </a:spcAft>
              <a:buNone/>
            </a:pPr>
            <a:r>
              <a:rPr lang="en-US"/>
              <a:t>1)dstream uses RDD API while Spark structured streaming uses the dataframe/dataset API which is a Structured API.</a:t>
            </a:r>
            <a:endParaRPr/>
          </a:p>
          <a:p>
            <a:pPr indent="0" lvl="0" marL="0" rtl="0" algn="l">
              <a:spcBef>
                <a:spcPts val="0"/>
              </a:spcBef>
              <a:spcAft>
                <a:spcPts val="0"/>
              </a:spcAft>
              <a:buNone/>
            </a:pPr>
            <a:r>
              <a:rPr lang="en-US"/>
              <a:t>2)In case of spark streaming, keeping track of state between batch times for cumulative statistics is one of the complex aspects of DStream.</a:t>
            </a:r>
            <a:endParaRPr/>
          </a:p>
          <a:p>
            <a:pPr indent="0" lvl="0" marL="0" rtl="0" algn="l">
              <a:spcBef>
                <a:spcPts val="0"/>
              </a:spcBef>
              <a:spcAft>
                <a:spcPts val="0"/>
              </a:spcAft>
              <a:buNone/>
            </a:pPr>
            <a:r>
              <a:rPr lang="en-US"/>
              <a:t>for example user has to think-“How do I compute a running sum?And the way user compute a running sum is for each of the batches to compute a sum, and then  summing them all up themselves.” while in case of structured streaming,It just asks the user, “What kind of business logic do you want to happen?” And then the engine will automatically incrementalize the operation. For example, in Structured Streaming, you just say, “I want a running sum on my data.”and then the engine will automatically incrementalize the operation.</a:t>
            </a:r>
            <a:br>
              <a:rPr lang="en-US"/>
            </a:br>
            <a:r>
              <a:rPr lang="en-US"/>
              <a:t>3)In Spark streaming data integrity is not guaranteed while Structured Streaming automatically handles consistency and reliability. Structured Streaming takes the transactional concept as a first-class citizen and ensures end-to-end exactly-once guarantees from the system.</a:t>
            </a:r>
            <a:endParaRPr/>
          </a:p>
          <a:p>
            <a:pPr indent="0" lvl="0" marL="0" rtl="0" algn="l">
              <a:spcBef>
                <a:spcPts val="0"/>
              </a:spcBef>
              <a:spcAft>
                <a:spcPts val="0"/>
              </a:spcAft>
              <a:buNone/>
            </a:pPr>
            <a:r>
              <a:rPr lang="en-US"/>
              <a:t>4)In spark streaming the API and the integration with the batch component works with batch only while in structured streaming the Api is same so you can write to the same data destination and  can also  read it back directly making it a lot easier.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Spark Streaming</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DStream uses RDD API.</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Keeping track of state between batch times for cumulative statistics is one of the complex aspects of Dstream.</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Data integrity is not guaranteed.</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The API and the integration with the batch component works only with batch. </a:t>
            </a:r>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b="1" lang="en-US" sz="1600">
                <a:solidFill>
                  <a:schemeClr val="dk1"/>
                </a:solidFill>
                <a:latin typeface="Calibri"/>
                <a:ea typeface="Calibri"/>
                <a:cs typeface="Calibri"/>
                <a:sym typeface="Calibri"/>
              </a:rPr>
              <a:t>Spark Structured Streaming</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It uses DataFrame/Dataset API.</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User just needs to take care of business logic and the engine will incrementalise the operation.</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Structured Streaming automatically handles consistency and reliability.</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The API is the same, so you can write to the same data destination.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7.png"/><Relationship Id="rId6" Type="http://schemas.openxmlformats.org/officeDocument/2006/relationships/image" Target="../media/image2.png"/><Relationship Id="rId7"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8.pn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5.png"/><Relationship Id="rId4"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3.vml"/><Relationship Id="rId3" Type="http://schemas.openxmlformats.org/officeDocument/2006/relationships/oleObject" Target="../embeddings/oleObject3.bin"/><Relationship Id="rId4" Type="http://schemas.openxmlformats.org/officeDocument/2006/relationships/oleObject" Target="../embeddings/oleObject3.bin"/><Relationship Id="rId5" Type="http://schemas.openxmlformats.org/officeDocument/2006/relationships/image" Target="../media/image21.png"/><Relationship Id="rId6"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4.vml"/><Relationship Id="rId3" Type="http://schemas.openxmlformats.org/officeDocument/2006/relationships/oleObject" Target="../embeddings/oleObject4.bin"/><Relationship Id="rId4" Type="http://schemas.openxmlformats.org/officeDocument/2006/relationships/oleObject" Target="../embeddings/oleObject4.bin"/><Relationship Id="rId5" Type="http://schemas.openxmlformats.org/officeDocument/2006/relationships/image" Target="../media/image21.png"/><Relationship Id="rId6"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5.vml"/><Relationship Id="rId3" Type="http://schemas.openxmlformats.org/officeDocument/2006/relationships/oleObject" Target="../embeddings/oleObject5.bin"/><Relationship Id="rId4" Type="http://schemas.openxmlformats.org/officeDocument/2006/relationships/oleObject" Target="../embeddings/oleObject5.bin"/><Relationship Id="rId5" Type="http://schemas.openxmlformats.org/officeDocument/2006/relationships/image" Target="../media/image21.png"/><Relationship Id="rId6"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6.vml"/><Relationship Id="rId3" Type="http://schemas.openxmlformats.org/officeDocument/2006/relationships/oleObject" Target="../embeddings/oleObject6.bin"/><Relationship Id="rId4" Type="http://schemas.openxmlformats.org/officeDocument/2006/relationships/oleObject" Target="../embeddings/oleObject6.bin"/><Relationship Id="rId5" Type="http://schemas.openxmlformats.org/officeDocument/2006/relationships/image" Target="../media/image21.png"/><Relationship Id="rId6"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0.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1.vml"/><Relationship Id="rId3" Type="http://schemas.openxmlformats.org/officeDocument/2006/relationships/oleObject" Target="../embeddings/oleObject1.bin"/><Relationship Id="rId4" Type="http://schemas.openxmlformats.org/officeDocument/2006/relationships/oleObject" Target="../embeddings/oleObject1.bin"/><Relationship Id="rId5" Type="http://schemas.openxmlformats.org/officeDocument/2006/relationships/image" Target="../media/image21.png"/><Relationship Id="rId6"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2.vml"/><Relationship Id="rId3" Type="http://schemas.openxmlformats.org/officeDocument/2006/relationships/oleObject" Target="../embeddings/oleObject2.bin"/><Relationship Id="rId4" Type="http://schemas.openxmlformats.org/officeDocument/2006/relationships/oleObject" Target="../embeddings/oleObject2.bin"/><Relationship Id="rId5" Type="http://schemas.openxmlformats.org/officeDocument/2006/relationships/image" Target="../media/image21.png"/><Relationship Id="rId6"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7.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plash screen">
  <p:cSld name="1_Splash screen">
    <p:spTree>
      <p:nvGrpSpPr>
        <p:cNvPr id="15" name="Shape 15"/>
        <p:cNvGrpSpPr/>
        <p:nvPr/>
      </p:nvGrpSpPr>
      <p:grpSpPr>
        <a:xfrm>
          <a:off x="0" y="0"/>
          <a:ext cx="0" cy="0"/>
          <a:chOff x="0" y="0"/>
          <a:chExt cx="0" cy="0"/>
        </a:xfrm>
      </p:grpSpPr>
      <p:pic>
        <p:nvPicPr>
          <p:cNvPr id="16" name="Google Shape;16;p46"/>
          <p:cNvPicPr preferRelativeResize="0"/>
          <p:nvPr/>
        </p:nvPicPr>
        <p:blipFill rotWithShape="1">
          <a:blip r:embed="rId2">
            <a:alphaModFix/>
          </a:blip>
          <a:srcRect b="0" l="0" r="0" t="0"/>
          <a:stretch/>
        </p:blipFill>
        <p:spPr>
          <a:xfrm>
            <a:off x="-6604" y="98069"/>
            <a:ext cx="16256000" cy="4504271"/>
          </a:xfrm>
          <a:prstGeom prst="rect">
            <a:avLst/>
          </a:prstGeom>
          <a:noFill/>
          <a:ln>
            <a:noFill/>
          </a:ln>
        </p:spPr>
      </p:pic>
      <p:pic>
        <p:nvPicPr>
          <p:cNvPr id="17" name="Google Shape;17;p46"/>
          <p:cNvPicPr preferRelativeResize="0"/>
          <p:nvPr/>
        </p:nvPicPr>
        <p:blipFill rotWithShape="1">
          <a:blip r:embed="rId2">
            <a:alphaModFix/>
          </a:blip>
          <a:srcRect b="0" l="0" r="0" t="0"/>
          <a:stretch/>
        </p:blipFill>
        <p:spPr>
          <a:xfrm>
            <a:off x="-6323" y="4602338"/>
            <a:ext cx="16256000" cy="4541663"/>
          </a:xfrm>
          <a:prstGeom prst="rect">
            <a:avLst/>
          </a:prstGeom>
          <a:noFill/>
          <a:ln>
            <a:noFill/>
          </a:ln>
        </p:spPr>
      </p:pic>
      <p:grpSp>
        <p:nvGrpSpPr>
          <p:cNvPr id="18" name="Google Shape;18;p46"/>
          <p:cNvGrpSpPr/>
          <p:nvPr/>
        </p:nvGrpSpPr>
        <p:grpSpPr>
          <a:xfrm>
            <a:off x="-6323" y="-31263"/>
            <a:ext cx="16256000" cy="130964"/>
            <a:chOff x="0" y="474414"/>
            <a:chExt cx="7908925" cy="61412"/>
          </a:xfrm>
        </p:grpSpPr>
        <p:sp>
          <p:nvSpPr>
            <p:cNvPr id="19" name="Google Shape;19;p46"/>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0" name="Google Shape;20;p46"/>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1" name="Google Shape;21;p46"/>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2" name="Google Shape;22;p46"/>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3" name="Google Shape;23;p46"/>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4" name="Google Shape;24;p46"/>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5" name="Google Shape;25;p46"/>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grpSp>
      <p:sp>
        <p:nvSpPr>
          <p:cNvPr id="26" name="Google Shape;26;p46"/>
          <p:cNvSpPr txBox="1"/>
          <p:nvPr>
            <p:ph idx="1" type="body"/>
          </p:nvPr>
        </p:nvSpPr>
        <p:spPr>
          <a:xfrm>
            <a:off x="2306069" y="2539467"/>
            <a:ext cx="11643865" cy="387799"/>
          </a:xfrm>
          <a:prstGeom prst="rect">
            <a:avLst/>
          </a:prstGeom>
          <a:noFill/>
          <a:ln>
            <a:noFill/>
          </a:ln>
        </p:spPr>
        <p:txBody>
          <a:bodyPr anchorCtr="0" anchor="ctr" bIns="0" lIns="0" spcFirstLastPara="1" rIns="0" wrap="square" tIns="0">
            <a:spAutoFit/>
          </a:bodyPr>
          <a:lstStyle>
            <a:lvl1pPr indent="-228600" lvl="0" marL="457200" algn="ctr">
              <a:lnSpc>
                <a:spcPct val="90000"/>
              </a:lnSpc>
              <a:spcBef>
                <a:spcPts val="1000"/>
              </a:spcBef>
              <a:spcAft>
                <a:spcPts val="0"/>
              </a:spcAft>
              <a:buClr>
                <a:srgbClr val="3F3F3F"/>
              </a:buClr>
              <a:buSzPts val="2800"/>
              <a:buNone/>
              <a:defRPr b="0" sz="2800">
                <a:solidFill>
                  <a:srgbClr val="3F3F3F"/>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6"/>
          <p:cNvSpPr txBox="1"/>
          <p:nvPr>
            <p:ph idx="2" type="body"/>
          </p:nvPr>
        </p:nvSpPr>
        <p:spPr>
          <a:xfrm>
            <a:off x="2306069" y="1968711"/>
            <a:ext cx="11643865" cy="443199"/>
          </a:xfrm>
          <a:prstGeom prst="rect">
            <a:avLst/>
          </a:prstGeom>
          <a:noFill/>
          <a:ln>
            <a:noFill/>
          </a:ln>
        </p:spPr>
        <p:txBody>
          <a:bodyPr anchorCtr="0" anchor="ctr" bIns="0" lIns="0" spcFirstLastPara="1" rIns="0" wrap="square" tIns="0">
            <a:spAutoFit/>
          </a:bodyPr>
          <a:lstStyle>
            <a:lvl1pPr indent="-228600" lvl="0" marL="457200" algn="ctr">
              <a:lnSpc>
                <a:spcPct val="90000"/>
              </a:lnSpc>
              <a:spcBef>
                <a:spcPts val="1000"/>
              </a:spcBef>
              <a:spcAft>
                <a:spcPts val="0"/>
              </a:spcAft>
              <a:buClr>
                <a:srgbClr val="3F3F3F"/>
              </a:buClr>
              <a:buSzPts val="3200"/>
              <a:buNone/>
              <a:defRPr b="1" sz="3200">
                <a:solidFill>
                  <a:srgbClr val="3F3F3F"/>
                </a:solidFill>
                <a:latin typeface="Open Sans ExtraBold"/>
                <a:ea typeface="Open Sans ExtraBold"/>
                <a:cs typeface="Open Sans ExtraBold"/>
                <a:sym typeface="Open Sans ExtraBold"/>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6"/>
          <p:cNvSpPr/>
          <p:nvPr/>
        </p:nvSpPr>
        <p:spPr>
          <a:xfrm>
            <a:off x="-622271" y="4731670"/>
            <a:ext cx="17487900" cy="3044207"/>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9" name="Google Shape;29;p46"/>
          <p:cNvGrpSpPr/>
          <p:nvPr/>
        </p:nvGrpSpPr>
        <p:grpSpPr>
          <a:xfrm>
            <a:off x="2491259" y="5289896"/>
            <a:ext cx="2066183" cy="2143731"/>
            <a:chOff x="3579462" y="4179551"/>
            <a:chExt cx="1668847" cy="1731482"/>
          </a:xfrm>
        </p:grpSpPr>
        <p:sp>
          <p:nvSpPr>
            <p:cNvPr id="30" name="Google Shape;30;p46"/>
            <p:cNvSpPr/>
            <p:nvPr/>
          </p:nvSpPr>
          <p:spPr>
            <a:xfrm>
              <a:off x="357946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pic>
          <p:nvPicPr>
            <p:cNvPr id="31" name="Google Shape;31;p46"/>
            <p:cNvPicPr preferRelativeResize="0"/>
            <p:nvPr/>
          </p:nvPicPr>
          <p:blipFill rotWithShape="1">
            <a:blip r:embed="rId3">
              <a:alphaModFix/>
            </a:blip>
            <a:srcRect b="0" l="0" r="0" t="0"/>
            <a:stretch/>
          </p:blipFill>
          <p:spPr>
            <a:xfrm>
              <a:off x="3812451" y="4592532"/>
              <a:ext cx="1171029" cy="869787"/>
            </a:xfrm>
            <a:prstGeom prst="rect">
              <a:avLst/>
            </a:prstGeom>
            <a:noFill/>
            <a:ln>
              <a:noFill/>
            </a:ln>
          </p:spPr>
        </p:pic>
      </p:grpSp>
      <p:grpSp>
        <p:nvGrpSpPr>
          <p:cNvPr id="32" name="Google Shape;32;p46"/>
          <p:cNvGrpSpPr/>
          <p:nvPr/>
        </p:nvGrpSpPr>
        <p:grpSpPr>
          <a:xfrm>
            <a:off x="5560359" y="5289896"/>
            <a:ext cx="2066183" cy="2143731"/>
            <a:chOff x="6044193" y="4179551"/>
            <a:chExt cx="1668847" cy="1731482"/>
          </a:xfrm>
        </p:grpSpPr>
        <p:sp>
          <p:nvSpPr>
            <p:cNvPr id="33" name="Google Shape;33;p46"/>
            <p:cNvSpPr/>
            <p:nvPr/>
          </p:nvSpPr>
          <p:spPr>
            <a:xfrm>
              <a:off x="6044193"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pic>
          <p:nvPicPr>
            <p:cNvPr id="34" name="Google Shape;34;p46"/>
            <p:cNvPicPr preferRelativeResize="0"/>
            <p:nvPr/>
          </p:nvPicPr>
          <p:blipFill rotWithShape="1">
            <a:blip r:embed="rId4">
              <a:alphaModFix/>
            </a:blip>
            <a:srcRect b="0" l="0" r="0" t="0"/>
            <a:stretch/>
          </p:blipFill>
          <p:spPr>
            <a:xfrm>
              <a:off x="6512266" y="4501179"/>
              <a:ext cx="732697" cy="1088225"/>
            </a:xfrm>
            <a:prstGeom prst="rect">
              <a:avLst/>
            </a:prstGeom>
            <a:noFill/>
            <a:ln>
              <a:noFill/>
            </a:ln>
          </p:spPr>
        </p:pic>
      </p:grpSp>
      <p:grpSp>
        <p:nvGrpSpPr>
          <p:cNvPr id="35" name="Google Shape;35;p46"/>
          <p:cNvGrpSpPr/>
          <p:nvPr/>
        </p:nvGrpSpPr>
        <p:grpSpPr>
          <a:xfrm>
            <a:off x="8629459" y="5289896"/>
            <a:ext cx="2066183" cy="2143731"/>
            <a:chOff x="8517392" y="4179551"/>
            <a:chExt cx="1668847" cy="1731482"/>
          </a:xfrm>
        </p:grpSpPr>
        <p:sp>
          <p:nvSpPr>
            <p:cNvPr id="36" name="Google Shape;36;p46"/>
            <p:cNvSpPr/>
            <p:nvPr/>
          </p:nvSpPr>
          <p:spPr>
            <a:xfrm>
              <a:off x="851739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pic>
          <p:nvPicPr>
            <p:cNvPr id="37" name="Google Shape;37;p46"/>
            <p:cNvPicPr preferRelativeResize="0"/>
            <p:nvPr/>
          </p:nvPicPr>
          <p:blipFill rotWithShape="1">
            <a:blip r:embed="rId5">
              <a:alphaModFix/>
            </a:blip>
            <a:srcRect b="0" l="0" r="0" t="0"/>
            <a:stretch/>
          </p:blipFill>
          <p:spPr>
            <a:xfrm>
              <a:off x="8807157" y="4480190"/>
              <a:ext cx="1089313" cy="1130197"/>
            </a:xfrm>
            <a:prstGeom prst="rect">
              <a:avLst/>
            </a:prstGeom>
            <a:noFill/>
            <a:ln>
              <a:noFill/>
            </a:ln>
          </p:spPr>
        </p:pic>
      </p:grpSp>
      <p:grpSp>
        <p:nvGrpSpPr>
          <p:cNvPr id="38" name="Google Shape;38;p46"/>
          <p:cNvGrpSpPr/>
          <p:nvPr/>
        </p:nvGrpSpPr>
        <p:grpSpPr>
          <a:xfrm>
            <a:off x="11698561" y="5289896"/>
            <a:ext cx="2066183" cy="2143731"/>
            <a:chOff x="11016161" y="4179551"/>
            <a:chExt cx="1668847" cy="1731482"/>
          </a:xfrm>
        </p:grpSpPr>
        <p:sp>
          <p:nvSpPr>
            <p:cNvPr id="39" name="Google Shape;39;p46"/>
            <p:cNvSpPr/>
            <p:nvPr/>
          </p:nvSpPr>
          <p:spPr>
            <a:xfrm>
              <a:off x="11016161"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pic>
          <p:nvPicPr>
            <p:cNvPr id="40" name="Google Shape;40;p46"/>
            <p:cNvPicPr preferRelativeResize="0"/>
            <p:nvPr/>
          </p:nvPicPr>
          <p:blipFill rotWithShape="1">
            <a:blip r:embed="rId6">
              <a:alphaModFix/>
            </a:blip>
            <a:srcRect b="0" l="0" r="0" t="0"/>
            <a:stretch/>
          </p:blipFill>
          <p:spPr>
            <a:xfrm>
              <a:off x="11221061" y="4512961"/>
              <a:ext cx="1259042" cy="1064662"/>
            </a:xfrm>
            <a:prstGeom prst="rect">
              <a:avLst/>
            </a:prstGeom>
            <a:noFill/>
            <a:ln>
              <a:noFill/>
            </a:ln>
          </p:spPr>
        </p:pic>
      </p:grpSp>
      <p:sp>
        <p:nvSpPr>
          <p:cNvPr id="41" name="Google Shape;41;p46"/>
          <p:cNvSpPr txBox="1"/>
          <p:nvPr>
            <p:ph idx="3" type="body"/>
          </p:nvPr>
        </p:nvSpPr>
        <p:spPr>
          <a:xfrm>
            <a:off x="107697" y="7840009"/>
            <a:ext cx="7531969" cy="937875"/>
          </a:xfrm>
          <a:prstGeom prst="rect">
            <a:avLst/>
          </a:prstGeom>
          <a:noFill/>
          <a:ln>
            <a:noFill/>
          </a:ln>
        </p:spPr>
        <p:txBody>
          <a:bodyPr anchorCtr="0" anchor="ctr" bIns="45700" lIns="91425" spcFirstLastPara="1" rIns="91425" wrap="square" tIns="45700">
            <a:normAutofit/>
          </a:bodyPr>
          <a:lstStyle>
            <a:lvl1pPr indent="-228600" lvl="0" marL="457200" algn="l">
              <a:lnSpc>
                <a:spcPct val="50000"/>
              </a:lnSpc>
              <a:spcBef>
                <a:spcPts val="1000"/>
              </a:spcBef>
              <a:spcAft>
                <a:spcPts val="0"/>
              </a:spcAft>
              <a:buClr>
                <a:srgbClr val="7F7F7F"/>
              </a:buClr>
              <a:buSzPts val="1800"/>
              <a:buNone/>
              <a:defRPr i="0" sz="1800">
                <a:solidFill>
                  <a:srgbClr val="7F7F7F"/>
                </a:solidFill>
                <a:latin typeface="Open Sans"/>
                <a:ea typeface="Open Sans"/>
                <a:cs typeface="Open Sans"/>
                <a:sym typeface="Open Sans"/>
              </a:defRPr>
            </a:lvl1pPr>
            <a:lvl2pPr indent="-228600" lvl="1" marL="914400" algn="l">
              <a:lnSpc>
                <a:spcPct val="90000"/>
              </a:lnSpc>
              <a:spcBef>
                <a:spcPts val="500"/>
              </a:spcBef>
              <a:spcAft>
                <a:spcPts val="0"/>
              </a:spcAft>
              <a:buClr>
                <a:schemeClr val="lt1"/>
              </a:buClr>
              <a:buSzPts val="1644"/>
              <a:buNone/>
              <a:defRPr sz="1644">
                <a:solidFill>
                  <a:schemeClr val="lt1"/>
                </a:solidFill>
              </a:defRPr>
            </a:lvl2pPr>
            <a:lvl3pPr indent="-228600" lvl="2" marL="1371600" algn="l">
              <a:lnSpc>
                <a:spcPct val="90000"/>
              </a:lnSpc>
              <a:spcBef>
                <a:spcPts val="500"/>
              </a:spcBef>
              <a:spcAft>
                <a:spcPts val="0"/>
              </a:spcAft>
              <a:buClr>
                <a:schemeClr val="lt1"/>
              </a:buClr>
              <a:buSzPts val="1644"/>
              <a:buNone/>
              <a:defRPr sz="1644">
                <a:solidFill>
                  <a:schemeClr val="lt1"/>
                </a:solidFill>
              </a:defRPr>
            </a:lvl3pPr>
            <a:lvl4pPr indent="-228600" lvl="3" marL="1828800" algn="l">
              <a:lnSpc>
                <a:spcPct val="90000"/>
              </a:lnSpc>
              <a:spcBef>
                <a:spcPts val="500"/>
              </a:spcBef>
              <a:spcAft>
                <a:spcPts val="0"/>
              </a:spcAft>
              <a:buClr>
                <a:schemeClr val="lt1"/>
              </a:buClr>
              <a:buSzPts val="1644"/>
              <a:buNone/>
              <a:defRPr sz="1644">
                <a:solidFill>
                  <a:schemeClr val="lt1"/>
                </a:solidFill>
              </a:defRPr>
            </a:lvl4pPr>
            <a:lvl5pPr indent="-228600" lvl="4" marL="2286000" algn="l">
              <a:lnSpc>
                <a:spcPct val="90000"/>
              </a:lnSpc>
              <a:spcBef>
                <a:spcPts val="500"/>
              </a:spcBef>
              <a:spcAft>
                <a:spcPts val="0"/>
              </a:spcAft>
              <a:buClr>
                <a:schemeClr val="lt1"/>
              </a:buClr>
              <a:buSzPts val="1644"/>
              <a:buNone/>
              <a:defRPr sz="1644">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46"/>
          <p:cNvPicPr preferRelativeResize="0"/>
          <p:nvPr/>
        </p:nvPicPr>
        <p:blipFill rotWithShape="1">
          <a:blip r:embed="rId7">
            <a:alphaModFix/>
          </a:blip>
          <a:srcRect b="0" l="0" r="0" t="0"/>
          <a:stretch/>
        </p:blipFill>
        <p:spPr>
          <a:xfrm>
            <a:off x="0" y="0"/>
            <a:ext cx="16256000" cy="914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p:tgtEl>
                                          <p:spTgt spid="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p:tgtEl>
                                          <p:spTgt spid="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8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p:tgtEl>
                                          <p:spTgt spid="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93" name="Shape 193"/>
        <p:cNvGrpSpPr/>
        <p:nvPr/>
      </p:nvGrpSpPr>
      <p:grpSpPr>
        <a:xfrm>
          <a:off x="0" y="0"/>
          <a:ext cx="0" cy="0"/>
          <a:chOff x="0" y="0"/>
          <a:chExt cx="0" cy="0"/>
        </a:xfrm>
      </p:grpSpPr>
      <p:sp>
        <p:nvSpPr>
          <p:cNvPr id="194" name="Google Shape;194;p55"/>
          <p:cNvSpPr/>
          <p:nvPr/>
        </p:nvSpPr>
        <p:spPr>
          <a:xfrm>
            <a:off x="-1" y="7677018"/>
            <a:ext cx="16256000" cy="1466983"/>
          </a:xfrm>
          <a:prstGeom prst="rect">
            <a:avLst/>
          </a:prstGeom>
          <a:solidFill>
            <a:srgbClr val="8E8E8E"/>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nvGrpSpPr>
          <p:cNvPr id="195" name="Google Shape;195;p55"/>
          <p:cNvGrpSpPr/>
          <p:nvPr/>
        </p:nvGrpSpPr>
        <p:grpSpPr>
          <a:xfrm>
            <a:off x="-3" y="7545045"/>
            <a:ext cx="16256000" cy="130964"/>
            <a:chOff x="0" y="474414"/>
            <a:chExt cx="7908925" cy="61412"/>
          </a:xfrm>
        </p:grpSpPr>
        <p:sp>
          <p:nvSpPr>
            <p:cNvPr id="196" name="Google Shape;196;p55"/>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97" name="Google Shape;197;p55"/>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98" name="Google Shape;198;p55"/>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99" name="Google Shape;199;p55"/>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00" name="Google Shape;200;p55"/>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01" name="Google Shape;201;p55"/>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02" name="Google Shape;202;p55"/>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sp>
        <p:nvSpPr>
          <p:cNvPr id="203" name="Google Shape;203;p55"/>
          <p:cNvSpPr/>
          <p:nvPr/>
        </p:nvSpPr>
        <p:spPr>
          <a:xfrm>
            <a:off x="-1" y="4732"/>
            <a:ext cx="16256000" cy="1121168"/>
          </a:xfrm>
          <a:prstGeom prst="rect">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04" name="Google Shape;204;p55"/>
          <p:cNvSpPr txBox="1"/>
          <p:nvPr/>
        </p:nvSpPr>
        <p:spPr>
          <a:xfrm>
            <a:off x="6760067" y="3801294"/>
            <a:ext cx="5015027"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62626"/>
              </a:buClr>
              <a:buSzPts val="7200"/>
              <a:buFont typeface="Open Sans"/>
              <a:buNone/>
            </a:pPr>
            <a:r>
              <a:rPr b="1" lang="en-US" sz="7200">
                <a:solidFill>
                  <a:srgbClr val="262626"/>
                </a:solidFill>
                <a:latin typeface="Open Sans"/>
                <a:ea typeface="Open Sans"/>
                <a:cs typeface="Open Sans"/>
                <a:sym typeface="Open Sans"/>
              </a:rPr>
              <a:t>Thank You</a:t>
            </a:r>
            <a:endParaRPr/>
          </a:p>
        </p:txBody>
      </p:sp>
      <p:grpSp>
        <p:nvGrpSpPr>
          <p:cNvPr id="205" name="Google Shape;205;p55"/>
          <p:cNvGrpSpPr/>
          <p:nvPr/>
        </p:nvGrpSpPr>
        <p:grpSpPr>
          <a:xfrm>
            <a:off x="2493994" y="2493927"/>
            <a:ext cx="3549856" cy="3683090"/>
            <a:chOff x="1430872" y="1152875"/>
            <a:chExt cx="1727088" cy="1727088"/>
          </a:xfrm>
        </p:grpSpPr>
        <p:sp>
          <p:nvSpPr>
            <p:cNvPr id="206" name="Google Shape;206;p55"/>
            <p:cNvSpPr/>
            <p:nvPr/>
          </p:nvSpPr>
          <p:spPr>
            <a:xfrm>
              <a:off x="1430872" y="1152875"/>
              <a:ext cx="1727088" cy="1727088"/>
            </a:xfrm>
            <a:prstGeom prst="ellipse">
              <a:avLst/>
            </a:prstGeom>
            <a:solidFill>
              <a:srgbClr val="7EC7E8"/>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pic>
          <p:nvPicPr>
            <p:cNvPr id="207" name="Google Shape;207;p55"/>
            <p:cNvPicPr preferRelativeResize="0"/>
            <p:nvPr/>
          </p:nvPicPr>
          <p:blipFill rotWithShape="1">
            <a:blip r:embed="rId2">
              <a:alphaModFix/>
            </a:blip>
            <a:srcRect b="0" l="0" r="0" t="0"/>
            <a:stretch/>
          </p:blipFill>
          <p:spPr>
            <a:xfrm>
              <a:off x="1657008" y="1588960"/>
              <a:ext cx="1322414" cy="860188"/>
            </a:xfrm>
            <a:prstGeom prst="rect">
              <a:avLst/>
            </a:prstGeom>
            <a:noFill/>
            <a:ln>
              <a:noFill/>
            </a:ln>
          </p:spPr>
        </p:pic>
      </p:grpSp>
      <p:pic>
        <p:nvPicPr>
          <p:cNvPr id="208" name="Google Shape;208;p55"/>
          <p:cNvPicPr preferRelativeResize="0"/>
          <p:nvPr/>
        </p:nvPicPr>
        <p:blipFill rotWithShape="1">
          <a:blip r:embed="rId3">
            <a:alphaModFix/>
          </a:blip>
          <a:srcRect b="0" l="0" r="0" t="0"/>
          <a:stretch/>
        </p:blipFill>
        <p:spPr>
          <a:xfrm>
            <a:off x="13413429" y="174759"/>
            <a:ext cx="2673811" cy="771649"/>
          </a:xfrm>
          <a:prstGeom prst="rect">
            <a:avLst/>
          </a:prstGeom>
          <a:noFill/>
          <a:ln>
            <a:noFill/>
          </a:ln>
        </p:spPr>
      </p:pic>
      <p:pic>
        <p:nvPicPr>
          <p:cNvPr id="209" name="Google Shape;209;p55"/>
          <p:cNvPicPr preferRelativeResize="0"/>
          <p:nvPr/>
        </p:nvPicPr>
        <p:blipFill rotWithShape="1">
          <a:blip r:embed="rId4">
            <a:alphaModFix/>
          </a:blip>
          <a:srcRect b="0" l="0" r="0" t="0"/>
          <a:stretch/>
        </p:blipFill>
        <p:spPr>
          <a:xfrm>
            <a:off x="0" y="37322"/>
            <a:ext cx="16256000" cy="9144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ash screen">
  <p:cSld name="Splash screen">
    <p:spTree>
      <p:nvGrpSpPr>
        <p:cNvPr id="210" name="Shape 210"/>
        <p:cNvGrpSpPr/>
        <p:nvPr/>
      </p:nvGrpSpPr>
      <p:grpSpPr>
        <a:xfrm>
          <a:off x="0" y="0"/>
          <a:ext cx="0" cy="0"/>
          <a:chOff x="0" y="0"/>
          <a:chExt cx="0" cy="0"/>
        </a:xfrm>
      </p:grpSpPr>
      <p:sp>
        <p:nvSpPr>
          <p:cNvPr id="211" name="Google Shape;211;p56"/>
          <p:cNvSpPr/>
          <p:nvPr/>
        </p:nvSpPr>
        <p:spPr>
          <a:xfrm>
            <a:off x="1" y="0"/>
            <a:ext cx="16256000" cy="1121168"/>
          </a:xfrm>
          <a:prstGeom prst="rect">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12" name="Google Shape;212;p56"/>
          <p:cNvSpPr/>
          <p:nvPr/>
        </p:nvSpPr>
        <p:spPr>
          <a:xfrm>
            <a:off x="1" y="7677022"/>
            <a:ext cx="16256000" cy="1466983"/>
          </a:xfrm>
          <a:prstGeom prst="rect">
            <a:avLst/>
          </a:prstGeom>
          <a:solidFill>
            <a:srgbClr val="8E8E8E"/>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13" name="Google Shape;213;p56"/>
          <p:cNvSpPr txBox="1"/>
          <p:nvPr>
            <p:ph idx="1" type="body"/>
          </p:nvPr>
        </p:nvSpPr>
        <p:spPr>
          <a:xfrm>
            <a:off x="3687281" y="3289822"/>
            <a:ext cx="9486278" cy="387798"/>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1000"/>
              </a:spcBef>
              <a:spcAft>
                <a:spcPts val="0"/>
              </a:spcAft>
              <a:buClr>
                <a:srgbClr val="262626"/>
              </a:buClr>
              <a:buSzPts val="2800"/>
              <a:buNone/>
              <a:defRPr b="0" sz="2800">
                <a:solidFill>
                  <a:srgbClr val="262626"/>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56"/>
          <p:cNvSpPr txBox="1"/>
          <p:nvPr>
            <p:ph idx="2" type="body"/>
          </p:nvPr>
        </p:nvSpPr>
        <p:spPr>
          <a:xfrm>
            <a:off x="3687281" y="2625331"/>
            <a:ext cx="9486278" cy="443198"/>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1000"/>
              </a:spcBef>
              <a:spcAft>
                <a:spcPts val="0"/>
              </a:spcAft>
              <a:buClr>
                <a:srgbClr val="262626"/>
              </a:buClr>
              <a:buSzPts val="3200"/>
              <a:buNone/>
              <a:defRPr b="1" sz="3200">
                <a:solidFill>
                  <a:srgbClr val="262626"/>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15" name="Google Shape;215;p56"/>
          <p:cNvGrpSpPr/>
          <p:nvPr/>
        </p:nvGrpSpPr>
        <p:grpSpPr>
          <a:xfrm>
            <a:off x="-1" y="7545046"/>
            <a:ext cx="16256000" cy="130964"/>
            <a:chOff x="0" y="474414"/>
            <a:chExt cx="7908925" cy="61412"/>
          </a:xfrm>
        </p:grpSpPr>
        <p:sp>
          <p:nvSpPr>
            <p:cNvPr id="216" name="Google Shape;216;p56"/>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17" name="Google Shape;217;p56"/>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18" name="Google Shape;218;p56"/>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19" name="Google Shape;219;p56"/>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20" name="Google Shape;220;p56"/>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21" name="Google Shape;221;p56"/>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22" name="Google Shape;222;p56"/>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sp>
        <p:nvSpPr>
          <p:cNvPr id="223" name="Google Shape;223;p56"/>
          <p:cNvSpPr txBox="1"/>
          <p:nvPr/>
        </p:nvSpPr>
        <p:spPr>
          <a:xfrm>
            <a:off x="88120" y="8713208"/>
            <a:ext cx="3757952"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lang="en-US" sz="1800">
                <a:solidFill>
                  <a:schemeClr val="lt1"/>
                </a:solidFill>
                <a:latin typeface="Open Sans"/>
                <a:ea typeface="Open Sans"/>
                <a:cs typeface="Open Sans"/>
                <a:sym typeface="Open Sans"/>
              </a:rPr>
              <a:t>©</a:t>
            </a:r>
            <a:r>
              <a:rPr lang="en-US" sz="1800">
                <a:solidFill>
                  <a:schemeClr val="dk1"/>
                </a:solidFill>
                <a:latin typeface="Open Sans"/>
                <a:ea typeface="Open Sans"/>
                <a:cs typeface="Open Sans"/>
                <a:sym typeface="Open Sans"/>
              </a:rPr>
              <a:t> </a:t>
            </a:r>
            <a:r>
              <a:rPr b="0" lang="en-US" sz="1800">
                <a:solidFill>
                  <a:schemeClr val="lt1"/>
                </a:solidFill>
                <a:latin typeface="Open Sans"/>
                <a:ea typeface="Open Sans"/>
                <a:cs typeface="Open Sans"/>
                <a:sym typeface="Open Sans"/>
              </a:rPr>
              <a:t>Simplilearn. All rights reserved.</a:t>
            </a:r>
            <a:endParaRPr/>
          </a:p>
        </p:txBody>
      </p:sp>
      <p:sp>
        <p:nvSpPr>
          <p:cNvPr id="224" name="Google Shape;224;p56"/>
          <p:cNvSpPr/>
          <p:nvPr/>
        </p:nvSpPr>
        <p:spPr>
          <a:xfrm>
            <a:off x="3579463"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25" name="Google Shape;225;p56"/>
          <p:cNvSpPr/>
          <p:nvPr/>
        </p:nvSpPr>
        <p:spPr>
          <a:xfrm>
            <a:off x="6044194"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26" name="Google Shape;226;p56"/>
          <p:cNvSpPr/>
          <p:nvPr/>
        </p:nvSpPr>
        <p:spPr>
          <a:xfrm>
            <a:off x="8517394"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27" name="Google Shape;227;p56"/>
          <p:cNvSpPr/>
          <p:nvPr/>
        </p:nvSpPr>
        <p:spPr>
          <a:xfrm>
            <a:off x="11016162"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pic>
        <p:nvPicPr>
          <p:cNvPr id="228" name="Google Shape;228;p56"/>
          <p:cNvPicPr preferRelativeResize="0"/>
          <p:nvPr/>
        </p:nvPicPr>
        <p:blipFill rotWithShape="1">
          <a:blip r:embed="rId2">
            <a:alphaModFix/>
          </a:blip>
          <a:srcRect b="0" l="0" r="0" t="0"/>
          <a:stretch/>
        </p:blipFill>
        <p:spPr>
          <a:xfrm>
            <a:off x="3812452" y="4592532"/>
            <a:ext cx="1171029" cy="869787"/>
          </a:xfrm>
          <a:prstGeom prst="rect">
            <a:avLst/>
          </a:prstGeom>
          <a:noFill/>
          <a:ln>
            <a:noFill/>
          </a:ln>
        </p:spPr>
      </p:pic>
      <p:pic>
        <p:nvPicPr>
          <p:cNvPr id="229" name="Google Shape;229;p56"/>
          <p:cNvPicPr preferRelativeResize="0"/>
          <p:nvPr/>
        </p:nvPicPr>
        <p:blipFill rotWithShape="1">
          <a:blip r:embed="rId3">
            <a:alphaModFix/>
          </a:blip>
          <a:srcRect b="0" l="0" r="0" t="0"/>
          <a:stretch/>
        </p:blipFill>
        <p:spPr>
          <a:xfrm>
            <a:off x="6512268" y="4501181"/>
            <a:ext cx="732697" cy="1088225"/>
          </a:xfrm>
          <a:prstGeom prst="rect">
            <a:avLst/>
          </a:prstGeom>
          <a:noFill/>
          <a:ln>
            <a:noFill/>
          </a:ln>
        </p:spPr>
      </p:pic>
      <p:pic>
        <p:nvPicPr>
          <p:cNvPr id="230" name="Google Shape;230;p56"/>
          <p:cNvPicPr preferRelativeResize="0"/>
          <p:nvPr/>
        </p:nvPicPr>
        <p:blipFill rotWithShape="1">
          <a:blip r:embed="rId4">
            <a:alphaModFix/>
          </a:blip>
          <a:srcRect b="0" l="0" r="0" t="0"/>
          <a:stretch/>
        </p:blipFill>
        <p:spPr>
          <a:xfrm>
            <a:off x="8807158" y="4480191"/>
            <a:ext cx="1089313" cy="1130197"/>
          </a:xfrm>
          <a:prstGeom prst="rect">
            <a:avLst/>
          </a:prstGeom>
          <a:noFill/>
          <a:ln>
            <a:noFill/>
          </a:ln>
        </p:spPr>
      </p:pic>
      <p:pic>
        <p:nvPicPr>
          <p:cNvPr id="231" name="Google Shape;231;p56"/>
          <p:cNvPicPr preferRelativeResize="0"/>
          <p:nvPr/>
        </p:nvPicPr>
        <p:blipFill rotWithShape="1">
          <a:blip r:embed="rId5">
            <a:alphaModFix/>
          </a:blip>
          <a:srcRect b="0" l="0" r="0" t="0"/>
          <a:stretch/>
        </p:blipFill>
        <p:spPr>
          <a:xfrm>
            <a:off x="11221061" y="4512962"/>
            <a:ext cx="1259043" cy="1064663"/>
          </a:xfrm>
          <a:prstGeom prst="rect">
            <a:avLst/>
          </a:prstGeom>
          <a:noFill/>
          <a:ln>
            <a:noFill/>
          </a:ln>
        </p:spPr>
      </p:pic>
      <p:pic>
        <p:nvPicPr>
          <p:cNvPr id="232" name="Google Shape;232;p56"/>
          <p:cNvPicPr preferRelativeResize="0"/>
          <p:nvPr/>
        </p:nvPicPr>
        <p:blipFill rotWithShape="1">
          <a:blip r:embed="rId6">
            <a:alphaModFix/>
          </a:blip>
          <a:srcRect b="0" l="0" r="0" t="0"/>
          <a:stretch/>
        </p:blipFill>
        <p:spPr>
          <a:xfrm>
            <a:off x="13413429" y="174759"/>
            <a:ext cx="2673811" cy="77164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q">
  <p:cSld name="2_quiz q">
    <p:spTree>
      <p:nvGrpSpPr>
        <p:cNvPr id="233" name="Shape 233"/>
        <p:cNvGrpSpPr/>
        <p:nvPr/>
      </p:nvGrpSpPr>
      <p:grpSpPr>
        <a:xfrm>
          <a:off x="0" y="0"/>
          <a:ext cx="0" cy="0"/>
          <a:chOff x="0" y="0"/>
          <a:chExt cx="0" cy="0"/>
        </a:xfrm>
      </p:grpSpPr>
      <p:sp>
        <p:nvSpPr>
          <p:cNvPr id="234" name="Google Shape;234;p57"/>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235" name="Google Shape;235;p57"/>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sp>
        <p:nvSpPr>
          <p:cNvPr id="236" name="Google Shape;236;p57"/>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7" name="Google Shape;237;p57"/>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38" name="Google Shape;238;p57"/>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9" name="Google Shape;239;p57"/>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240" name="Google Shape;240;p57"/>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240" name="Google Shape;240;p57"/>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241" name="Google Shape;241;p57"/>
          <p:cNvSpPr txBox="1"/>
          <p:nvPr/>
        </p:nvSpPr>
        <p:spPr>
          <a:xfrm>
            <a:off x="1664103" y="285270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42" name="Google Shape;242;p57"/>
          <p:cNvSpPr txBox="1"/>
          <p:nvPr/>
        </p:nvSpPr>
        <p:spPr>
          <a:xfrm>
            <a:off x="1664103" y="367380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43" name="Google Shape;243;p57"/>
          <p:cNvSpPr txBox="1"/>
          <p:nvPr/>
        </p:nvSpPr>
        <p:spPr>
          <a:xfrm>
            <a:off x="1664101" y="4494903"/>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44" name="Google Shape;244;p57"/>
          <p:cNvSpPr txBox="1"/>
          <p:nvPr/>
        </p:nvSpPr>
        <p:spPr>
          <a:xfrm>
            <a:off x="1664103" y="5316001"/>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45" name="Google Shape;245;p57"/>
          <p:cNvSpPr txBox="1"/>
          <p:nvPr>
            <p:ph idx="3" type="body"/>
          </p:nvPr>
        </p:nvSpPr>
        <p:spPr>
          <a:xfrm>
            <a:off x="2329744" y="276198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57"/>
          <p:cNvSpPr txBox="1"/>
          <p:nvPr>
            <p:ph idx="4" type="body"/>
          </p:nvPr>
        </p:nvSpPr>
        <p:spPr>
          <a:xfrm>
            <a:off x="2329744" y="358259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57"/>
          <p:cNvSpPr txBox="1"/>
          <p:nvPr>
            <p:ph idx="5" type="body"/>
          </p:nvPr>
        </p:nvSpPr>
        <p:spPr>
          <a:xfrm>
            <a:off x="2329744" y="440319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57"/>
          <p:cNvSpPr txBox="1"/>
          <p:nvPr>
            <p:ph idx="6" type="body"/>
          </p:nvPr>
        </p:nvSpPr>
        <p:spPr>
          <a:xfrm>
            <a:off x="2329744" y="522380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57"/>
          <p:cNvSpPr txBox="1"/>
          <p:nvPr/>
        </p:nvSpPr>
        <p:spPr>
          <a:xfrm>
            <a:off x="1664101" y="6137097"/>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e.</a:t>
            </a:r>
            <a:endParaRPr/>
          </a:p>
        </p:txBody>
      </p:sp>
      <p:sp>
        <p:nvSpPr>
          <p:cNvPr id="250" name="Google Shape;250;p57"/>
          <p:cNvSpPr txBox="1"/>
          <p:nvPr>
            <p:ph idx="7" type="body"/>
          </p:nvPr>
        </p:nvSpPr>
        <p:spPr>
          <a:xfrm>
            <a:off x="2310170" y="6044408"/>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51" name="Google Shape;251;p57"/>
          <p:cNvPicPr preferRelativeResize="0"/>
          <p:nvPr/>
        </p:nvPicPr>
        <p:blipFill rotWithShape="1">
          <a:blip r:embed="rId6">
            <a:alphaModFix/>
          </a:blip>
          <a:srcRect b="0" l="0" r="0" t="0"/>
          <a:stretch/>
        </p:blipFill>
        <p:spPr>
          <a:xfrm>
            <a:off x="0" y="37322"/>
            <a:ext cx="16256000" cy="9144000"/>
          </a:xfrm>
          <a:prstGeom prst="rect">
            <a:avLst/>
          </a:prstGeom>
          <a:noFill/>
          <a:ln>
            <a:noFill/>
          </a:ln>
        </p:spPr>
      </p:pic>
      <p:grpSp>
        <p:nvGrpSpPr>
          <p:cNvPr id="252" name="Google Shape;252;p57"/>
          <p:cNvGrpSpPr/>
          <p:nvPr/>
        </p:nvGrpSpPr>
        <p:grpSpPr>
          <a:xfrm>
            <a:off x="0" y="-4724"/>
            <a:ext cx="16256000" cy="195000"/>
            <a:chOff x="0" y="-4724"/>
            <a:chExt cx="16256000" cy="195000"/>
          </a:xfrm>
        </p:grpSpPr>
        <p:sp>
          <p:nvSpPr>
            <p:cNvPr id="253" name="Google Shape;253;p57"/>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54" name="Google Shape;254;p57"/>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255" name="Google Shape;255;p57"/>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56" name="Google Shape;256;p57"/>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57" name="Google Shape;257;p57"/>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58" name="Google Shape;258;p57"/>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59" name="Google Shape;259;p57"/>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ans">
  <p:cSld name="2_quiz ans">
    <p:spTree>
      <p:nvGrpSpPr>
        <p:cNvPr id="260" name="Shape 260"/>
        <p:cNvGrpSpPr/>
        <p:nvPr/>
      </p:nvGrpSpPr>
      <p:grpSpPr>
        <a:xfrm>
          <a:off x="0" y="0"/>
          <a:ext cx="0" cy="0"/>
          <a:chOff x="0" y="0"/>
          <a:chExt cx="0" cy="0"/>
        </a:xfrm>
      </p:grpSpPr>
      <p:sp>
        <p:nvSpPr>
          <p:cNvPr id="261" name="Google Shape;261;p58"/>
          <p:cNvSpPr/>
          <p:nvPr/>
        </p:nvSpPr>
        <p:spPr>
          <a:xfrm>
            <a:off x="1"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262" name="Google Shape;262;p58"/>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58"/>
          <p:cNvSpPr txBox="1"/>
          <p:nvPr/>
        </p:nvSpPr>
        <p:spPr>
          <a:xfrm>
            <a:off x="436422" y="6835848"/>
            <a:ext cx="32322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rgbClr val="3F3F3F"/>
                </a:solidFill>
                <a:latin typeface="Open Sans"/>
                <a:ea typeface="Open Sans"/>
                <a:cs typeface="Open Sans"/>
                <a:sym typeface="Open Sans"/>
              </a:rPr>
              <a:t>The correct answer is</a:t>
            </a:r>
            <a:endParaRPr/>
          </a:p>
        </p:txBody>
      </p:sp>
      <p:cxnSp>
        <p:nvCxnSpPr>
          <p:cNvPr id="264" name="Google Shape;264;p58"/>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265" name="Google Shape;265;p58"/>
          <p:cNvCxnSpPr/>
          <p:nvPr/>
        </p:nvCxnSpPr>
        <p:spPr>
          <a:xfrm>
            <a:off x="396856" y="7371304"/>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266" name="Google Shape;266;p58"/>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58"/>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268" name="Google Shape;268;p58"/>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cxnSp>
        <p:nvCxnSpPr>
          <p:cNvPr id="269" name="Google Shape;269;p58"/>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70" name="Google Shape;270;p58"/>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1" name="Google Shape;271;p58"/>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272" name="Google Shape;272;p58"/>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272" name="Google Shape;272;p58"/>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273" name="Google Shape;273;p58"/>
          <p:cNvSpPr txBox="1"/>
          <p:nvPr>
            <p:ph idx="4"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58"/>
          <p:cNvSpPr txBox="1"/>
          <p:nvPr/>
        </p:nvSpPr>
        <p:spPr>
          <a:xfrm>
            <a:off x="1664103" y="285270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75" name="Google Shape;275;p58"/>
          <p:cNvSpPr txBox="1"/>
          <p:nvPr/>
        </p:nvSpPr>
        <p:spPr>
          <a:xfrm>
            <a:off x="1664103" y="367380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76" name="Google Shape;276;p58"/>
          <p:cNvSpPr txBox="1"/>
          <p:nvPr/>
        </p:nvSpPr>
        <p:spPr>
          <a:xfrm>
            <a:off x="1664101" y="4494903"/>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77" name="Google Shape;277;p58"/>
          <p:cNvSpPr txBox="1"/>
          <p:nvPr/>
        </p:nvSpPr>
        <p:spPr>
          <a:xfrm>
            <a:off x="1664103" y="5316001"/>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78" name="Google Shape;278;p58"/>
          <p:cNvSpPr txBox="1"/>
          <p:nvPr>
            <p:ph idx="5" type="body"/>
          </p:nvPr>
        </p:nvSpPr>
        <p:spPr>
          <a:xfrm>
            <a:off x="2329744" y="276198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58"/>
          <p:cNvSpPr txBox="1"/>
          <p:nvPr>
            <p:ph idx="6" type="body"/>
          </p:nvPr>
        </p:nvSpPr>
        <p:spPr>
          <a:xfrm>
            <a:off x="2329744" y="358259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0" name="Google Shape;280;p58"/>
          <p:cNvSpPr txBox="1"/>
          <p:nvPr>
            <p:ph idx="7" type="body"/>
          </p:nvPr>
        </p:nvSpPr>
        <p:spPr>
          <a:xfrm>
            <a:off x="2329744" y="440319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1" name="Google Shape;281;p58"/>
          <p:cNvSpPr txBox="1"/>
          <p:nvPr>
            <p:ph idx="8" type="body"/>
          </p:nvPr>
        </p:nvSpPr>
        <p:spPr>
          <a:xfrm>
            <a:off x="2329744" y="522380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58"/>
          <p:cNvSpPr txBox="1"/>
          <p:nvPr/>
        </p:nvSpPr>
        <p:spPr>
          <a:xfrm>
            <a:off x="1664101" y="6137097"/>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e.</a:t>
            </a:r>
            <a:endParaRPr/>
          </a:p>
        </p:txBody>
      </p:sp>
      <p:sp>
        <p:nvSpPr>
          <p:cNvPr id="283" name="Google Shape;283;p58"/>
          <p:cNvSpPr txBox="1"/>
          <p:nvPr>
            <p:ph idx="9" type="body"/>
          </p:nvPr>
        </p:nvSpPr>
        <p:spPr>
          <a:xfrm>
            <a:off x="2310170" y="6044408"/>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84" name="Google Shape;284;p58"/>
          <p:cNvPicPr preferRelativeResize="0"/>
          <p:nvPr/>
        </p:nvPicPr>
        <p:blipFill rotWithShape="1">
          <a:blip r:embed="rId6">
            <a:alphaModFix/>
          </a:blip>
          <a:srcRect b="0" l="0" r="0" t="0"/>
          <a:stretch/>
        </p:blipFill>
        <p:spPr>
          <a:xfrm>
            <a:off x="0" y="37322"/>
            <a:ext cx="16256000" cy="9144000"/>
          </a:xfrm>
          <a:prstGeom prst="rect">
            <a:avLst/>
          </a:prstGeom>
          <a:noFill/>
          <a:ln>
            <a:noFill/>
          </a:ln>
        </p:spPr>
      </p:pic>
      <p:grpSp>
        <p:nvGrpSpPr>
          <p:cNvPr id="285" name="Google Shape;285;p58"/>
          <p:cNvGrpSpPr/>
          <p:nvPr/>
        </p:nvGrpSpPr>
        <p:grpSpPr>
          <a:xfrm>
            <a:off x="0" y="-4724"/>
            <a:ext cx="16256000" cy="195000"/>
            <a:chOff x="0" y="-4724"/>
            <a:chExt cx="16256000" cy="195000"/>
          </a:xfrm>
        </p:grpSpPr>
        <p:sp>
          <p:nvSpPr>
            <p:cNvPr id="286" name="Google Shape;286;p58"/>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87" name="Google Shape;287;p58"/>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288" name="Google Shape;288;p58"/>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89" name="Google Shape;289;p58"/>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90" name="Google Shape;290;p58"/>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91" name="Google Shape;291;p58"/>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92" name="Google Shape;292;p58"/>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q">
  <p:cSld name="1_quiz q">
    <p:spTree>
      <p:nvGrpSpPr>
        <p:cNvPr id="293" name="Shape 293"/>
        <p:cNvGrpSpPr/>
        <p:nvPr/>
      </p:nvGrpSpPr>
      <p:grpSpPr>
        <a:xfrm>
          <a:off x="0" y="0"/>
          <a:ext cx="0" cy="0"/>
          <a:chOff x="0" y="0"/>
          <a:chExt cx="0" cy="0"/>
        </a:xfrm>
      </p:grpSpPr>
      <p:sp>
        <p:nvSpPr>
          <p:cNvPr id="294" name="Google Shape;294;p59"/>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295" name="Google Shape;295;p59"/>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sp>
        <p:nvSpPr>
          <p:cNvPr id="296" name="Google Shape;296;p59"/>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97" name="Google Shape;297;p59"/>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98" name="Google Shape;298;p59"/>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9" name="Google Shape;299;p59"/>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300" name="Google Shape;300;p59"/>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300" name="Google Shape;300;p59"/>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301" name="Google Shape;301;p59"/>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02" name="Google Shape;302;p59"/>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03" name="Google Shape;303;p59"/>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59"/>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05" name="Google Shape;305;p59"/>
          <p:cNvPicPr preferRelativeResize="0"/>
          <p:nvPr/>
        </p:nvPicPr>
        <p:blipFill rotWithShape="1">
          <a:blip r:embed="rId6">
            <a:alphaModFix/>
          </a:blip>
          <a:srcRect b="0" l="0" r="0" t="0"/>
          <a:stretch/>
        </p:blipFill>
        <p:spPr>
          <a:xfrm>
            <a:off x="0" y="0"/>
            <a:ext cx="16256000" cy="9144000"/>
          </a:xfrm>
          <a:prstGeom prst="rect">
            <a:avLst/>
          </a:prstGeom>
          <a:noFill/>
          <a:ln>
            <a:noFill/>
          </a:ln>
        </p:spPr>
      </p:pic>
      <p:grpSp>
        <p:nvGrpSpPr>
          <p:cNvPr id="306" name="Google Shape;306;p59"/>
          <p:cNvGrpSpPr/>
          <p:nvPr/>
        </p:nvGrpSpPr>
        <p:grpSpPr>
          <a:xfrm>
            <a:off x="0" y="-4724"/>
            <a:ext cx="16256000" cy="195000"/>
            <a:chOff x="0" y="-4724"/>
            <a:chExt cx="16256000" cy="195000"/>
          </a:xfrm>
        </p:grpSpPr>
        <p:sp>
          <p:nvSpPr>
            <p:cNvPr id="307" name="Google Shape;307;p59"/>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08" name="Google Shape;308;p59"/>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309" name="Google Shape;309;p59"/>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10" name="Google Shape;310;p59"/>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11" name="Google Shape;311;p59"/>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12" name="Google Shape;312;p59"/>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13" name="Google Shape;313;p59"/>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ans">
  <p:cSld name="1_quiz ans">
    <p:spTree>
      <p:nvGrpSpPr>
        <p:cNvPr id="314" name="Shape 314"/>
        <p:cNvGrpSpPr/>
        <p:nvPr/>
      </p:nvGrpSpPr>
      <p:grpSpPr>
        <a:xfrm>
          <a:off x="0" y="0"/>
          <a:ext cx="0" cy="0"/>
          <a:chOff x="0" y="0"/>
          <a:chExt cx="0" cy="0"/>
        </a:xfrm>
      </p:grpSpPr>
      <p:sp>
        <p:nvSpPr>
          <p:cNvPr id="315" name="Google Shape;315;p60"/>
          <p:cNvSpPr/>
          <p:nvPr/>
        </p:nvSpPr>
        <p:spPr>
          <a:xfrm>
            <a:off x="1"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316" name="Google Shape;316;p60"/>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7" name="Google Shape;317;p60"/>
          <p:cNvSpPr txBox="1"/>
          <p:nvPr/>
        </p:nvSpPr>
        <p:spPr>
          <a:xfrm>
            <a:off x="436422" y="6835848"/>
            <a:ext cx="32322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rgbClr val="3F3F3F"/>
                </a:solidFill>
                <a:latin typeface="Open Sans"/>
                <a:ea typeface="Open Sans"/>
                <a:cs typeface="Open Sans"/>
                <a:sym typeface="Open Sans"/>
              </a:rPr>
              <a:t>The correct answer is</a:t>
            </a:r>
            <a:endParaRPr/>
          </a:p>
        </p:txBody>
      </p:sp>
      <p:cxnSp>
        <p:nvCxnSpPr>
          <p:cNvPr id="318" name="Google Shape;318;p60"/>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319" name="Google Shape;319;p60"/>
          <p:cNvCxnSpPr/>
          <p:nvPr/>
        </p:nvCxnSpPr>
        <p:spPr>
          <a:xfrm>
            <a:off x="396856" y="7371304"/>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320" name="Google Shape;320;p60"/>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1" name="Google Shape;321;p60"/>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322" name="Google Shape;322;p60"/>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cxnSp>
        <p:nvCxnSpPr>
          <p:cNvPr id="323" name="Google Shape;323;p60"/>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324" name="Google Shape;324;p60"/>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60"/>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326" name="Google Shape;326;p60"/>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326" name="Google Shape;326;p60"/>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327" name="Google Shape;327;p60"/>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28" name="Google Shape;328;p60"/>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29" name="Google Shape;329;p60"/>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0" name="Google Shape;330;p60"/>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1" name="Google Shape;331;p60"/>
          <p:cNvSpPr txBox="1"/>
          <p:nvPr>
            <p:ph idx="6"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32" name="Google Shape;332;p60"/>
          <p:cNvPicPr preferRelativeResize="0"/>
          <p:nvPr/>
        </p:nvPicPr>
        <p:blipFill rotWithShape="1">
          <a:blip r:embed="rId6">
            <a:alphaModFix/>
          </a:blip>
          <a:srcRect b="0" l="0" r="0" t="0"/>
          <a:stretch/>
        </p:blipFill>
        <p:spPr>
          <a:xfrm>
            <a:off x="0" y="55983"/>
            <a:ext cx="16256000" cy="9144000"/>
          </a:xfrm>
          <a:prstGeom prst="rect">
            <a:avLst/>
          </a:prstGeom>
          <a:noFill/>
          <a:ln>
            <a:noFill/>
          </a:ln>
        </p:spPr>
      </p:pic>
      <p:grpSp>
        <p:nvGrpSpPr>
          <p:cNvPr id="333" name="Google Shape;333;p60"/>
          <p:cNvGrpSpPr/>
          <p:nvPr/>
        </p:nvGrpSpPr>
        <p:grpSpPr>
          <a:xfrm>
            <a:off x="0" y="-4724"/>
            <a:ext cx="16256000" cy="195000"/>
            <a:chOff x="0" y="-4724"/>
            <a:chExt cx="16256000" cy="195000"/>
          </a:xfrm>
        </p:grpSpPr>
        <p:sp>
          <p:nvSpPr>
            <p:cNvPr id="334" name="Google Shape;334;p60"/>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35" name="Google Shape;335;p60"/>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336" name="Google Shape;336;p60"/>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37" name="Google Shape;337;p60"/>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38" name="Google Shape;338;p60"/>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39" name="Google Shape;339;p60"/>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40" name="Google Shape;340;p60"/>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type="tx">
  <p:cSld name="TITLE_AND_BODY">
    <p:spTree>
      <p:nvGrpSpPr>
        <p:cNvPr id="341" name="Shape 341"/>
        <p:cNvGrpSpPr/>
        <p:nvPr/>
      </p:nvGrpSpPr>
      <p:grpSpPr>
        <a:xfrm>
          <a:off x="0" y="0"/>
          <a:ext cx="0" cy="0"/>
          <a:chOff x="0" y="0"/>
          <a:chExt cx="0" cy="0"/>
        </a:xfrm>
      </p:grpSpPr>
      <p:sp>
        <p:nvSpPr>
          <p:cNvPr id="342" name="Google Shape;342;p61"/>
          <p:cNvSpPr/>
          <p:nvPr/>
        </p:nvSpPr>
        <p:spPr>
          <a:xfrm>
            <a:off x="-1" y="-4725"/>
            <a:ext cx="1463435"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61"/>
          <p:cNvSpPr/>
          <p:nvPr/>
        </p:nvSpPr>
        <p:spPr>
          <a:xfrm>
            <a:off x="1463432" y="-4725"/>
            <a:ext cx="7101807" cy="195002"/>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61"/>
          <p:cNvSpPr/>
          <p:nvPr/>
        </p:nvSpPr>
        <p:spPr>
          <a:xfrm>
            <a:off x="8565235" y="-4725"/>
            <a:ext cx="1404698" cy="195002"/>
          </a:xfrm>
          <a:prstGeom prst="rect">
            <a:avLst/>
          </a:prstGeom>
          <a:solidFill>
            <a:srgbClr val="F38573"/>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61"/>
          <p:cNvSpPr/>
          <p:nvPr/>
        </p:nvSpPr>
        <p:spPr>
          <a:xfrm>
            <a:off x="9969933" y="-4725"/>
            <a:ext cx="469866"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61"/>
          <p:cNvSpPr/>
          <p:nvPr/>
        </p:nvSpPr>
        <p:spPr>
          <a:xfrm>
            <a:off x="10439796" y="-4725"/>
            <a:ext cx="166413" cy="195002"/>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61"/>
          <p:cNvSpPr/>
          <p:nvPr/>
        </p:nvSpPr>
        <p:spPr>
          <a:xfrm>
            <a:off x="10606209" y="-4725"/>
            <a:ext cx="1668997" cy="195002"/>
          </a:xfrm>
          <a:prstGeom prst="rect">
            <a:avLst/>
          </a:prstGeom>
          <a:solidFill>
            <a:srgbClr val="9CDAEB"/>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61"/>
          <p:cNvSpPr/>
          <p:nvPr/>
        </p:nvSpPr>
        <p:spPr>
          <a:xfrm>
            <a:off x="12275205" y="-4725"/>
            <a:ext cx="3980796" cy="195002"/>
          </a:xfrm>
          <a:prstGeom prst="rect">
            <a:avLst/>
          </a:prstGeom>
          <a:solidFill>
            <a:srgbClr val="61B4D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61"/>
          <p:cNvSpPr txBox="1"/>
          <p:nvPr>
            <p:ph idx="1" type="body"/>
          </p:nvPr>
        </p:nvSpPr>
        <p:spPr>
          <a:xfrm>
            <a:off x="2" y="190278"/>
            <a:ext cx="13306559" cy="670313"/>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Clr>
                <a:schemeClr val="dk1"/>
              </a:buClr>
              <a:buSzPts val="3200"/>
              <a:buFont typeface="Calibri"/>
              <a:buNone/>
              <a:defRPr sz="3200">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3200"/>
              <a:buFont typeface="Calibri"/>
              <a:buNone/>
              <a:defRPr sz="3200">
                <a:latin typeface="Calibri"/>
                <a:ea typeface="Calibri"/>
                <a:cs typeface="Calibri"/>
                <a:sym typeface="Calibri"/>
              </a:defRPr>
            </a:lvl2pPr>
            <a:lvl3pPr indent="-228600" lvl="2" marL="1371600" algn="l">
              <a:lnSpc>
                <a:spcPct val="90000"/>
              </a:lnSpc>
              <a:spcBef>
                <a:spcPts val="500"/>
              </a:spcBef>
              <a:spcAft>
                <a:spcPts val="0"/>
              </a:spcAft>
              <a:buClr>
                <a:schemeClr val="dk1"/>
              </a:buClr>
              <a:buSzPts val="3200"/>
              <a:buFont typeface="Calibri"/>
              <a:buNone/>
              <a:defRPr sz="3200">
                <a:latin typeface="Calibri"/>
                <a:ea typeface="Calibri"/>
                <a:cs typeface="Calibri"/>
                <a:sym typeface="Calibri"/>
              </a:defRPr>
            </a:lvl3pPr>
            <a:lvl4pPr indent="-228600" lvl="3" marL="1828800" algn="l">
              <a:lnSpc>
                <a:spcPct val="90000"/>
              </a:lnSpc>
              <a:spcBef>
                <a:spcPts val="500"/>
              </a:spcBef>
              <a:spcAft>
                <a:spcPts val="0"/>
              </a:spcAft>
              <a:buClr>
                <a:schemeClr val="dk1"/>
              </a:buClr>
              <a:buSzPts val="3200"/>
              <a:buFont typeface="Calibri"/>
              <a:buNone/>
              <a:defRPr sz="3200">
                <a:latin typeface="Calibri"/>
                <a:ea typeface="Calibri"/>
                <a:cs typeface="Calibri"/>
                <a:sym typeface="Calibri"/>
              </a:defRPr>
            </a:lvl4pPr>
            <a:lvl5pPr indent="-228600" lvl="4" marL="2286000" algn="l">
              <a:lnSpc>
                <a:spcPct val="90000"/>
              </a:lnSpc>
              <a:spcBef>
                <a:spcPts val="500"/>
              </a:spcBef>
              <a:spcAft>
                <a:spcPts val="0"/>
              </a:spcAft>
              <a:buClr>
                <a:schemeClr val="dk1"/>
              </a:buClr>
              <a:buSzPts val="3200"/>
              <a:buFont typeface="Calibri"/>
              <a:buNone/>
              <a:defRPr sz="32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0" name="Google Shape;350;p61"/>
          <p:cNvSpPr/>
          <p:nvPr/>
        </p:nvSpPr>
        <p:spPr>
          <a:xfrm>
            <a:off x="5112" y="877463"/>
            <a:ext cx="14039526" cy="39001"/>
          </a:xfrm>
          <a:prstGeom prst="rect">
            <a:avLst/>
          </a:prstGeom>
          <a:gradFill>
            <a:gsLst>
              <a:gs pos="0">
                <a:srgbClr val="F28020"/>
              </a:gs>
              <a:gs pos="23000">
                <a:srgbClr val="F28020"/>
              </a:gs>
              <a:gs pos="100000">
                <a:srgbClr val="FFFFFF"/>
              </a:gs>
            </a:gsLst>
            <a:lin ang="0" scaled="0"/>
          </a:gra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351" name="Google Shape;351;p61"/>
          <p:cNvGrpSpPr/>
          <p:nvPr/>
        </p:nvGrpSpPr>
        <p:grpSpPr>
          <a:xfrm>
            <a:off x="1091847" y="7054563"/>
            <a:ext cx="14636150" cy="1422182"/>
            <a:chOff x="0" y="0"/>
            <a:chExt cx="14636149" cy="1422180"/>
          </a:xfrm>
        </p:grpSpPr>
        <p:sp>
          <p:nvSpPr>
            <p:cNvPr id="352" name="Google Shape;352;p61"/>
            <p:cNvSpPr/>
            <p:nvPr/>
          </p:nvSpPr>
          <p:spPr>
            <a:xfrm>
              <a:off x="0" y="0"/>
              <a:ext cx="14636149" cy="1422180"/>
            </a:xfrm>
            <a:prstGeom prst="roundRect">
              <a:avLst>
                <a:gd fmla="val 16667" name="adj"/>
              </a:avLst>
            </a:prstGeom>
            <a:noFill/>
            <a:ln cap="flat" cmpd="sng" w="12700">
              <a:solidFill>
                <a:srgbClr val="5B5B5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61"/>
            <p:cNvSpPr/>
            <p:nvPr/>
          </p:nvSpPr>
          <p:spPr>
            <a:xfrm>
              <a:off x="69424" y="462169"/>
              <a:ext cx="14497300" cy="497841"/>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a:t>
              </a:r>
              <a:endParaRPr/>
            </a:p>
          </p:txBody>
        </p:sp>
      </p:grpSp>
      <p:grpSp>
        <p:nvGrpSpPr>
          <p:cNvPr id="354" name="Google Shape;354;p61"/>
          <p:cNvGrpSpPr/>
          <p:nvPr/>
        </p:nvGrpSpPr>
        <p:grpSpPr>
          <a:xfrm>
            <a:off x="528004" y="6998882"/>
            <a:ext cx="1127680" cy="1120322"/>
            <a:chOff x="-1" y="0"/>
            <a:chExt cx="1127678" cy="1120320"/>
          </a:xfrm>
        </p:grpSpPr>
        <p:sp>
          <p:nvSpPr>
            <p:cNvPr id="355" name="Google Shape;355;p61"/>
            <p:cNvSpPr/>
            <p:nvPr/>
          </p:nvSpPr>
          <p:spPr>
            <a:xfrm>
              <a:off x="-1" y="0"/>
              <a:ext cx="1127678" cy="1120320"/>
            </a:xfrm>
            <a:prstGeom prst="ellipse">
              <a:avLst/>
            </a:prstGeom>
            <a:solidFill>
              <a:srgbClr val="F29282"/>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61"/>
            <p:cNvSpPr/>
            <p:nvPr/>
          </p:nvSpPr>
          <p:spPr>
            <a:xfrm>
              <a:off x="165143" y="88989"/>
              <a:ext cx="797389" cy="9423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5700">
                  <a:solidFill>
                    <a:srgbClr val="FFFFFF"/>
                  </a:solidFill>
                  <a:latin typeface="Calibri"/>
                  <a:ea typeface="Calibri"/>
                  <a:cs typeface="Calibri"/>
                  <a:sym typeface="Calibri"/>
                </a:rPr>
                <a:t>!</a:t>
              </a:r>
              <a:endParaRPr/>
            </a:p>
          </p:txBody>
        </p:sp>
      </p:grpSp>
      <p:sp>
        <p:nvSpPr>
          <p:cNvPr id="357" name="Google Shape;357;p61"/>
          <p:cNvSpPr txBox="1"/>
          <p:nvPr>
            <p:ph idx="2" type="body"/>
          </p:nvPr>
        </p:nvSpPr>
        <p:spPr>
          <a:xfrm>
            <a:off x="1655682" y="7054563"/>
            <a:ext cx="14072311" cy="1422182"/>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8" name="Google Shape;358;p61"/>
          <p:cNvSpPr txBox="1"/>
          <p:nvPr>
            <p:ph idx="3" type="body"/>
          </p:nvPr>
        </p:nvSpPr>
        <p:spPr>
          <a:xfrm>
            <a:off x="364902" y="1250987"/>
            <a:ext cx="15528770" cy="9398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Picture 15" id="359" name="Google Shape;359;p61"/>
          <p:cNvPicPr preferRelativeResize="0"/>
          <p:nvPr/>
        </p:nvPicPr>
        <p:blipFill rotWithShape="1">
          <a:blip r:embed="rId2">
            <a:alphaModFix/>
          </a:blip>
          <a:srcRect b="0" l="0" r="0" t="0"/>
          <a:stretch/>
        </p:blipFill>
        <p:spPr>
          <a:xfrm>
            <a:off x="13754509" y="281244"/>
            <a:ext cx="2157355" cy="779999"/>
          </a:xfrm>
          <a:prstGeom prst="rect">
            <a:avLst/>
          </a:prstGeom>
          <a:noFill/>
          <a:ln>
            <a:noFill/>
          </a:ln>
        </p:spPr>
      </p:pic>
      <p:sp>
        <p:nvSpPr>
          <p:cNvPr id="360" name="Google Shape;360;p61"/>
          <p:cNvSpPr txBox="1"/>
          <p:nvPr>
            <p:ph idx="12" type="sldNum"/>
          </p:nvPr>
        </p:nvSpPr>
        <p:spPr>
          <a:xfrm flipH="1">
            <a:off x="15493075" y="8809534"/>
            <a:ext cx="343903" cy="35814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800">
                <a:solidFill>
                  <a:srgbClr val="808080"/>
                </a:solidFill>
                <a:latin typeface="Calibri"/>
                <a:ea typeface="Calibri"/>
                <a:cs typeface="Calibri"/>
                <a:sym typeface="Calibri"/>
              </a:defRPr>
            </a:lvl1pPr>
            <a:lvl2pPr indent="0" lvl="1" marL="0" algn="ctr">
              <a:spcBef>
                <a:spcPts val="0"/>
              </a:spcBef>
              <a:buNone/>
              <a:defRPr sz="1800">
                <a:solidFill>
                  <a:srgbClr val="808080"/>
                </a:solidFill>
                <a:latin typeface="Calibri"/>
                <a:ea typeface="Calibri"/>
                <a:cs typeface="Calibri"/>
                <a:sym typeface="Calibri"/>
              </a:defRPr>
            </a:lvl2pPr>
            <a:lvl3pPr indent="0" lvl="2" marL="0" algn="ctr">
              <a:spcBef>
                <a:spcPts val="0"/>
              </a:spcBef>
              <a:buNone/>
              <a:defRPr sz="1800">
                <a:solidFill>
                  <a:srgbClr val="808080"/>
                </a:solidFill>
                <a:latin typeface="Calibri"/>
                <a:ea typeface="Calibri"/>
                <a:cs typeface="Calibri"/>
                <a:sym typeface="Calibri"/>
              </a:defRPr>
            </a:lvl3pPr>
            <a:lvl4pPr indent="0" lvl="3" marL="0" algn="ctr">
              <a:spcBef>
                <a:spcPts val="0"/>
              </a:spcBef>
              <a:buNone/>
              <a:defRPr sz="1800">
                <a:solidFill>
                  <a:srgbClr val="808080"/>
                </a:solidFill>
                <a:latin typeface="Calibri"/>
                <a:ea typeface="Calibri"/>
                <a:cs typeface="Calibri"/>
                <a:sym typeface="Calibri"/>
              </a:defRPr>
            </a:lvl4pPr>
            <a:lvl5pPr indent="0" lvl="4" marL="0" algn="ctr">
              <a:spcBef>
                <a:spcPts val="0"/>
              </a:spcBef>
              <a:buNone/>
              <a:defRPr sz="1800">
                <a:solidFill>
                  <a:srgbClr val="808080"/>
                </a:solidFill>
                <a:latin typeface="Calibri"/>
                <a:ea typeface="Calibri"/>
                <a:cs typeface="Calibri"/>
                <a:sym typeface="Calibri"/>
              </a:defRPr>
            </a:lvl5pPr>
            <a:lvl6pPr indent="0" lvl="5" marL="0" algn="ctr">
              <a:spcBef>
                <a:spcPts val="0"/>
              </a:spcBef>
              <a:buNone/>
              <a:defRPr sz="1800">
                <a:solidFill>
                  <a:srgbClr val="808080"/>
                </a:solidFill>
                <a:latin typeface="Calibri"/>
                <a:ea typeface="Calibri"/>
                <a:cs typeface="Calibri"/>
                <a:sym typeface="Calibri"/>
              </a:defRPr>
            </a:lvl6pPr>
            <a:lvl7pPr indent="0" lvl="6" marL="0" algn="ctr">
              <a:spcBef>
                <a:spcPts val="0"/>
              </a:spcBef>
              <a:buNone/>
              <a:defRPr sz="1800">
                <a:solidFill>
                  <a:srgbClr val="808080"/>
                </a:solidFill>
                <a:latin typeface="Calibri"/>
                <a:ea typeface="Calibri"/>
                <a:cs typeface="Calibri"/>
                <a:sym typeface="Calibri"/>
              </a:defRPr>
            </a:lvl7pPr>
            <a:lvl8pPr indent="0" lvl="7" marL="0" algn="ctr">
              <a:spcBef>
                <a:spcPts val="0"/>
              </a:spcBef>
              <a:buNone/>
              <a:defRPr sz="1800">
                <a:solidFill>
                  <a:srgbClr val="808080"/>
                </a:solidFill>
                <a:latin typeface="Calibri"/>
                <a:ea typeface="Calibri"/>
                <a:cs typeface="Calibri"/>
                <a:sym typeface="Calibri"/>
              </a:defRPr>
            </a:lvl8pPr>
            <a:lvl9pPr indent="0" lvl="8" marL="0" algn="ctr">
              <a:spcBef>
                <a:spcPts val="0"/>
              </a:spcBef>
              <a:buNone/>
              <a:defRPr sz="1800">
                <a:solidFill>
                  <a:srgbClr val="80808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1" name="Shape 361"/>
        <p:cNvGrpSpPr/>
        <p:nvPr/>
      </p:nvGrpSpPr>
      <p:grpSpPr>
        <a:xfrm>
          <a:off x="0" y="0"/>
          <a:ext cx="0" cy="0"/>
          <a:chOff x="0" y="0"/>
          <a:chExt cx="0" cy="0"/>
        </a:xfrm>
      </p:grpSpPr>
      <p:sp>
        <p:nvSpPr>
          <p:cNvPr id="362" name="Google Shape;362;p62"/>
          <p:cNvSpPr/>
          <p:nvPr/>
        </p:nvSpPr>
        <p:spPr>
          <a:xfrm>
            <a:off x="802685" y="1299997"/>
            <a:ext cx="6578101" cy="682500"/>
          </a:xfrm>
          <a:custGeom>
            <a:rect b="b" l="l" r="r" t="t"/>
            <a:pathLst>
              <a:path extrusionOk="0" h="21600" w="21600">
                <a:moveTo>
                  <a:pt x="0" y="0"/>
                </a:moveTo>
                <a:lnTo>
                  <a:pt x="21226" y="0"/>
                </a:lnTo>
                <a:cubicBezTo>
                  <a:pt x="21433" y="0"/>
                  <a:pt x="21600" y="1612"/>
                  <a:pt x="21600" y="3600"/>
                </a:cubicBezTo>
                <a:lnTo>
                  <a:pt x="21600" y="21600"/>
                </a:lnTo>
                <a:lnTo>
                  <a:pt x="0" y="21600"/>
                </a:lnTo>
                <a:close/>
              </a:path>
            </a:pathLst>
          </a:custGeom>
          <a:solidFill>
            <a:srgbClr val="FFFFFF"/>
          </a:solidFill>
          <a:ln cap="flat" cmpd="sng" w="12700">
            <a:solidFill>
              <a:srgbClr val="F39E8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62"/>
          <p:cNvSpPr/>
          <p:nvPr/>
        </p:nvSpPr>
        <p:spPr>
          <a:xfrm>
            <a:off x="802682" y="1299997"/>
            <a:ext cx="411134" cy="682500"/>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62"/>
          <p:cNvSpPr/>
          <p:nvPr/>
        </p:nvSpPr>
        <p:spPr>
          <a:xfrm>
            <a:off x="2036078" y="2223924"/>
            <a:ext cx="6578101" cy="682500"/>
          </a:xfrm>
          <a:custGeom>
            <a:rect b="b" l="l" r="r" t="t"/>
            <a:pathLst>
              <a:path extrusionOk="0" h="21600" w="21600">
                <a:moveTo>
                  <a:pt x="0" y="0"/>
                </a:moveTo>
                <a:lnTo>
                  <a:pt x="21226" y="0"/>
                </a:lnTo>
                <a:cubicBezTo>
                  <a:pt x="21433" y="0"/>
                  <a:pt x="21600" y="1612"/>
                  <a:pt x="21600" y="3600"/>
                </a:cubicBezTo>
                <a:lnTo>
                  <a:pt x="21600" y="21600"/>
                </a:lnTo>
                <a:lnTo>
                  <a:pt x="0" y="21600"/>
                </a:lnTo>
                <a:close/>
              </a:path>
            </a:pathLst>
          </a:custGeom>
          <a:solidFill>
            <a:srgbClr val="FFFFFF"/>
          </a:solidFill>
          <a:ln cap="flat" cmpd="sng" w="12700">
            <a:solidFill>
              <a:srgbClr val="F39E8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62"/>
          <p:cNvSpPr/>
          <p:nvPr/>
        </p:nvSpPr>
        <p:spPr>
          <a:xfrm>
            <a:off x="2036079" y="2223924"/>
            <a:ext cx="411134" cy="682500"/>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62"/>
          <p:cNvSpPr/>
          <p:nvPr/>
        </p:nvSpPr>
        <p:spPr>
          <a:xfrm>
            <a:off x="802685" y="3147851"/>
            <a:ext cx="6578101" cy="682500"/>
          </a:xfrm>
          <a:custGeom>
            <a:rect b="b" l="l" r="r" t="t"/>
            <a:pathLst>
              <a:path extrusionOk="0" h="21600" w="21600">
                <a:moveTo>
                  <a:pt x="0" y="0"/>
                </a:moveTo>
                <a:lnTo>
                  <a:pt x="21226" y="0"/>
                </a:lnTo>
                <a:cubicBezTo>
                  <a:pt x="21433" y="0"/>
                  <a:pt x="21600" y="1612"/>
                  <a:pt x="21600" y="3600"/>
                </a:cubicBezTo>
                <a:lnTo>
                  <a:pt x="21600" y="21600"/>
                </a:lnTo>
                <a:lnTo>
                  <a:pt x="0" y="21600"/>
                </a:lnTo>
                <a:close/>
              </a:path>
            </a:pathLst>
          </a:custGeom>
          <a:solidFill>
            <a:srgbClr val="FFFFFF"/>
          </a:solidFill>
          <a:ln cap="flat" cmpd="sng" w="12700">
            <a:solidFill>
              <a:srgbClr val="F39E8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62"/>
          <p:cNvSpPr/>
          <p:nvPr/>
        </p:nvSpPr>
        <p:spPr>
          <a:xfrm>
            <a:off x="802682" y="3147851"/>
            <a:ext cx="411134" cy="682500"/>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62"/>
          <p:cNvSpPr/>
          <p:nvPr/>
        </p:nvSpPr>
        <p:spPr>
          <a:xfrm>
            <a:off x="2036078" y="4071777"/>
            <a:ext cx="6578101" cy="682500"/>
          </a:xfrm>
          <a:custGeom>
            <a:rect b="b" l="l" r="r" t="t"/>
            <a:pathLst>
              <a:path extrusionOk="0" h="21600" w="21600">
                <a:moveTo>
                  <a:pt x="0" y="0"/>
                </a:moveTo>
                <a:lnTo>
                  <a:pt x="21226" y="0"/>
                </a:lnTo>
                <a:cubicBezTo>
                  <a:pt x="21433" y="0"/>
                  <a:pt x="21600" y="1612"/>
                  <a:pt x="21600" y="3600"/>
                </a:cubicBezTo>
                <a:lnTo>
                  <a:pt x="21600" y="21600"/>
                </a:lnTo>
                <a:lnTo>
                  <a:pt x="0" y="21600"/>
                </a:lnTo>
                <a:close/>
              </a:path>
            </a:pathLst>
          </a:custGeom>
          <a:solidFill>
            <a:srgbClr val="FFFFFF"/>
          </a:solidFill>
          <a:ln cap="flat" cmpd="sng" w="12700">
            <a:solidFill>
              <a:srgbClr val="F39E8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62"/>
          <p:cNvSpPr/>
          <p:nvPr/>
        </p:nvSpPr>
        <p:spPr>
          <a:xfrm>
            <a:off x="2036079" y="4071777"/>
            <a:ext cx="411134" cy="682500"/>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62"/>
          <p:cNvSpPr/>
          <p:nvPr/>
        </p:nvSpPr>
        <p:spPr>
          <a:xfrm>
            <a:off x="802685" y="4995703"/>
            <a:ext cx="6578101" cy="682500"/>
          </a:xfrm>
          <a:custGeom>
            <a:rect b="b" l="l" r="r" t="t"/>
            <a:pathLst>
              <a:path extrusionOk="0" h="21600" w="21600">
                <a:moveTo>
                  <a:pt x="0" y="0"/>
                </a:moveTo>
                <a:lnTo>
                  <a:pt x="21226" y="0"/>
                </a:lnTo>
                <a:cubicBezTo>
                  <a:pt x="21433" y="0"/>
                  <a:pt x="21600" y="1612"/>
                  <a:pt x="21600" y="3600"/>
                </a:cubicBezTo>
                <a:lnTo>
                  <a:pt x="21600" y="21600"/>
                </a:lnTo>
                <a:lnTo>
                  <a:pt x="0" y="21600"/>
                </a:lnTo>
                <a:close/>
              </a:path>
            </a:pathLst>
          </a:custGeom>
          <a:solidFill>
            <a:srgbClr val="FFFFFF"/>
          </a:solidFill>
          <a:ln cap="flat" cmpd="sng" w="12700">
            <a:solidFill>
              <a:srgbClr val="F39E8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62"/>
          <p:cNvSpPr/>
          <p:nvPr/>
        </p:nvSpPr>
        <p:spPr>
          <a:xfrm>
            <a:off x="802682" y="5017180"/>
            <a:ext cx="411134" cy="682500"/>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62"/>
          <p:cNvSpPr/>
          <p:nvPr/>
        </p:nvSpPr>
        <p:spPr>
          <a:xfrm>
            <a:off x="2036078" y="5919630"/>
            <a:ext cx="6578101" cy="682500"/>
          </a:xfrm>
          <a:custGeom>
            <a:rect b="b" l="l" r="r" t="t"/>
            <a:pathLst>
              <a:path extrusionOk="0" h="21600" w="21600">
                <a:moveTo>
                  <a:pt x="0" y="0"/>
                </a:moveTo>
                <a:lnTo>
                  <a:pt x="21226" y="0"/>
                </a:lnTo>
                <a:cubicBezTo>
                  <a:pt x="21433" y="0"/>
                  <a:pt x="21600" y="1612"/>
                  <a:pt x="21600" y="3600"/>
                </a:cubicBezTo>
                <a:lnTo>
                  <a:pt x="21600" y="21600"/>
                </a:lnTo>
                <a:lnTo>
                  <a:pt x="0" y="21600"/>
                </a:lnTo>
                <a:close/>
              </a:path>
            </a:pathLst>
          </a:custGeom>
          <a:solidFill>
            <a:srgbClr val="FFFFFF"/>
          </a:solidFill>
          <a:ln cap="flat" cmpd="sng" w="12700">
            <a:solidFill>
              <a:srgbClr val="F39E8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62"/>
          <p:cNvSpPr/>
          <p:nvPr/>
        </p:nvSpPr>
        <p:spPr>
          <a:xfrm>
            <a:off x="2036079" y="5919630"/>
            <a:ext cx="411134" cy="682500"/>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62"/>
          <p:cNvSpPr/>
          <p:nvPr/>
        </p:nvSpPr>
        <p:spPr>
          <a:xfrm>
            <a:off x="802685" y="6843556"/>
            <a:ext cx="6578101" cy="682500"/>
          </a:xfrm>
          <a:custGeom>
            <a:rect b="b" l="l" r="r" t="t"/>
            <a:pathLst>
              <a:path extrusionOk="0" h="21600" w="21600">
                <a:moveTo>
                  <a:pt x="0" y="0"/>
                </a:moveTo>
                <a:lnTo>
                  <a:pt x="21226" y="0"/>
                </a:lnTo>
                <a:cubicBezTo>
                  <a:pt x="21433" y="0"/>
                  <a:pt x="21600" y="1612"/>
                  <a:pt x="21600" y="3600"/>
                </a:cubicBezTo>
                <a:lnTo>
                  <a:pt x="21600" y="21600"/>
                </a:lnTo>
                <a:lnTo>
                  <a:pt x="0" y="21600"/>
                </a:lnTo>
                <a:close/>
              </a:path>
            </a:pathLst>
          </a:custGeom>
          <a:solidFill>
            <a:srgbClr val="FFFFFF"/>
          </a:solidFill>
          <a:ln cap="flat" cmpd="sng" w="12700">
            <a:solidFill>
              <a:srgbClr val="F39E8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62"/>
          <p:cNvSpPr/>
          <p:nvPr/>
        </p:nvSpPr>
        <p:spPr>
          <a:xfrm>
            <a:off x="802682" y="6843556"/>
            <a:ext cx="411134" cy="682500"/>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62"/>
          <p:cNvSpPr/>
          <p:nvPr/>
        </p:nvSpPr>
        <p:spPr>
          <a:xfrm>
            <a:off x="2036078" y="7767490"/>
            <a:ext cx="6578101" cy="682500"/>
          </a:xfrm>
          <a:custGeom>
            <a:rect b="b" l="l" r="r" t="t"/>
            <a:pathLst>
              <a:path extrusionOk="0" h="21600" w="21600">
                <a:moveTo>
                  <a:pt x="0" y="0"/>
                </a:moveTo>
                <a:lnTo>
                  <a:pt x="21226" y="0"/>
                </a:lnTo>
                <a:cubicBezTo>
                  <a:pt x="21433" y="0"/>
                  <a:pt x="21600" y="1612"/>
                  <a:pt x="21600" y="3600"/>
                </a:cubicBezTo>
                <a:lnTo>
                  <a:pt x="21600" y="21600"/>
                </a:lnTo>
                <a:lnTo>
                  <a:pt x="0" y="21600"/>
                </a:lnTo>
                <a:close/>
              </a:path>
            </a:pathLst>
          </a:custGeom>
          <a:solidFill>
            <a:srgbClr val="FFFFFF"/>
          </a:solidFill>
          <a:ln cap="flat" cmpd="sng" w="12700">
            <a:solidFill>
              <a:srgbClr val="F39E8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62"/>
          <p:cNvSpPr/>
          <p:nvPr/>
        </p:nvSpPr>
        <p:spPr>
          <a:xfrm>
            <a:off x="2036079" y="7767490"/>
            <a:ext cx="411134" cy="682500"/>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62"/>
          <p:cNvSpPr/>
          <p:nvPr/>
        </p:nvSpPr>
        <p:spPr>
          <a:xfrm>
            <a:off x="-1" y="-4725"/>
            <a:ext cx="1463435"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62"/>
          <p:cNvSpPr/>
          <p:nvPr/>
        </p:nvSpPr>
        <p:spPr>
          <a:xfrm>
            <a:off x="1463432" y="-4725"/>
            <a:ext cx="7101807" cy="195002"/>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62"/>
          <p:cNvSpPr/>
          <p:nvPr/>
        </p:nvSpPr>
        <p:spPr>
          <a:xfrm>
            <a:off x="8565235" y="-4725"/>
            <a:ext cx="1404698" cy="195002"/>
          </a:xfrm>
          <a:prstGeom prst="rect">
            <a:avLst/>
          </a:prstGeom>
          <a:solidFill>
            <a:srgbClr val="F38573"/>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62"/>
          <p:cNvSpPr/>
          <p:nvPr/>
        </p:nvSpPr>
        <p:spPr>
          <a:xfrm>
            <a:off x="9969933" y="-4725"/>
            <a:ext cx="469866"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62"/>
          <p:cNvSpPr/>
          <p:nvPr/>
        </p:nvSpPr>
        <p:spPr>
          <a:xfrm>
            <a:off x="10439796" y="-4725"/>
            <a:ext cx="166413" cy="195002"/>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62"/>
          <p:cNvSpPr/>
          <p:nvPr/>
        </p:nvSpPr>
        <p:spPr>
          <a:xfrm>
            <a:off x="10606209" y="-4725"/>
            <a:ext cx="1668997" cy="195002"/>
          </a:xfrm>
          <a:prstGeom prst="rect">
            <a:avLst/>
          </a:prstGeom>
          <a:solidFill>
            <a:srgbClr val="9CDAEB"/>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62"/>
          <p:cNvSpPr/>
          <p:nvPr/>
        </p:nvSpPr>
        <p:spPr>
          <a:xfrm>
            <a:off x="12275205" y="-4725"/>
            <a:ext cx="3980796" cy="195002"/>
          </a:xfrm>
          <a:prstGeom prst="rect">
            <a:avLst/>
          </a:prstGeom>
          <a:solidFill>
            <a:srgbClr val="61B4D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62"/>
          <p:cNvSpPr txBox="1"/>
          <p:nvPr>
            <p:ph idx="1" type="body"/>
          </p:nvPr>
        </p:nvSpPr>
        <p:spPr>
          <a:xfrm>
            <a:off x="2" y="190278"/>
            <a:ext cx="13306559" cy="670313"/>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Clr>
                <a:schemeClr val="dk1"/>
              </a:buClr>
              <a:buSzPts val="3200"/>
              <a:buFont typeface="Calibri"/>
              <a:buNone/>
              <a:defRPr sz="3200">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3200"/>
              <a:buFont typeface="Calibri"/>
              <a:buNone/>
              <a:defRPr sz="3200">
                <a:latin typeface="Calibri"/>
                <a:ea typeface="Calibri"/>
                <a:cs typeface="Calibri"/>
                <a:sym typeface="Calibri"/>
              </a:defRPr>
            </a:lvl2pPr>
            <a:lvl3pPr indent="-228600" lvl="2" marL="1371600" algn="l">
              <a:lnSpc>
                <a:spcPct val="90000"/>
              </a:lnSpc>
              <a:spcBef>
                <a:spcPts val="500"/>
              </a:spcBef>
              <a:spcAft>
                <a:spcPts val="0"/>
              </a:spcAft>
              <a:buClr>
                <a:schemeClr val="dk1"/>
              </a:buClr>
              <a:buSzPts val="3200"/>
              <a:buFont typeface="Calibri"/>
              <a:buNone/>
              <a:defRPr sz="3200">
                <a:latin typeface="Calibri"/>
                <a:ea typeface="Calibri"/>
                <a:cs typeface="Calibri"/>
                <a:sym typeface="Calibri"/>
              </a:defRPr>
            </a:lvl3pPr>
            <a:lvl4pPr indent="-228600" lvl="3" marL="1828800" algn="l">
              <a:lnSpc>
                <a:spcPct val="90000"/>
              </a:lnSpc>
              <a:spcBef>
                <a:spcPts val="500"/>
              </a:spcBef>
              <a:spcAft>
                <a:spcPts val="0"/>
              </a:spcAft>
              <a:buClr>
                <a:schemeClr val="dk1"/>
              </a:buClr>
              <a:buSzPts val="3200"/>
              <a:buFont typeface="Calibri"/>
              <a:buNone/>
              <a:defRPr sz="3200">
                <a:latin typeface="Calibri"/>
                <a:ea typeface="Calibri"/>
                <a:cs typeface="Calibri"/>
                <a:sym typeface="Calibri"/>
              </a:defRPr>
            </a:lvl4pPr>
            <a:lvl5pPr indent="-228600" lvl="4" marL="2286000" algn="l">
              <a:lnSpc>
                <a:spcPct val="90000"/>
              </a:lnSpc>
              <a:spcBef>
                <a:spcPts val="500"/>
              </a:spcBef>
              <a:spcAft>
                <a:spcPts val="0"/>
              </a:spcAft>
              <a:buClr>
                <a:schemeClr val="dk1"/>
              </a:buClr>
              <a:buSzPts val="3200"/>
              <a:buFont typeface="Calibri"/>
              <a:buNone/>
              <a:defRPr sz="32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6" name="Google Shape;386;p62"/>
          <p:cNvSpPr/>
          <p:nvPr/>
        </p:nvSpPr>
        <p:spPr>
          <a:xfrm>
            <a:off x="5112" y="877463"/>
            <a:ext cx="14039526" cy="39001"/>
          </a:xfrm>
          <a:prstGeom prst="rect">
            <a:avLst/>
          </a:prstGeom>
          <a:gradFill>
            <a:gsLst>
              <a:gs pos="0">
                <a:srgbClr val="F28020"/>
              </a:gs>
              <a:gs pos="23000">
                <a:srgbClr val="F28020"/>
              </a:gs>
              <a:gs pos="100000">
                <a:srgbClr val="FFFFFF"/>
              </a:gs>
            </a:gsLst>
            <a:lin ang="0" scaled="0"/>
          </a:gra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62"/>
          <p:cNvSpPr txBox="1"/>
          <p:nvPr>
            <p:ph idx="2" type="body"/>
          </p:nvPr>
        </p:nvSpPr>
        <p:spPr>
          <a:xfrm>
            <a:off x="1213817" y="1298325"/>
            <a:ext cx="6166968" cy="6838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8" name="Google Shape;388;p62"/>
          <p:cNvSpPr txBox="1"/>
          <p:nvPr>
            <p:ph idx="3" type="body"/>
          </p:nvPr>
        </p:nvSpPr>
        <p:spPr>
          <a:xfrm>
            <a:off x="2458264" y="2233722"/>
            <a:ext cx="6155914" cy="6838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9" name="Google Shape;389;p62"/>
          <p:cNvSpPr txBox="1"/>
          <p:nvPr>
            <p:ph idx="4" type="body"/>
          </p:nvPr>
        </p:nvSpPr>
        <p:spPr>
          <a:xfrm>
            <a:off x="1213817" y="3143569"/>
            <a:ext cx="6166968" cy="6838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0" name="Google Shape;390;p62"/>
          <p:cNvSpPr txBox="1"/>
          <p:nvPr>
            <p:ph idx="5" type="body"/>
          </p:nvPr>
        </p:nvSpPr>
        <p:spPr>
          <a:xfrm>
            <a:off x="2447209" y="4072733"/>
            <a:ext cx="6166966" cy="6838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1" name="Google Shape;391;p62"/>
          <p:cNvSpPr txBox="1"/>
          <p:nvPr>
            <p:ph idx="6" type="body"/>
          </p:nvPr>
        </p:nvSpPr>
        <p:spPr>
          <a:xfrm>
            <a:off x="1213817" y="5006666"/>
            <a:ext cx="6166968" cy="6838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2" name="Google Shape;392;p62"/>
          <p:cNvSpPr txBox="1"/>
          <p:nvPr>
            <p:ph idx="7" type="body"/>
          </p:nvPr>
        </p:nvSpPr>
        <p:spPr>
          <a:xfrm>
            <a:off x="2447211" y="5932058"/>
            <a:ext cx="6166963" cy="68385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3" name="Google Shape;393;p62"/>
          <p:cNvSpPr txBox="1"/>
          <p:nvPr>
            <p:ph idx="8" type="body"/>
          </p:nvPr>
        </p:nvSpPr>
        <p:spPr>
          <a:xfrm>
            <a:off x="1213817" y="6847143"/>
            <a:ext cx="6166968" cy="6838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4" name="Google Shape;394;p62"/>
          <p:cNvSpPr txBox="1"/>
          <p:nvPr>
            <p:ph idx="9" type="body"/>
          </p:nvPr>
        </p:nvSpPr>
        <p:spPr>
          <a:xfrm>
            <a:off x="2447211" y="7765346"/>
            <a:ext cx="6166963" cy="6838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Picture 36" id="395" name="Google Shape;395;p62"/>
          <p:cNvPicPr preferRelativeResize="0"/>
          <p:nvPr/>
        </p:nvPicPr>
        <p:blipFill rotWithShape="1">
          <a:blip r:embed="rId2">
            <a:alphaModFix/>
          </a:blip>
          <a:srcRect b="0" l="0" r="0" t="0"/>
          <a:stretch/>
        </p:blipFill>
        <p:spPr>
          <a:xfrm>
            <a:off x="13754509" y="281244"/>
            <a:ext cx="2157355" cy="779999"/>
          </a:xfrm>
          <a:prstGeom prst="rect">
            <a:avLst/>
          </a:prstGeom>
          <a:noFill/>
          <a:ln>
            <a:noFill/>
          </a:ln>
        </p:spPr>
      </p:pic>
      <p:sp>
        <p:nvSpPr>
          <p:cNvPr id="396" name="Google Shape;396;p62"/>
          <p:cNvSpPr txBox="1"/>
          <p:nvPr>
            <p:ph idx="12" type="sldNum"/>
          </p:nvPr>
        </p:nvSpPr>
        <p:spPr>
          <a:xfrm flipH="1">
            <a:off x="15493075" y="8809534"/>
            <a:ext cx="343903" cy="35814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800">
                <a:solidFill>
                  <a:srgbClr val="808080"/>
                </a:solidFill>
                <a:latin typeface="Calibri"/>
                <a:ea typeface="Calibri"/>
                <a:cs typeface="Calibri"/>
                <a:sym typeface="Calibri"/>
              </a:defRPr>
            </a:lvl1pPr>
            <a:lvl2pPr indent="0" lvl="1" marL="0" algn="ctr">
              <a:spcBef>
                <a:spcPts val="0"/>
              </a:spcBef>
              <a:buNone/>
              <a:defRPr sz="1800">
                <a:solidFill>
                  <a:srgbClr val="808080"/>
                </a:solidFill>
                <a:latin typeface="Calibri"/>
                <a:ea typeface="Calibri"/>
                <a:cs typeface="Calibri"/>
                <a:sym typeface="Calibri"/>
              </a:defRPr>
            </a:lvl2pPr>
            <a:lvl3pPr indent="0" lvl="2" marL="0" algn="ctr">
              <a:spcBef>
                <a:spcPts val="0"/>
              </a:spcBef>
              <a:buNone/>
              <a:defRPr sz="1800">
                <a:solidFill>
                  <a:srgbClr val="808080"/>
                </a:solidFill>
                <a:latin typeface="Calibri"/>
                <a:ea typeface="Calibri"/>
                <a:cs typeface="Calibri"/>
                <a:sym typeface="Calibri"/>
              </a:defRPr>
            </a:lvl3pPr>
            <a:lvl4pPr indent="0" lvl="3" marL="0" algn="ctr">
              <a:spcBef>
                <a:spcPts val="0"/>
              </a:spcBef>
              <a:buNone/>
              <a:defRPr sz="1800">
                <a:solidFill>
                  <a:srgbClr val="808080"/>
                </a:solidFill>
                <a:latin typeface="Calibri"/>
                <a:ea typeface="Calibri"/>
                <a:cs typeface="Calibri"/>
                <a:sym typeface="Calibri"/>
              </a:defRPr>
            </a:lvl4pPr>
            <a:lvl5pPr indent="0" lvl="4" marL="0" algn="ctr">
              <a:spcBef>
                <a:spcPts val="0"/>
              </a:spcBef>
              <a:buNone/>
              <a:defRPr sz="1800">
                <a:solidFill>
                  <a:srgbClr val="808080"/>
                </a:solidFill>
                <a:latin typeface="Calibri"/>
                <a:ea typeface="Calibri"/>
                <a:cs typeface="Calibri"/>
                <a:sym typeface="Calibri"/>
              </a:defRPr>
            </a:lvl5pPr>
            <a:lvl6pPr indent="0" lvl="5" marL="0" algn="ctr">
              <a:spcBef>
                <a:spcPts val="0"/>
              </a:spcBef>
              <a:buNone/>
              <a:defRPr sz="1800">
                <a:solidFill>
                  <a:srgbClr val="808080"/>
                </a:solidFill>
                <a:latin typeface="Calibri"/>
                <a:ea typeface="Calibri"/>
                <a:cs typeface="Calibri"/>
                <a:sym typeface="Calibri"/>
              </a:defRPr>
            </a:lvl6pPr>
            <a:lvl7pPr indent="0" lvl="6" marL="0" algn="ctr">
              <a:spcBef>
                <a:spcPts val="0"/>
              </a:spcBef>
              <a:buNone/>
              <a:defRPr sz="1800">
                <a:solidFill>
                  <a:srgbClr val="808080"/>
                </a:solidFill>
                <a:latin typeface="Calibri"/>
                <a:ea typeface="Calibri"/>
                <a:cs typeface="Calibri"/>
                <a:sym typeface="Calibri"/>
              </a:defRPr>
            </a:lvl7pPr>
            <a:lvl8pPr indent="0" lvl="7" marL="0" algn="ctr">
              <a:spcBef>
                <a:spcPts val="0"/>
              </a:spcBef>
              <a:buNone/>
              <a:defRPr sz="1800">
                <a:solidFill>
                  <a:srgbClr val="808080"/>
                </a:solidFill>
                <a:latin typeface="Calibri"/>
                <a:ea typeface="Calibri"/>
                <a:cs typeface="Calibri"/>
                <a:sym typeface="Calibri"/>
              </a:defRPr>
            </a:lvl8pPr>
            <a:lvl9pPr indent="0" lvl="8" marL="0" algn="ctr">
              <a:spcBef>
                <a:spcPts val="0"/>
              </a:spcBef>
              <a:buNone/>
              <a:defRPr sz="1800">
                <a:solidFill>
                  <a:srgbClr val="80808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age">
  <p:cSld name="Content page">
    <p:spTree>
      <p:nvGrpSpPr>
        <p:cNvPr id="397" name="Shape 397"/>
        <p:cNvGrpSpPr/>
        <p:nvPr/>
      </p:nvGrpSpPr>
      <p:grpSpPr>
        <a:xfrm>
          <a:off x="0" y="0"/>
          <a:ext cx="0" cy="0"/>
          <a:chOff x="0" y="0"/>
          <a:chExt cx="0" cy="0"/>
        </a:xfrm>
      </p:grpSpPr>
      <p:sp>
        <p:nvSpPr>
          <p:cNvPr id="398" name="Google Shape;398;p63"/>
          <p:cNvSpPr/>
          <p:nvPr/>
        </p:nvSpPr>
        <p:spPr>
          <a:xfrm>
            <a:off x="-1" y="-4725"/>
            <a:ext cx="1463435"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63"/>
          <p:cNvSpPr/>
          <p:nvPr/>
        </p:nvSpPr>
        <p:spPr>
          <a:xfrm>
            <a:off x="1463432" y="-4725"/>
            <a:ext cx="7101807" cy="195002"/>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63"/>
          <p:cNvSpPr/>
          <p:nvPr/>
        </p:nvSpPr>
        <p:spPr>
          <a:xfrm>
            <a:off x="8565235" y="-4725"/>
            <a:ext cx="1404698" cy="195002"/>
          </a:xfrm>
          <a:prstGeom prst="rect">
            <a:avLst/>
          </a:prstGeom>
          <a:solidFill>
            <a:srgbClr val="F38573"/>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1" name="Google Shape;401;p63"/>
          <p:cNvSpPr/>
          <p:nvPr/>
        </p:nvSpPr>
        <p:spPr>
          <a:xfrm>
            <a:off x="9969933" y="-4725"/>
            <a:ext cx="469866"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63"/>
          <p:cNvSpPr/>
          <p:nvPr/>
        </p:nvSpPr>
        <p:spPr>
          <a:xfrm>
            <a:off x="10439796" y="-4725"/>
            <a:ext cx="166413" cy="195002"/>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63"/>
          <p:cNvSpPr/>
          <p:nvPr/>
        </p:nvSpPr>
        <p:spPr>
          <a:xfrm>
            <a:off x="10606209" y="-4725"/>
            <a:ext cx="1668997" cy="195002"/>
          </a:xfrm>
          <a:prstGeom prst="rect">
            <a:avLst/>
          </a:prstGeom>
          <a:solidFill>
            <a:srgbClr val="9CDAEB"/>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63"/>
          <p:cNvSpPr/>
          <p:nvPr/>
        </p:nvSpPr>
        <p:spPr>
          <a:xfrm>
            <a:off x="12275205" y="-4725"/>
            <a:ext cx="3980796" cy="195002"/>
          </a:xfrm>
          <a:prstGeom prst="rect">
            <a:avLst/>
          </a:prstGeom>
          <a:solidFill>
            <a:srgbClr val="61B4D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63"/>
          <p:cNvSpPr txBox="1"/>
          <p:nvPr>
            <p:ph idx="1" type="body"/>
          </p:nvPr>
        </p:nvSpPr>
        <p:spPr>
          <a:xfrm>
            <a:off x="364902" y="1250984"/>
            <a:ext cx="15528770" cy="7268479"/>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1000"/>
              </a:spcBef>
              <a:spcAft>
                <a:spcPts val="0"/>
              </a:spcAft>
              <a:buClr>
                <a:schemeClr val="dk1"/>
              </a:buClr>
              <a:buSzPts val="2800"/>
              <a:buChar char="•"/>
              <a:defRPr sz="2800"/>
            </a:lvl1pPr>
            <a:lvl2pPr indent="-406400" lvl="1" marL="914400" algn="l">
              <a:lnSpc>
                <a:spcPct val="100000"/>
              </a:lnSpc>
              <a:spcBef>
                <a:spcPts val="500"/>
              </a:spcBef>
              <a:spcAft>
                <a:spcPts val="0"/>
              </a:spcAft>
              <a:buClr>
                <a:schemeClr val="dk1"/>
              </a:buClr>
              <a:buSzPts val="2800"/>
              <a:buChar char="•"/>
              <a:defRPr sz="2800"/>
            </a:lvl2pPr>
            <a:lvl3pPr indent="-406400" lvl="2" marL="1371600" algn="l">
              <a:lnSpc>
                <a:spcPct val="100000"/>
              </a:lnSpc>
              <a:spcBef>
                <a:spcPts val="500"/>
              </a:spcBef>
              <a:spcAft>
                <a:spcPts val="0"/>
              </a:spcAft>
              <a:buClr>
                <a:schemeClr val="dk1"/>
              </a:buClr>
              <a:buSzPts val="2800"/>
              <a:buChar char="•"/>
              <a:defRPr sz="2800"/>
            </a:lvl3pPr>
            <a:lvl4pPr indent="-406400" lvl="3" marL="1828800" algn="l">
              <a:lnSpc>
                <a:spcPct val="100000"/>
              </a:lnSpc>
              <a:spcBef>
                <a:spcPts val="500"/>
              </a:spcBef>
              <a:spcAft>
                <a:spcPts val="0"/>
              </a:spcAft>
              <a:buClr>
                <a:schemeClr val="dk1"/>
              </a:buClr>
              <a:buSzPts val="2800"/>
              <a:buChar char="•"/>
              <a:defRPr sz="2800"/>
            </a:lvl4pPr>
            <a:lvl5pPr indent="-406400" lvl="4" marL="2286000" algn="l">
              <a:lnSpc>
                <a:spcPct val="100000"/>
              </a:lnSpc>
              <a:spcBef>
                <a:spcPts val="500"/>
              </a:spcBef>
              <a:spcAft>
                <a:spcPts val="0"/>
              </a:spcAft>
              <a:buClr>
                <a:schemeClr val="dk1"/>
              </a:buClr>
              <a:buSzPts val="2800"/>
              <a:buChar char="•"/>
              <a:defRPr sz="2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6" name="Google Shape;406;p63"/>
          <p:cNvSpPr txBox="1"/>
          <p:nvPr>
            <p:ph idx="2" type="body"/>
          </p:nvPr>
        </p:nvSpPr>
        <p:spPr>
          <a:xfrm>
            <a:off x="1" y="190278"/>
            <a:ext cx="13306560" cy="670313"/>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7" name="Google Shape;407;p63"/>
          <p:cNvSpPr/>
          <p:nvPr/>
        </p:nvSpPr>
        <p:spPr>
          <a:xfrm>
            <a:off x="5112" y="877463"/>
            <a:ext cx="14039526" cy="39001"/>
          </a:xfrm>
          <a:prstGeom prst="rect">
            <a:avLst/>
          </a:prstGeom>
          <a:gradFill>
            <a:gsLst>
              <a:gs pos="0">
                <a:srgbClr val="F28020"/>
              </a:gs>
              <a:gs pos="23000">
                <a:srgbClr val="F28020"/>
              </a:gs>
              <a:gs pos="100000">
                <a:srgbClr val="FFFFFF"/>
              </a:gs>
            </a:gsLst>
            <a:lin ang="0" scaled="0"/>
          </a:gra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icture 16" id="408" name="Google Shape;408;p63"/>
          <p:cNvPicPr preferRelativeResize="0"/>
          <p:nvPr/>
        </p:nvPicPr>
        <p:blipFill rotWithShape="1">
          <a:blip r:embed="rId2">
            <a:alphaModFix/>
          </a:blip>
          <a:srcRect b="0" l="0" r="0" t="0"/>
          <a:stretch/>
        </p:blipFill>
        <p:spPr>
          <a:xfrm>
            <a:off x="13754509" y="281244"/>
            <a:ext cx="2157355" cy="779999"/>
          </a:xfrm>
          <a:prstGeom prst="rect">
            <a:avLst/>
          </a:prstGeom>
          <a:noFill/>
          <a:ln>
            <a:noFill/>
          </a:ln>
        </p:spPr>
      </p:pic>
      <p:sp>
        <p:nvSpPr>
          <p:cNvPr id="409" name="Google Shape;409;p63"/>
          <p:cNvSpPr txBox="1"/>
          <p:nvPr>
            <p:ph idx="12" type="sldNum"/>
          </p:nvPr>
        </p:nvSpPr>
        <p:spPr>
          <a:xfrm flipH="1">
            <a:off x="15493075" y="8809534"/>
            <a:ext cx="343903" cy="35814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800">
                <a:solidFill>
                  <a:srgbClr val="808080"/>
                </a:solidFill>
                <a:latin typeface="Calibri"/>
                <a:ea typeface="Calibri"/>
                <a:cs typeface="Calibri"/>
                <a:sym typeface="Calibri"/>
              </a:defRPr>
            </a:lvl1pPr>
            <a:lvl2pPr indent="0" lvl="1" marL="0" algn="ctr">
              <a:spcBef>
                <a:spcPts val="0"/>
              </a:spcBef>
              <a:buNone/>
              <a:defRPr sz="1800">
                <a:solidFill>
                  <a:srgbClr val="808080"/>
                </a:solidFill>
                <a:latin typeface="Calibri"/>
                <a:ea typeface="Calibri"/>
                <a:cs typeface="Calibri"/>
                <a:sym typeface="Calibri"/>
              </a:defRPr>
            </a:lvl2pPr>
            <a:lvl3pPr indent="0" lvl="2" marL="0" algn="ctr">
              <a:spcBef>
                <a:spcPts val="0"/>
              </a:spcBef>
              <a:buNone/>
              <a:defRPr sz="1800">
                <a:solidFill>
                  <a:srgbClr val="808080"/>
                </a:solidFill>
                <a:latin typeface="Calibri"/>
                <a:ea typeface="Calibri"/>
                <a:cs typeface="Calibri"/>
                <a:sym typeface="Calibri"/>
              </a:defRPr>
            </a:lvl3pPr>
            <a:lvl4pPr indent="0" lvl="3" marL="0" algn="ctr">
              <a:spcBef>
                <a:spcPts val="0"/>
              </a:spcBef>
              <a:buNone/>
              <a:defRPr sz="1800">
                <a:solidFill>
                  <a:srgbClr val="808080"/>
                </a:solidFill>
                <a:latin typeface="Calibri"/>
                <a:ea typeface="Calibri"/>
                <a:cs typeface="Calibri"/>
                <a:sym typeface="Calibri"/>
              </a:defRPr>
            </a:lvl4pPr>
            <a:lvl5pPr indent="0" lvl="4" marL="0" algn="ctr">
              <a:spcBef>
                <a:spcPts val="0"/>
              </a:spcBef>
              <a:buNone/>
              <a:defRPr sz="1800">
                <a:solidFill>
                  <a:srgbClr val="808080"/>
                </a:solidFill>
                <a:latin typeface="Calibri"/>
                <a:ea typeface="Calibri"/>
                <a:cs typeface="Calibri"/>
                <a:sym typeface="Calibri"/>
              </a:defRPr>
            </a:lvl5pPr>
            <a:lvl6pPr indent="0" lvl="5" marL="0" algn="ctr">
              <a:spcBef>
                <a:spcPts val="0"/>
              </a:spcBef>
              <a:buNone/>
              <a:defRPr sz="1800">
                <a:solidFill>
                  <a:srgbClr val="808080"/>
                </a:solidFill>
                <a:latin typeface="Calibri"/>
                <a:ea typeface="Calibri"/>
                <a:cs typeface="Calibri"/>
                <a:sym typeface="Calibri"/>
              </a:defRPr>
            </a:lvl6pPr>
            <a:lvl7pPr indent="0" lvl="6" marL="0" algn="ctr">
              <a:spcBef>
                <a:spcPts val="0"/>
              </a:spcBef>
              <a:buNone/>
              <a:defRPr sz="1800">
                <a:solidFill>
                  <a:srgbClr val="808080"/>
                </a:solidFill>
                <a:latin typeface="Calibri"/>
                <a:ea typeface="Calibri"/>
                <a:cs typeface="Calibri"/>
                <a:sym typeface="Calibri"/>
              </a:defRPr>
            </a:lvl7pPr>
            <a:lvl8pPr indent="0" lvl="7" marL="0" algn="ctr">
              <a:spcBef>
                <a:spcPts val="0"/>
              </a:spcBef>
              <a:buNone/>
              <a:defRPr sz="1800">
                <a:solidFill>
                  <a:srgbClr val="808080"/>
                </a:solidFill>
                <a:latin typeface="Calibri"/>
                <a:ea typeface="Calibri"/>
                <a:cs typeface="Calibri"/>
                <a:sym typeface="Calibri"/>
              </a:defRPr>
            </a:lvl8pPr>
            <a:lvl9pPr indent="0" lvl="8" marL="0" algn="ctr">
              <a:spcBef>
                <a:spcPts val="0"/>
              </a:spcBef>
              <a:buNone/>
              <a:defRPr sz="1800">
                <a:solidFill>
                  <a:srgbClr val="80808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Objectives">
    <p:spTree>
      <p:nvGrpSpPr>
        <p:cNvPr id="43" name="Shape 43"/>
        <p:cNvGrpSpPr/>
        <p:nvPr/>
      </p:nvGrpSpPr>
      <p:grpSpPr>
        <a:xfrm>
          <a:off x="0" y="0"/>
          <a:ext cx="0" cy="0"/>
          <a:chOff x="0" y="0"/>
          <a:chExt cx="0" cy="0"/>
        </a:xfrm>
      </p:grpSpPr>
      <p:pic>
        <p:nvPicPr>
          <p:cNvPr id="44" name="Google Shape;44;p47"/>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45" name="Google Shape;45;p47"/>
          <p:cNvSpPr/>
          <p:nvPr/>
        </p:nvSpPr>
        <p:spPr>
          <a:xfrm>
            <a:off x="0" y="1242017"/>
            <a:ext cx="3426096" cy="7253473"/>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46" name="Google Shape;46;p47"/>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47" name="Google Shape;47;p47"/>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dk1"/>
              </a:solidFill>
              <a:latin typeface="Calibri"/>
              <a:ea typeface="Calibri"/>
              <a:cs typeface="Calibri"/>
              <a:sym typeface="Calibri"/>
            </a:endParaRPr>
          </a:p>
        </p:txBody>
      </p:sp>
      <p:sp>
        <p:nvSpPr>
          <p:cNvPr id="48" name="Google Shape;48;p47"/>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49" name="Google Shape;49;p47"/>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50" name="Google Shape;50;p47"/>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51" name="Google Shape;51;p47"/>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52" name="Google Shape;52;p47"/>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53" name="Google Shape;53;p47"/>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47"/>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7"/>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47"/>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7" name="Google Shape;57;p47"/>
          <p:cNvPicPr preferRelativeResize="0"/>
          <p:nvPr/>
        </p:nvPicPr>
        <p:blipFill rotWithShape="1">
          <a:blip r:embed="rId3">
            <a:alphaModFix/>
          </a:blip>
          <a:srcRect b="0" l="0" r="0" t="0"/>
          <a:stretch/>
        </p:blipFill>
        <p:spPr>
          <a:xfrm>
            <a:off x="534011" y="3689716"/>
            <a:ext cx="2358074" cy="2358074"/>
          </a:xfrm>
          <a:prstGeom prst="rect">
            <a:avLst/>
          </a:prstGeom>
          <a:noFill/>
          <a:ln>
            <a:noFill/>
          </a:ln>
        </p:spPr>
      </p:pic>
      <p:pic>
        <p:nvPicPr>
          <p:cNvPr id="58" name="Google Shape;58;p47"/>
          <p:cNvPicPr preferRelativeResize="0"/>
          <p:nvPr/>
        </p:nvPicPr>
        <p:blipFill rotWithShape="1">
          <a:blip r:embed="rId4">
            <a:alphaModFix/>
          </a:blip>
          <a:srcRect b="0" l="0" r="0" t="0"/>
          <a:stretch/>
        </p:blipFill>
        <p:spPr>
          <a:xfrm>
            <a:off x="5975350" y="885621"/>
            <a:ext cx="4305300" cy="253920"/>
          </a:xfrm>
          <a:prstGeom prst="rect">
            <a:avLst/>
          </a:prstGeom>
          <a:noFill/>
          <a:ln>
            <a:noFill/>
          </a:ln>
        </p:spPr>
      </p:pic>
      <p:sp>
        <p:nvSpPr>
          <p:cNvPr id="59" name="Google Shape;59;p47"/>
          <p:cNvSpPr txBox="1"/>
          <p:nvPr/>
        </p:nvSpPr>
        <p:spPr>
          <a:xfrm>
            <a:off x="0" y="415146"/>
            <a:ext cx="16256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rgbClr val="3F3F3F"/>
                </a:solidFill>
                <a:latin typeface="Open Sans ExtraBold"/>
                <a:ea typeface="Open Sans ExtraBold"/>
                <a:cs typeface="Open Sans ExtraBold"/>
                <a:sym typeface="Open Sans ExtraBold"/>
              </a:rPr>
              <a:t>Learning Objectives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te">
  <p:cSld name="Tilte">
    <p:spTree>
      <p:nvGrpSpPr>
        <p:cNvPr id="60" name="Shape 60"/>
        <p:cNvGrpSpPr/>
        <p:nvPr/>
      </p:nvGrpSpPr>
      <p:grpSpPr>
        <a:xfrm>
          <a:off x="0" y="0"/>
          <a:ext cx="0" cy="0"/>
          <a:chOff x="0" y="0"/>
          <a:chExt cx="0" cy="0"/>
        </a:xfrm>
      </p:grpSpPr>
      <p:grpSp>
        <p:nvGrpSpPr>
          <p:cNvPr id="61" name="Google Shape;61;p48"/>
          <p:cNvGrpSpPr/>
          <p:nvPr/>
        </p:nvGrpSpPr>
        <p:grpSpPr>
          <a:xfrm>
            <a:off x="4" y="1425868"/>
            <a:ext cx="16230596" cy="7659509"/>
            <a:chOff x="4" y="1425868"/>
            <a:chExt cx="16230596" cy="7659509"/>
          </a:xfrm>
        </p:grpSpPr>
        <p:grpSp>
          <p:nvGrpSpPr>
            <p:cNvPr id="62" name="Google Shape;62;p48"/>
            <p:cNvGrpSpPr/>
            <p:nvPr/>
          </p:nvGrpSpPr>
          <p:grpSpPr>
            <a:xfrm>
              <a:off x="4" y="1425868"/>
              <a:ext cx="16230596" cy="4611509"/>
              <a:chOff x="0" y="4531017"/>
              <a:chExt cx="16230596" cy="4611509"/>
            </a:xfrm>
          </p:grpSpPr>
          <p:pic>
            <p:nvPicPr>
              <p:cNvPr id="63" name="Google Shape;63;p48"/>
              <p:cNvPicPr preferRelativeResize="0"/>
              <p:nvPr/>
            </p:nvPicPr>
            <p:blipFill rotWithShape="1">
              <a:blip r:embed="rId2">
                <a:alphaModFix/>
              </a:blip>
              <a:srcRect b="0" l="0" r="0" t="0"/>
              <a:stretch/>
            </p:blipFill>
            <p:spPr>
              <a:xfrm>
                <a:off x="0" y="4550735"/>
                <a:ext cx="7141200" cy="4591791"/>
              </a:xfrm>
              <a:prstGeom prst="rect">
                <a:avLst/>
              </a:prstGeom>
              <a:noFill/>
              <a:ln>
                <a:noFill/>
              </a:ln>
            </p:spPr>
          </p:pic>
          <p:pic>
            <p:nvPicPr>
              <p:cNvPr id="64" name="Google Shape;64;p48"/>
              <p:cNvPicPr preferRelativeResize="0"/>
              <p:nvPr/>
            </p:nvPicPr>
            <p:blipFill rotWithShape="1">
              <a:blip r:embed="rId2">
                <a:alphaModFix/>
              </a:blip>
              <a:srcRect b="0" l="0" r="0" t="0"/>
              <a:stretch/>
            </p:blipFill>
            <p:spPr>
              <a:xfrm>
                <a:off x="6552867" y="4531017"/>
                <a:ext cx="7141200" cy="4591791"/>
              </a:xfrm>
              <a:prstGeom prst="rect">
                <a:avLst/>
              </a:prstGeom>
              <a:noFill/>
              <a:ln>
                <a:noFill/>
              </a:ln>
            </p:spPr>
          </p:pic>
          <p:pic>
            <p:nvPicPr>
              <p:cNvPr id="65" name="Google Shape;65;p48"/>
              <p:cNvPicPr preferRelativeResize="0"/>
              <p:nvPr/>
            </p:nvPicPr>
            <p:blipFill rotWithShape="1">
              <a:blip r:embed="rId2">
                <a:alphaModFix/>
              </a:blip>
              <a:srcRect b="0" l="0" r="56242" t="0"/>
              <a:stretch/>
            </p:blipFill>
            <p:spPr>
              <a:xfrm>
                <a:off x="13105735" y="4550734"/>
                <a:ext cx="3124861" cy="4591791"/>
              </a:xfrm>
              <a:prstGeom prst="rect">
                <a:avLst/>
              </a:prstGeom>
              <a:noFill/>
              <a:ln>
                <a:noFill/>
              </a:ln>
            </p:spPr>
          </p:pic>
        </p:grpSp>
        <p:grpSp>
          <p:nvGrpSpPr>
            <p:cNvPr id="66" name="Google Shape;66;p48"/>
            <p:cNvGrpSpPr/>
            <p:nvPr/>
          </p:nvGrpSpPr>
          <p:grpSpPr>
            <a:xfrm>
              <a:off x="4" y="4473868"/>
              <a:ext cx="16230596" cy="4611509"/>
              <a:chOff x="0" y="4531017"/>
              <a:chExt cx="16230596" cy="4611509"/>
            </a:xfrm>
          </p:grpSpPr>
          <p:pic>
            <p:nvPicPr>
              <p:cNvPr id="67" name="Google Shape;67;p48"/>
              <p:cNvPicPr preferRelativeResize="0"/>
              <p:nvPr/>
            </p:nvPicPr>
            <p:blipFill rotWithShape="1">
              <a:blip r:embed="rId2">
                <a:alphaModFix/>
              </a:blip>
              <a:srcRect b="0" l="0" r="0" t="0"/>
              <a:stretch/>
            </p:blipFill>
            <p:spPr>
              <a:xfrm>
                <a:off x="0" y="4550735"/>
                <a:ext cx="7141200" cy="4591791"/>
              </a:xfrm>
              <a:prstGeom prst="rect">
                <a:avLst/>
              </a:prstGeom>
              <a:noFill/>
              <a:ln>
                <a:noFill/>
              </a:ln>
            </p:spPr>
          </p:pic>
          <p:pic>
            <p:nvPicPr>
              <p:cNvPr id="68" name="Google Shape;68;p48"/>
              <p:cNvPicPr preferRelativeResize="0"/>
              <p:nvPr/>
            </p:nvPicPr>
            <p:blipFill rotWithShape="1">
              <a:blip r:embed="rId2">
                <a:alphaModFix/>
              </a:blip>
              <a:srcRect b="0" l="0" r="0" t="0"/>
              <a:stretch/>
            </p:blipFill>
            <p:spPr>
              <a:xfrm>
                <a:off x="6552867" y="4531017"/>
                <a:ext cx="7141200" cy="4591791"/>
              </a:xfrm>
              <a:prstGeom prst="rect">
                <a:avLst/>
              </a:prstGeom>
              <a:noFill/>
              <a:ln>
                <a:noFill/>
              </a:ln>
            </p:spPr>
          </p:pic>
          <p:pic>
            <p:nvPicPr>
              <p:cNvPr id="69" name="Google Shape;69;p48"/>
              <p:cNvPicPr preferRelativeResize="0"/>
              <p:nvPr/>
            </p:nvPicPr>
            <p:blipFill rotWithShape="1">
              <a:blip r:embed="rId2">
                <a:alphaModFix/>
              </a:blip>
              <a:srcRect b="0" l="0" r="56242" t="0"/>
              <a:stretch/>
            </p:blipFill>
            <p:spPr>
              <a:xfrm>
                <a:off x="13105735" y="4550734"/>
                <a:ext cx="3124861" cy="4591791"/>
              </a:xfrm>
              <a:prstGeom prst="rect">
                <a:avLst/>
              </a:prstGeom>
              <a:noFill/>
              <a:ln>
                <a:noFill/>
              </a:ln>
            </p:spPr>
          </p:pic>
        </p:grpSp>
      </p:grpSp>
      <p:sp>
        <p:nvSpPr>
          <p:cNvPr id="70" name="Google Shape;70;p48"/>
          <p:cNvSpPr/>
          <p:nvPr/>
        </p:nvSpPr>
        <p:spPr>
          <a:xfrm>
            <a:off x="1" y="-1219199"/>
            <a:ext cx="16256003" cy="4476749"/>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43" u="none" cap="none" strike="noStrike">
              <a:solidFill>
                <a:srgbClr val="FFFFFF"/>
              </a:solidFill>
              <a:latin typeface="Calibri"/>
              <a:ea typeface="Calibri"/>
              <a:cs typeface="Calibri"/>
              <a:sym typeface="Calibri"/>
            </a:endParaRPr>
          </a:p>
        </p:txBody>
      </p:sp>
      <p:pic>
        <p:nvPicPr>
          <p:cNvPr id="71" name="Google Shape;71;p48"/>
          <p:cNvPicPr preferRelativeResize="0"/>
          <p:nvPr/>
        </p:nvPicPr>
        <p:blipFill rotWithShape="1">
          <a:blip r:embed="rId3">
            <a:alphaModFix/>
          </a:blip>
          <a:srcRect b="0" l="0" r="0" t="0"/>
          <a:stretch/>
        </p:blipFill>
        <p:spPr>
          <a:xfrm>
            <a:off x="0" y="-1246720"/>
            <a:ext cx="16256000" cy="4504271"/>
          </a:xfrm>
          <a:prstGeom prst="rect">
            <a:avLst/>
          </a:prstGeom>
          <a:noFill/>
          <a:ln>
            <a:noFill/>
          </a:ln>
        </p:spPr>
      </p:pic>
      <p:grpSp>
        <p:nvGrpSpPr>
          <p:cNvPr id="72" name="Google Shape;72;p48"/>
          <p:cNvGrpSpPr/>
          <p:nvPr/>
        </p:nvGrpSpPr>
        <p:grpSpPr>
          <a:xfrm>
            <a:off x="0" y="3238671"/>
            <a:ext cx="16256000" cy="130964"/>
            <a:chOff x="0" y="474414"/>
            <a:chExt cx="7908925" cy="61412"/>
          </a:xfrm>
        </p:grpSpPr>
        <p:sp>
          <p:nvSpPr>
            <p:cNvPr id="73" name="Google Shape;73;p48"/>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4" name="Google Shape;74;p48"/>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5" name="Google Shape;75;p48"/>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6" name="Google Shape;76;p48"/>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7" name="Google Shape;77;p48"/>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8" name="Google Shape;78;p48"/>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9" name="Google Shape;79;p48"/>
            <p:cNvSpPr/>
            <p:nvPr/>
          </p:nvSpPr>
          <p:spPr>
            <a:xfrm>
              <a:off x="5972175" y="474414"/>
              <a:ext cx="1936750" cy="61412"/>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grpSp>
      <p:sp>
        <p:nvSpPr>
          <p:cNvPr id="80" name="Google Shape;80;p48"/>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lvl1pPr indent="-228600" lvl="0" marL="457200" marR="0" algn="l">
              <a:lnSpc>
                <a:spcPct val="90000"/>
              </a:lnSpc>
              <a:spcBef>
                <a:spcPts val="1284"/>
              </a:spcBef>
              <a:spcAft>
                <a:spcPts val="0"/>
              </a:spcAft>
              <a:buClr>
                <a:schemeClr val="lt1"/>
              </a:buClr>
              <a:buSzPts val="3200"/>
              <a:buFont typeface="Arial"/>
              <a:buNone/>
              <a:defRPr b="0" sz="3200">
                <a:solidFill>
                  <a:schemeClr val="lt1"/>
                </a:solidFill>
                <a:latin typeface="Open Sans ExtraBold"/>
                <a:ea typeface="Open Sans ExtraBold"/>
                <a:cs typeface="Open Sans ExtraBold"/>
                <a:sym typeface="Open Sans Extra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8"/>
          <p:cNvSpPr txBox="1"/>
          <p:nvPr>
            <p:ph idx="2" type="body"/>
          </p:nvPr>
        </p:nvSpPr>
        <p:spPr>
          <a:xfrm>
            <a:off x="926743" y="2380588"/>
            <a:ext cx="12378949" cy="480131"/>
          </a:xfrm>
          <a:prstGeom prst="rect">
            <a:avLst/>
          </a:prstGeom>
          <a:noFill/>
          <a:ln>
            <a:noFill/>
          </a:ln>
        </p:spPr>
        <p:txBody>
          <a:bodyPr anchorCtr="0" anchor="ctr" bIns="45700" lIns="91425" spcFirstLastPara="1" rIns="91425" wrap="square" tIns="45700">
            <a:spAutoFit/>
          </a:bodyPr>
          <a:lstStyle>
            <a:lvl1pPr indent="-228600" lvl="0" marL="457200" marR="0" algn="l">
              <a:lnSpc>
                <a:spcPct val="90000"/>
              </a:lnSpc>
              <a:spcBef>
                <a:spcPts val="1284"/>
              </a:spcBef>
              <a:spcAft>
                <a:spcPts val="0"/>
              </a:spcAft>
              <a:buClr>
                <a:srgbClr val="0F547B"/>
              </a:buClr>
              <a:buSzPts val="2800"/>
              <a:buFont typeface="Arial"/>
              <a:buNone/>
              <a:defRPr b="0" sz="2800">
                <a:solidFill>
                  <a:srgbClr val="0F547B"/>
                </a:solidFill>
                <a:latin typeface="Open Sans SemiBold"/>
                <a:ea typeface="Open Sans SemiBold"/>
                <a:cs typeface="Open Sans SemiBold"/>
                <a:sym typeface="Open Sans Semi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82" name="Google Shape;82;p48"/>
          <p:cNvPicPr preferRelativeResize="0"/>
          <p:nvPr/>
        </p:nvPicPr>
        <p:blipFill rotWithShape="1">
          <a:blip r:embed="rId4">
            <a:alphaModFix/>
          </a:blip>
          <a:srcRect b="0" l="0" r="0" t="0"/>
          <a:stretch/>
        </p:blipFill>
        <p:spPr>
          <a:xfrm>
            <a:off x="0" y="0"/>
            <a:ext cx="16256000" cy="9144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83" name="Shape 83"/>
        <p:cNvGrpSpPr/>
        <p:nvPr/>
      </p:nvGrpSpPr>
      <p:grpSpPr>
        <a:xfrm>
          <a:off x="0" y="0"/>
          <a:ext cx="0" cy="0"/>
          <a:chOff x="0" y="0"/>
          <a:chExt cx="0" cy="0"/>
        </a:xfrm>
      </p:grpSpPr>
      <p:pic>
        <p:nvPicPr>
          <p:cNvPr id="84" name="Google Shape;84;p49"/>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5" name="Google Shape;85;p4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3200"/>
              <a:buFont typeface="Open Sans ExtraBold"/>
              <a:buNone/>
              <a:defRPr sz="3200">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86" name="Shape 86"/>
        <p:cNvGrpSpPr/>
        <p:nvPr/>
      </p:nvGrpSpPr>
      <p:grpSpPr>
        <a:xfrm>
          <a:off x="0" y="0"/>
          <a:ext cx="0" cy="0"/>
          <a:chOff x="0" y="0"/>
          <a:chExt cx="0" cy="0"/>
        </a:xfrm>
      </p:grpSpPr>
      <p:pic>
        <p:nvPicPr>
          <p:cNvPr id="87" name="Google Shape;87;p50"/>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8" name="Google Shape;88;p50"/>
          <p:cNvSpPr/>
          <p:nvPr/>
        </p:nvSpPr>
        <p:spPr>
          <a:xfrm>
            <a:off x="0" y="1242017"/>
            <a:ext cx="3426096" cy="7253473"/>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nvGrpSpPr>
          <p:cNvPr id="89" name="Google Shape;89;p50"/>
          <p:cNvGrpSpPr/>
          <p:nvPr/>
        </p:nvGrpSpPr>
        <p:grpSpPr>
          <a:xfrm>
            <a:off x="0" y="-4724"/>
            <a:ext cx="16256000" cy="195000"/>
            <a:chOff x="0" y="-4724"/>
            <a:chExt cx="16256000" cy="195000"/>
          </a:xfrm>
        </p:grpSpPr>
        <p:sp>
          <p:nvSpPr>
            <p:cNvPr id="90" name="Google Shape;90;p50"/>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1" name="Google Shape;91;p50"/>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92" name="Google Shape;92;p50"/>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3" name="Google Shape;93;p50"/>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4" name="Google Shape;94;p50"/>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5" name="Google Shape;95;p50"/>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6" name="Google Shape;96;p50"/>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pic>
        <p:nvPicPr>
          <p:cNvPr id="97" name="Google Shape;97;p50"/>
          <p:cNvPicPr preferRelativeResize="0"/>
          <p:nvPr/>
        </p:nvPicPr>
        <p:blipFill rotWithShape="1">
          <a:blip r:embed="rId3">
            <a:alphaModFix/>
          </a:blip>
          <a:srcRect b="0" l="0" r="0" t="0"/>
          <a:stretch/>
        </p:blipFill>
        <p:spPr>
          <a:xfrm>
            <a:off x="413251" y="2742873"/>
            <a:ext cx="2599593" cy="4642973"/>
          </a:xfrm>
          <a:prstGeom prst="rect">
            <a:avLst/>
          </a:prstGeom>
          <a:noFill/>
          <a:ln>
            <a:noFill/>
          </a:ln>
        </p:spPr>
      </p:pic>
      <p:sp>
        <p:nvSpPr>
          <p:cNvPr id="98" name="Google Shape;98;p50"/>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50"/>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50"/>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50"/>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2" name="Google Shape;102;p50"/>
          <p:cNvPicPr preferRelativeResize="0"/>
          <p:nvPr/>
        </p:nvPicPr>
        <p:blipFill rotWithShape="1">
          <a:blip r:embed="rId4">
            <a:alphaModFix/>
          </a:blip>
          <a:srcRect b="0" l="0" r="0" t="0"/>
          <a:stretch/>
        </p:blipFill>
        <p:spPr>
          <a:xfrm>
            <a:off x="6476720" y="885621"/>
            <a:ext cx="3359430" cy="253920"/>
          </a:xfrm>
          <a:prstGeom prst="rect">
            <a:avLst/>
          </a:prstGeom>
          <a:noFill/>
          <a:ln>
            <a:noFill/>
          </a:ln>
        </p:spPr>
      </p:pic>
      <p:sp>
        <p:nvSpPr>
          <p:cNvPr id="103" name="Google Shape;103;p50"/>
          <p:cNvSpPr txBox="1"/>
          <p:nvPr/>
        </p:nvSpPr>
        <p:spPr>
          <a:xfrm>
            <a:off x="0" y="415146"/>
            <a:ext cx="16256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3F3F3F"/>
                </a:solidFill>
                <a:latin typeface="Open Sans ExtraBold"/>
                <a:ea typeface="Open Sans ExtraBold"/>
                <a:cs typeface="Open Sans ExtraBold"/>
                <a:sym typeface="Open Sans ExtraBold"/>
              </a:rPr>
              <a:t>Key Takeaways</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p:cSld name="Quiz">
    <p:spTree>
      <p:nvGrpSpPr>
        <p:cNvPr id="104" name="Shape 104"/>
        <p:cNvGrpSpPr/>
        <p:nvPr/>
      </p:nvGrpSpPr>
      <p:grpSpPr>
        <a:xfrm>
          <a:off x="0" y="0"/>
          <a:ext cx="0" cy="0"/>
          <a:chOff x="0" y="0"/>
          <a:chExt cx="0" cy="0"/>
        </a:xfrm>
      </p:grpSpPr>
      <p:pic>
        <p:nvPicPr>
          <p:cNvPr id="105" name="Google Shape;105;p51"/>
          <p:cNvPicPr preferRelativeResize="0"/>
          <p:nvPr/>
        </p:nvPicPr>
        <p:blipFill rotWithShape="1">
          <a:blip r:embed="rId2">
            <a:alphaModFix/>
          </a:blip>
          <a:srcRect b="0" l="0" r="0" t="0"/>
          <a:stretch/>
        </p:blipFill>
        <p:spPr>
          <a:xfrm>
            <a:off x="2235231" y="2092511"/>
            <a:ext cx="11469145" cy="3909873"/>
          </a:xfrm>
          <a:prstGeom prst="rect">
            <a:avLst/>
          </a:prstGeom>
          <a:noFill/>
          <a:ln>
            <a:noFill/>
          </a:ln>
        </p:spPr>
      </p:pic>
      <p:sp>
        <p:nvSpPr>
          <p:cNvPr id="106" name="Google Shape;106;p51"/>
          <p:cNvSpPr txBox="1"/>
          <p:nvPr/>
        </p:nvSpPr>
        <p:spPr>
          <a:xfrm>
            <a:off x="4298939" y="3577955"/>
            <a:ext cx="1954381" cy="12309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399">
                <a:solidFill>
                  <a:schemeClr val="lt1"/>
                </a:solidFill>
                <a:latin typeface="Calibri"/>
                <a:ea typeface="Calibri"/>
                <a:cs typeface="Calibri"/>
                <a:sym typeface="Calibri"/>
              </a:rPr>
              <a:t>Quiz</a:t>
            </a:r>
            <a:endParaRPr/>
          </a:p>
        </p:txBody>
      </p:sp>
      <p:pic>
        <p:nvPicPr>
          <p:cNvPr id="107" name="Google Shape;107;p51"/>
          <p:cNvPicPr preferRelativeResize="0"/>
          <p:nvPr/>
        </p:nvPicPr>
        <p:blipFill rotWithShape="1">
          <a:blip r:embed="rId3">
            <a:alphaModFix/>
          </a:blip>
          <a:srcRect b="0" l="0" r="0" t="0"/>
          <a:stretch/>
        </p:blipFill>
        <p:spPr>
          <a:xfrm>
            <a:off x="0" y="0"/>
            <a:ext cx="16256000" cy="9144000"/>
          </a:xfrm>
          <a:prstGeom prst="rect">
            <a:avLst/>
          </a:prstGeom>
          <a:noFill/>
          <a:ln>
            <a:noFill/>
          </a:ln>
        </p:spPr>
      </p:pic>
      <p:grpSp>
        <p:nvGrpSpPr>
          <p:cNvPr id="108" name="Google Shape;108;p51"/>
          <p:cNvGrpSpPr/>
          <p:nvPr/>
        </p:nvGrpSpPr>
        <p:grpSpPr>
          <a:xfrm>
            <a:off x="0" y="-4724"/>
            <a:ext cx="16256000" cy="195000"/>
            <a:chOff x="0" y="-4724"/>
            <a:chExt cx="16256000" cy="195000"/>
          </a:xfrm>
        </p:grpSpPr>
        <p:sp>
          <p:nvSpPr>
            <p:cNvPr id="109" name="Google Shape;109;p51"/>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0" name="Google Shape;110;p51"/>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111" name="Google Shape;111;p51"/>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2" name="Google Shape;112;p51"/>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3" name="Google Shape;113;p51"/>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4" name="Google Shape;114;p51"/>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5" name="Google Shape;115;p51"/>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q">
  <p:cSld name="quiz q">
    <p:spTree>
      <p:nvGrpSpPr>
        <p:cNvPr id="116" name="Shape 116"/>
        <p:cNvGrpSpPr/>
        <p:nvPr/>
      </p:nvGrpSpPr>
      <p:grpSpPr>
        <a:xfrm>
          <a:off x="0" y="0"/>
          <a:ext cx="0" cy="0"/>
          <a:chOff x="0" y="0"/>
          <a:chExt cx="0" cy="0"/>
        </a:xfrm>
      </p:grpSpPr>
      <p:sp>
        <p:nvSpPr>
          <p:cNvPr id="117" name="Google Shape;117;p52"/>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118" name="Google Shape;118;p52"/>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sp>
        <p:nvSpPr>
          <p:cNvPr id="119" name="Google Shape;119;p52"/>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0" name="Google Shape;120;p52"/>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21" name="Google Shape;121;p52"/>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52"/>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123" name="Google Shape;123;p52"/>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123" name="Google Shape;123;p52"/>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124" name="Google Shape;124;p52"/>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125" name="Google Shape;125;p52"/>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126" name="Google Shape;126;p52"/>
          <p:cNvSpPr txBox="1"/>
          <p:nvPr/>
        </p:nvSpPr>
        <p:spPr>
          <a:xfrm>
            <a:off x="1664101" y="4649883"/>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127" name="Google Shape;127;p52"/>
          <p:cNvSpPr txBox="1"/>
          <p:nvPr/>
        </p:nvSpPr>
        <p:spPr>
          <a:xfrm>
            <a:off x="1664103" y="5470981"/>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128" name="Google Shape;128;p52"/>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52"/>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52"/>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52"/>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2" name="Google Shape;132;p52"/>
          <p:cNvPicPr preferRelativeResize="0"/>
          <p:nvPr/>
        </p:nvPicPr>
        <p:blipFill rotWithShape="1">
          <a:blip r:embed="rId6">
            <a:alphaModFix/>
          </a:blip>
          <a:srcRect b="0" l="0" r="0" t="0"/>
          <a:stretch/>
        </p:blipFill>
        <p:spPr>
          <a:xfrm>
            <a:off x="0" y="0"/>
            <a:ext cx="16256000" cy="9144000"/>
          </a:xfrm>
          <a:prstGeom prst="rect">
            <a:avLst/>
          </a:prstGeom>
          <a:noFill/>
          <a:ln>
            <a:noFill/>
          </a:ln>
        </p:spPr>
      </p:pic>
      <p:grpSp>
        <p:nvGrpSpPr>
          <p:cNvPr id="133" name="Google Shape;133;p52"/>
          <p:cNvGrpSpPr/>
          <p:nvPr/>
        </p:nvGrpSpPr>
        <p:grpSpPr>
          <a:xfrm>
            <a:off x="0" y="-4724"/>
            <a:ext cx="16256000" cy="195000"/>
            <a:chOff x="0" y="-4724"/>
            <a:chExt cx="16256000" cy="195000"/>
          </a:xfrm>
        </p:grpSpPr>
        <p:sp>
          <p:nvSpPr>
            <p:cNvPr id="134" name="Google Shape;134;p52"/>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35" name="Google Shape;135;p52"/>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136" name="Google Shape;136;p52"/>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37" name="Google Shape;137;p52"/>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38" name="Google Shape;138;p52"/>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39" name="Google Shape;139;p52"/>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40" name="Google Shape;140;p52"/>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ans">
  <p:cSld name="quiz ans">
    <p:spTree>
      <p:nvGrpSpPr>
        <p:cNvPr id="141" name="Shape 141"/>
        <p:cNvGrpSpPr/>
        <p:nvPr/>
      </p:nvGrpSpPr>
      <p:grpSpPr>
        <a:xfrm>
          <a:off x="0" y="0"/>
          <a:ext cx="0" cy="0"/>
          <a:chOff x="0" y="0"/>
          <a:chExt cx="0" cy="0"/>
        </a:xfrm>
      </p:grpSpPr>
      <p:sp>
        <p:nvSpPr>
          <p:cNvPr id="142" name="Google Shape;142;p53"/>
          <p:cNvSpPr/>
          <p:nvPr/>
        </p:nvSpPr>
        <p:spPr>
          <a:xfrm>
            <a:off x="1"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143" name="Google Shape;143;p53"/>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53"/>
          <p:cNvSpPr txBox="1"/>
          <p:nvPr/>
        </p:nvSpPr>
        <p:spPr>
          <a:xfrm>
            <a:off x="436422" y="6835848"/>
            <a:ext cx="32322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rgbClr val="3F3F3F"/>
                </a:solidFill>
                <a:latin typeface="Open Sans"/>
                <a:ea typeface="Open Sans"/>
                <a:cs typeface="Open Sans"/>
                <a:sym typeface="Open Sans"/>
              </a:rPr>
              <a:t>The correct answer is</a:t>
            </a:r>
            <a:endParaRPr/>
          </a:p>
        </p:txBody>
      </p:sp>
      <p:cxnSp>
        <p:nvCxnSpPr>
          <p:cNvPr id="145" name="Google Shape;145;p53"/>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146" name="Google Shape;146;p53"/>
          <p:cNvCxnSpPr/>
          <p:nvPr/>
        </p:nvCxnSpPr>
        <p:spPr>
          <a:xfrm>
            <a:off x="396856" y="7371304"/>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147" name="Google Shape;147;p53"/>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53"/>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149" name="Google Shape;149;p53"/>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cxnSp>
        <p:nvCxnSpPr>
          <p:cNvPr id="150" name="Google Shape;150;p53"/>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51" name="Google Shape;151;p53"/>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53"/>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153" name="Google Shape;153;p53"/>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153" name="Google Shape;153;p53"/>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154" name="Google Shape;154;p53"/>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155" name="Google Shape;155;p53"/>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156" name="Google Shape;156;p53"/>
          <p:cNvSpPr txBox="1"/>
          <p:nvPr/>
        </p:nvSpPr>
        <p:spPr>
          <a:xfrm>
            <a:off x="1664101" y="4649883"/>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157" name="Google Shape;157;p53"/>
          <p:cNvSpPr txBox="1"/>
          <p:nvPr/>
        </p:nvSpPr>
        <p:spPr>
          <a:xfrm>
            <a:off x="1664103" y="5470981"/>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158" name="Google Shape;158;p53"/>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53"/>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3"/>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53"/>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53"/>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63" name="Google Shape;163;p53"/>
          <p:cNvPicPr preferRelativeResize="0"/>
          <p:nvPr/>
        </p:nvPicPr>
        <p:blipFill rotWithShape="1">
          <a:blip r:embed="rId6">
            <a:alphaModFix/>
          </a:blip>
          <a:srcRect b="0" l="0" r="0" t="0"/>
          <a:stretch/>
        </p:blipFill>
        <p:spPr>
          <a:xfrm>
            <a:off x="0" y="55983"/>
            <a:ext cx="16256000" cy="9144000"/>
          </a:xfrm>
          <a:prstGeom prst="rect">
            <a:avLst/>
          </a:prstGeom>
          <a:noFill/>
          <a:ln>
            <a:noFill/>
          </a:ln>
        </p:spPr>
      </p:pic>
      <p:grpSp>
        <p:nvGrpSpPr>
          <p:cNvPr id="164" name="Google Shape;164;p53"/>
          <p:cNvGrpSpPr/>
          <p:nvPr/>
        </p:nvGrpSpPr>
        <p:grpSpPr>
          <a:xfrm>
            <a:off x="0" y="-4724"/>
            <a:ext cx="16256000" cy="195000"/>
            <a:chOff x="0" y="-4724"/>
            <a:chExt cx="16256000" cy="195000"/>
          </a:xfrm>
        </p:grpSpPr>
        <p:sp>
          <p:nvSpPr>
            <p:cNvPr id="165" name="Google Shape;165;p53"/>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66" name="Google Shape;166;p53"/>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167" name="Google Shape;167;p53"/>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68" name="Google Shape;168;p53"/>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69" name="Google Shape;169;p53"/>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70" name="Google Shape;170;p53"/>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71" name="Google Shape;171;p53"/>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page">
  <p:cSld name="2_Title page">
    <p:spTree>
      <p:nvGrpSpPr>
        <p:cNvPr id="172" name="Shape 172"/>
        <p:cNvGrpSpPr/>
        <p:nvPr/>
      </p:nvGrpSpPr>
      <p:grpSpPr>
        <a:xfrm>
          <a:off x="0" y="0"/>
          <a:ext cx="0" cy="0"/>
          <a:chOff x="0" y="0"/>
          <a:chExt cx="0" cy="0"/>
        </a:xfrm>
      </p:grpSpPr>
      <p:grpSp>
        <p:nvGrpSpPr>
          <p:cNvPr id="173" name="Google Shape;173;p54"/>
          <p:cNvGrpSpPr/>
          <p:nvPr/>
        </p:nvGrpSpPr>
        <p:grpSpPr>
          <a:xfrm>
            <a:off x="-1" y="4423429"/>
            <a:ext cx="16256001" cy="4792283"/>
            <a:chOff x="0" y="4606764"/>
            <a:chExt cx="15661900" cy="4233211"/>
          </a:xfrm>
        </p:grpSpPr>
        <p:pic>
          <p:nvPicPr>
            <p:cNvPr id="174" name="Google Shape;174;p54"/>
            <p:cNvPicPr preferRelativeResize="0"/>
            <p:nvPr/>
          </p:nvPicPr>
          <p:blipFill rotWithShape="1">
            <a:blip r:embed="rId2">
              <a:alphaModFix/>
            </a:blip>
            <a:srcRect b="0" l="0" r="0" t="0"/>
            <a:stretch/>
          </p:blipFill>
          <p:spPr>
            <a:xfrm>
              <a:off x="0" y="4626482"/>
              <a:ext cx="6552866" cy="4213493"/>
            </a:xfrm>
            <a:prstGeom prst="rect">
              <a:avLst/>
            </a:prstGeom>
            <a:noFill/>
            <a:ln>
              <a:noFill/>
            </a:ln>
          </p:spPr>
        </p:pic>
        <p:pic>
          <p:nvPicPr>
            <p:cNvPr id="175" name="Google Shape;175;p54"/>
            <p:cNvPicPr preferRelativeResize="0"/>
            <p:nvPr/>
          </p:nvPicPr>
          <p:blipFill rotWithShape="1">
            <a:blip r:embed="rId2">
              <a:alphaModFix/>
            </a:blip>
            <a:srcRect b="0" l="0" r="0" t="0"/>
            <a:stretch/>
          </p:blipFill>
          <p:spPr>
            <a:xfrm>
              <a:off x="6552867" y="4606764"/>
              <a:ext cx="6552867" cy="4213493"/>
            </a:xfrm>
            <a:prstGeom prst="rect">
              <a:avLst/>
            </a:prstGeom>
            <a:noFill/>
            <a:ln>
              <a:noFill/>
            </a:ln>
          </p:spPr>
        </p:pic>
        <p:pic>
          <p:nvPicPr>
            <p:cNvPr id="176" name="Google Shape;176;p54"/>
            <p:cNvPicPr preferRelativeResize="0"/>
            <p:nvPr/>
          </p:nvPicPr>
          <p:blipFill rotWithShape="1">
            <a:blip r:embed="rId2">
              <a:alphaModFix/>
            </a:blip>
            <a:srcRect b="0" l="1" r="60991" t="0"/>
            <a:stretch/>
          </p:blipFill>
          <p:spPr>
            <a:xfrm>
              <a:off x="13105735" y="4626481"/>
              <a:ext cx="2556165" cy="4213493"/>
            </a:xfrm>
            <a:prstGeom prst="rect">
              <a:avLst/>
            </a:prstGeom>
            <a:noFill/>
            <a:ln>
              <a:noFill/>
            </a:ln>
          </p:spPr>
        </p:pic>
      </p:grpSp>
      <p:grpSp>
        <p:nvGrpSpPr>
          <p:cNvPr id="177" name="Google Shape;177;p54"/>
          <p:cNvGrpSpPr/>
          <p:nvPr/>
        </p:nvGrpSpPr>
        <p:grpSpPr>
          <a:xfrm>
            <a:off x="-1" y="123515"/>
            <a:ext cx="16256001" cy="4792283"/>
            <a:chOff x="0" y="4606764"/>
            <a:chExt cx="15661900" cy="4233211"/>
          </a:xfrm>
        </p:grpSpPr>
        <p:pic>
          <p:nvPicPr>
            <p:cNvPr id="178" name="Google Shape;178;p54"/>
            <p:cNvPicPr preferRelativeResize="0"/>
            <p:nvPr/>
          </p:nvPicPr>
          <p:blipFill rotWithShape="1">
            <a:blip r:embed="rId2">
              <a:alphaModFix/>
            </a:blip>
            <a:srcRect b="0" l="0" r="0" t="0"/>
            <a:stretch/>
          </p:blipFill>
          <p:spPr>
            <a:xfrm>
              <a:off x="0" y="4626482"/>
              <a:ext cx="6552867" cy="4213493"/>
            </a:xfrm>
            <a:prstGeom prst="rect">
              <a:avLst/>
            </a:prstGeom>
            <a:noFill/>
            <a:ln>
              <a:noFill/>
            </a:ln>
          </p:spPr>
        </p:pic>
        <p:pic>
          <p:nvPicPr>
            <p:cNvPr id="179" name="Google Shape;179;p54"/>
            <p:cNvPicPr preferRelativeResize="0"/>
            <p:nvPr/>
          </p:nvPicPr>
          <p:blipFill rotWithShape="1">
            <a:blip r:embed="rId2">
              <a:alphaModFix/>
            </a:blip>
            <a:srcRect b="0" l="0" r="0" t="0"/>
            <a:stretch/>
          </p:blipFill>
          <p:spPr>
            <a:xfrm>
              <a:off x="6552867" y="4606764"/>
              <a:ext cx="6552867" cy="4213493"/>
            </a:xfrm>
            <a:prstGeom prst="rect">
              <a:avLst/>
            </a:prstGeom>
            <a:noFill/>
            <a:ln>
              <a:noFill/>
            </a:ln>
          </p:spPr>
        </p:pic>
        <p:pic>
          <p:nvPicPr>
            <p:cNvPr id="180" name="Google Shape;180;p54"/>
            <p:cNvPicPr preferRelativeResize="0"/>
            <p:nvPr/>
          </p:nvPicPr>
          <p:blipFill rotWithShape="1">
            <a:blip r:embed="rId2">
              <a:alphaModFix/>
            </a:blip>
            <a:srcRect b="0" l="1" r="60991" t="0"/>
            <a:stretch/>
          </p:blipFill>
          <p:spPr>
            <a:xfrm>
              <a:off x="13105735" y="4626481"/>
              <a:ext cx="2556165" cy="4213493"/>
            </a:xfrm>
            <a:prstGeom prst="rect">
              <a:avLst/>
            </a:prstGeom>
            <a:noFill/>
            <a:ln>
              <a:noFill/>
            </a:ln>
          </p:spPr>
        </p:pic>
      </p:grpSp>
      <p:grpSp>
        <p:nvGrpSpPr>
          <p:cNvPr id="181" name="Google Shape;181;p54"/>
          <p:cNvGrpSpPr/>
          <p:nvPr/>
        </p:nvGrpSpPr>
        <p:grpSpPr>
          <a:xfrm>
            <a:off x="0" y="-7450"/>
            <a:ext cx="16256000" cy="130964"/>
            <a:chOff x="0" y="474414"/>
            <a:chExt cx="7908925" cy="61412"/>
          </a:xfrm>
        </p:grpSpPr>
        <p:sp>
          <p:nvSpPr>
            <p:cNvPr id="182" name="Google Shape;182;p54"/>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3" name="Google Shape;183;p54"/>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4" name="Google Shape;184;p54"/>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5" name="Google Shape;185;p54"/>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6" name="Google Shape;186;p54"/>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7" name="Google Shape;187;p54"/>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8" name="Google Shape;188;p54"/>
            <p:cNvSpPr/>
            <p:nvPr/>
          </p:nvSpPr>
          <p:spPr>
            <a:xfrm>
              <a:off x="5972175" y="474414"/>
              <a:ext cx="1936750" cy="61412"/>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pic>
        <p:nvPicPr>
          <p:cNvPr id="189" name="Google Shape;189;p54"/>
          <p:cNvPicPr preferRelativeResize="0"/>
          <p:nvPr/>
        </p:nvPicPr>
        <p:blipFill rotWithShape="1">
          <a:blip r:embed="rId3">
            <a:alphaModFix/>
          </a:blip>
          <a:srcRect b="0" l="0" r="0" t="0"/>
          <a:stretch/>
        </p:blipFill>
        <p:spPr>
          <a:xfrm>
            <a:off x="14272524" y="2563382"/>
            <a:ext cx="1644872" cy="594709"/>
          </a:xfrm>
          <a:prstGeom prst="rect">
            <a:avLst/>
          </a:prstGeom>
          <a:noFill/>
          <a:ln>
            <a:noFill/>
          </a:ln>
        </p:spPr>
      </p:pic>
      <p:sp>
        <p:nvSpPr>
          <p:cNvPr id="190" name="Google Shape;190;p54"/>
          <p:cNvSpPr txBox="1"/>
          <p:nvPr>
            <p:ph idx="1" type="body"/>
          </p:nvPr>
        </p:nvSpPr>
        <p:spPr>
          <a:xfrm>
            <a:off x="1886347" y="3762307"/>
            <a:ext cx="12483308" cy="535531"/>
          </a:xfrm>
          <a:prstGeom prst="rect">
            <a:avLst/>
          </a:prstGeom>
          <a:noFill/>
          <a:ln>
            <a:noFill/>
          </a:ln>
        </p:spPr>
        <p:txBody>
          <a:bodyPr anchorCtr="0" anchor="ctr" bIns="45700" lIns="91425" spcFirstLastPara="1" rIns="91425" wrap="square" tIns="45700">
            <a:spAutoFit/>
          </a:bodyPr>
          <a:lstStyle>
            <a:lvl1pPr indent="-228600" lvl="0" marL="457200" marR="0" algn="ctr">
              <a:lnSpc>
                <a:spcPct val="90000"/>
              </a:lnSpc>
              <a:spcBef>
                <a:spcPts val="1284"/>
              </a:spcBef>
              <a:spcAft>
                <a:spcPts val="0"/>
              </a:spcAft>
              <a:buClr>
                <a:srgbClr val="404040"/>
              </a:buClr>
              <a:buSzPts val="3200"/>
              <a:buFont typeface="Arial"/>
              <a:buNone/>
              <a:defRPr b="0" sz="3200">
                <a:solidFill>
                  <a:srgbClr val="404040"/>
                </a:solidFill>
                <a:latin typeface="Open Sans ExtraBold"/>
                <a:ea typeface="Open Sans ExtraBold"/>
                <a:cs typeface="Open Sans ExtraBold"/>
                <a:sym typeface="Open Sans Extra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54"/>
          <p:cNvSpPr txBox="1"/>
          <p:nvPr>
            <p:ph idx="2" type="body"/>
          </p:nvPr>
        </p:nvSpPr>
        <p:spPr>
          <a:xfrm>
            <a:off x="2453770" y="4553377"/>
            <a:ext cx="11348463" cy="480131"/>
          </a:xfrm>
          <a:prstGeom prst="rect">
            <a:avLst/>
          </a:prstGeom>
          <a:noFill/>
          <a:ln>
            <a:noFill/>
          </a:ln>
        </p:spPr>
        <p:txBody>
          <a:bodyPr anchorCtr="0" anchor="ctr" bIns="45700" lIns="91425" spcFirstLastPara="1" rIns="91425" wrap="square" tIns="45700">
            <a:spAutoFit/>
          </a:bodyPr>
          <a:lstStyle>
            <a:lvl1pPr indent="-228600" lvl="0" marL="457200" marR="0" algn="ctr">
              <a:lnSpc>
                <a:spcPct val="90000"/>
              </a:lnSpc>
              <a:spcBef>
                <a:spcPts val="1284"/>
              </a:spcBef>
              <a:spcAft>
                <a:spcPts val="0"/>
              </a:spcAft>
              <a:buClr>
                <a:srgbClr val="404040"/>
              </a:buClr>
              <a:buSzPts val="2800"/>
              <a:buFont typeface="Arial"/>
              <a:buNone/>
              <a:defRPr b="0" sz="2800">
                <a:solidFill>
                  <a:srgbClr val="404040"/>
                </a:solidFill>
                <a:latin typeface="Open Sans"/>
                <a:ea typeface="Open Sans"/>
                <a:cs typeface="Open Sans"/>
                <a:sym typeface="Open Sans"/>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2" name="Google Shape;192;p54"/>
          <p:cNvPicPr preferRelativeResize="0"/>
          <p:nvPr/>
        </p:nvPicPr>
        <p:blipFill rotWithShape="1">
          <a:blip r:embed="rId4">
            <a:alphaModFix/>
          </a:blip>
          <a:srcRect b="0" l="0" r="0" t="0"/>
          <a:stretch/>
        </p:blipFill>
        <p:spPr>
          <a:xfrm>
            <a:off x="0" y="18272"/>
            <a:ext cx="16256000" cy="9144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1117600" y="487363"/>
            <a:ext cx="14020800" cy="17668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5"/>
          <p:cNvSpPr txBox="1"/>
          <p:nvPr>
            <p:ph idx="1" type="body"/>
          </p:nvPr>
        </p:nvSpPr>
        <p:spPr>
          <a:xfrm>
            <a:off x="1117600" y="2433638"/>
            <a:ext cx="14020800" cy="580231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5"/>
          <p:cNvSpPr txBox="1"/>
          <p:nvPr>
            <p:ph idx="10" type="dt"/>
          </p:nvPr>
        </p:nvSpPr>
        <p:spPr>
          <a:xfrm>
            <a:off x="1117600" y="8475663"/>
            <a:ext cx="3657600" cy="4857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5"/>
          <p:cNvSpPr txBox="1"/>
          <p:nvPr>
            <p:ph idx="11" type="ftr"/>
          </p:nvPr>
        </p:nvSpPr>
        <p:spPr>
          <a:xfrm>
            <a:off x="5384800" y="8475663"/>
            <a:ext cx="5486400" cy="48577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5"/>
          <p:cNvSpPr txBox="1"/>
          <p:nvPr>
            <p:ph idx="12" type="sldNum"/>
          </p:nvPr>
        </p:nvSpPr>
        <p:spPr>
          <a:xfrm>
            <a:off x="11480800" y="8475663"/>
            <a:ext cx="3657600" cy="48577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
          <p:cNvSpPr txBox="1"/>
          <p:nvPr>
            <p:ph idx="1" type="body"/>
          </p:nvPr>
        </p:nvSpPr>
        <p:spPr>
          <a:xfrm>
            <a:off x="2306069" y="2670096"/>
            <a:ext cx="11643865" cy="387799"/>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rgbClr val="3F3F3F"/>
              </a:buClr>
              <a:buSzPts val="2800"/>
              <a:buNone/>
            </a:pPr>
            <a:r>
              <a:rPr lang="en-US"/>
              <a:t>Lesson 08—Spark Structured Streaming </a:t>
            </a:r>
            <a:endParaRPr/>
          </a:p>
        </p:txBody>
      </p:sp>
      <p:sp>
        <p:nvSpPr>
          <p:cNvPr id="416" name="Google Shape;416;p1"/>
          <p:cNvSpPr txBox="1"/>
          <p:nvPr>
            <p:ph idx="2" type="body"/>
          </p:nvPr>
        </p:nvSpPr>
        <p:spPr>
          <a:xfrm>
            <a:off x="2306069" y="1824856"/>
            <a:ext cx="11643865" cy="590996"/>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rgbClr val="3F3F3F"/>
              </a:buClr>
              <a:buSzPts val="4267"/>
              <a:buNone/>
            </a:pPr>
            <a:r>
              <a:rPr lang="en-US" sz="4267"/>
              <a:t>Apache Spark and Scala</a:t>
            </a:r>
            <a:endParaRPr/>
          </a:p>
        </p:txBody>
      </p:sp>
      <p:sp>
        <p:nvSpPr>
          <p:cNvPr id="417" name="Google Shape;417;p1"/>
          <p:cNvSpPr txBox="1"/>
          <p:nvPr/>
        </p:nvSpPr>
        <p:spPr>
          <a:xfrm>
            <a:off x="279145" y="7773889"/>
            <a:ext cx="7553722" cy="937875"/>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450"/>
              <a:buFont typeface="Arial"/>
              <a:buNone/>
            </a:pPr>
            <a:r>
              <a:rPr b="0" i="0" lang="en-US" sz="1800" u="none" cap="none" strike="noStrike">
                <a:solidFill>
                  <a:srgbClr val="3F3F3F"/>
                </a:solidFill>
                <a:latin typeface="Calibri"/>
                <a:ea typeface="Calibri"/>
                <a:cs typeface="Calibri"/>
                <a:sym typeface="Calibri"/>
              </a:rPr>
              <a:t>Apache Spark, Spark, Apache, and the Spark logo are trademarks of the Apache Software Foundation.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
          <p:cNvSpPr txBox="1"/>
          <p:nvPr>
            <p:ph idx="1" type="body"/>
          </p:nvPr>
        </p:nvSpPr>
        <p:spPr>
          <a:xfrm>
            <a:off x="926745" y="1676697"/>
            <a:ext cx="12378946"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Spark Structured Streaming </a:t>
            </a:r>
            <a:endParaRPr b="0" i="0" sz="3200" u="none" cap="none" strike="noStrike">
              <a:solidFill>
                <a:schemeClr val="lt1"/>
              </a:solidFill>
              <a:latin typeface="Open Sans ExtraBold"/>
              <a:ea typeface="Open Sans ExtraBold"/>
              <a:cs typeface="Open Sans ExtraBold"/>
              <a:sym typeface="Open Sans ExtraBold"/>
            </a:endParaRPr>
          </a:p>
        </p:txBody>
      </p:sp>
      <p:sp>
        <p:nvSpPr>
          <p:cNvPr id="606" name="Google Shape;606;p10"/>
          <p:cNvSpPr txBox="1"/>
          <p:nvPr>
            <p:ph idx="2" type="body"/>
          </p:nvPr>
        </p:nvSpPr>
        <p:spPr>
          <a:xfrm>
            <a:off x="926744" y="2380588"/>
            <a:ext cx="12378949"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2: Structured Streaming Architecture, Model and Its Components</a:t>
            </a:r>
            <a:endParaRPr b="0" i="0" sz="2800" u="none" cap="none" strike="noStrike">
              <a:solidFill>
                <a:srgbClr val="0F547B"/>
              </a:solidFill>
              <a:latin typeface="Open Sans SemiBold"/>
              <a:ea typeface="Open Sans SemiBold"/>
              <a:cs typeface="Open Sans SemiBold"/>
              <a:sym typeface="Open Sans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cxnSp>
        <p:nvCxnSpPr>
          <p:cNvPr id="611" name="Google Shape;611;p11"/>
          <p:cNvCxnSpPr/>
          <p:nvPr/>
        </p:nvCxnSpPr>
        <p:spPr>
          <a:xfrm rot="10800000">
            <a:off x="4568864" y="5433458"/>
            <a:ext cx="0" cy="603080"/>
          </a:xfrm>
          <a:prstGeom prst="straightConnector1">
            <a:avLst/>
          </a:prstGeom>
          <a:noFill/>
          <a:ln cap="flat" cmpd="sng" w="38100">
            <a:solidFill>
              <a:schemeClr val="accent1"/>
            </a:solidFill>
            <a:prstDash val="solid"/>
            <a:miter lim="800000"/>
            <a:headEnd len="sm" w="sm" type="none"/>
            <a:tailEnd len="sm" w="sm" type="none"/>
          </a:ln>
        </p:spPr>
      </p:cxnSp>
      <p:cxnSp>
        <p:nvCxnSpPr>
          <p:cNvPr id="612" name="Google Shape;612;p11"/>
          <p:cNvCxnSpPr/>
          <p:nvPr/>
        </p:nvCxnSpPr>
        <p:spPr>
          <a:xfrm rot="10800000">
            <a:off x="4213226" y="5435737"/>
            <a:ext cx="0" cy="1435020"/>
          </a:xfrm>
          <a:prstGeom prst="straightConnector1">
            <a:avLst/>
          </a:prstGeom>
          <a:noFill/>
          <a:ln cap="flat" cmpd="sng" w="38100">
            <a:solidFill>
              <a:schemeClr val="accent1"/>
            </a:solidFill>
            <a:prstDash val="solid"/>
            <a:miter lim="800000"/>
            <a:headEnd len="sm" w="sm" type="none"/>
            <a:tailEnd len="sm" w="sm" type="none"/>
          </a:ln>
        </p:spPr>
      </p:cxnSp>
      <p:cxnSp>
        <p:nvCxnSpPr>
          <p:cNvPr id="613" name="Google Shape;613;p11"/>
          <p:cNvCxnSpPr/>
          <p:nvPr/>
        </p:nvCxnSpPr>
        <p:spPr>
          <a:xfrm rot="10800000">
            <a:off x="3808484" y="5433458"/>
            <a:ext cx="0" cy="2248711"/>
          </a:xfrm>
          <a:prstGeom prst="straightConnector1">
            <a:avLst/>
          </a:prstGeom>
          <a:noFill/>
          <a:ln cap="flat" cmpd="sng" w="38100">
            <a:solidFill>
              <a:schemeClr val="accent1"/>
            </a:solidFill>
            <a:prstDash val="solid"/>
            <a:miter lim="800000"/>
            <a:headEnd len="sm" w="sm" type="none"/>
            <a:tailEnd len="sm" w="sm" type="none"/>
          </a:ln>
        </p:spPr>
      </p:cxnSp>
      <p:sp>
        <p:nvSpPr>
          <p:cNvPr id="614" name="Google Shape;614;p1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Architecture, Model and Its Components</a:t>
            </a:r>
            <a:endParaRPr/>
          </a:p>
        </p:txBody>
      </p:sp>
      <p:sp>
        <p:nvSpPr>
          <p:cNvPr id="615" name="Google Shape;615;p11"/>
          <p:cNvSpPr txBox="1"/>
          <p:nvPr>
            <p:ph idx="4294967295" type="body"/>
          </p:nvPr>
        </p:nvSpPr>
        <p:spPr>
          <a:xfrm>
            <a:off x="727075" y="1415577"/>
            <a:ext cx="15528925" cy="1504473"/>
          </a:xfrm>
          <a:prstGeom prst="rect">
            <a:avLst/>
          </a:prstGeom>
          <a:noFill/>
          <a:ln>
            <a:noFill/>
          </a:ln>
        </p:spPr>
        <p:txBody>
          <a:bodyPr anchorCtr="0" anchor="t" bIns="45700" lIns="91425" spcFirstLastPara="1" rIns="91425" wrap="square" tIns="45700">
            <a:normAutofit/>
          </a:bodyPr>
          <a:lstStyle/>
          <a:p>
            <a:pPr indent="0" lvl="0" marL="0" rtl="0" algn="l">
              <a:lnSpc>
                <a:spcPct val="200000"/>
              </a:lnSpc>
              <a:spcBef>
                <a:spcPts val="0"/>
              </a:spcBef>
              <a:spcAft>
                <a:spcPts val="0"/>
              </a:spcAft>
              <a:buClr>
                <a:srgbClr val="3F3F3F"/>
              </a:buClr>
              <a:buSzPts val="2400"/>
              <a:buNone/>
            </a:pPr>
            <a:r>
              <a:rPr lang="en-US">
                <a:solidFill>
                  <a:srgbClr val="3F3F3F"/>
                </a:solidFill>
                <a:latin typeface="Open Sans"/>
                <a:ea typeface="Open Sans"/>
                <a:cs typeface="Open Sans"/>
                <a:sym typeface="Open Sans"/>
              </a:rPr>
              <a:t>    Structured Streaming treats all the arriving data as an </a:t>
            </a:r>
            <a:r>
              <a:rPr b="1" lang="en-US">
                <a:solidFill>
                  <a:srgbClr val="3F3F3F"/>
                </a:solidFill>
                <a:latin typeface="Open Sans"/>
                <a:ea typeface="Open Sans"/>
                <a:cs typeface="Open Sans"/>
                <a:sym typeface="Open Sans"/>
              </a:rPr>
              <a:t>unbounded input table</a:t>
            </a:r>
            <a:r>
              <a:rPr lang="en-US">
                <a:solidFill>
                  <a:srgbClr val="3F3F3F"/>
                </a:solidFill>
                <a:latin typeface="Open Sans"/>
                <a:ea typeface="Open Sans"/>
                <a:cs typeface="Open Sans"/>
                <a:sym typeface="Open Sans"/>
              </a:rPr>
              <a:t>.</a:t>
            </a:r>
            <a:endParaRPr/>
          </a:p>
          <a:p>
            <a:pPr indent="0" lvl="0" marL="0" rtl="0" algn="l">
              <a:lnSpc>
                <a:spcPct val="200000"/>
              </a:lnSpc>
              <a:spcBef>
                <a:spcPts val="0"/>
              </a:spcBef>
              <a:spcAft>
                <a:spcPts val="0"/>
              </a:spcAft>
              <a:buClr>
                <a:srgbClr val="3F3F3F"/>
              </a:buClr>
              <a:buSzPts val="2400"/>
              <a:buNone/>
            </a:pPr>
            <a:r>
              <a:rPr lang="en-US">
                <a:solidFill>
                  <a:srgbClr val="3F3F3F"/>
                </a:solidFill>
                <a:latin typeface="Open Sans"/>
                <a:ea typeface="Open Sans"/>
                <a:cs typeface="Open Sans"/>
                <a:sym typeface="Open Sans"/>
              </a:rPr>
              <a:t>    Every time there is a new item in the stream, it gets appended as a row in the input table at the bottom.</a:t>
            </a:r>
            <a:endParaRPr/>
          </a:p>
        </p:txBody>
      </p:sp>
      <p:pic>
        <p:nvPicPr>
          <p:cNvPr id="616" name="Google Shape;616;p11"/>
          <p:cNvPicPr preferRelativeResize="0"/>
          <p:nvPr/>
        </p:nvPicPr>
        <p:blipFill rotWithShape="1">
          <a:blip r:embed="rId3">
            <a:alphaModFix/>
          </a:blip>
          <a:srcRect b="0" l="0" r="0" t="0"/>
          <a:stretch/>
        </p:blipFill>
        <p:spPr>
          <a:xfrm>
            <a:off x="1564427" y="870793"/>
            <a:ext cx="13113598" cy="274320"/>
          </a:xfrm>
          <a:prstGeom prst="rect">
            <a:avLst/>
          </a:prstGeom>
          <a:noFill/>
          <a:ln>
            <a:noFill/>
          </a:ln>
        </p:spPr>
      </p:pic>
      <p:sp>
        <p:nvSpPr>
          <p:cNvPr id="617" name="Google Shape;617;p11"/>
          <p:cNvSpPr/>
          <p:nvPr/>
        </p:nvSpPr>
        <p:spPr>
          <a:xfrm rot="5400000">
            <a:off x="4190380" y="3536778"/>
            <a:ext cx="698500" cy="3100762"/>
          </a:xfrm>
          <a:prstGeom prst="can">
            <a:avLst>
              <a:gd fmla="val 25000" name="adj"/>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8" name="Google Shape;618;p11"/>
          <p:cNvSpPr/>
          <p:nvPr/>
        </p:nvSpPr>
        <p:spPr>
          <a:xfrm>
            <a:off x="3283311" y="4842916"/>
            <a:ext cx="298089" cy="508121"/>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9" name="Google Shape;619;p11"/>
          <p:cNvSpPr/>
          <p:nvPr/>
        </p:nvSpPr>
        <p:spPr>
          <a:xfrm>
            <a:off x="3656264" y="4842916"/>
            <a:ext cx="298089" cy="508121"/>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0" name="Google Shape;620;p11"/>
          <p:cNvSpPr/>
          <p:nvPr/>
        </p:nvSpPr>
        <p:spPr>
          <a:xfrm>
            <a:off x="4029217" y="4842916"/>
            <a:ext cx="298089" cy="508121"/>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1" name="Google Shape;621;p11"/>
          <p:cNvSpPr/>
          <p:nvPr/>
        </p:nvSpPr>
        <p:spPr>
          <a:xfrm>
            <a:off x="4402170" y="4842916"/>
            <a:ext cx="298089" cy="508121"/>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2" name="Google Shape;622;p11"/>
          <p:cNvSpPr/>
          <p:nvPr/>
        </p:nvSpPr>
        <p:spPr>
          <a:xfrm>
            <a:off x="4785738" y="4842916"/>
            <a:ext cx="883913" cy="508121"/>
          </a:xfrm>
          <a:prstGeom prst="rect">
            <a:avLst/>
          </a:prstGeom>
          <a:solidFill>
            <a:srgbClr val="DDEAF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23" name="Google Shape;623;p11"/>
          <p:cNvGrpSpPr/>
          <p:nvPr/>
        </p:nvGrpSpPr>
        <p:grpSpPr>
          <a:xfrm>
            <a:off x="7424541" y="4535492"/>
            <a:ext cx="3877077" cy="3303180"/>
            <a:chOff x="7424541" y="3466347"/>
            <a:chExt cx="3877077" cy="3303180"/>
          </a:xfrm>
        </p:grpSpPr>
        <p:sp>
          <p:nvSpPr>
            <p:cNvPr id="624" name="Google Shape;624;p11"/>
            <p:cNvSpPr/>
            <p:nvPr/>
          </p:nvSpPr>
          <p:spPr>
            <a:xfrm>
              <a:off x="7424541" y="3501850"/>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5" name="Google Shape;625;p11"/>
            <p:cNvSpPr/>
            <p:nvPr/>
          </p:nvSpPr>
          <p:spPr>
            <a:xfrm>
              <a:off x="8216040" y="3501850"/>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6" name="Google Shape;626;p11"/>
            <p:cNvSpPr/>
            <p:nvPr/>
          </p:nvSpPr>
          <p:spPr>
            <a:xfrm>
              <a:off x="9007539" y="3501850"/>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7" name="Google Shape;627;p11"/>
            <p:cNvSpPr/>
            <p:nvPr/>
          </p:nvSpPr>
          <p:spPr>
            <a:xfrm>
              <a:off x="9799038" y="3501850"/>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8" name="Google Shape;628;p11"/>
            <p:cNvSpPr/>
            <p:nvPr/>
          </p:nvSpPr>
          <p:spPr>
            <a:xfrm>
              <a:off x="10590537" y="3501850"/>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9" name="Google Shape;629;p11"/>
            <p:cNvSpPr/>
            <p:nvPr/>
          </p:nvSpPr>
          <p:spPr>
            <a:xfrm>
              <a:off x="7424541" y="3938016"/>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0" name="Google Shape;630;p11"/>
            <p:cNvSpPr/>
            <p:nvPr/>
          </p:nvSpPr>
          <p:spPr>
            <a:xfrm>
              <a:off x="8216040" y="3938016"/>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1" name="Google Shape;631;p11"/>
            <p:cNvSpPr/>
            <p:nvPr/>
          </p:nvSpPr>
          <p:spPr>
            <a:xfrm>
              <a:off x="9007539" y="3938016"/>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2" name="Google Shape;632;p11"/>
            <p:cNvSpPr/>
            <p:nvPr/>
          </p:nvSpPr>
          <p:spPr>
            <a:xfrm>
              <a:off x="9799038" y="3938016"/>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3" name="Google Shape;633;p11"/>
            <p:cNvSpPr/>
            <p:nvPr/>
          </p:nvSpPr>
          <p:spPr>
            <a:xfrm>
              <a:off x="10590537" y="3938016"/>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 name="Google Shape;634;p11"/>
            <p:cNvSpPr/>
            <p:nvPr/>
          </p:nvSpPr>
          <p:spPr>
            <a:xfrm>
              <a:off x="7424541" y="4364313"/>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5" name="Google Shape;635;p11"/>
            <p:cNvSpPr/>
            <p:nvPr/>
          </p:nvSpPr>
          <p:spPr>
            <a:xfrm>
              <a:off x="8216040" y="4364313"/>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6" name="Google Shape;636;p11"/>
            <p:cNvSpPr/>
            <p:nvPr/>
          </p:nvSpPr>
          <p:spPr>
            <a:xfrm>
              <a:off x="9007539" y="4364313"/>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7" name="Google Shape;637;p11"/>
            <p:cNvSpPr/>
            <p:nvPr/>
          </p:nvSpPr>
          <p:spPr>
            <a:xfrm>
              <a:off x="9799038" y="4364313"/>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8" name="Google Shape;638;p11"/>
            <p:cNvSpPr/>
            <p:nvPr/>
          </p:nvSpPr>
          <p:spPr>
            <a:xfrm>
              <a:off x="10590537" y="4364313"/>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9" name="Google Shape;639;p11"/>
            <p:cNvSpPr/>
            <p:nvPr/>
          </p:nvSpPr>
          <p:spPr>
            <a:xfrm>
              <a:off x="7424541" y="4800479"/>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0" name="Google Shape;640;p11"/>
            <p:cNvSpPr/>
            <p:nvPr/>
          </p:nvSpPr>
          <p:spPr>
            <a:xfrm>
              <a:off x="8216040" y="4800479"/>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 name="Google Shape;641;p11"/>
            <p:cNvSpPr/>
            <p:nvPr/>
          </p:nvSpPr>
          <p:spPr>
            <a:xfrm>
              <a:off x="9007539" y="4800479"/>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2" name="Google Shape;642;p11"/>
            <p:cNvSpPr/>
            <p:nvPr/>
          </p:nvSpPr>
          <p:spPr>
            <a:xfrm>
              <a:off x="9799038" y="4800479"/>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3" name="Google Shape;643;p11"/>
            <p:cNvSpPr/>
            <p:nvPr/>
          </p:nvSpPr>
          <p:spPr>
            <a:xfrm>
              <a:off x="10590537" y="4800479"/>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4" name="Google Shape;644;p11"/>
            <p:cNvSpPr/>
            <p:nvPr/>
          </p:nvSpPr>
          <p:spPr>
            <a:xfrm>
              <a:off x="7438937" y="5615316"/>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5" name="Google Shape;645;p11"/>
            <p:cNvSpPr/>
            <p:nvPr/>
          </p:nvSpPr>
          <p:spPr>
            <a:xfrm>
              <a:off x="8230436" y="5615316"/>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6" name="Google Shape;646;p11"/>
            <p:cNvSpPr/>
            <p:nvPr/>
          </p:nvSpPr>
          <p:spPr>
            <a:xfrm>
              <a:off x="9021935" y="5615316"/>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7" name="Google Shape;647;p11"/>
            <p:cNvSpPr/>
            <p:nvPr/>
          </p:nvSpPr>
          <p:spPr>
            <a:xfrm>
              <a:off x="9813434" y="5615316"/>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8" name="Google Shape;648;p11"/>
            <p:cNvSpPr/>
            <p:nvPr/>
          </p:nvSpPr>
          <p:spPr>
            <a:xfrm>
              <a:off x="10604933" y="5615316"/>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Google Shape;649;p11"/>
            <p:cNvSpPr/>
            <p:nvPr/>
          </p:nvSpPr>
          <p:spPr>
            <a:xfrm>
              <a:off x="7438937" y="6435698"/>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0" name="Google Shape;650;p11"/>
            <p:cNvSpPr/>
            <p:nvPr/>
          </p:nvSpPr>
          <p:spPr>
            <a:xfrm>
              <a:off x="8230436" y="6435698"/>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1" name="Google Shape;651;p11"/>
            <p:cNvSpPr/>
            <p:nvPr/>
          </p:nvSpPr>
          <p:spPr>
            <a:xfrm>
              <a:off x="9021935" y="6435698"/>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2" name="Google Shape;652;p11"/>
            <p:cNvSpPr/>
            <p:nvPr/>
          </p:nvSpPr>
          <p:spPr>
            <a:xfrm>
              <a:off x="9813434" y="6435698"/>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 name="Google Shape;653;p11"/>
            <p:cNvSpPr/>
            <p:nvPr/>
          </p:nvSpPr>
          <p:spPr>
            <a:xfrm>
              <a:off x="10604933" y="6435698"/>
              <a:ext cx="696685" cy="333829"/>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4" name="Google Shape;654;p11"/>
            <p:cNvSpPr txBox="1"/>
            <p:nvPr/>
          </p:nvSpPr>
          <p:spPr>
            <a:xfrm>
              <a:off x="7495524" y="3488495"/>
              <a:ext cx="482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Col</a:t>
              </a:r>
              <a:endParaRPr/>
            </a:p>
          </p:txBody>
        </p:sp>
        <p:sp>
          <p:nvSpPr>
            <p:cNvPr id="655" name="Google Shape;655;p11"/>
            <p:cNvSpPr txBox="1"/>
            <p:nvPr/>
          </p:nvSpPr>
          <p:spPr>
            <a:xfrm>
              <a:off x="8329406" y="3493513"/>
              <a:ext cx="482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Col</a:t>
              </a:r>
              <a:endParaRPr/>
            </a:p>
          </p:txBody>
        </p:sp>
        <p:sp>
          <p:nvSpPr>
            <p:cNvPr id="656" name="Google Shape;656;p11"/>
            <p:cNvSpPr txBox="1"/>
            <p:nvPr/>
          </p:nvSpPr>
          <p:spPr>
            <a:xfrm>
              <a:off x="9132018" y="3493513"/>
              <a:ext cx="482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Col</a:t>
              </a:r>
              <a:endParaRPr/>
            </a:p>
          </p:txBody>
        </p:sp>
        <p:sp>
          <p:nvSpPr>
            <p:cNvPr id="657" name="Google Shape;657;p11"/>
            <p:cNvSpPr txBox="1"/>
            <p:nvPr/>
          </p:nvSpPr>
          <p:spPr>
            <a:xfrm>
              <a:off x="9898960" y="3473750"/>
              <a:ext cx="482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Col</a:t>
              </a:r>
              <a:endParaRPr/>
            </a:p>
          </p:txBody>
        </p:sp>
        <p:sp>
          <p:nvSpPr>
            <p:cNvPr id="658" name="Google Shape;658;p11"/>
            <p:cNvSpPr txBox="1"/>
            <p:nvPr/>
          </p:nvSpPr>
          <p:spPr>
            <a:xfrm>
              <a:off x="10697467" y="3466347"/>
              <a:ext cx="482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Col</a:t>
              </a:r>
              <a:endParaRPr/>
            </a:p>
          </p:txBody>
        </p:sp>
      </p:grpSp>
      <p:sp>
        <p:nvSpPr>
          <p:cNvPr id="659" name="Google Shape;659;p11"/>
          <p:cNvSpPr txBox="1"/>
          <p:nvPr/>
        </p:nvSpPr>
        <p:spPr>
          <a:xfrm>
            <a:off x="8761788" y="4109195"/>
            <a:ext cx="13125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Target Table</a:t>
            </a:r>
            <a:endParaRPr/>
          </a:p>
        </p:txBody>
      </p:sp>
      <p:sp>
        <p:nvSpPr>
          <p:cNvPr id="660" name="Google Shape;660;p11"/>
          <p:cNvSpPr txBox="1"/>
          <p:nvPr/>
        </p:nvSpPr>
        <p:spPr>
          <a:xfrm>
            <a:off x="3020480" y="3970695"/>
            <a:ext cx="212323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Streaming into the system</a:t>
            </a:r>
            <a:endParaRPr/>
          </a:p>
        </p:txBody>
      </p:sp>
      <p:cxnSp>
        <p:nvCxnSpPr>
          <p:cNvPr id="661" name="Google Shape;661;p11"/>
          <p:cNvCxnSpPr/>
          <p:nvPr/>
        </p:nvCxnSpPr>
        <p:spPr>
          <a:xfrm>
            <a:off x="4568863" y="6036870"/>
            <a:ext cx="2855678"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662" name="Google Shape;662;p11"/>
          <p:cNvCxnSpPr/>
          <p:nvPr/>
        </p:nvCxnSpPr>
        <p:spPr>
          <a:xfrm>
            <a:off x="4213226" y="6870757"/>
            <a:ext cx="3211315"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663" name="Google Shape;663;p11"/>
          <p:cNvCxnSpPr/>
          <p:nvPr/>
        </p:nvCxnSpPr>
        <p:spPr>
          <a:xfrm>
            <a:off x="3805308" y="7682169"/>
            <a:ext cx="3619233" cy="0"/>
          </a:xfrm>
          <a:prstGeom prst="straightConnector1">
            <a:avLst/>
          </a:prstGeom>
          <a:noFill/>
          <a:ln cap="flat" cmpd="sng" w="38100">
            <a:solidFill>
              <a:schemeClr val="accent1"/>
            </a:solidFill>
            <a:prstDash val="solid"/>
            <a:miter lim="800000"/>
            <a:headEnd len="sm" w="sm" type="none"/>
            <a:tailEnd len="med" w="med" type="triangle"/>
          </a:ln>
        </p:spPr>
      </p:cxnSp>
      <p:sp>
        <p:nvSpPr>
          <p:cNvPr id="664" name="Google Shape;664;p11"/>
          <p:cNvSpPr txBox="1"/>
          <p:nvPr/>
        </p:nvSpPr>
        <p:spPr>
          <a:xfrm>
            <a:off x="5428154" y="6058798"/>
            <a:ext cx="212323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New Stream data gets appended</a:t>
            </a:r>
            <a:endParaRPr/>
          </a:p>
        </p:txBody>
      </p:sp>
      <p:sp>
        <p:nvSpPr>
          <p:cNvPr id="665" name="Google Shape;665;p11"/>
          <p:cNvSpPr txBox="1"/>
          <p:nvPr/>
        </p:nvSpPr>
        <p:spPr>
          <a:xfrm>
            <a:off x="7663972" y="8163281"/>
            <a:ext cx="21232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Unbounded table</a:t>
            </a:r>
            <a:endParaRPr/>
          </a:p>
        </p:txBody>
      </p:sp>
      <p:sp>
        <p:nvSpPr>
          <p:cNvPr id="666" name="Google Shape;666;p11"/>
          <p:cNvSpPr txBox="1"/>
          <p:nvPr/>
        </p:nvSpPr>
        <p:spPr>
          <a:xfrm>
            <a:off x="11494606" y="4808830"/>
            <a:ext cx="21232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t0</a:t>
            </a:r>
            <a:endParaRPr/>
          </a:p>
        </p:txBody>
      </p:sp>
      <p:sp>
        <p:nvSpPr>
          <p:cNvPr id="667" name="Google Shape;667;p11"/>
          <p:cNvSpPr txBox="1"/>
          <p:nvPr/>
        </p:nvSpPr>
        <p:spPr>
          <a:xfrm>
            <a:off x="11494606" y="5894923"/>
            <a:ext cx="21232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t1</a:t>
            </a:r>
            <a:endParaRPr/>
          </a:p>
        </p:txBody>
      </p:sp>
      <p:sp>
        <p:nvSpPr>
          <p:cNvPr id="668" name="Google Shape;668;p11"/>
          <p:cNvSpPr txBox="1"/>
          <p:nvPr/>
        </p:nvSpPr>
        <p:spPr>
          <a:xfrm>
            <a:off x="11494606" y="6705129"/>
            <a:ext cx="21232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t2</a:t>
            </a:r>
            <a:endParaRPr/>
          </a:p>
        </p:txBody>
      </p:sp>
      <p:cxnSp>
        <p:nvCxnSpPr>
          <p:cNvPr id="669" name="Google Shape;669;p11"/>
          <p:cNvCxnSpPr/>
          <p:nvPr/>
        </p:nvCxnSpPr>
        <p:spPr>
          <a:xfrm>
            <a:off x="3169461" y="4579482"/>
            <a:ext cx="2445463" cy="0"/>
          </a:xfrm>
          <a:prstGeom prst="straightConnector1">
            <a:avLst/>
          </a:prstGeom>
          <a:noFill/>
          <a:ln cap="flat" cmpd="sng" w="12700">
            <a:solidFill>
              <a:schemeClr val="accent1"/>
            </a:solidFill>
            <a:prstDash val="solid"/>
            <a:miter lim="800000"/>
            <a:headEnd len="sm" w="sm" type="none"/>
            <a:tailEnd len="med" w="med" type="triangle"/>
          </a:ln>
        </p:spPr>
      </p:cxnSp>
      <p:sp>
        <p:nvSpPr>
          <p:cNvPr id="670" name="Google Shape;670;p11"/>
          <p:cNvSpPr/>
          <p:nvPr/>
        </p:nvSpPr>
        <p:spPr>
          <a:xfrm>
            <a:off x="754982" y="1654457"/>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1" name="Google Shape;671;p11"/>
          <p:cNvSpPr/>
          <p:nvPr/>
        </p:nvSpPr>
        <p:spPr>
          <a:xfrm>
            <a:off x="765190" y="2253953"/>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2" name="Google Shape;672;p11"/>
          <p:cNvSpPr/>
          <p:nvPr/>
        </p:nvSpPr>
        <p:spPr>
          <a:xfrm>
            <a:off x="5127018" y="1041875"/>
            <a:ext cx="60019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rgbClr val="3F3F3F"/>
                </a:solidFill>
                <a:latin typeface="Open Sans ExtraBold"/>
                <a:ea typeface="Open Sans ExtraBold"/>
                <a:cs typeface="Open Sans ExtraBold"/>
                <a:sym typeface="Open Sans ExtraBold"/>
              </a:rPr>
              <a:t>STRUCTURED STREAMING ARCHITECTURE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Architecture, Model and Its Components (Contd.)</a:t>
            </a:r>
            <a:endParaRPr/>
          </a:p>
        </p:txBody>
      </p:sp>
      <p:sp>
        <p:nvSpPr>
          <p:cNvPr id="678" name="Google Shape;678;p12"/>
          <p:cNvSpPr txBox="1"/>
          <p:nvPr>
            <p:ph idx="4294967295" type="body"/>
          </p:nvPr>
        </p:nvSpPr>
        <p:spPr>
          <a:xfrm>
            <a:off x="671521" y="1653072"/>
            <a:ext cx="6981298" cy="63260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Incremental execution on streaming data</a:t>
            </a:r>
            <a:endParaRPr/>
          </a:p>
        </p:txBody>
      </p:sp>
      <p:pic>
        <p:nvPicPr>
          <p:cNvPr id="679" name="Google Shape;679;p12"/>
          <p:cNvPicPr preferRelativeResize="0"/>
          <p:nvPr/>
        </p:nvPicPr>
        <p:blipFill rotWithShape="1">
          <a:blip r:embed="rId3">
            <a:alphaModFix/>
          </a:blip>
          <a:srcRect b="0" l="0" r="0" t="0"/>
          <a:stretch/>
        </p:blipFill>
        <p:spPr>
          <a:xfrm>
            <a:off x="736600" y="870793"/>
            <a:ext cx="14769252" cy="274320"/>
          </a:xfrm>
          <a:prstGeom prst="rect">
            <a:avLst/>
          </a:prstGeom>
          <a:noFill/>
          <a:ln>
            <a:noFill/>
          </a:ln>
        </p:spPr>
      </p:pic>
      <p:grpSp>
        <p:nvGrpSpPr>
          <p:cNvPr id="680" name="Google Shape;680;p12"/>
          <p:cNvGrpSpPr/>
          <p:nvPr/>
        </p:nvGrpSpPr>
        <p:grpSpPr>
          <a:xfrm>
            <a:off x="3774143" y="2987811"/>
            <a:ext cx="8084922" cy="5269924"/>
            <a:chOff x="1717288" y="2686931"/>
            <a:chExt cx="7647130" cy="5419953"/>
          </a:xfrm>
        </p:grpSpPr>
        <p:cxnSp>
          <p:nvCxnSpPr>
            <p:cNvPr id="681" name="Google Shape;681;p12"/>
            <p:cNvCxnSpPr/>
            <p:nvPr/>
          </p:nvCxnSpPr>
          <p:spPr>
            <a:xfrm>
              <a:off x="6404415" y="4720725"/>
              <a:ext cx="11771" cy="1658090"/>
            </a:xfrm>
            <a:prstGeom prst="straightConnector1">
              <a:avLst/>
            </a:prstGeom>
            <a:noFill/>
            <a:ln cap="flat" cmpd="sng" w="38100">
              <a:solidFill>
                <a:srgbClr val="595959"/>
              </a:solidFill>
              <a:prstDash val="solid"/>
              <a:miter lim="800000"/>
              <a:headEnd len="sm" w="sm" type="none"/>
              <a:tailEnd len="med" w="med" type="triangle"/>
            </a:ln>
          </p:spPr>
        </p:cxnSp>
        <p:sp>
          <p:nvSpPr>
            <p:cNvPr id="682" name="Google Shape;682;p12"/>
            <p:cNvSpPr/>
            <p:nvPr/>
          </p:nvSpPr>
          <p:spPr>
            <a:xfrm>
              <a:off x="4527396" y="4180955"/>
              <a:ext cx="558800" cy="512956"/>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3" name="Google Shape;683;p12"/>
            <p:cNvSpPr/>
            <p:nvPr/>
          </p:nvSpPr>
          <p:spPr>
            <a:xfrm>
              <a:off x="6092113" y="4180955"/>
              <a:ext cx="558800" cy="970908"/>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4" name="Google Shape;684;p12"/>
            <p:cNvSpPr/>
            <p:nvPr/>
          </p:nvSpPr>
          <p:spPr>
            <a:xfrm>
              <a:off x="7693647" y="4180954"/>
              <a:ext cx="558800" cy="1506167"/>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5" name="Google Shape;685;p12"/>
            <p:cNvSpPr/>
            <p:nvPr/>
          </p:nvSpPr>
          <p:spPr>
            <a:xfrm>
              <a:off x="4527396" y="6352001"/>
              <a:ext cx="558800" cy="512956"/>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6" name="Google Shape;686;p12"/>
            <p:cNvSpPr/>
            <p:nvPr/>
          </p:nvSpPr>
          <p:spPr>
            <a:xfrm>
              <a:off x="6092113" y="6352001"/>
              <a:ext cx="558800" cy="512956"/>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7" name="Google Shape;687;p12"/>
            <p:cNvSpPr/>
            <p:nvPr/>
          </p:nvSpPr>
          <p:spPr>
            <a:xfrm>
              <a:off x="7693647" y="6392177"/>
              <a:ext cx="558800" cy="512956"/>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8" name="Google Shape;688;p12"/>
            <p:cNvSpPr/>
            <p:nvPr/>
          </p:nvSpPr>
          <p:spPr>
            <a:xfrm>
              <a:off x="7693647" y="7593928"/>
              <a:ext cx="558800" cy="512956"/>
            </a:xfrm>
            <a:prstGeom prst="rect">
              <a:avLst/>
            </a:prstGeom>
            <a:solidFill>
              <a:srgbClr val="F49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9" name="Google Shape;689;p12"/>
            <p:cNvSpPr/>
            <p:nvPr/>
          </p:nvSpPr>
          <p:spPr>
            <a:xfrm>
              <a:off x="6092112" y="7593928"/>
              <a:ext cx="558800" cy="512956"/>
            </a:xfrm>
            <a:prstGeom prst="rect">
              <a:avLst/>
            </a:prstGeom>
            <a:solidFill>
              <a:srgbClr val="F49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0" name="Google Shape;690;p12"/>
            <p:cNvSpPr/>
            <p:nvPr/>
          </p:nvSpPr>
          <p:spPr>
            <a:xfrm>
              <a:off x="4527396" y="7593928"/>
              <a:ext cx="558800" cy="512956"/>
            </a:xfrm>
            <a:prstGeom prst="rect">
              <a:avLst/>
            </a:prstGeom>
            <a:solidFill>
              <a:srgbClr val="F4908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1" name="Google Shape;691;p12"/>
            <p:cNvSpPr txBox="1"/>
            <p:nvPr/>
          </p:nvSpPr>
          <p:spPr>
            <a:xfrm>
              <a:off x="1717288" y="3361457"/>
              <a:ext cx="6495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Time</a:t>
              </a:r>
              <a:endParaRPr/>
            </a:p>
          </p:txBody>
        </p:sp>
        <p:sp>
          <p:nvSpPr>
            <p:cNvPr id="692" name="Google Shape;692;p12"/>
            <p:cNvSpPr txBox="1"/>
            <p:nvPr/>
          </p:nvSpPr>
          <p:spPr>
            <a:xfrm>
              <a:off x="2700860" y="4297077"/>
              <a:ext cx="6848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Input</a:t>
              </a:r>
              <a:endParaRPr/>
            </a:p>
          </p:txBody>
        </p:sp>
        <p:sp>
          <p:nvSpPr>
            <p:cNvPr id="693" name="Google Shape;693;p12"/>
            <p:cNvSpPr txBox="1"/>
            <p:nvPr/>
          </p:nvSpPr>
          <p:spPr>
            <a:xfrm>
              <a:off x="2700860" y="6392177"/>
              <a:ext cx="7625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Result</a:t>
              </a:r>
              <a:endParaRPr/>
            </a:p>
          </p:txBody>
        </p:sp>
        <p:sp>
          <p:nvSpPr>
            <p:cNvPr id="694" name="Google Shape;694;p12"/>
            <p:cNvSpPr txBox="1"/>
            <p:nvPr/>
          </p:nvSpPr>
          <p:spPr>
            <a:xfrm>
              <a:off x="2540976" y="7460553"/>
              <a:ext cx="168937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Complete mode</a:t>
              </a:r>
              <a:endParaRPr/>
            </a:p>
          </p:txBody>
        </p:sp>
        <p:sp>
          <p:nvSpPr>
            <p:cNvPr id="695" name="Google Shape;695;p12"/>
            <p:cNvSpPr txBox="1"/>
            <p:nvPr/>
          </p:nvSpPr>
          <p:spPr>
            <a:xfrm>
              <a:off x="5033462" y="4097164"/>
              <a:ext cx="97000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up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t=1</a:t>
              </a:r>
              <a:endParaRPr/>
            </a:p>
          </p:txBody>
        </p:sp>
        <p:sp>
          <p:nvSpPr>
            <p:cNvPr id="696" name="Google Shape;696;p12"/>
            <p:cNvSpPr txBox="1"/>
            <p:nvPr/>
          </p:nvSpPr>
          <p:spPr>
            <a:xfrm>
              <a:off x="5024713" y="6285313"/>
              <a:ext cx="11119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Result up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t=1</a:t>
              </a:r>
              <a:endParaRPr/>
            </a:p>
          </p:txBody>
        </p:sp>
        <p:sp>
          <p:nvSpPr>
            <p:cNvPr id="697" name="Google Shape;697;p12"/>
            <p:cNvSpPr txBox="1"/>
            <p:nvPr/>
          </p:nvSpPr>
          <p:spPr>
            <a:xfrm>
              <a:off x="6616295" y="6280034"/>
              <a:ext cx="11119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Result up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t=2</a:t>
              </a:r>
              <a:endParaRPr/>
            </a:p>
          </p:txBody>
        </p:sp>
        <p:sp>
          <p:nvSpPr>
            <p:cNvPr id="698" name="Google Shape;698;p12"/>
            <p:cNvSpPr txBox="1"/>
            <p:nvPr/>
          </p:nvSpPr>
          <p:spPr>
            <a:xfrm>
              <a:off x="8252447" y="6288875"/>
              <a:ext cx="11119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Result up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t=3</a:t>
              </a:r>
              <a:endParaRPr/>
            </a:p>
          </p:txBody>
        </p:sp>
        <p:sp>
          <p:nvSpPr>
            <p:cNvPr id="699" name="Google Shape;699;p12"/>
            <p:cNvSpPr txBox="1"/>
            <p:nvPr/>
          </p:nvSpPr>
          <p:spPr>
            <a:xfrm>
              <a:off x="6631992" y="4094634"/>
              <a:ext cx="97000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up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t=2</a:t>
              </a:r>
              <a:endParaRPr/>
            </a:p>
          </p:txBody>
        </p:sp>
        <p:sp>
          <p:nvSpPr>
            <p:cNvPr id="700" name="Google Shape;700;p12"/>
            <p:cNvSpPr txBox="1"/>
            <p:nvPr/>
          </p:nvSpPr>
          <p:spPr>
            <a:xfrm>
              <a:off x="8325172" y="4180954"/>
              <a:ext cx="97000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up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t=3</a:t>
              </a:r>
              <a:endParaRPr/>
            </a:p>
          </p:txBody>
        </p:sp>
        <p:sp>
          <p:nvSpPr>
            <p:cNvPr id="701" name="Google Shape;701;p12"/>
            <p:cNvSpPr txBox="1"/>
            <p:nvPr/>
          </p:nvSpPr>
          <p:spPr>
            <a:xfrm>
              <a:off x="5283408" y="2686931"/>
              <a:ext cx="19068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Trigger.every 1 sec</a:t>
              </a:r>
              <a:endParaRPr/>
            </a:p>
          </p:txBody>
        </p:sp>
        <p:cxnSp>
          <p:nvCxnSpPr>
            <p:cNvPr id="702" name="Google Shape;702;p12"/>
            <p:cNvCxnSpPr/>
            <p:nvPr/>
          </p:nvCxnSpPr>
          <p:spPr>
            <a:xfrm>
              <a:off x="2700860" y="3545483"/>
              <a:ext cx="6128473" cy="0"/>
            </a:xfrm>
            <a:prstGeom prst="straightConnector1">
              <a:avLst/>
            </a:prstGeom>
            <a:noFill/>
            <a:ln cap="flat" cmpd="sng" w="38100">
              <a:solidFill>
                <a:srgbClr val="595959"/>
              </a:solidFill>
              <a:prstDash val="solid"/>
              <a:miter lim="800000"/>
              <a:headEnd len="sm" w="sm" type="none"/>
              <a:tailEnd len="med" w="med" type="triangle"/>
            </a:ln>
          </p:spPr>
        </p:cxnSp>
        <p:cxnSp>
          <p:nvCxnSpPr>
            <p:cNvPr id="703" name="Google Shape;703;p12"/>
            <p:cNvCxnSpPr/>
            <p:nvPr/>
          </p:nvCxnSpPr>
          <p:spPr>
            <a:xfrm>
              <a:off x="4772722" y="3545483"/>
              <a:ext cx="0" cy="635471"/>
            </a:xfrm>
            <a:prstGeom prst="straightConnector1">
              <a:avLst/>
            </a:prstGeom>
            <a:noFill/>
            <a:ln cap="flat" cmpd="sng" w="38100">
              <a:solidFill>
                <a:srgbClr val="595959"/>
              </a:solidFill>
              <a:prstDash val="solid"/>
              <a:miter lim="800000"/>
              <a:headEnd len="sm" w="sm" type="none"/>
              <a:tailEnd len="med" w="med" type="triangle"/>
            </a:ln>
          </p:spPr>
        </p:cxnSp>
        <p:cxnSp>
          <p:nvCxnSpPr>
            <p:cNvPr id="704" name="Google Shape;704;p12"/>
            <p:cNvCxnSpPr>
              <a:endCxn id="685" idx="0"/>
            </p:cNvCxnSpPr>
            <p:nvPr/>
          </p:nvCxnSpPr>
          <p:spPr>
            <a:xfrm>
              <a:off x="4795096" y="4693901"/>
              <a:ext cx="11700" cy="1658100"/>
            </a:xfrm>
            <a:prstGeom prst="straightConnector1">
              <a:avLst/>
            </a:prstGeom>
            <a:noFill/>
            <a:ln cap="flat" cmpd="sng" w="38100">
              <a:solidFill>
                <a:srgbClr val="595959"/>
              </a:solidFill>
              <a:prstDash val="solid"/>
              <a:miter lim="800000"/>
              <a:headEnd len="sm" w="sm" type="none"/>
              <a:tailEnd len="med" w="med" type="triangle"/>
            </a:ln>
          </p:spPr>
        </p:cxnSp>
        <p:cxnSp>
          <p:nvCxnSpPr>
            <p:cNvPr id="705" name="Google Shape;705;p12"/>
            <p:cNvCxnSpPr/>
            <p:nvPr/>
          </p:nvCxnSpPr>
          <p:spPr>
            <a:xfrm>
              <a:off x="4772723" y="6864957"/>
              <a:ext cx="0" cy="728971"/>
            </a:xfrm>
            <a:prstGeom prst="straightConnector1">
              <a:avLst/>
            </a:prstGeom>
            <a:noFill/>
            <a:ln cap="flat" cmpd="sng" w="38100">
              <a:solidFill>
                <a:srgbClr val="595959"/>
              </a:solidFill>
              <a:prstDash val="solid"/>
              <a:miter lim="800000"/>
              <a:headEnd len="sm" w="sm" type="none"/>
              <a:tailEnd len="med" w="med" type="triangle"/>
            </a:ln>
          </p:spPr>
        </p:cxnSp>
        <p:cxnSp>
          <p:nvCxnSpPr>
            <p:cNvPr id="706" name="Google Shape;706;p12"/>
            <p:cNvCxnSpPr/>
            <p:nvPr/>
          </p:nvCxnSpPr>
          <p:spPr>
            <a:xfrm>
              <a:off x="6382112" y="3557057"/>
              <a:ext cx="0" cy="635471"/>
            </a:xfrm>
            <a:prstGeom prst="straightConnector1">
              <a:avLst/>
            </a:prstGeom>
            <a:noFill/>
            <a:ln cap="flat" cmpd="sng" w="38100">
              <a:solidFill>
                <a:srgbClr val="595959"/>
              </a:solidFill>
              <a:prstDash val="solid"/>
              <a:miter lim="800000"/>
              <a:headEnd len="sm" w="sm" type="none"/>
              <a:tailEnd len="med" w="med" type="triangle"/>
            </a:ln>
          </p:spPr>
        </p:cxnSp>
        <p:cxnSp>
          <p:nvCxnSpPr>
            <p:cNvPr id="707" name="Google Shape;707;p12"/>
            <p:cNvCxnSpPr/>
            <p:nvPr/>
          </p:nvCxnSpPr>
          <p:spPr>
            <a:xfrm>
              <a:off x="6394149" y="6864957"/>
              <a:ext cx="0" cy="728971"/>
            </a:xfrm>
            <a:prstGeom prst="straightConnector1">
              <a:avLst/>
            </a:prstGeom>
            <a:noFill/>
            <a:ln cap="flat" cmpd="sng" w="38100">
              <a:solidFill>
                <a:srgbClr val="595959"/>
              </a:solidFill>
              <a:prstDash val="solid"/>
              <a:miter lim="800000"/>
              <a:headEnd len="sm" w="sm" type="none"/>
              <a:tailEnd len="med" w="med" type="triangle"/>
            </a:ln>
          </p:spPr>
        </p:cxnSp>
        <p:cxnSp>
          <p:nvCxnSpPr>
            <p:cNvPr id="708" name="Google Shape;708;p12"/>
            <p:cNvCxnSpPr/>
            <p:nvPr/>
          </p:nvCxnSpPr>
          <p:spPr>
            <a:xfrm>
              <a:off x="7993198" y="3557057"/>
              <a:ext cx="0" cy="635471"/>
            </a:xfrm>
            <a:prstGeom prst="straightConnector1">
              <a:avLst/>
            </a:prstGeom>
            <a:noFill/>
            <a:ln cap="flat" cmpd="sng" w="38100">
              <a:solidFill>
                <a:srgbClr val="595959"/>
              </a:solidFill>
              <a:prstDash val="solid"/>
              <a:miter lim="800000"/>
              <a:headEnd len="sm" w="sm" type="none"/>
              <a:tailEnd len="med" w="med" type="triangle"/>
            </a:ln>
          </p:spPr>
        </p:cxnSp>
        <p:cxnSp>
          <p:nvCxnSpPr>
            <p:cNvPr id="709" name="Google Shape;709;p12"/>
            <p:cNvCxnSpPr/>
            <p:nvPr/>
          </p:nvCxnSpPr>
          <p:spPr>
            <a:xfrm>
              <a:off x="7989025" y="5687121"/>
              <a:ext cx="0" cy="705056"/>
            </a:xfrm>
            <a:prstGeom prst="straightConnector1">
              <a:avLst/>
            </a:prstGeom>
            <a:noFill/>
            <a:ln cap="flat" cmpd="sng" w="38100">
              <a:solidFill>
                <a:srgbClr val="595959"/>
              </a:solidFill>
              <a:prstDash val="solid"/>
              <a:miter lim="800000"/>
              <a:headEnd len="sm" w="sm" type="none"/>
              <a:tailEnd len="med" w="med" type="triangle"/>
            </a:ln>
          </p:spPr>
        </p:cxnSp>
        <p:cxnSp>
          <p:nvCxnSpPr>
            <p:cNvPr id="710" name="Google Shape;710;p12"/>
            <p:cNvCxnSpPr/>
            <p:nvPr/>
          </p:nvCxnSpPr>
          <p:spPr>
            <a:xfrm>
              <a:off x="7989025" y="6905133"/>
              <a:ext cx="0" cy="705056"/>
            </a:xfrm>
            <a:prstGeom prst="straightConnector1">
              <a:avLst/>
            </a:prstGeom>
            <a:noFill/>
            <a:ln cap="flat" cmpd="sng" w="38100">
              <a:solidFill>
                <a:srgbClr val="595959"/>
              </a:solidFill>
              <a:prstDash val="solid"/>
              <a:miter lim="800000"/>
              <a:headEnd len="sm" w="sm" type="none"/>
              <a:tailEnd len="med" w="med" type="triangle"/>
            </a:ln>
          </p:spPr>
        </p:cxnSp>
        <p:cxnSp>
          <p:nvCxnSpPr>
            <p:cNvPr id="711" name="Google Shape;711;p12"/>
            <p:cNvCxnSpPr>
              <a:stCxn id="701" idx="1"/>
            </p:cNvCxnSpPr>
            <p:nvPr/>
          </p:nvCxnSpPr>
          <p:spPr>
            <a:xfrm flipH="1">
              <a:off x="4806708" y="2871597"/>
              <a:ext cx="476700" cy="618900"/>
            </a:xfrm>
            <a:prstGeom prst="straightConnector1">
              <a:avLst/>
            </a:prstGeom>
            <a:noFill/>
            <a:ln cap="flat" cmpd="sng" w="38100">
              <a:solidFill>
                <a:srgbClr val="595959"/>
              </a:solidFill>
              <a:prstDash val="solid"/>
              <a:miter lim="800000"/>
              <a:headEnd len="sm" w="sm" type="none"/>
              <a:tailEnd len="med" w="med" type="triangle"/>
            </a:ln>
          </p:spPr>
        </p:cxnSp>
        <p:sp>
          <p:nvSpPr>
            <p:cNvPr id="712" name="Google Shape;712;p12"/>
            <p:cNvSpPr txBox="1"/>
            <p:nvPr/>
          </p:nvSpPr>
          <p:spPr>
            <a:xfrm rot="-5400000">
              <a:off x="4007030" y="5304946"/>
              <a:ext cx="91128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Query</a:t>
              </a:r>
              <a:endParaRPr/>
            </a:p>
          </p:txBody>
        </p:sp>
      </p:grpSp>
      <p:sp>
        <p:nvSpPr>
          <p:cNvPr id="713" name="Google Shape;713;p12"/>
          <p:cNvSpPr/>
          <p:nvPr/>
        </p:nvSpPr>
        <p:spPr>
          <a:xfrm>
            <a:off x="747319" y="1695276"/>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4" name="Google Shape;714;p12"/>
          <p:cNvSpPr/>
          <p:nvPr/>
        </p:nvSpPr>
        <p:spPr>
          <a:xfrm>
            <a:off x="5677650" y="1041875"/>
            <a:ext cx="490070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rgbClr val="3F3F3F"/>
                </a:solidFill>
                <a:latin typeface="Open Sans ExtraBold"/>
                <a:ea typeface="Open Sans ExtraBold"/>
                <a:cs typeface="Open Sans ExtraBold"/>
                <a:sym typeface="Open Sans ExtraBold"/>
              </a:rPr>
              <a:t>STRUCTURED STREAMING MODEL</a:t>
            </a:r>
            <a:endParaRPr sz="2200">
              <a:solidFill>
                <a:srgbClr val="3F3F3F"/>
              </a:solidFill>
              <a:latin typeface="Open Sans ExtraBold"/>
              <a:ea typeface="Open Sans ExtraBold"/>
              <a:cs typeface="Open Sans ExtraBold"/>
              <a:sym typeface="Open Sans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grpSp>
        <p:nvGrpSpPr>
          <p:cNvPr id="719" name="Google Shape;719;p13"/>
          <p:cNvGrpSpPr/>
          <p:nvPr/>
        </p:nvGrpSpPr>
        <p:grpSpPr>
          <a:xfrm flipH="1" rot="10800000">
            <a:off x="5260424" y="1805372"/>
            <a:ext cx="5307790" cy="5501984"/>
            <a:chOff x="2997157" y="1046162"/>
            <a:chExt cx="2934295" cy="3041652"/>
          </a:xfrm>
        </p:grpSpPr>
        <p:sp>
          <p:nvSpPr>
            <p:cNvPr id="720" name="Google Shape;720;p13"/>
            <p:cNvSpPr/>
            <p:nvPr/>
          </p:nvSpPr>
          <p:spPr>
            <a:xfrm>
              <a:off x="4494213" y="3459163"/>
              <a:ext cx="0" cy="7938"/>
            </a:xfrm>
            <a:custGeom>
              <a:rect b="b" l="l" r="r" t="t"/>
              <a:pathLst>
                <a:path extrusionOk="0" h="5" w="120000">
                  <a:moveTo>
                    <a:pt x="0" y="2"/>
                  </a:moveTo>
                  <a:cubicBezTo>
                    <a:pt x="0" y="0"/>
                    <a:pt x="0" y="5"/>
                    <a:pt x="0" y="2"/>
                  </a:cubicBezTo>
                  <a:close/>
                </a:path>
              </a:pathLst>
            </a:custGeom>
            <a:solidFill>
              <a:srgbClr val="BDBEC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21" name="Google Shape;721;p13"/>
            <p:cNvSpPr/>
            <p:nvPr/>
          </p:nvSpPr>
          <p:spPr>
            <a:xfrm>
              <a:off x="4370388" y="1420813"/>
              <a:ext cx="14288" cy="2667000"/>
            </a:xfrm>
            <a:prstGeom prst="rect">
              <a:avLst/>
            </a:pr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22" name="Google Shape;722;p13"/>
            <p:cNvSpPr/>
            <p:nvPr/>
          </p:nvSpPr>
          <p:spPr>
            <a:xfrm>
              <a:off x="4494213" y="2260601"/>
              <a:ext cx="1437239" cy="1827213"/>
            </a:xfrm>
            <a:custGeom>
              <a:rect b="b" l="l" r="r" t="t"/>
              <a:pathLst>
                <a:path extrusionOk="0" h="1089" w="909">
                  <a:moveTo>
                    <a:pt x="124" y="598"/>
                  </a:moveTo>
                  <a:cubicBezTo>
                    <a:pt x="71" y="598"/>
                    <a:pt x="26" y="631"/>
                    <a:pt x="8" y="678"/>
                  </a:cubicBezTo>
                  <a:cubicBezTo>
                    <a:pt x="8" y="124"/>
                    <a:pt x="8" y="124"/>
                    <a:pt x="8" y="124"/>
                  </a:cubicBezTo>
                  <a:cubicBezTo>
                    <a:pt x="8" y="60"/>
                    <a:pt x="60" y="8"/>
                    <a:pt x="124" y="8"/>
                  </a:cubicBezTo>
                  <a:cubicBezTo>
                    <a:pt x="562" y="8"/>
                    <a:pt x="562" y="8"/>
                    <a:pt x="562" y="8"/>
                  </a:cubicBezTo>
                  <a:cubicBezTo>
                    <a:pt x="562" y="0"/>
                    <a:pt x="562" y="0"/>
                    <a:pt x="562" y="0"/>
                  </a:cubicBezTo>
                  <a:cubicBezTo>
                    <a:pt x="124" y="0"/>
                    <a:pt x="124" y="0"/>
                    <a:pt x="124" y="0"/>
                  </a:cubicBezTo>
                  <a:cubicBezTo>
                    <a:pt x="56" y="0"/>
                    <a:pt x="0" y="56"/>
                    <a:pt x="0" y="124"/>
                  </a:cubicBezTo>
                  <a:cubicBezTo>
                    <a:pt x="0" y="716"/>
                    <a:pt x="0" y="716"/>
                    <a:pt x="0" y="716"/>
                  </a:cubicBezTo>
                  <a:cubicBezTo>
                    <a:pt x="0" y="1089"/>
                    <a:pt x="0" y="1089"/>
                    <a:pt x="0" y="1089"/>
                  </a:cubicBezTo>
                  <a:cubicBezTo>
                    <a:pt x="8" y="1089"/>
                    <a:pt x="8" y="1089"/>
                    <a:pt x="8" y="1089"/>
                  </a:cubicBezTo>
                  <a:cubicBezTo>
                    <a:pt x="8" y="722"/>
                    <a:pt x="8" y="722"/>
                    <a:pt x="8" y="722"/>
                  </a:cubicBezTo>
                  <a:cubicBezTo>
                    <a:pt x="8" y="658"/>
                    <a:pt x="60" y="606"/>
                    <a:pt x="124" y="606"/>
                  </a:cubicBezTo>
                  <a:cubicBezTo>
                    <a:pt x="909" y="606"/>
                    <a:pt x="909" y="606"/>
                    <a:pt x="909" y="606"/>
                  </a:cubicBezTo>
                  <a:cubicBezTo>
                    <a:pt x="909" y="598"/>
                    <a:pt x="909" y="598"/>
                    <a:pt x="909" y="598"/>
                  </a:cubicBezTo>
                  <a:lnTo>
                    <a:pt x="124" y="598"/>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23" name="Google Shape;723;p13"/>
            <p:cNvSpPr/>
            <p:nvPr/>
          </p:nvSpPr>
          <p:spPr>
            <a:xfrm>
              <a:off x="3159125" y="3187700"/>
              <a:ext cx="992188" cy="900113"/>
            </a:xfrm>
            <a:custGeom>
              <a:rect b="b" l="l" r="r" t="t"/>
              <a:pathLst>
                <a:path extrusionOk="0" h="537" w="591">
                  <a:moveTo>
                    <a:pt x="583" y="124"/>
                  </a:moveTo>
                  <a:cubicBezTo>
                    <a:pt x="583" y="537"/>
                    <a:pt x="583" y="537"/>
                    <a:pt x="583" y="537"/>
                  </a:cubicBezTo>
                  <a:cubicBezTo>
                    <a:pt x="591" y="537"/>
                    <a:pt x="591" y="537"/>
                    <a:pt x="591" y="537"/>
                  </a:cubicBezTo>
                  <a:cubicBezTo>
                    <a:pt x="591" y="124"/>
                    <a:pt x="591" y="124"/>
                    <a:pt x="591" y="124"/>
                  </a:cubicBezTo>
                  <a:cubicBezTo>
                    <a:pt x="591" y="56"/>
                    <a:pt x="535" y="0"/>
                    <a:pt x="467" y="0"/>
                  </a:cubicBezTo>
                  <a:cubicBezTo>
                    <a:pt x="0" y="0"/>
                    <a:pt x="0" y="0"/>
                    <a:pt x="0" y="0"/>
                  </a:cubicBezTo>
                  <a:cubicBezTo>
                    <a:pt x="0" y="8"/>
                    <a:pt x="0" y="8"/>
                    <a:pt x="0" y="8"/>
                  </a:cubicBezTo>
                  <a:cubicBezTo>
                    <a:pt x="467" y="8"/>
                    <a:pt x="467" y="8"/>
                    <a:pt x="467" y="8"/>
                  </a:cubicBezTo>
                  <a:cubicBezTo>
                    <a:pt x="531" y="8"/>
                    <a:pt x="583" y="60"/>
                    <a:pt x="583" y="124"/>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24" name="Google Shape;724;p13"/>
            <p:cNvSpPr/>
            <p:nvPr/>
          </p:nvSpPr>
          <p:spPr>
            <a:xfrm>
              <a:off x="3160713" y="2132013"/>
              <a:ext cx="1112838" cy="1955800"/>
            </a:xfrm>
            <a:custGeom>
              <a:rect b="b" l="l" r="r" t="t"/>
              <a:pathLst>
                <a:path extrusionOk="0" h="1166" w="663">
                  <a:moveTo>
                    <a:pt x="655" y="124"/>
                  </a:moveTo>
                  <a:cubicBezTo>
                    <a:pt x="655" y="1166"/>
                    <a:pt x="655" y="1166"/>
                    <a:pt x="655" y="1166"/>
                  </a:cubicBezTo>
                  <a:cubicBezTo>
                    <a:pt x="663" y="1166"/>
                    <a:pt x="663" y="1166"/>
                    <a:pt x="663" y="1166"/>
                  </a:cubicBezTo>
                  <a:cubicBezTo>
                    <a:pt x="663" y="124"/>
                    <a:pt x="663" y="124"/>
                    <a:pt x="663" y="124"/>
                  </a:cubicBezTo>
                  <a:cubicBezTo>
                    <a:pt x="663" y="56"/>
                    <a:pt x="608" y="0"/>
                    <a:pt x="540" y="0"/>
                  </a:cubicBezTo>
                  <a:cubicBezTo>
                    <a:pt x="0" y="0"/>
                    <a:pt x="0" y="0"/>
                    <a:pt x="0" y="0"/>
                  </a:cubicBezTo>
                  <a:cubicBezTo>
                    <a:pt x="0" y="8"/>
                    <a:pt x="0" y="8"/>
                    <a:pt x="0" y="8"/>
                  </a:cubicBezTo>
                  <a:cubicBezTo>
                    <a:pt x="540" y="8"/>
                    <a:pt x="540" y="8"/>
                    <a:pt x="540" y="8"/>
                  </a:cubicBezTo>
                  <a:cubicBezTo>
                    <a:pt x="603" y="8"/>
                    <a:pt x="655" y="60"/>
                    <a:pt x="655" y="124"/>
                  </a:cubicBez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25" name="Google Shape;725;p13"/>
            <p:cNvSpPr/>
            <p:nvPr/>
          </p:nvSpPr>
          <p:spPr>
            <a:xfrm>
              <a:off x="5442502" y="3036888"/>
              <a:ext cx="488950" cy="487363"/>
            </a:xfrm>
            <a:prstGeom prst="ellipse">
              <a:avLst/>
            </a:prstGeom>
            <a:solidFill>
              <a:srgbClr val="9BBB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26" name="Google Shape;726;p13"/>
            <p:cNvSpPr/>
            <p:nvPr/>
          </p:nvSpPr>
          <p:spPr>
            <a:xfrm>
              <a:off x="5149850" y="1997075"/>
              <a:ext cx="488950" cy="488950"/>
            </a:xfrm>
            <a:prstGeom prst="ellipse">
              <a:avLst/>
            </a:prstGeom>
            <a:solidFill>
              <a:srgbClr val="F29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27" name="Google Shape;727;p13"/>
            <p:cNvSpPr/>
            <p:nvPr/>
          </p:nvSpPr>
          <p:spPr>
            <a:xfrm>
              <a:off x="4121150" y="1046162"/>
              <a:ext cx="536575" cy="538163"/>
            </a:xfrm>
            <a:prstGeom prst="ellipse">
              <a:avLst/>
            </a:prstGeom>
            <a:solidFill>
              <a:srgbClr val="D1435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28" name="Google Shape;728;p13"/>
            <p:cNvSpPr/>
            <p:nvPr/>
          </p:nvSpPr>
          <p:spPr>
            <a:xfrm>
              <a:off x="2997157" y="1897063"/>
              <a:ext cx="488950" cy="488950"/>
            </a:xfrm>
            <a:prstGeom prst="ellipse">
              <a:avLst/>
            </a:prstGeom>
            <a:solidFill>
              <a:srgbClr val="44546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29" name="Google Shape;729;p13"/>
            <p:cNvSpPr/>
            <p:nvPr/>
          </p:nvSpPr>
          <p:spPr>
            <a:xfrm>
              <a:off x="3017838" y="2924175"/>
              <a:ext cx="487363" cy="487363"/>
            </a:xfrm>
            <a:prstGeom prst="ellipse">
              <a:avLst/>
            </a:prstGeom>
            <a:solidFill>
              <a:srgbClr val="F33B4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30" name="Google Shape;730;p13"/>
            <p:cNvSpPr/>
            <p:nvPr/>
          </p:nvSpPr>
          <p:spPr>
            <a:xfrm>
              <a:off x="4799013" y="2222500"/>
              <a:ext cx="95250" cy="95250"/>
            </a:xfrm>
            <a:prstGeom prst="ellipse">
              <a:avLst/>
            </a:prstGeom>
            <a:solidFill>
              <a:srgbClr val="F29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31" name="Google Shape;731;p13"/>
            <p:cNvSpPr/>
            <p:nvPr/>
          </p:nvSpPr>
          <p:spPr>
            <a:xfrm>
              <a:off x="5055964" y="3220999"/>
              <a:ext cx="93663" cy="95250"/>
            </a:xfrm>
            <a:prstGeom prst="ellipse">
              <a:avLst/>
            </a:prstGeom>
            <a:solidFill>
              <a:srgbClr val="9BBB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32" name="Google Shape;732;p13"/>
            <p:cNvSpPr/>
            <p:nvPr/>
          </p:nvSpPr>
          <p:spPr>
            <a:xfrm>
              <a:off x="4330700" y="1841500"/>
              <a:ext cx="93663" cy="95250"/>
            </a:xfrm>
            <a:prstGeom prst="ellipse">
              <a:avLst/>
            </a:prstGeom>
            <a:solidFill>
              <a:srgbClr val="D1435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33" name="Google Shape;733;p13"/>
            <p:cNvSpPr/>
            <p:nvPr/>
          </p:nvSpPr>
          <p:spPr>
            <a:xfrm>
              <a:off x="3690938" y="2093913"/>
              <a:ext cx="93663" cy="95250"/>
            </a:xfrm>
            <a:prstGeom prst="ellipse">
              <a:avLst/>
            </a:prstGeom>
            <a:solidFill>
              <a:srgbClr val="44546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34" name="Google Shape;734;p13"/>
            <p:cNvSpPr/>
            <p:nvPr/>
          </p:nvSpPr>
          <p:spPr>
            <a:xfrm>
              <a:off x="3790950" y="3146425"/>
              <a:ext cx="96838" cy="96838"/>
            </a:xfrm>
            <a:prstGeom prst="ellipse">
              <a:avLst/>
            </a:prstGeom>
            <a:solidFill>
              <a:srgbClr val="F33B4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35" name="Google Shape;735;p13"/>
            <p:cNvSpPr txBox="1"/>
            <p:nvPr/>
          </p:nvSpPr>
          <p:spPr>
            <a:xfrm flipH="1" rot="10800000">
              <a:off x="3123332" y="3067133"/>
              <a:ext cx="263374" cy="221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Open Sans"/>
                <a:buNone/>
              </a:pPr>
              <a:r>
                <a:rPr b="0" i="0" lang="en-US" sz="2000" u="none" cap="none" strike="noStrike">
                  <a:solidFill>
                    <a:srgbClr val="FFFFFF"/>
                  </a:solidFill>
                  <a:latin typeface="Open Sans"/>
                  <a:ea typeface="Open Sans"/>
                  <a:cs typeface="Open Sans"/>
                  <a:sym typeface="Open Sans"/>
                </a:rPr>
                <a:t>01</a:t>
              </a:r>
              <a:endParaRPr/>
            </a:p>
          </p:txBody>
        </p:sp>
        <p:sp>
          <p:nvSpPr>
            <p:cNvPr id="736" name="Google Shape;736;p13"/>
            <p:cNvSpPr txBox="1"/>
            <p:nvPr/>
          </p:nvSpPr>
          <p:spPr>
            <a:xfrm flipH="1" rot="10800000">
              <a:off x="5545604" y="3183271"/>
              <a:ext cx="263374" cy="221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Open Sans"/>
                <a:buNone/>
              </a:pPr>
              <a:r>
                <a:rPr b="0" i="0" lang="en-US" sz="2000" u="none" cap="none" strike="noStrike">
                  <a:solidFill>
                    <a:srgbClr val="FFFFFF"/>
                  </a:solidFill>
                  <a:latin typeface="Open Sans"/>
                  <a:ea typeface="Open Sans"/>
                  <a:cs typeface="Open Sans"/>
                  <a:sym typeface="Open Sans"/>
                </a:rPr>
                <a:t>02</a:t>
              </a:r>
              <a:endParaRPr/>
            </a:p>
          </p:txBody>
        </p:sp>
        <p:sp>
          <p:nvSpPr>
            <p:cNvPr id="737" name="Google Shape;737;p13"/>
            <p:cNvSpPr txBox="1"/>
            <p:nvPr/>
          </p:nvSpPr>
          <p:spPr>
            <a:xfrm flipH="1" rot="10800000">
              <a:off x="3129639" y="2037877"/>
              <a:ext cx="263374" cy="221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Open Sans"/>
                <a:buNone/>
              </a:pPr>
              <a:r>
                <a:rPr b="0" i="0" lang="en-US" sz="2000" u="none" cap="none" strike="noStrike">
                  <a:solidFill>
                    <a:srgbClr val="FFFFFF"/>
                  </a:solidFill>
                  <a:latin typeface="Open Sans"/>
                  <a:ea typeface="Open Sans"/>
                  <a:cs typeface="Open Sans"/>
                  <a:sym typeface="Open Sans"/>
                </a:rPr>
                <a:t>03</a:t>
              </a:r>
              <a:endParaRPr/>
            </a:p>
          </p:txBody>
        </p:sp>
        <p:sp>
          <p:nvSpPr>
            <p:cNvPr id="738" name="Google Shape;738;p13"/>
            <p:cNvSpPr txBox="1"/>
            <p:nvPr/>
          </p:nvSpPr>
          <p:spPr>
            <a:xfrm flipH="1" rot="10800000">
              <a:off x="5263903" y="2149809"/>
              <a:ext cx="263374" cy="221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Open Sans"/>
                <a:buNone/>
              </a:pPr>
              <a:r>
                <a:rPr b="0" i="0" lang="en-US" sz="2000" u="none" cap="none" strike="noStrike">
                  <a:solidFill>
                    <a:srgbClr val="FFFFFF"/>
                  </a:solidFill>
                  <a:latin typeface="Open Sans"/>
                  <a:ea typeface="Open Sans"/>
                  <a:cs typeface="Open Sans"/>
                  <a:sym typeface="Open Sans"/>
                </a:rPr>
                <a:t>04</a:t>
              </a:r>
              <a:endParaRPr/>
            </a:p>
          </p:txBody>
        </p:sp>
        <p:sp>
          <p:nvSpPr>
            <p:cNvPr id="739" name="Google Shape;739;p13"/>
            <p:cNvSpPr txBox="1"/>
            <p:nvPr/>
          </p:nvSpPr>
          <p:spPr>
            <a:xfrm flipH="1" rot="10800000">
              <a:off x="4245843" y="1223906"/>
              <a:ext cx="263374" cy="22119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000"/>
                <a:buFont typeface="Open Sans"/>
                <a:buNone/>
              </a:pPr>
              <a:r>
                <a:rPr b="0" i="0" lang="en-US" sz="2000" u="none" cap="none" strike="noStrike">
                  <a:solidFill>
                    <a:srgbClr val="FFFFFF"/>
                  </a:solidFill>
                  <a:latin typeface="Open Sans"/>
                  <a:ea typeface="Open Sans"/>
                  <a:cs typeface="Open Sans"/>
                  <a:sym typeface="Open Sans"/>
                </a:rPr>
                <a:t>05</a:t>
              </a:r>
              <a:endParaRPr/>
            </a:p>
          </p:txBody>
        </p:sp>
      </p:grpSp>
      <p:sp>
        <p:nvSpPr>
          <p:cNvPr id="740" name="Google Shape;740;p1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Architecture, Model and Its Components (Contd.)</a:t>
            </a:r>
            <a:endParaRPr/>
          </a:p>
        </p:txBody>
      </p:sp>
      <p:sp>
        <p:nvSpPr>
          <p:cNvPr id="741" name="Google Shape;741;p13"/>
          <p:cNvSpPr txBox="1"/>
          <p:nvPr/>
        </p:nvSpPr>
        <p:spPr>
          <a:xfrm>
            <a:off x="1955409" y="3176455"/>
            <a:ext cx="316725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F3F3F"/>
                </a:solidFill>
                <a:latin typeface="Open Sans"/>
                <a:ea typeface="Open Sans"/>
                <a:cs typeface="Open Sans"/>
                <a:sym typeface="Open Sans"/>
              </a:rPr>
              <a:t>Input Table</a:t>
            </a:r>
            <a:endParaRPr/>
          </a:p>
        </p:txBody>
      </p:sp>
      <p:sp>
        <p:nvSpPr>
          <p:cNvPr id="742" name="Google Shape;742;p13"/>
          <p:cNvSpPr/>
          <p:nvPr/>
        </p:nvSpPr>
        <p:spPr>
          <a:xfrm>
            <a:off x="10651494" y="3042288"/>
            <a:ext cx="305044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F3F3F"/>
                </a:solidFill>
                <a:latin typeface="Open Sans"/>
                <a:ea typeface="Open Sans"/>
                <a:cs typeface="Open Sans"/>
                <a:sym typeface="Open Sans"/>
              </a:rPr>
              <a:t>Trigger</a:t>
            </a:r>
            <a:endParaRPr sz="2400">
              <a:solidFill>
                <a:srgbClr val="3F3F3F"/>
              </a:solidFill>
              <a:latin typeface="Open Sans"/>
              <a:ea typeface="Open Sans"/>
              <a:cs typeface="Open Sans"/>
              <a:sym typeface="Open Sans"/>
            </a:endParaRPr>
          </a:p>
        </p:txBody>
      </p:sp>
      <p:sp>
        <p:nvSpPr>
          <p:cNvPr id="743" name="Google Shape;743;p13"/>
          <p:cNvSpPr/>
          <p:nvPr/>
        </p:nvSpPr>
        <p:spPr>
          <a:xfrm>
            <a:off x="1955409" y="5039548"/>
            <a:ext cx="3073369"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rgbClr val="3F3F3F"/>
                </a:solidFill>
                <a:latin typeface="Open Sans"/>
                <a:ea typeface="Open Sans"/>
                <a:cs typeface="Open Sans"/>
                <a:sym typeface="Open Sans"/>
              </a:rPr>
              <a:t>Incremental Query</a:t>
            </a:r>
            <a:endParaRPr/>
          </a:p>
        </p:txBody>
      </p:sp>
      <p:sp>
        <p:nvSpPr>
          <p:cNvPr id="744" name="Google Shape;744;p13"/>
          <p:cNvSpPr/>
          <p:nvPr/>
        </p:nvSpPr>
        <p:spPr>
          <a:xfrm>
            <a:off x="10143871" y="4878347"/>
            <a:ext cx="295315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F3F3F"/>
                </a:solidFill>
                <a:latin typeface="Open Sans"/>
                <a:ea typeface="Open Sans"/>
                <a:cs typeface="Open Sans"/>
                <a:sym typeface="Open Sans"/>
              </a:rPr>
              <a:t>Result</a:t>
            </a:r>
            <a:endParaRPr/>
          </a:p>
        </p:txBody>
      </p:sp>
      <p:sp>
        <p:nvSpPr>
          <p:cNvPr id="745" name="Google Shape;745;p13"/>
          <p:cNvSpPr/>
          <p:nvPr/>
        </p:nvSpPr>
        <p:spPr>
          <a:xfrm>
            <a:off x="6302749" y="7468027"/>
            <a:ext cx="31788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F3F3F"/>
                </a:solidFill>
                <a:latin typeface="Open Sans"/>
                <a:ea typeface="Open Sans"/>
                <a:cs typeface="Open Sans"/>
                <a:sym typeface="Open Sans"/>
              </a:rPr>
              <a:t>Output mode</a:t>
            </a:r>
            <a:endParaRPr/>
          </a:p>
        </p:txBody>
      </p:sp>
      <p:sp>
        <p:nvSpPr>
          <p:cNvPr id="746" name="Google Shape;746;p13"/>
          <p:cNvSpPr/>
          <p:nvPr/>
        </p:nvSpPr>
        <p:spPr>
          <a:xfrm>
            <a:off x="4398870" y="1041875"/>
            <a:ext cx="745826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rgbClr val="3F3F3F"/>
                </a:solidFill>
                <a:latin typeface="Open Sans ExtraBold"/>
                <a:ea typeface="Open Sans ExtraBold"/>
                <a:cs typeface="Open Sans ExtraBold"/>
                <a:sym typeface="Open Sans ExtraBold"/>
              </a:rPr>
              <a:t>COMPONENTS OF STRUCTURED STREAMING MODEL</a:t>
            </a:r>
            <a:endParaRPr sz="2200">
              <a:solidFill>
                <a:srgbClr val="3F3F3F"/>
              </a:solidFill>
              <a:latin typeface="Open Sans ExtraBold"/>
              <a:ea typeface="Open Sans ExtraBold"/>
              <a:cs typeface="Open Sans ExtraBold"/>
              <a:sym typeface="Open Sans ExtraBold"/>
            </a:endParaRPr>
          </a:p>
        </p:txBody>
      </p:sp>
      <p:sp>
        <p:nvSpPr>
          <p:cNvPr id="747" name="Google Shape;747;p13"/>
          <p:cNvSpPr/>
          <p:nvPr/>
        </p:nvSpPr>
        <p:spPr>
          <a:xfrm>
            <a:off x="1828800" y="4910881"/>
            <a:ext cx="3293866" cy="676387"/>
          </a:xfrm>
          <a:prstGeom prst="roundRect">
            <a:avLst>
              <a:gd fmla="val 16667" name="adj"/>
            </a:avLst>
          </a:prstGeom>
          <a:no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8" name="Google Shape;748;p13"/>
          <p:cNvSpPr/>
          <p:nvPr/>
        </p:nvSpPr>
        <p:spPr>
          <a:xfrm>
            <a:off x="1874745" y="3040647"/>
            <a:ext cx="3293866" cy="676387"/>
          </a:xfrm>
          <a:prstGeom prst="roundRect">
            <a:avLst>
              <a:gd fmla="val 16667" name="adj"/>
            </a:avLst>
          </a:prstGeom>
          <a:no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9" name="Google Shape;749;p13"/>
          <p:cNvSpPr/>
          <p:nvPr/>
        </p:nvSpPr>
        <p:spPr>
          <a:xfrm>
            <a:off x="10637425" y="2928167"/>
            <a:ext cx="3293866" cy="676387"/>
          </a:xfrm>
          <a:prstGeom prst="roundRect">
            <a:avLst>
              <a:gd fmla="val 16667" name="adj"/>
            </a:avLst>
          </a:prstGeom>
          <a:no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0" name="Google Shape;750;p13"/>
          <p:cNvSpPr/>
          <p:nvPr/>
        </p:nvSpPr>
        <p:spPr>
          <a:xfrm>
            <a:off x="10116440" y="4779388"/>
            <a:ext cx="3293866" cy="676387"/>
          </a:xfrm>
          <a:prstGeom prst="roundRect">
            <a:avLst>
              <a:gd fmla="val 16667" name="adj"/>
            </a:avLst>
          </a:prstGeom>
          <a:no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1" name="Google Shape;751;p13"/>
          <p:cNvSpPr/>
          <p:nvPr/>
        </p:nvSpPr>
        <p:spPr>
          <a:xfrm>
            <a:off x="6302749" y="7369776"/>
            <a:ext cx="3293866" cy="676387"/>
          </a:xfrm>
          <a:prstGeom prst="roundRect">
            <a:avLst>
              <a:gd fmla="val 16667" name="adj"/>
            </a:avLst>
          </a:prstGeom>
          <a:no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52" name="Google Shape;752;p13"/>
          <p:cNvPicPr preferRelativeResize="0"/>
          <p:nvPr/>
        </p:nvPicPr>
        <p:blipFill rotWithShape="1">
          <a:blip r:embed="rId3">
            <a:alphaModFix/>
          </a:blip>
          <a:srcRect b="0" l="0" r="0" t="0"/>
          <a:stretch/>
        </p:blipFill>
        <p:spPr>
          <a:xfrm>
            <a:off x="736600" y="870793"/>
            <a:ext cx="14769252" cy="2743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Architecture, Model and Its Components (Contd.)</a:t>
            </a:r>
            <a:endParaRPr/>
          </a:p>
        </p:txBody>
      </p:sp>
      <p:sp>
        <p:nvSpPr>
          <p:cNvPr id="758" name="Google Shape;758;p14"/>
          <p:cNvSpPr/>
          <p:nvPr/>
        </p:nvSpPr>
        <p:spPr>
          <a:xfrm>
            <a:off x="1975767" y="2840940"/>
            <a:ext cx="133882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Open Sans SemiBold"/>
                <a:ea typeface="Open Sans SemiBold"/>
                <a:cs typeface="Open Sans SemiBold"/>
                <a:sym typeface="Open Sans SemiBold"/>
              </a:rPr>
              <a:t>Append</a:t>
            </a:r>
            <a:endParaRPr sz="2400">
              <a:solidFill>
                <a:schemeClr val="lt1"/>
              </a:solidFill>
              <a:latin typeface="Open Sans SemiBold"/>
              <a:ea typeface="Open Sans SemiBold"/>
              <a:cs typeface="Open Sans SemiBold"/>
              <a:sym typeface="Open Sans SemiBold"/>
            </a:endParaRPr>
          </a:p>
        </p:txBody>
      </p:sp>
      <p:sp>
        <p:nvSpPr>
          <p:cNvPr id="759" name="Google Shape;759;p14"/>
          <p:cNvSpPr/>
          <p:nvPr/>
        </p:nvSpPr>
        <p:spPr>
          <a:xfrm>
            <a:off x="7694863" y="2854252"/>
            <a:ext cx="16177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Open Sans SemiBold"/>
                <a:ea typeface="Open Sans SemiBold"/>
                <a:cs typeface="Open Sans SemiBold"/>
                <a:sym typeface="Open Sans SemiBold"/>
              </a:rPr>
              <a:t>Complete</a:t>
            </a:r>
            <a:endParaRPr/>
          </a:p>
        </p:txBody>
      </p:sp>
      <p:sp>
        <p:nvSpPr>
          <p:cNvPr id="760" name="Google Shape;760;p14"/>
          <p:cNvSpPr/>
          <p:nvPr/>
        </p:nvSpPr>
        <p:spPr>
          <a:xfrm>
            <a:off x="13116565" y="2854252"/>
            <a:ext cx="12747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Open Sans SemiBold"/>
                <a:ea typeface="Open Sans SemiBold"/>
                <a:cs typeface="Open Sans SemiBold"/>
                <a:sym typeface="Open Sans SemiBold"/>
              </a:rPr>
              <a:t>Update</a:t>
            </a:r>
            <a:endParaRPr/>
          </a:p>
        </p:txBody>
      </p:sp>
      <p:sp>
        <p:nvSpPr>
          <p:cNvPr id="761" name="Google Shape;761;p14"/>
          <p:cNvSpPr/>
          <p:nvPr/>
        </p:nvSpPr>
        <p:spPr>
          <a:xfrm>
            <a:off x="6906352" y="1025833"/>
            <a:ext cx="2443297"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OUTPUT MODES</a:t>
            </a:r>
            <a:endParaRPr/>
          </a:p>
        </p:txBody>
      </p:sp>
      <p:sp>
        <p:nvSpPr>
          <p:cNvPr id="762" name="Google Shape;762;p14"/>
          <p:cNvSpPr/>
          <p:nvPr/>
        </p:nvSpPr>
        <p:spPr>
          <a:xfrm>
            <a:off x="6653943" y="2265967"/>
            <a:ext cx="2696078" cy="3063218"/>
          </a:xfrm>
          <a:custGeom>
            <a:rect b="b" l="l" r="r" t="t"/>
            <a:pathLst>
              <a:path extrusionOk="0" h="432" w="380">
                <a:moveTo>
                  <a:pt x="359" y="90"/>
                </a:moveTo>
                <a:cubicBezTo>
                  <a:pt x="213" y="8"/>
                  <a:pt x="213" y="8"/>
                  <a:pt x="213" y="8"/>
                </a:cubicBezTo>
                <a:cubicBezTo>
                  <a:pt x="199" y="0"/>
                  <a:pt x="183" y="0"/>
                  <a:pt x="171" y="8"/>
                </a:cubicBezTo>
                <a:cubicBezTo>
                  <a:pt x="20" y="98"/>
                  <a:pt x="20" y="98"/>
                  <a:pt x="20" y="98"/>
                </a:cubicBezTo>
                <a:cubicBezTo>
                  <a:pt x="8" y="105"/>
                  <a:pt x="1" y="117"/>
                  <a:pt x="1" y="131"/>
                </a:cubicBezTo>
                <a:cubicBezTo>
                  <a:pt x="0" y="306"/>
                  <a:pt x="0" y="306"/>
                  <a:pt x="0" y="306"/>
                </a:cubicBezTo>
                <a:cubicBezTo>
                  <a:pt x="0" y="320"/>
                  <a:pt x="8" y="334"/>
                  <a:pt x="21" y="342"/>
                </a:cubicBezTo>
                <a:cubicBezTo>
                  <a:pt x="167" y="424"/>
                  <a:pt x="167" y="424"/>
                  <a:pt x="167" y="424"/>
                </a:cubicBezTo>
                <a:cubicBezTo>
                  <a:pt x="181" y="432"/>
                  <a:pt x="197" y="432"/>
                  <a:pt x="209" y="424"/>
                </a:cubicBezTo>
                <a:cubicBezTo>
                  <a:pt x="360" y="334"/>
                  <a:pt x="360" y="334"/>
                  <a:pt x="360" y="334"/>
                </a:cubicBezTo>
                <a:cubicBezTo>
                  <a:pt x="372" y="327"/>
                  <a:pt x="379" y="315"/>
                  <a:pt x="379" y="301"/>
                </a:cubicBezTo>
                <a:cubicBezTo>
                  <a:pt x="380" y="126"/>
                  <a:pt x="380" y="126"/>
                  <a:pt x="380" y="126"/>
                </a:cubicBezTo>
                <a:cubicBezTo>
                  <a:pt x="380" y="111"/>
                  <a:pt x="372" y="98"/>
                  <a:pt x="359" y="90"/>
                </a:cubicBezTo>
                <a:close/>
              </a:path>
            </a:pathLst>
          </a:cu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63" name="Google Shape;763;p14"/>
          <p:cNvSpPr/>
          <p:nvPr/>
        </p:nvSpPr>
        <p:spPr>
          <a:xfrm>
            <a:off x="5143354" y="4814974"/>
            <a:ext cx="2703494" cy="3066930"/>
          </a:xfrm>
          <a:custGeom>
            <a:rect b="b" l="l" r="r" t="t"/>
            <a:pathLst>
              <a:path extrusionOk="0" h="432" w="381">
                <a:moveTo>
                  <a:pt x="381" y="306"/>
                </a:moveTo>
                <a:cubicBezTo>
                  <a:pt x="380" y="131"/>
                  <a:pt x="380" y="131"/>
                  <a:pt x="380" y="131"/>
                </a:cubicBezTo>
                <a:cubicBezTo>
                  <a:pt x="379" y="117"/>
                  <a:pt x="372" y="105"/>
                  <a:pt x="361" y="98"/>
                </a:cubicBezTo>
                <a:cubicBezTo>
                  <a:pt x="210" y="8"/>
                  <a:pt x="210" y="8"/>
                  <a:pt x="210" y="8"/>
                </a:cubicBezTo>
                <a:cubicBezTo>
                  <a:pt x="197" y="0"/>
                  <a:pt x="181" y="0"/>
                  <a:pt x="168" y="8"/>
                </a:cubicBezTo>
                <a:cubicBezTo>
                  <a:pt x="22" y="90"/>
                  <a:pt x="22" y="90"/>
                  <a:pt x="22" y="90"/>
                </a:cubicBezTo>
                <a:cubicBezTo>
                  <a:pt x="9" y="98"/>
                  <a:pt x="0" y="111"/>
                  <a:pt x="1" y="126"/>
                </a:cubicBezTo>
                <a:cubicBezTo>
                  <a:pt x="1" y="301"/>
                  <a:pt x="1" y="301"/>
                  <a:pt x="1" y="301"/>
                </a:cubicBezTo>
                <a:cubicBezTo>
                  <a:pt x="2" y="315"/>
                  <a:pt x="9" y="327"/>
                  <a:pt x="20" y="334"/>
                </a:cubicBezTo>
                <a:cubicBezTo>
                  <a:pt x="171" y="424"/>
                  <a:pt x="171" y="424"/>
                  <a:pt x="171" y="424"/>
                </a:cubicBezTo>
                <a:cubicBezTo>
                  <a:pt x="184" y="432"/>
                  <a:pt x="200" y="432"/>
                  <a:pt x="213" y="424"/>
                </a:cubicBezTo>
                <a:cubicBezTo>
                  <a:pt x="359" y="342"/>
                  <a:pt x="359" y="342"/>
                  <a:pt x="359" y="342"/>
                </a:cubicBezTo>
                <a:cubicBezTo>
                  <a:pt x="372" y="334"/>
                  <a:pt x="381" y="320"/>
                  <a:pt x="381" y="306"/>
                </a:cubicBezTo>
                <a:close/>
              </a:path>
            </a:pathLst>
          </a:custGeom>
          <a:solidFill>
            <a:srgbClr val="F29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64" name="Google Shape;764;p14"/>
          <p:cNvSpPr/>
          <p:nvPr/>
        </p:nvSpPr>
        <p:spPr>
          <a:xfrm>
            <a:off x="8163128" y="4822350"/>
            <a:ext cx="2703494" cy="3066930"/>
          </a:xfrm>
          <a:custGeom>
            <a:rect b="b" l="l" r="r" t="t"/>
            <a:pathLst>
              <a:path extrusionOk="0" h="432" w="381">
                <a:moveTo>
                  <a:pt x="380" y="306"/>
                </a:moveTo>
                <a:cubicBezTo>
                  <a:pt x="380" y="131"/>
                  <a:pt x="380" y="131"/>
                  <a:pt x="380" y="131"/>
                </a:cubicBezTo>
                <a:cubicBezTo>
                  <a:pt x="379" y="117"/>
                  <a:pt x="372" y="105"/>
                  <a:pt x="361" y="98"/>
                </a:cubicBezTo>
                <a:cubicBezTo>
                  <a:pt x="210" y="8"/>
                  <a:pt x="210" y="8"/>
                  <a:pt x="210" y="8"/>
                </a:cubicBezTo>
                <a:cubicBezTo>
                  <a:pt x="197" y="0"/>
                  <a:pt x="181" y="0"/>
                  <a:pt x="168" y="8"/>
                </a:cubicBezTo>
                <a:cubicBezTo>
                  <a:pt x="22" y="90"/>
                  <a:pt x="22" y="90"/>
                  <a:pt x="22" y="90"/>
                </a:cubicBezTo>
                <a:cubicBezTo>
                  <a:pt x="9" y="98"/>
                  <a:pt x="0" y="111"/>
                  <a:pt x="0" y="126"/>
                </a:cubicBezTo>
                <a:cubicBezTo>
                  <a:pt x="1" y="301"/>
                  <a:pt x="1" y="301"/>
                  <a:pt x="1" y="301"/>
                </a:cubicBezTo>
                <a:cubicBezTo>
                  <a:pt x="2" y="315"/>
                  <a:pt x="9" y="327"/>
                  <a:pt x="20" y="334"/>
                </a:cubicBezTo>
                <a:cubicBezTo>
                  <a:pt x="171" y="424"/>
                  <a:pt x="171" y="424"/>
                  <a:pt x="171" y="424"/>
                </a:cubicBezTo>
                <a:cubicBezTo>
                  <a:pt x="184" y="432"/>
                  <a:pt x="200" y="432"/>
                  <a:pt x="213" y="424"/>
                </a:cubicBezTo>
                <a:cubicBezTo>
                  <a:pt x="359" y="342"/>
                  <a:pt x="359" y="342"/>
                  <a:pt x="359" y="342"/>
                </a:cubicBezTo>
                <a:cubicBezTo>
                  <a:pt x="372" y="334"/>
                  <a:pt x="381" y="320"/>
                  <a:pt x="380" y="306"/>
                </a:cubicBezTo>
                <a:close/>
              </a:path>
            </a:pathLst>
          </a:custGeom>
          <a:solidFill>
            <a:srgbClr val="9BBB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65" name="Google Shape;765;p14"/>
          <p:cNvSpPr txBox="1"/>
          <p:nvPr/>
        </p:nvSpPr>
        <p:spPr>
          <a:xfrm>
            <a:off x="7051296" y="3526757"/>
            <a:ext cx="190137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3F3F3F"/>
                </a:solidFill>
                <a:latin typeface="Open Sans SemiBold"/>
                <a:ea typeface="Open Sans SemiBold"/>
                <a:cs typeface="Open Sans SemiBold"/>
                <a:sym typeface="Open Sans SemiBold"/>
              </a:rPr>
              <a:t>Append</a:t>
            </a:r>
            <a:endParaRPr/>
          </a:p>
        </p:txBody>
      </p:sp>
      <p:sp>
        <p:nvSpPr>
          <p:cNvPr id="766" name="Google Shape;766;p14"/>
          <p:cNvSpPr txBox="1"/>
          <p:nvPr/>
        </p:nvSpPr>
        <p:spPr>
          <a:xfrm>
            <a:off x="5468058" y="6103377"/>
            <a:ext cx="195942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2400">
                <a:solidFill>
                  <a:srgbClr val="3F3F3F"/>
                </a:solidFill>
                <a:latin typeface="Open Sans SemiBold"/>
                <a:ea typeface="Open Sans SemiBold"/>
                <a:cs typeface="Open Sans SemiBold"/>
                <a:sym typeface="Open Sans SemiBold"/>
              </a:rPr>
              <a:t>Complete </a:t>
            </a:r>
            <a:endParaRPr/>
          </a:p>
        </p:txBody>
      </p:sp>
      <p:sp>
        <p:nvSpPr>
          <p:cNvPr id="767" name="Google Shape;767;p14"/>
          <p:cNvSpPr txBox="1"/>
          <p:nvPr/>
        </p:nvSpPr>
        <p:spPr>
          <a:xfrm>
            <a:off x="8477103" y="6117606"/>
            <a:ext cx="21336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2400">
                <a:solidFill>
                  <a:srgbClr val="3F3F3F"/>
                </a:solidFill>
                <a:latin typeface="Open Sans SemiBold"/>
                <a:ea typeface="Open Sans SemiBold"/>
                <a:cs typeface="Open Sans SemiBold"/>
                <a:sym typeface="Open Sans SemiBold"/>
              </a:rPr>
              <a:t>Update</a:t>
            </a:r>
            <a:endParaRPr/>
          </a:p>
        </p:txBody>
      </p:sp>
      <p:pic>
        <p:nvPicPr>
          <p:cNvPr id="768" name="Google Shape;768;p14"/>
          <p:cNvPicPr preferRelativeResize="0"/>
          <p:nvPr/>
        </p:nvPicPr>
        <p:blipFill rotWithShape="1">
          <a:blip r:embed="rId3">
            <a:alphaModFix/>
          </a:blip>
          <a:srcRect b="0" l="0" r="0" t="0"/>
          <a:stretch/>
        </p:blipFill>
        <p:spPr>
          <a:xfrm>
            <a:off x="736600" y="870793"/>
            <a:ext cx="14769252" cy="2743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5"/>
          <p:cNvSpPr/>
          <p:nvPr/>
        </p:nvSpPr>
        <p:spPr>
          <a:xfrm>
            <a:off x="361233" y="5570760"/>
            <a:ext cx="15541722" cy="283241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4" name="Google Shape;774;p15"/>
          <p:cNvSpPr/>
          <p:nvPr/>
        </p:nvSpPr>
        <p:spPr>
          <a:xfrm>
            <a:off x="361233" y="2239276"/>
            <a:ext cx="15541722" cy="283241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5" name="Google Shape;775;p1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Architecture, Model and Its Components (Contd.)</a:t>
            </a:r>
            <a:endParaRPr/>
          </a:p>
        </p:txBody>
      </p:sp>
      <p:sp>
        <p:nvSpPr>
          <p:cNvPr id="776" name="Google Shape;776;p15"/>
          <p:cNvSpPr/>
          <p:nvPr/>
        </p:nvSpPr>
        <p:spPr>
          <a:xfrm>
            <a:off x="1159726" y="2541294"/>
            <a:ext cx="13247650" cy="2478564"/>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400">
                <a:solidFill>
                  <a:srgbClr val="3F3F3F"/>
                </a:solidFill>
                <a:latin typeface="Open Sans SemiBold"/>
                <a:ea typeface="Open Sans SemiBold"/>
                <a:cs typeface="Open Sans SemiBold"/>
                <a:sym typeface="Open Sans SemiBold"/>
              </a:rPr>
              <a:t>File sink</a:t>
            </a:r>
            <a:r>
              <a:rPr lang="en-US" sz="2400">
                <a:solidFill>
                  <a:srgbClr val="3F3F3F"/>
                </a:solidFill>
                <a:latin typeface="Open Sans"/>
                <a:ea typeface="Open Sans"/>
                <a:cs typeface="Open Sans"/>
                <a:sym typeface="Open Sans"/>
              </a:rPr>
              <a:t>: Stores the output to a directory</a:t>
            </a:r>
            <a:endParaRPr/>
          </a:p>
          <a:p>
            <a:pPr indent="0" lvl="0" marL="0" marR="0" rtl="0" algn="l">
              <a:lnSpc>
                <a:spcPct val="107000"/>
              </a:lnSpc>
              <a:spcBef>
                <a:spcPts val="800"/>
              </a:spcBef>
              <a:spcAft>
                <a:spcPts val="0"/>
              </a:spcAft>
              <a:buNone/>
            </a:pPr>
            <a:r>
              <a:rPr lang="en-US" sz="2400">
                <a:solidFill>
                  <a:srgbClr val="3F3F3F"/>
                </a:solidFill>
                <a:latin typeface="Open Sans"/>
                <a:ea typeface="Open Sans"/>
                <a:cs typeface="Open Sans"/>
                <a:sym typeface="Open Sans"/>
              </a:rPr>
              <a:t>     </a:t>
            </a:r>
            <a:r>
              <a:rPr lang="en-US" sz="2400">
                <a:solidFill>
                  <a:srgbClr val="3F3F3F"/>
                </a:solidFill>
                <a:latin typeface="Courier New"/>
                <a:ea typeface="Courier New"/>
                <a:cs typeface="Courier New"/>
                <a:sym typeface="Courier New"/>
              </a:rPr>
              <a:t>writeStream</a:t>
            </a:r>
            <a:endParaRPr sz="2400">
              <a:solidFill>
                <a:srgbClr val="3F3F3F"/>
              </a:solidFill>
              <a:latin typeface="Courier New"/>
              <a:ea typeface="Courier New"/>
              <a:cs typeface="Courier New"/>
              <a:sym typeface="Courier New"/>
            </a:endParaRPr>
          </a:p>
          <a:p>
            <a:pPr indent="0" lvl="0" marL="0" marR="0" rtl="0" algn="l">
              <a:lnSpc>
                <a:spcPct val="107000"/>
              </a:lnSpc>
              <a:spcBef>
                <a:spcPts val="800"/>
              </a:spcBef>
              <a:spcAft>
                <a:spcPts val="0"/>
              </a:spcAft>
              <a:buNone/>
            </a:pPr>
            <a:r>
              <a:rPr lang="en-US" sz="2400">
                <a:solidFill>
                  <a:srgbClr val="3F3F3F"/>
                </a:solidFill>
                <a:latin typeface="Courier New"/>
                <a:ea typeface="Courier New"/>
                <a:cs typeface="Courier New"/>
                <a:sym typeface="Courier New"/>
              </a:rPr>
              <a:t>    .format("parquet") </a:t>
            </a:r>
            <a:r>
              <a:rPr i="1" lang="en-US" sz="2400">
                <a:solidFill>
                  <a:srgbClr val="3F3F3F"/>
                </a:solidFill>
                <a:latin typeface="Courier New"/>
                <a:ea typeface="Courier New"/>
                <a:cs typeface="Courier New"/>
                <a:sym typeface="Courier New"/>
              </a:rPr>
              <a:t>// can be "orc", "json", "csv", etc.</a:t>
            </a:r>
            <a:endParaRPr sz="2400">
              <a:solidFill>
                <a:srgbClr val="3F3F3F"/>
              </a:solidFill>
              <a:latin typeface="Courier New"/>
              <a:ea typeface="Courier New"/>
              <a:cs typeface="Courier New"/>
              <a:sym typeface="Courier New"/>
            </a:endParaRPr>
          </a:p>
          <a:p>
            <a:pPr indent="0" lvl="0" marL="0" marR="0" rtl="0" algn="l">
              <a:lnSpc>
                <a:spcPct val="107000"/>
              </a:lnSpc>
              <a:spcBef>
                <a:spcPts val="800"/>
              </a:spcBef>
              <a:spcAft>
                <a:spcPts val="0"/>
              </a:spcAft>
              <a:buNone/>
            </a:pPr>
            <a:r>
              <a:rPr lang="en-US" sz="2400">
                <a:solidFill>
                  <a:srgbClr val="3F3F3F"/>
                </a:solidFill>
                <a:latin typeface="Courier New"/>
                <a:ea typeface="Courier New"/>
                <a:cs typeface="Courier New"/>
                <a:sym typeface="Courier New"/>
              </a:rPr>
              <a:t>    .option("path", "path/to/destination/dir")</a:t>
            </a:r>
            <a:endParaRPr/>
          </a:p>
          <a:p>
            <a:pPr indent="0" lvl="0" marL="0" marR="0" rtl="0" algn="l">
              <a:lnSpc>
                <a:spcPct val="107000"/>
              </a:lnSpc>
              <a:spcBef>
                <a:spcPts val="800"/>
              </a:spcBef>
              <a:spcAft>
                <a:spcPts val="0"/>
              </a:spcAft>
              <a:buNone/>
            </a:pPr>
            <a:r>
              <a:rPr lang="en-US" sz="2400">
                <a:solidFill>
                  <a:srgbClr val="3F3F3F"/>
                </a:solidFill>
                <a:latin typeface="Courier New"/>
                <a:ea typeface="Courier New"/>
                <a:cs typeface="Courier New"/>
                <a:sym typeface="Courier New"/>
              </a:rPr>
              <a:t>    .start()</a:t>
            </a:r>
            <a:endParaRPr/>
          </a:p>
        </p:txBody>
      </p:sp>
      <p:sp>
        <p:nvSpPr>
          <p:cNvPr id="777" name="Google Shape;777;p15"/>
          <p:cNvSpPr/>
          <p:nvPr/>
        </p:nvSpPr>
        <p:spPr>
          <a:xfrm>
            <a:off x="1225674" y="5820950"/>
            <a:ext cx="13181702" cy="245727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400">
                <a:solidFill>
                  <a:srgbClr val="3F3F3F"/>
                </a:solidFill>
                <a:latin typeface="Open Sans SemiBold"/>
                <a:ea typeface="Open Sans SemiBold"/>
                <a:cs typeface="Open Sans SemiBold"/>
                <a:sym typeface="Open Sans SemiBold"/>
              </a:rPr>
              <a:t>Foreach sink</a:t>
            </a:r>
            <a:r>
              <a:rPr lang="en-US" sz="2400">
                <a:solidFill>
                  <a:srgbClr val="3F3F3F"/>
                </a:solidFill>
                <a:latin typeface="Open Sans"/>
                <a:ea typeface="Open Sans"/>
                <a:cs typeface="Open Sans"/>
                <a:sym typeface="Open Sans"/>
              </a:rPr>
              <a:t>: Runs arbitrary computation on the records in the output</a:t>
            </a:r>
            <a:endParaRPr/>
          </a:p>
          <a:p>
            <a:pPr indent="0" lvl="0" marL="0" marR="0" rtl="0" algn="l">
              <a:lnSpc>
                <a:spcPct val="150000"/>
              </a:lnSpc>
              <a:spcBef>
                <a:spcPts val="800"/>
              </a:spcBef>
              <a:spcAft>
                <a:spcPts val="0"/>
              </a:spcAft>
              <a:buNone/>
            </a:pPr>
            <a:r>
              <a:rPr lang="en-US" sz="2200">
                <a:solidFill>
                  <a:schemeClr val="dk1"/>
                </a:solidFill>
                <a:latin typeface="Open Sans"/>
                <a:ea typeface="Open Sans"/>
                <a:cs typeface="Open Sans"/>
                <a:sym typeface="Open Sans"/>
              </a:rPr>
              <a:t>     </a:t>
            </a:r>
            <a:r>
              <a:rPr lang="en-US" sz="2400">
                <a:solidFill>
                  <a:srgbClr val="3F3F3F"/>
                </a:solidFill>
                <a:latin typeface="Courier New"/>
                <a:ea typeface="Courier New"/>
                <a:cs typeface="Courier New"/>
                <a:sym typeface="Courier New"/>
              </a:rPr>
              <a:t>writeStream</a:t>
            </a:r>
            <a:endParaRPr sz="2400">
              <a:solidFill>
                <a:srgbClr val="3F3F3F"/>
              </a:solidFill>
              <a:latin typeface="Courier New"/>
              <a:ea typeface="Courier New"/>
              <a:cs typeface="Courier New"/>
              <a:sym typeface="Courier New"/>
            </a:endParaRPr>
          </a:p>
          <a:p>
            <a:pPr indent="0" lvl="0" marL="0" marR="0" rtl="0" algn="l">
              <a:lnSpc>
                <a:spcPct val="150000"/>
              </a:lnSpc>
              <a:spcBef>
                <a:spcPts val="800"/>
              </a:spcBef>
              <a:spcAft>
                <a:spcPts val="0"/>
              </a:spcAft>
              <a:buNone/>
            </a:pPr>
            <a:r>
              <a:rPr lang="en-US" sz="2400">
                <a:solidFill>
                  <a:srgbClr val="3F3F3F"/>
                </a:solidFill>
                <a:latin typeface="Courier New"/>
                <a:ea typeface="Courier New"/>
                <a:cs typeface="Courier New"/>
                <a:sym typeface="Courier New"/>
              </a:rPr>
              <a:t>  .foreach(...)</a:t>
            </a:r>
            <a:endParaRPr/>
          </a:p>
          <a:p>
            <a:pPr indent="0" lvl="0" marL="0" marR="0" rtl="0" algn="l">
              <a:lnSpc>
                <a:spcPct val="150000"/>
              </a:lnSpc>
              <a:spcBef>
                <a:spcPts val="800"/>
              </a:spcBef>
              <a:spcAft>
                <a:spcPts val="0"/>
              </a:spcAft>
              <a:buNone/>
            </a:pPr>
            <a:r>
              <a:rPr lang="en-US" sz="2400">
                <a:solidFill>
                  <a:srgbClr val="3F3F3F"/>
                </a:solidFill>
                <a:latin typeface="Courier New"/>
                <a:ea typeface="Courier New"/>
                <a:cs typeface="Courier New"/>
                <a:sym typeface="Courier New"/>
              </a:rPr>
              <a:t>  .start()</a:t>
            </a:r>
            <a:endParaRPr/>
          </a:p>
        </p:txBody>
      </p:sp>
      <p:sp>
        <p:nvSpPr>
          <p:cNvPr id="778" name="Google Shape;778;p15"/>
          <p:cNvSpPr/>
          <p:nvPr/>
        </p:nvSpPr>
        <p:spPr>
          <a:xfrm>
            <a:off x="6990509" y="1025833"/>
            <a:ext cx="2274983"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OUTPUT SINKS</a:t>
            </a:r>
            <a:endParaRPr/>
          </a:p>
        </p:txBody>
      </p:sp>
      <p:pic>
        <p:nvPicPr>
          <p:cNvPr id="779" name="Google Shape;779;p15"/>
          <p:cNvPicPr preferRelativeResize="0"/>
          <p:nvPr/>
        </p:nvPicPr>
        <p:blipFill rotWithShape="1">
          <a:blip r:embed="rId3">
            <a:alphaModFix/>
          </a:blip>
          <a:srcRect b="0" l="0" r="0" t="0"/>
          <a:stretch/>
        </p:blipFill>
        <p:spPr>
          <a:xfrm>
            <a:off x="736600" y="870793"/>
            <a:ext cx="14769252" cy="2743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6"/>
          <p:cNvSpPr/>
          <p:nvPr/>
        </p:nvSpPr>
        <p:spPr>
          <a:xfrm>
            <a:off x="914400" y="5199428"/>
            <a:ext cx="14408558" cy="327269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5" name="Google Shape;785;p16"/>
          <p:cNvSpPr/>
          <p:nvPr/>
        </p:nvSpPr>
        <p:spPr>
          <a:xfrm>
            <a:off x="914400" y="2102631"/>
            <a:ext cx="14408558" cy="26161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6" name="Google Shape;786;p1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Architecture, Model and Its Components (Contd.)</a:t>
            </a:r>
            <a:endParaRPr/>
          </a:p>
        </p:txBody>
      </p:sp>
      <p:sp>
        <p:nvSpPr>
          <p:cNvPr id="787" name="Google Shape;787;p16"/>
          <p:cNvSpPr/>
          <p:nvPr/>
        </p:nvSpPr>
        <p:spPr>
          <a:xfrm>
            <a:off x="1689632" y="2102631"/>
            <a:ext cx="13247650" cy="261610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3F3F3F"/>
                </a:solidFill>
                <a:latin typeface="Open Sans SemiBold"/>
                <a:ea typeface="Open Sans SemiBold"/>
                <a:cs typeface="Open Sans SemiBold"/>
                <a:sym typeface="Open Sans SemiBold"/>
              </a:rPr>
              <a:t>Console sink (for debugging):</a:t>
            </a:r>
            <a:endParaRPr/>
          </a:p>
          <a:p>
            <a:pPr indent="0" lvl="0" marL="0" marR="0" rtl="0" algn="l">
              <a:lnSpc>
                <a:spcPct val="150000"/>
              </a:lnSpc>
              <a:spcBef>
                <a:spcPts val="800"/>
              </a:spcBef>
              <a:spcAft>
                <a:spcPts val="0"/>
              </a:spcAft>
              <a:buNone/>
            </a:pPr>
            <a:r>
              <a:rPr lang="en-US" sz="2400">
                <a:solidFill>
                  <a:srgbClr val="3F3F3F"/>
                </a:solidFill>
                <a:latin typeface="Open Sans SemiBold"/>
                <a:ea typeface="Open Sans SemiBold"/>
                <a:cs typeface="Open Sans SemiBold"/>
                <a:sym typeface="Open Sans SemiBold"/>
              </a:rPr>
              <a:t>     </a:t>
            </a:r>
            <a:r>
              <a:rPr lang="en-US" sz="2400">
                <a:solidFill>
                  <a:srgbClr val="3F3F3F"/>
                </a:solidFill>
                <a:latin typeface="Courier New"/>
                <a:ea typeface="Courier New"/>
                <a:cs typeface="Courier New"/>
                <a:sym typeface="Courier New"/>
              </a:rPr>
              <a:t>writeStream</a:t>
            </a:r>
            <a:endParaRPr sz="2400">
              <a:solidFill>
                <a:srgbClr val="3F3F3F"/>
              </a:solidFill>
              <a:latin typeface="Courier New"/>
              <a:ea typeface="Courier New"/>
              <a:cs typeface="Courier New"/>
              <a:sym typeface="Courier New"/>
            </a:endParaRPr>
          </a:p>
          <a:p>
            <a:pPr indent="0" lvl="0" marL="0" marR="0" rtl="0" algn="l">
              <a:lnSpc>
                <a:spcPct val="150000"/>
              </a:lnSpc>
              <a:spcBef>
                <a:spcPts val="800"/>
              </a:spcBef>
              <a:spcAft>
                <a:spcPts val="0"/>
              </a:spcAft>
              <a:buNone/>
            </a:pPr>
            <a:r>
              <a:rPr lang="en-US" sz="2400">
                <a:solidFill>
                  <a:srgbClr val="3F3F3F"/>
                </a:solidFill>
                <a:latin typeface="Courier New"/>
                <a:ea typeface="Courier New"/>
                <a:cs typeface="Courier New"/>
                <a:sym typeface="Courier New"/>
              </a:rPr>
              <a:t>  .format("console")</a:t>
            </a:r>
            <a:endParaRPr/>
          </a:p>
          <a:p>
            <a:pPr indent="0" lvl="0" marL="0" marR="0" rtl="0" algn="l">
              <a:lnSpc>
                <a:spcPct val="150000"/>
              </a:lnSpc>
              <a:spcBef>
                <a:spcPts val="800"/>
              </a:spcBef>
              <a:spcAft>
                <a:spcPts val="0"/>
              </a:spcAft>
              <a:buNone/>
            </a:pPr>
            <a:r>
              <a:rPr lang="en-US" sz="2400">
                <a:solidFill>
                  <a:srgbClr val="3F3F3F"/>
                </a:solidFill>
                <a:latin typeface="Courier New"/>
                <a:ea typeface="Courier New"/>
                <a:cs typeface="Courier New"/>
                <a:sym typeface="Courier New"/>
              </a:rPr>
              <a:t>  .start()</a:t>
            </a:r>
            <a:endParaRPr/>
          </a:p>
        </p:txBody>
      </p:sp>
      <p:sp>
        <p:nvSpPr>
          <p:cNvPr id="788" name="Google Shape;788;p16"/>
          <p:cNvSpPr/>
          <p:nvPr/>
        </p:nvSpPr>
        <p:spPr>
          <a:xfrm>
            <a:off x="1689632" y="5199428"/>
            <a:ext cx="13181702" cy="32726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3F3F3F"/>
                </a:solidFill>
                <a:latin typeface="Open Sans SemiBold"/>
                <a:ea typeface="Open Sans SemiBold"/>
                <a:cs typeface="Open Sans SemiBold"/>
                <a:sym typeface="Open Sans SemiBold"/>
              </a:rPr>
              <a:t>Memory sink (for debugging):</a:t>
            </a:r>
            <a:endParaRPr sz="2400">
              <a:solidFill>
                <a:srgbClr val="3F3F3F"/>
              </a:solidFill>
              <a:latin typeface="Open Sans"/>
              <a:ea typeface="Open Sans"/>
              <a:cs typeface="Open Sans"/>
              <a:sym typeface="Open Sans"/>
            </a:endParaRPr>
          </a:p>
          <a:p>
            <a:pPr indent="0" lvl="0" marL="0" marR="0" rtl="0" algn="l">
              <a:lnSpc>
                <a:spcPct val="150000"/>
              </a:lnSpc>
              <a:spcBef>
                <a:spcPts val="800"/>
              </a:spcBef>
              <a:spcAft>
                <a:spcPts val="0"/>
              </a:spcAft>
              <a:buNone/>
            </a:pPr>
            <a:r>
              <a:rPr lang="en-US" sz="2400">
                <a:solidFill>
                  <a:srgbClr val="3F3F3F"/>
                </a:solidFill>
                <a:latin typeface="Open Sans SemiBold"/>
                <a:ea typeface="Open Sans SemiBold"/>
                <a:cs typeface="Open Sans SemiBold"/>
                <a:sym typeface="Open Sans SemiBold"/>
              </a:rPr>
              <a:t>    </a:t>
            </a:r>
            <a:r>
              <a:rPr lang="en-US" sz="2400">
                <a:solidFill>
                  <a:srgbClr val="3F3F3F"/>
                </a:solidFill>
                <a:latin typeface="Courier New"/>
                <a:ea typeface="Courier New"/>
                <a:cs typeface="Courier New"/>
                <a:sym typeface="Courier New"/>
              </a:rPr>
              <a:t>writeStream</a:t>
            </a:r>
            <a:endParaRPr sz="2400">
              <a:solidFill>
                <a:srgbClr val="3F3F3F"/>
              </a:solidFill>
              <a:latin typeface="Courier New"/>
              <a:ea typeface="Courier New"/>
              <a:cs typeface="Courier New"/>
              <a:sym typeface="Courier New"/>
            </a:endParaRPr>
          </a:p>
          <a:p>
            <a:pPr indent="0" lvl="0" marL="0" marR="0" rtl="0" algn="l">
              <a:lnSpc>
                <a:spcPct val="150000"/>
              </a:lnSpc>
              <a:spcBef>
                <a:spcPts val="800"/>
              </a:spcBef>
              <a:spcAft>
                <a:spcPts val="0"/>
              </a:spcAft>
              <a:buNone/>
            </a:pPr>
            <a:r>
              <a:rPr lang="en-US" sz="2400">
                <a:solidFill>
                  <a:srgbClr val="3F3F3F"/>
                </a:solidFill>
                <a:latin typeface="Courier New"/>
                <a:ea typeface="Courier New"/>
                <a:cs typeface="Courier New"/>
                <a:sym typeface="Courier New"/>
              </a:rPr>
              <a:t>  .format("memory")</a:t>
            </a:r>
            <a:endParaRPr/>
          </a:p>
          <a:p>
            <a:pPr indent="0" lvl="0" marL="0" marR="0" rtl="0" algn="l">
              <a:lnSpc>
                <a:spcPct val="150000"/>
              </a:lnSpc>
              <a:spcBef>
                <a:spcPts val="800"/>
              </a:spcBef>
              <a:spcAft>
                <a:spcPts val="0"/>
              </a:spcAft>
              <a:buNone/>
            </a:pPr>
            <a:r>
              <a:rPr lang="en-US" sz="2400">
                <a:solidFill>
                  <a:srgbClr val="3F3F3F"/>
                </a:solidFill>
                <a:latin typeface="Courier New"/>
                <a:ea typeface="Courier New"/>
                <a:cs typeface="Courier New"/>
                <a:sym typeface="Courier New"/>
              </a:rPr>
              <a:t>  .queryName("tableName")</a:t>
            </a:r>
            <a:endParaRPr/>
          </a:p>
          <a:p>
            <a:pPr indent="0" lvl="0" marL="0" marR="0" rtl="0" algn="l">
              <a:lnSpc>
                <a:spcPct val="150000"/>
              </a:lnSpc>
              <a:spcBef>
                <a:spcPts val="800"/>
              </a:spcBef>
              <a:spcAft>
                <a:spcPts val="0"/>
              </a:spcAft>
              <a:buNone/>
            </a:pPr>
            <a:r>
              <a:rPr lang="en-US" sz="2400">
                <a:solidFill>
                  <a:srgbClr val="3F3F3F"/>
                </a:solidFill>
                <a:latin typeface="Courier New"/>
                <a:ea typeface="Courier New"/>
                <a:cs typeface="Courier New"/>
                <a:sym typeface="Courier New"/>
              </a:rPr>
              <a:t>  .start()</a:t>
            </a:r>
            <a:endParaRPr/>
          </a:p>
        </p:txBody>
      </p:sp>
      <p:sp>
        <p:nvSpPr>
          <p:cNvPr id="789" name="Google Shape;789;p16"/>
          <p:cNvSpPr/>
          <p:nvPr/>
        </p:nvSpPr>
        <p:spPr>
          <a:xfrm>
            <a:off x="6990509" y="1010249"/>
            <a:ext cx="2274983"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OUTPUT SINKS</a:t>
            </a:r>
            <a:endParaRPr/>
          </a:p>
        </p:txBody>
      </p:sp>
      <p:pic>
        <p:nvPicPr>
          <p:cNvPr id="790" name="Google Shape;790;p16"/>
          <p:cNvPicPr preferRelativeResize="0"/>
          <p:nvPr/>
        </p:nvPicPr>
        <p:blipFill rotWithShape="1">
          <a:blip r:embed="rId3">
            <a:alphaModFix/>
          </a:blip>
          <a:srcRect b="0" l="0" r="0" t="0"/>
          <a:stretch/>
        </p:blipFill>
        <p:spPr>
          <a:xfrm>
            <a:off x="736600" y="870793"/>
            <a:ext cx="14769252" cy="2743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Architecture, Model and Its Components (Contd.)</a:t>
            </a:r>
            <a:endParaRPr/>
          </a:p>
        </p:txBody>
      </p:sp>
      <p:sp>
        <p:nvSpPr>
          <p:cNvPr id="796" name="Google Shape;796;p17"/>
          <p:cNvSpPr txBox="1"/>
          <p:nvPr>
            <p:ph idx="4294967295" type="body"/>
          </p:nvPr>
        </p:nvSpPr>
        <p:spPr>
          <a:xfrm>
            <a:off x="404342" y="2034399"/>
            <a:ext cx="11720751" cy="1723549"/>
          </a:xfrm>
          <a:prstGeom prst="rect">
            <a:avLst/>
          </a:prstGeom>
          <a:noFill/>
          <a:ln>
            <a:noFill/>
          </a:ln>
        </p:spPr>
        <p:txBody>
          <a:bodyPr anchorCtr="0" anchor="t" bIns="45700" lIns="91425" spcFirstLastPara="1" rIns="91425" wrap="square" tIns="45700">
            <a:spAutoFit/>
          </a:bodyPr>
          <a:lstStyle/>
          <a:p>
            <a:pPr indent="0" lvl="0" marL="0" rtl="0" algn="l">
              <a:lnSpc>
                <a:spcPct val="172727"/>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Create a DataFrame to read from a file in hdfs, one line at a time:</a:t>
            </a:r>
            <a:endParaRPr/>
          </a:p>
          <a:p>
            <a:pPr indent="0" lvl="0" marL="0" rtl="0" algn="l">
              <a:lnSpc>
                <a:spcPct val="100000"/>
              </a:lnSpc>
              <a:spcBef>
                <a:spcPts val="1000"/>
              </a:spcBef>
              <a:spcAft>
                <a:spcPts val="0"/>
              </a:spcAft>
              <a:buClr>
                <a:srgbClr val="3F3F3F"/>
              </a:buClr>
              <a:buSzPts val="2200"/>
              <a:buNone/>
            </a:pPr>
            <a:r>
              <a:rPr lang="en-US" sz="2200">
                <a:solidFill>
                  <a:srgbClr val="3F3F3F"/>
                </a:solidFill>
                <a:latin typeface="Courier New"/>
                <a:ea typeface="Courier New"/>
                <a:cs typeface="Courier New"/>
                <a:sym typeface="Courier New"/>
              </a:rPr>
              <a:t>val firstLines = spark.readStream.option(“maxfilespertrigger”,1).text(“sampledata/part*”)// read one partition at a time per trigger</a:t>
            </a:r>
            <a:endParaRPr sz="2200">
              <a:solidFill>
                <a:srgbClr val="3F3F3F"/>
              </a:solidFill>
              <a:latin typeface="Courier New"/>
              <a:ea typeface="Courier New"/>
              <a:cs typeface="Courier New"/>
              <a:sym typeface="Courier New"/>
            </a:endParaRPr>
          </a:p>
        </p:txBody>
      </p:sp>
      <p:pic>
        <p:nvPicPr>
          <p:cNvPr descr="wc_output.png" id="797" name="Google Shape;797;p17"/>
          <p:cNvPicPr preferRelativeResize="0"/>
          <p:nvPr/>
        </p:nvPicPr>
        <p:blipFill rotWithShape="1">
          <a:blip r:embed="rId3">
            <a:alphaModFix/>
          </a:blip>
          <a:srcRect b="0" l="0" r="0" t="0"/>
          <a:stretch/>
        </p:blipFill>
        <p:spPr>
          <a:xfrm>
            <a:off x="12422459" y="2816031"/>
            <a:ext cx="3838651" cy="3902276"/>
          </a:xfrm>
          <a:prstGeom prst="rect">
            <a:avLst/>
          </a:prstGeom>
          <a:noFill/>
          <a:ln>
            <a:noFill/>
          </a:ln>
        </p:spPr>
      </p:pic>
      <p:sp>
        <p:nvSpPr>
          <p:cNvPr id="798" name="Google Shape;798;p17"/>
          <p:cNvSpPr/>
          <p:nvPr/>
        </p:nvSpPr>
        <p:spPr>
          <a:xfrm>
            <a:off x="296630" y="4492179"/>
            <a:ext cx="11828463"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Open Sans"/>
                <a:ea typeface="Open Sans"/>
                <a:cs typeface="Open Sans"/>
                <a:sym typeface="Open Sans"/>
              </a:rPr>
              <a:t>Cast the lines from DataFrame to Dataset with the String datatype and then flatten it and count it</a:t>
            </a:r>
            <a:br>
              <a:rPr lang="en-US" sz="2200">
                <a:solidFill>
                  <a:srgbClr val="3F3F3F"/>
                </a:solidFill>
                <a:latin typeface="Courier New"/>
                <a:ea typeface="Courier New"/>
                <a:cs typeface="Courier New"/>
                <a:sym typeface="Courier New"/>
              </a:rPr>
            </a:br>
            <a:r>
              <a:rPr lang="en-US" sz="2200">
                <a:solidFill>
                  <a:srgbClr val="3F3F3F"/>
                </a:solidFill>
                <a:latin typeface="Courier New"/>
                <a:ea typeface="Courier New"/>
                <a:cs typeface="Courier New"/>
                <a:sym typeface="Courier New"/>
              </a:rPr>
              <a:t>val wordCounts = (firstLines.as[String] // Convert to Dataset[String]</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.flatMap(_.split(",")) // Split into words</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.groupBy("value") // Group by word (column is "value")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.count() ) // Count each group</a:t>
            </a:r>
            <a:endParaRPr/>
          </a:p>
        </p:txBody>
      </p:sp>
      <p:sp>
        <p:nvSpPr>
          <p:cNvPr id="799" name="Google Shape;799;p17"/>
          <p:cNvSpPr/>
          <p:nvPr/>
        </p:nvSpPr>
        <p:spPr>
          <a:xfrm>
            <a:off x="296630" y="7350068"/>
            <a:ext cx="14958240" cy="918200"/>
          </a:xfrm>
          <a:prstGeom prst="rect">
            <a:avLst/>
          </a:prstGeom>
          <a:noFill/>
          <a:ln>
            <a:noFill/>
          </a:ln>
        </p:spPr>
        <p:txBody>
          <a:bodyPr anchorCtr="0" anchor="t" bIns="45700" lIns="91425" spcFirstLastPara="1" rIns="91425" wrap="square" tIns="45700">
            <a:spAutoFit/>
          </a:bodyPr>
          <a:lstStyle/>
          <a:p>
            <a:pPr indent="0" lvl="0" marL="0" marR="0" rtl="0" algn="l">
              <a:lnSpc>
                <a:spcPct val="172727"/>
              </a:lnSpc>
              <a:spcBef>
                <a:spcPts val="0"/>
              </a:spcBef>
              <a:spcAft>
                <a:spcPts val="0"/>
              </a:spcAft>
              <a:buNone/>
            </a:pPr>
            <a:r>
              <a:rPr lang="en-US" sz="2200">
                <a:solidFill>
                  <a:srgbClr val="3F3F3F"/>
                </a:solidFill>
                <a:latin typeface="Open Sans"/>
                <a:ea typeface="Open Sans"/>
                <a:cs typeface="Open Sans"/>
                <a:sym typeface="Open Sans"/>
              </a:rPr>
              <a:t>Print the complete set of counts to the console every time it is updated:</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query = wordCounts.writeStream.outputMode("complete").format("console").start()</a:t>
            </a:r>
            <a:endParaRPr/>
          </a:p>
        </p:txBody>
      </p:sp>
      <p:sp>
        <p:nvSpPr>
          <p:cNvPr id="800" name="Google Shape;800;p17"/>
          <p:cNvSpPr/>
          <p:nvPr/>
        </p:nvSpPr>
        <p:spPr>
          <a:xfrm>
            <a:off x="4276016" y="1047571"/>
            <a:ext cx="7703968"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WORDCOUNT IN STRUCTURED STREAMING: EXAMPLE</a:t>
            </a:r>
            <a:endParaRPr/>
          </a:p>
        </p:txBody>
      </p:sp>
      <p:pic>
        <p:nvPicPr>
          <p:cNvPr id="801" name="Google Shape;801;p17"/>
          <p:cNvPicPr preferRelativeResize="0"/>
          <p:nvPr/>
        </p:nvPicPr>
        <p:blipFill rotWithShape="1">
          <a:blip r:embed="rId4">
            <a:alphaModFix/>
          </a:blip>
          <a:srcRect b="0" l="0" r="0" t="0"/>
          <a:stretch/>
        </p:blipFill>
        <p:spPr>
          <a:xfrm>
            <a:off x="736600" y="870793"/>
            <a:ext cx="14769252" cy="2743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8"/>
          <p:cNvSpPr/>
          <p:nvPr/>
        </p:nvSpPr>
        <p:spPr>
          <a:xfrm>
            <a:off x="3513704" y="1930342"/>
            <a:ext cx="10202296" cy="487581"/>
          </a:xfrm>
          <a:prstGeom prst="rightArrow">
            <a:avLst>
              <a:gd fmla="val 50000" name="adj1"/>
              <a:gd fmla="val 50000" name="adj2"/>
            </a:avLst>
          </a:prstGeom>
          <a:solidFill>
            <a:srgbClr val="F7CA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7" name="Google Shape;807;p1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Architecture, Model and Its Components (Contd.)</a:t>
            </a:r>
            <a:endParaRPr/>
          </a:p>
        </p:txBody>
      </p:sp>
      <p:sp>
        <p:nvSpPr>
          <p:cNvPr id="808" name="Google Shape;808;p18"/>
          <p:cNvSpPr/>
          <p:nvPr/>
        </p:nvSpPr>
        <p:spPr>
          <a:xfrm>
            <a:off x="2653990" y="1729621"/>
            <a:ext cx="914400" cy="802888"/>
          </a:xfrm>
          <a:prstGeom prst="roundRect">
            <a:avLst>
              <a:gd fmla="val 16667"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&gt;_</a:t>
            </a:r>
            <a:endParaRPr/>
          </a:p>
        </p:txBody>
      </p:sp>
      <p:sp>
        <p:nvSpPr>
          <p:cNvPr id="809" name="Google Shape;809;p18"/>
          <p:cNvSpPr/>
          <p:nvPr/>
        </p:nvSpPr>
        <p:spPr>
          <a:xfrm>
            <a:off x="5646057" y="1729621"/>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0" name="Google Shape;810;p18"/>
          <p:cNvSpPr/>
          <p:nvPr/>
        </p:nvSpPr>
        <p:spPr>
          <a:xfrm>
            <a:off x="5646057" y="2131065"/>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1" name="Google Shape;811;p18"/>
          <p:cNvSpPr txBox="1"/>
          <p:nvPr/>
        </p:nvSpPr>
        <p:spPr>
          <a:xfrm>
            <a:off x="3111190" y="2982261"/>
            <a:ext cx="8050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Time</a:t>
            </a:r>
            <a:endParaRPr/>
          </a:p>
        </p:txBody>
      </p:sp>
      <p:sp>
        <p:nvSpPr>
          <p:cNvPr id="812" name="Google Shape;812;p18"/>
          <p:cNvSpPr txBox="1"/>
          <p:nvPr/>
        </p:nvSpPr>
        <p:spPr>
          <a:xfrm>
            <a:off x="3051814" y="3813370"/>
            <a:ext cx="1913473"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Input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Unbounded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Table of all input</a:t>
            </a:r>
            <a:endParaRPr/>
          </a:p>
        </p:txBody>
      </p:sp>
      <p:sp>
        <p:nvSpPr>
          <p:cNvPr id="813" name="Google Shape;813;p18"/>
          <p:cNvSpPr txBox="1"/>
          <p:nvPr/>
        </p:nvSpPr>
        <p:spPr>
          <a:xfrm>
            <a:off x="3022859" y="5989884"/>
            <a:ext cx="226068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Result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Table of WordCount</a:t>
            </a:r>
            <a:endParaRPr sz="2000">
              <a:solidFill>
                <a:schemeClr val="dk1"/>
              </a:solidFill>
              <a:latin typeface="Calibri"/>
              <a:ea typeface="Calibri"/>
              <a:cs typeface="Calibri"/>
              <a:sym typeface="Calibri"/>
            </a:endParaRPr>
          </a:p>
        </p:txBody>
      </p:sp>
      <p:sp>
        <p:nvSpPr>
          <p:cNvPr id="814" name="Google Shape;814;p18"/>
          <p:cNvSpPr txBox="1"/>
          <p:nvPr/>
        </p:nvSpPr>
        <p:spPr>
          <a:xfrm>
            <a:off x="3111190" y="7594961"/>
            <a:ext cx="185409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Output</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Complete mode</a:t>
            </a:r>
            <a:endParaRPr/>
          </a:p>
        </p:txBody>
      </p:sp>
      <p:sp>
        <p:nvSpPr>
          <p:cNvPr id="815" name="Google Shape;815;p18"/>
          <p:cNvSpPr/>
          <p:nvPr/>
        </p:nvSpPr>
        <p:spPr>
          <a:xfrm>
            <a:off x="5646057" y="3648384"/>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6" name="Google Shape;816;p18"/>
          <p:cNvSpPr/>
          <p:nvPr/>
        </p:nvSpPr>
        <p:spPr>
          <a:xfrm>
            <a:off x="5646057" y="4049828"/>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7" name="Google Shape;817;p18"/>
          <p:cNvSpPr/>
          <p:nvPr/>
        </p:nvSpPr>
        <p:spPr>
          <a:xfrm>
            <a:off x="5380584" y="6006487"/>
            <a:ext cx="1219200"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8" name="Google Shape;818;p18"/>
          <p:cNvSpPr/>
          <p:nvPr/>
        </p:nvSpPr>
        <p:spPr>
          <a:xfrm>
            <a:off x="5380584" y="6407931"/>
            <a:ext cx="1219200"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9" name="Google Shape;819;p18"/>
          <p:cNvSpPr txBox="1"/>
          <p:nvPr/>
        </p:nvSpPr>
        <p:spPr>
          <a:xfrm>
            <a:off x="5677368" y="1699510"/>
            <a:ext cx="118788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Big data</a:t>
            </a:r>
            <a:endParaRPr/>
          </a:p>
        </p:txBody>
      </p:sp>
      <p:sp>
        <p:nvSpPr>
          <p:cNvPr id="820" name="Google Shape;820;p18"/>
          <p:cNvSpPr txBox="1"/>
          <p:nvPr/>
        </p:nvSpPr>
        <p:spPr>
          <a:xfrm>
            <a:off x="5578500" y="2117876"/>
            <a:ext cx="14136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Data</a:t>
            </a:r>
            <a:endParaRPr sz="2400">
              <a:solidFill>
                <a:schemeClr val="dk1"/>
              </a:solidFill>
              <a:latin typeface="Calibri"/>
              <a:ea typeface="Calibri"/>
              <a:cs typeface="Calibri"/>
              <a:sym typeface="Calibri"/>
            </a:endParaRPr>
          </a:p>
        </p:txBody>
      </p:sp>
      <p:sp>
        <p:nvSpPr>
          <p:cNvPr id="821" name="Google Shape;821;p18"/>
          <p:cNvSpPr txBox="1"/>
          <p:nvPr/>
        </p:nvSpPr>
        <p:spPr>
          <a:xfrm>
            <a:off x="5717825" y="3593017"/>
            <a:ext cx="118788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Big data</a:t>
            </a:r>
            <a:endParaRPr/>
          </a:p>
        </p:txBody>
      </p:sp>
      <p:sp>
        <p:nvSpPr>
          <p:cNvPr id="822" name="Google Shape;822;p18"/>
          <p:cNvSpPr txBox="1"/>
          <p:nvPr/>
        </p:nvSpPr>
        <p:spPr>
          <a:xfrm>
            <a:off x="5588376" y="4069356"/>
            <a:ext cx="14136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Data</a:t>
            </a:r>
            <a:endParaRPr sz="2400">
              <a:solidFill>
                <a:schemeClr val="dk1"/>
              </a:solidFill>
              <a:latin typeface="Calibri"/>
              <a:ea typeface="Calibri"/>
              <a:cs typeface="Calibri"/>
              <a:sym typeface="Calibri"/>
            </a:endParaRPr>
          </a:p>
        </p:txBody>
      </p:sp>
      <p:sp>
        <p:nvSpPr>
          <p:cNvPr id="823" name="Google Shape;823;p18"/>
          <p:cNvSpPr txBox="1"/>
          <p:nvPr/>
        </p:nvSpPr>
        <p:spPr>
          <a:xfrm>
            <a:off x="5796681" y="5967678"/>
            <a:ext cx="6351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Big </a:t>
            </a:r>
            <a:endParaRPr/>
          </a:p>
        </p:txBody>
      </p:sp>
      <p:sp>
        <p:nvSpPr>
          <p:cNvPr id="824" name="Google Shape;824;p18"/>
          <p:cNvSpPr txBox="1"/>
          <p:nvPr/>
        </p:nvSpPr>
        <p:spPr>
          <a:xfrm>
            <a:off x="5585231" y="6369316"/>
            <a:ext cx="7646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a:t>
            </a:r>
            <a:endParaRPr/>
          </a:p>
        </p:txBody>
      </p:sp>
      <p:sp>
        <p:nvSpPr>
          <p:cNvPr id="825" name="Google Shape;825;p18"/>
          <p:cNvSpPr txBox="1"/>
          <p:nvPr/>
        </p:nvSpPr>
        <p:spPr>
          <a:xfrm>
            <a:off x="6810803" y="8404817"/>
            <a:ext cx="4202882"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Calibri"/>
                <a:ea typeface="Calibri"/>
                <a:cs typeface="Calibri"/>
                <a:sym typeface="Calibri"/>
              </a:rPr>
              <a:t>Print all the counts to console</a:t>
            </a:r>
            <a:endParaRPr/>
          </a:p>
        </p:txBody>
      </p:sp>
      <p:sp>
        <p:nvSpPr>
          <p:cNvPr id="826" name="Google Shape;826;p18"/>
          <p:cNvSpPr/>
          <p:nvPr/>
        </p:nvSpPr>
        <p:spPr>
          <a:xfrm>
            <a:off x="5746968" y="7639819"/>
            <a:ext cx="914400" cy="802888"/>
          </a:xfrm>
          <a:prstGeom prst="roundRect">
            <a:avLst>
              <a:gd fmla="val 16667"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&gt;_</a:t>
            </a:r>
            <a:endParaRPr b="1" sz="3200">
              <a:solidFill>
                <a:schemeClr val="lt1"/>
              </a:solidFill>
              <a:latin typeface="Calibri"/>
              <a:ea typeface="Calibri"/>
              <a:cs typeface="Calibri"/>
              <a:sym typeface="Calibri"/>
            </a:endParaRPr>
          </a:p>
        </p:txBody>
      </p:sp>
      <p:cxnSp>
        <p:nvCxnSpPr>
          <p:cNvPr id="827" name="Google Shape;827;p18"/>
          <p:cNvCxnSpPr/>
          <p:nvPr/>
        </p:nvCxnSpPr>
        <p:spPr>
          <a:xfrm>
            <a:off x="4387975" y="3213093"/>
            <a:ext cx="9622993" cy="0"/>
          </a:xfrm>
          <a:prstGeom prst="straightConnector1">
            <a:avLst/>
          </a:prstGeom>
          <a:noFill/>
          <a:ln cap="flat" cmpd="sng" w="76200">
            <a:solidFill>
              <a:srgbClr val="3F3F3F"/>
            </a:solidFill>
            <a:prstDash val="solid"/>
            <a:miter lim="800000"/>
            <a:headEnd len="sm" w="sm" type="none"/>
            <a:tailEnd len="med" w="med" type="triangle"/>
          </a:ln>
        </p:spPr>
      </p:cxnSp>
      <p:cxnSp>
        <p:nvCxnSpPr>
          <p:cNvPr id="828" name="Google Shape;828;p18"/>
          <p:cNvCxnSpPr>
            <a:endCxn id="821" idx="0"/>
          </p:cNvCxnSpPr>
          <p:nvPr/>
        </p:nvCxnSpPr>
        <p:spPr>
          <a:xfrm>
            <a:off x="6311770" y="3192817"/>
            <a:ext cx="0" cy="400200"/>
          </a:xfrm>
          <a:prstGeom prst="straightConnector1">
            <a:avLst/>
          </a:prstGeom>
          <a:noFill/>
          <a:ln cap="flat" cmpd="sng" w="57150">
            <a:solidFill>
              <a:srgbClr val="595959"/>
            </a:solidFill>
            <a:prstDash val="solid"/>
            <a:miter lim="800000"/>
            <a:headEnd len="sm" w="sm" type="none"/>
            <a:tailEnd len="med" w="med" type="triangle"/>
          </a:ln>
        </p:spPr>
      </p:cxnSp>
      <p:cxnSp>
        <p:nvCxnSpPr>
          <p:cNvPr id="829" name="Google Shape;829;p18"/>
          <p:cNvCxnSpPr>
            <a:stCxn id="822" idx="2"/>
          </p:cNvCxnSpPr>
          <p:nvPr/>
        </p:nvCxnSpPr>
        <p:spPr>
          <a:xfrm flipH="1">
            <a:off x="6273305" y="4531021"/>
            <a:ext cx="21900" cy="1453800"/>
          </a:xfrm>
          <a:prstGeom prst="straightConnector1">
            <a:avLst/>
          </a:prstGeom>
          <a:noFill/>
          <a:ln cap="flat" cmpd="sng" w="57150">
            <a:solidFill>
              <a:srgbClr val="595959"/>
            </a:solidFill>
            <a:prstDash val="dash"/>
            <a:miter lim="800000"/>
            <a:headEnd len="sm" w="sm" type="none"/>
            <a:tailEnd len="med" w="med" type="triangle"/>
          </a:ln>
        </p:spPr>
      </p:cxnSp>
      <p:cxnSp>
        <p:nvCxnSpPr>
          <p:cNvPr id="830" name="Google Shape;830;p18"/>
          <p:cNvCxnSpPr/>
          <p:nvPr/>
        </p:nvCxnSpPr>
        <p:spPr>
          <a:xfrm flipH="1">
            <a:off x="6265762" y="6812081"/>
            <a:ext cx="5550" cy="806326"/>
          </a:xfrm>
          <a:prstGeom prst="straightConnector1">
            <a:avLst/>
          </a:prstGeom>
          <a:noFill/>
          <a:ln cap="flat" cmpd="sng" w="57150">
            <a:solidFill>
              <a:srgbClr val="595959"/>
            </a:solidFill>
            <a:prstDash val="dash"/>
            <a:miter lim="800000"/>
            <a:headEnd len="sm" w="sm" type="none"/>
            <a:tailEnd len="med" w="med" type="triangle"/>
          </a:ln>
        </p:spPr>
      </p:cxnSp>
      <p:sp>
        <p:nvSpPr>
          <p:cNvPr id="831" name="Google Shape;831;p18"/>
          <p:cNvSpPr txBox="1"/>
          <p:nvPr/>
        </p:nvSpPr>
        <p:spPr>
          <a:xfrm>
            <a:off x="6125126" y="2747013"/>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grpSp>
        <p:nvGrpSpPr>
          <p:cNvPr id="832" name="Google Shape;832;p18"/>
          <p:cNvGrpSpPr/>
          <p:nvPr/>
        </p:nvGrpSpPr>
        <p:grpSpPr>
          <a:xfrm>
            <a:off x="8733944" y="1871624"/>
            <a:ext cx="1627403" cy="6516447"/>
            <a:chOff x="7789569" y="1727289"/>
            <a:chExt cx="1627403" cy="6516447"/>
          </a:xfrm>
        </p:grpSpPr>
        <p:cxnSp>
          <p:nvCxnSpPr>
            <p:cNvPr id="833" name="Google Shape;833;p18"/>
            <p:cNvCxnSpPr/>
            <p:nvPr/>
          </p:nvCxnSpPr>
          <p:spPr>
            <a:xfrm flipH="1">
              <a:off x="8445758" y="6637913"/>
              <a:ext cx="5550" cy="806326"/>
            </a:xfrm>
            <a:prstGeom prst="straightConnector1">
              <a:avLst/>
            </a:prstGeom>
            <a:noFill/>
            <a:ln cap="flat" cmpd="sng" w="57150">
              <a:solidFill>
                <a:srgbClr val="595959"/>
              </a:solidFill>
              <a:prstDash val="dash"/>
              <a:miter lim="800000"/>
              <a:headEnd len="sm" w="sm" type="none"/>
              <a:tailEnd len="med" w="med" type="triangle"/>
            </a:ln>
          </p:spPr>
        </p:cxnSp>
        <p:cxnSp>
          <p:nvCxnSpPr>
            <p:cNvPr id="834" name="Google Shape;834;p18"/>
            <p:cNvCxnSpPr/>
            <p:nvPr/>
          </p:nvCxnSpPr>
          <p:spPr>
            <a:xfrm flipH="1">
              <a:off x="8440964" y="4292158"/>
              <a:ext cx="10344" cy="1502824"/>
            </a:xfrm>
            <a:prstGeom prst="straightConnector1">
              <a:avLst/>
            </a:prstGeom>
            <a:noFill/>
            <a:ln cap="flat" cmpd="sng" w="57150">
              <a:solidFill>
                <a:srgbClr val="595959"/>
              </a:solidFill>
              <a:prstDash val="dash"/>
              <a:miter lim="800000"/>
              <a:headEnd len="sm" w="sm" type="none"/>
              <a:tailEnd len="med" w="med" type="triangle"/>
            </a:ln>
          </p:spPr>
        </p:cxnSp>
        <p:sp>
          <p:nvSpPr>
            <p:cNvPr id="835" name="Google Shape;835;p18"/>
            <p:cNvSpPr/>
            <p:nvPr/>
          </p:nvSpPr>
          <p:spPr>
            <a:xfrm>
              <a:off x="7881257" y="1756175"/>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6" name="Google Shape;836;p18"/>
            <p:cNvSpPr/>
            <p:nvPr/>
          </p:nvSpPr>
          <p:spPr>
            <a:xfrm>
              <a:off x="7881257" y="3474216"/>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7" name="Google Shape;837;p18"/>
            <p:cNvSpPr/>
            <p:nvPr/>
          </p:nvSpPr>
          <p:spPr>
            <a:xfrm>
              <a:off x="7881257" y="3875660"/>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8" name="Google Shape;838;p18"/>
            <p:cNvSpPr/>
            <p:nvPr/>
          </p:nvSpPr>
          <p:spPr>
            <a:xfrm>
              <a:off x="7881257" y="5815716"/>
              <a:ext cx="1219200"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9" name="Google Shape;839;p18"/>
            <p:cNvSpPr/>
            <p:nvPr/>
          </p:nvSpPr>
          <p:spPr>
            <a:xfrm>
              <a:off x="7881257" y="6217160"/>
              <a:ext cx="1219200"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0" name="Google Shape;840;p18"/>
            <p:cNvSpPr txBox="1"/>
            <p:nvPr/>
          </p:nvSpPr>
          <p:spPr>
            <a:xfrm>
              <a:off x="7860832" y="1727289"/>
              <a:ext cx="13276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Spark big</a:t>
              </a:r>
              <a:endParaRPr/>
            </a:p>
          </p:txBody>
        </p:sp>
        <p:sp>
          <p:nvSpPr>
            <p:cNvPr id="841" name="Google Shape;841;p18"/>
            <p:cNvSpPr/>
            <p:nvPr/>
          </p:nvSpPr>
          <p:spPr>
            <a:xfrm>
              <a:off x="7881257" y="4277104"/>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2" name="Google Shape;842;p18"/>
            <p:cNvSpPr/>
            <p:nvPr/>
          </p:nvSpPr>
          <p:spPr>
            <a:xfrm>
              <a:off x="7881257" y="6590828"/>
              <a:ext cx="1219200"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3" name="Google Shape;843;p18"/>
            <p:cNvSpPr txBox="1"/>
            <p:nvPr/>
          </p:nvSpPr>
          <p:spPr>
            <a:xfrm>
              <a:off x="7881257" y="3397773"/>
              <a:ext cx="118788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Big data</a:t>
              </a:r>
              <a:endParaRPr/>
            </a:p>
          </p:txBody>
        </p:sp>
        <p:sp>
          <p:nvSpPr>
            <p:cNvPr id="844" name="Google Shape;844;p18"/>
            <p:cNvSpPr txBox="1"/>
            <p:nvPr/>
          </p:nvSpPr>
          <p:spPr>
            <a:xfrm>
              <a:off x="7789569" y="3845549"/>
              <a:ext cx="138640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data</a:t>
              </a:r>
              <a:endParaRPr sz="2400">
                <a:solidFill>
                  <a:schemeClr val="dk1"/>
                </a:solidFill>
                <a:latin typeface="Calibri"/>
                <a:ea typeface="Calibri"/>
                <a:cs typeface="Calibri"/>
                <a:sym typeface="Calibri"/>
              </a:endParaRPr>
            </a:p>
          </p:txBody>
        </p:sp>
        <p:sp>
          <p:nvSpPr>
            <p:cNvPr id="845" name="Google Shape;845;p18"/>
            <p:cNvSpPr txBox="1"/>
            <p:nvPr/>
          </p:nvSpPr>
          <p:spPr>
            <a:xfrm>
              <a:off x="7848192" y="4272486"/>
              <a:ext cx="13276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Spark big</a:t>
              </a:r>
              <a:endParaRPr/>
            </a:p>
          </p:txBody>
        </p:sp>
        <p:sp>
          <p:nvSpPr>
            <p:cNvPr id="846" name="Google Shape;846;p18"/>
            <p:cNvSpPr txBox="1"/>
            <p:nvPr/>
          </p:nvSpPr>
          <p:spPr>
            <a:xfrm>
              <a:off x="8229083" y="5801753"/>
              <a:ext cx="118788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Big</a:t>
              </a:r>
              <a:endParaRPr/>
            </a:p>
          </p:txBody>
        </p:sp>
        <p:sp>
          <p:nvSpPr>
            <p:cNvPr id="847" name="Google Shape;847;p18"/>
            <p:cNvSpPr txBox="1"/>
            <p:nvPr/>
          </p:nvSpPr>
          <p:spPr>
            <a:xfrm>
              <a:off x="8137637" y="6156939"/>
              <a:ext cx="7646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a:t>
              </a:r>
              <a:endParaRPr/>
            </a:p>
          </p:txBody>
        </p:sp>
        <p:sp>
          <p:nvSpPr>
            <p:cNvPr id="848" name="Google Shape;848;p18"/>
            <p:cNvSpPr txBox="1"/>
            <p:nvPr/>
          </p:nvSpPr>
          <p:spPr>
            <a:xfrm>
              <a:off x="8020361" y="6575962"/>
              <a:ext cx="88197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Spark</a:t>
              </a:r>
              <a:endParaRPr/>
            </a:p>
          </p:txBody>
        </p:sp>
        <p:sp>
          <p:nvSpPr>
            <p:cNvPr id="849" name="Google Shape;849;p18"/>
            <p:cNvSpPr/>
            <p:nvPr/>
          </p:nvSpPr>
          <p:spPr>
            <a:xfrm>
              <a:off x="8020361" y="7440848"/>
              <a:ext cx="914400" cy="802888"/>
            </a:xfrm>
            <a:prstGeom prst="roundRect">
              <a:avLst>
                <a:gd fmla="val 16667"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&gt;_</a:t>
              </a:r>
              <a:endParaRPr b="1" sz="3200">
                <a:solidFill>
                  <a:schemeClr val="lt1"/>
                </a:solidFill>
                <a:latin typeface="Calibri"/>
                <a:ea typeface="Calibri"/>
                <a:cs typeface="Calibri"/>
                <a:sym typeface="Calibri"/>
              </a:endParaRPr>
            </a:p>
          </p:txBody>
        </p:sp>
        <p:cxnSp>
          <p:nvCxnSpPr>
            <p:cNvPr id="850" name="Google Shape;850;p18"/>
            <p:cNvCxnSpPr/>
            <p:nvPr/>
          </p:nvCxnSpPr>
          <p:spPr>
            <a:xfrm>
              <a:off x="8495161" y="3045216"/>
              <a:ext cx="1" cy="400168"/>
            </a:xfrm>
            <a:prstGeom prst="straightConnector1">
              <a:avLst/>
            </a:prstGeom>
            <a:noFill/>
            <a:ln cap="flat" cmpd="sng" w="57150">
              <a:solidFill>
                <a:srgbClr val="595959"/>
              </a:solidFill>
              <a:prstDash val="solid"/>
              <a:miter lim="800000"/>
              <a:headEnd len="sm" w="sm" type="none"/>
              <a:tailEnd len="med" w="med" type="triangle"/>
            </a:ln>
          </p:spPr>
        </p:cxnSp>
        <p:sp>
          <p:nvSpPr>
            <p:cNvPr id="851" name="Google Shape;851;p18"/>
            <p:cNvSpPr txBox="1"/>
            <p:nvPr/>
          </p:nvSpPr>
          <p:spPr>
            <a:xfrm>
              <a:off x="8325082" y="2524336"/>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grpSp>
      <p:cxnSp>
        <p:nvCxnSpPr>
          <p:cNvPr id="852" name="Google Shape;852;p18"/>
          <p:cNvCxnSpPr/>
          <p:nvPr/>
        </p:nvCxnSpPr>
        <p:spPr>
          <a:xfrm flipH="1">
            <a:off x="12555884" y="6782248"/>
            <a:ext cx="5550" cy="806326"/>
          </a:xfrm>
          <a:prstGeom prst="straightConnector1">
            <a:avLst/>
          </a:prstGeom>
          <a:noFill/>
          <a:ln cap="flat" cmpd="sng" w="57150">
            <a:solidFill>
              <a:srgbClr val="595959"/>
            </a:solidFill>
            <a:prstDash val="dash"/>
            <a:miter lim="800000"/>
            <a:headEnd len="sm" w="sm" type="none"/>
            <a:tailEnd len="med" w="med" type="triangle"/>
          </a:ln>
        </p:spPr>
      </p:cxnSp>
      <p:cxnSp>
        <p:nvCxnSpPr>
          <p:cNvPr id="853" name="Google Shape;853;p18"/>
          <p:cNvCxnSpPr/>
          <p:nvPr/>
        </p:nvCxnSpPr>
        <p:spPr>
          <a:xfrm flipH="1">
            <a:off x="12557349" y="5558689"/>
            <a:ext cx="2620" cy="380628"/>
          </a:xfrm>
          <a:prstGeom prst="straightConnector1">
            <a:avLst/>
          </a:prstGeom>
          <a:noFill/>
          <a:ln cap="flat" cmpd="sng" w="57150">
            <a:solidFill>
              <a:srgbClr val="595959"/>
            </a:solidFill>
            <a:prstDash val="dash"/>
            <a:miter lim="800000"/>
            <a:headEnd len="sm" w="sm" type="none"/>
            <a:tailEnd len="med" w="med" type="triangle"/>
          </a:ln>
        </p:spPr>
      </p:cxnSp>
      <p:sp>
        <p:nvSpPr>
          <p:cNvPr id="854" name="Google Shape;854;p18"/>
          <p:cNvSpPr/>
          <p:nvPr/>
        </p:nvSpPr>
        <p:spPr>
          <a:xfrm>
            <a:off x="11945865" y="1699788"/>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5" name="Google Shape;855;p18"/>
          <p:cNvSpPr/>
          <p:nvPr/>
        </p:nvSpPr>
        <p:spPr>
          <a:xfrm>
            <a:off x="11945865" y="2101232"/>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6" name="Google Shape;856;p18"/>
          <p:cNvSpPr/>
          <p:nvPr/>
        </p:nvSpPr>
        <p:spPr>
          <a:xfrm>
            <a:off x="11947221" y="3618551"/>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7" name="Google Shape;857;p18"/>
          <p:cNvSpPr/>
          <p:nvPr/>
        </p:nvSpPr>
        <p:spPr>
          <a:xfrm>
            <a:off x="11947221" y="4019995"/>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8" name="Google Shape;858;p18"/>
          <p:cNvSpPr/>
          <p:nvPr/>
        </p:nvSpPr>
        <p:spPr>
          <a:xfrm>
            <a:off x="11949059" y="5960051"/>
            <a:ext cx="1219200"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9" name="Google Shape;859;p18"/>
          <p:cNvSpPr/>
          <p:nvPr/>
        </p:nvSpPr>
        <p:spPr>
          <a:xfrm>
            <a:off x="11949059" y="6361495"/>
            <a:ext cx="1219200"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0" name="Google Shape;860;p18"/>
          <p:cNvSpPr txBox="1"/>
          <p:nvPr/>
        </p:nvSpPr>
        <p:spPr>
          <a:xfrm>
            <a:off x="12195418" y="1714711"/>
            <a:ext cx="7646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a:t>
            </a:r>
            <a:endParaRPr/>
          </a:p>
        </p:txBody>
      </p:sp>
      <p:sp>
        <p:nvSpPr>
          <p:cNvPr id="861" name="Google Shape;861;p18"/>
          <p:cNvSpPr txBox="1"/>
          <p:nvPr/>
        </p:nvSpPr>
        <p:spPr>
          <a:xfrm>
            <a:off x="12082190" y="2088772"/>
            <a:ext cx="88197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Spark</a:t>
            </a:r>
            <a:endParaRPr/>
          </a:p>
        </p:txBody>
      </p:sp>
      <p:sp>
        <p:nvSpPr>
          <p:cNvPr id="862" name="Google Shape;862;p18"/>
          <p:cNvSpPr/>
          <p:nvPr/>
        </p:nvSpPr>
        <p:spPr>
          <a:xfrm>
            <a:off x="11947221" y="4411303"/>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3" name="Google Shape;863;p18"/>
          <p:cNvSpPr/>
          <p:nvPr/>
        </p:nvSpPr>
        <p:spPr>
          <a:xfrm>
            <a:off x="11947221" y="4812137"/>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4" name="Google Shape;864;p18"/>
          <p:cNvSpPr/>
          <p:nvPr/>
        </p:nvSpPr>
        <p:spPr>
          <a:xfrm>
            <a:off x="11947221" y="5219678"/>
            <a:ext cx="1219200" cy="401444"/>
          </a:xfrm>
          <a:prstGeom prst="rect">
            <a:avLst/>
          </a:prstGeom>
          <a:solidFill>
            <a:srgbClr val="FFD96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5" name="Google Shape;865;p18"/>
          <p:cNvSpPr/>
          <p:nvPr/>
        </p:nvSpPr>
        <p:spPr>
          <a:xfrm>
            <a:off x="11949059" y="6762939"/>
            <a:ext cx="1219200"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6" name="Google Shape;866;p18"/>
          <p:cNvSpPr txBox="1"/>
          <p:nvPr/>
        </p:nvSpPr>
        <p:spPr>
          <a:xfrm>
            <a:off x="11962877" y="3585251"/>
            <a:ext cx="118788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Big data</a:t>
            </a:r>
            <a:endParaRPr/>
          </a:p>
        </p:txBody>
      </p:sp>
      <p:sp>
        <p:nvSpPr>
          <p:cNvPr id="867" name="Google Shape;867;p18"/>
          <p:cNvSpPr txBox="1"/>
          <p:nvPr/>
        </p:nvSpPr>
        <p:spPr>
          <a:xfrm>
            <a:off x="11930137" y="3987861"/>
            <a:ext cx="138640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data</a:t>
            </a:r>
            <a:endParaRPr sz="2400">
              <a:solidFill>
                <a:schemeClr val="dk1"/>
              </a:solidFill>
              <a:latin typeface="Calibri"/>
              <a:ea typeface="Calibri"/>
              <a:cs typeface="Calibri"/>
              <a:sym typeface="Calibri"/>
            </a:endParaRPr>
          </a:p>
        </p:txBody>
      </p:sp>
      <p:sp>
        <p:nvSpPr>
          <p:cNvPr id="868" name="Google Shape;868;p18"/>
          <p:cNvSpPr txBox="1"/>
          <p:nvPr/>
        </p:nvSpPr>
        <p:spPr>
          <a:xfrm>
            <a:off x="11917074" y="4415034"/>
            <a:ext cx="13276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Spark big</a:t>
            </a:r>
            <a:endParaRPr/>
          </a:p>
        </p:txBody>
      </p:sp>
      <p:sp>
        <p:nvSpPr>
          <p:cNvPr id="869" name="Google Shape;869;p18"/>
          <p:cNvSpPr txBox="1"/>
          <p:nvPr/>
        </p:nvSpPr>
        <p:spPr>
          <a:xfrm>
            <a:off x="12174473" y="4786265"/>
            <a:ext cx="7646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a:t>
            </a:r>
            <a:endParaRPr/>
          </a:p>
        </p:txBody>
      </p:sp>
      <p:sp>
        <p:nvSpPr>
          <p:cNvPr id="870" name="Google Shape;870;p18"/>
          <p:cNvSpPr txBox="1"/>
          <p:nvPr/>
        </p:nvSpPr>
        <p:spPr>
          <a:xfrm>
            <a:off x="12115835" y="5214191"/>
            <a:ext cx="88197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Spark</a:t>
            </a:r>
            <a:endParaRPr/>
          </a:p>
        </p:txBody>
      </p:sp>
      <p:sp>
        <p:nvSpPr>
          <p:cNvPr id="871" name="Google Shape;871;p18"/>
          <p:cNvSpPr txBox="1"/>
          <p:nvPr/>
        </p:nvSpPr>
        <p:spPr>
          <a:xfrm>
            <a:off x="12210603" y="5933662"/>
            <a:ext cx="5661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Big</a:t>
            </a:r>
            <a:endParaRPr/>
          </a:p>
        </p:txBody>
      </p:sp>
      <p:sp>
        <p:nvSpPr>
          <p:cNvPr id="872" name="Google Shape;872;p18"/>
          <p:cNvSpPr txBox="1"/>
          <p:nvPr/>
        </p:nvSpPr>
        <p:spPr>
          <a:xfrm>
            <a:off x="12176311" y="6405831"/>
            <a:ext cx="7646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a:t>
            </a:r>
            <a:endParaRPr/>
          </a:p>
        </p:txBody>
      </p:sp>
      <p:sp>
        <p:nvSpPr>
          <p:cNvPr id="873" name="Google Shape;873;p18"/>
          <p:cNvSpPr txBox="1"/>
          <p:nvPr/>
        </p:nvSpPr>
        <p:spPr>
          <a:xfrm>
            <a:off x="12117673" y="6760942"/>
            <a:ext cx="88197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Spark</a:t>
            </a:r>
            <a:endParaRPr/>
          </a:p>
        </p:txBody>
      </p:sp>
      <p:sp>
        <p:nvSpPr>
          <p:cNvPr id="874" name="Google Shape;874;p18"/>
          <p:cNvSpPr/>
          <p:nvPr/>
        </p:nvSpPr>
        <p:spPr>
          <a:xfrm>
            <a:off x="12097120" y="7585183"/>
            <a:ext cx="914400" cy="802888"/>
          </a:xfrm>
          <a:prstGeom prst="roundRect">
            <a:avLst>
              <a:gd fmla="val 16667"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&gt;_</a:t>
            </a:r>
            <a:endParaRPr b="1" sz="3200">
              <a:solidFill>
                <a:schemeClr val="lt1"/>
              </a:solidFill>
              <a:latin typeface="Calibri"/>
              <a:ea typeface="Calibri"/>
              <a:cs typeface="Calibri"/>
              <a:sym typeface="Calibri"/>
            </a:endParaRPr>
          </a:p>
        </p:txBody>
      </p:sp>
      <p:cxnSp>
        <p:nvCxnSpPr>
          <p:cNvPr id="875" name="Google Shape;875;p18"/>
          <p:cNvCxnSpPr/>
          <p:nvPr/>
        </p:nvCxnSpPr>
        <p:spPr>
          <a:xfrm>
            <a:off x="12469818" y="3189551"/>
            <a:ext cx="1" cy="400168"/>
          </a:xfrm>
          <a:prstGeom prst="straightConnector1">
            <a:avLst/>
          </a:prstGeom>
          <a:noFill/>
          <a:ln cap="flat" cmpd="sng" w="57150">
            <a:solidFill>
              <a:srgbClr val="595959"/>
            </a:solidFill>
            <a:prstDash val="solid"/>
            <a:miter lim="800000"/>
            <a:headEnd len="sm" w="sm" type="none"/>
            <a:tailEnd len="med" w="med" type="triangle"/>
          </a:ln>
        </p:spPr>
      </p:cxnSp>
      <p:sp>
        <p:nvSpPr>
          <p:cNvPr id="876" name="Google Shape;876;p18"/>
          <p:cNvSpPr txBox="1"/>
          <p:nvPr/>
        </p:nvSpPr>
        <p:spPr>
          <a:xfrm>
            <a:off x="12336657" y="2692029"/>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77" name="Google Shape;877;p18"/>
          <p:cNvSpPr txBox="1"/>
          <p:nvPr/>
        </p:nvSpPr>
        <p:spPr>
          <a:xfrm>
            <a:off x="6904424" y="3674125"/>
            <a:ext cx="130173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up to t=1</a:t>
            </a:r>
            <a:endParaRPr sz="2000">
              <a:solidFill>
                <a:schemeClr val="dk1"/>
              </a:solidFill>
              <a:latin typeface="Calibri"/>
              <a:ea typeface="Calibri"/>
              <a:cs typeface="Calibri"/>
              <a:sym typeface="Calibri"/>
            </a:endParaRPr>
          </a:p>
        </p:txBody>
      </p:sp>
      <p:sp>
        <p:nvSpPr>
          <p:cNvPr id="878" name="Google Shape;878;p18"/>
          <p:cNvSpPr txBox="1"/>
          <p:nvPr/>
        </p:nvSpPr>
        <p:spPr>
          <a:xfrm>
            <a:off x="10095082" y="3698667"/>
            <a:ext cx="130173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up to t=2</a:t>
            </a:r>
            <a:endParaRPr sz="2000">
              <a:solidFill>
                <a:schemeClr val="dk1"/>
              </a:solidFill>
              <a:latin typeface="Calibri"/>
              <a:ea typeface="Calibri"/>
              <a:cs typeface="Calibri"/>
              <a:sym typeface="Calibri"/>
            </a:endParaRPr>
          </a:p>
        </p:txBody>
      </p:sp>
      <p:sp>
        <p:nvSpPr>
          <p:cNvPr id="879" name="Google Shape;879;p18"/>
          <p:cNvSpPr txBox="1"/>
          <p:nvPr/>
        </p:nvSpPr>
        <p:spPr>
          <a:xfrm>
            <a:off x="13484914" y="3605496"/>
            <a:ext cx="130173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up to t=3</a:t>
            </a:r>
            <a:endParaRPr sz="2000">
              <a:solidFill>
                <a:schemeClr val="dk1"/>
              </a:solidFill>
              <a:latin typeface="Calibri"/>
              <a:ea typeface="Calibri"/>
              <a:cs typeface="Calibri"/>
              <a:sym typeface="Calibri"/>
            </a:endParaRPr>
          </a:p>
        </p:txBody>
      </p:sp>
      <p:sp>
        <p:nvSpPr>
          <p:cNvPr id="880" name="Google Shape;880;p18"/>
          <p:cNvSpPr txBox="1"/>
          <p:nvPr/>
        </p:nvSpPr>
        <p:spPr>
          <a:xfrm>
            <a:off x="7023615" y="5990332"/>
            <a:ext cx="157977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Result up to t=1</a:t>
            </a:r>
            <a:endParaRPr sz="2000">
              <a:solidFill>
                <a:schemeClr val="dk1"/>
              </a:solidFill>
              <a:latin typeface="Calibri"/>
              <a:ea typeface="Calibri"/>
              <a:cs typeface="Calibri"/>
              <a:sym typeface="Calibri"/>
            </a:endParaRPr>
          </a:p>
        </p:txBody>
      </p:sp>
      <p:sp>
        <p:nvSpPr>
          <p:cNvPr id="881" name="Google Shape;881;p18"/>
          <p:cNvSpPr txBox="1"/>
          <p:nvPr/>
        </p:nvSpPr>
        <p:spPr>
          <a:xfrm>
            <a:off x="10521588" y="6000197"/>
            <a:ext cx="155501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Result up to t=2</a:t>
            </a:r>
            <a:endParaRPr sz="2000">
              <a:solidFill>
                <a:schemeClr val="dk1"/>
              </a:solidFill>
              <a:latin typeface="Calibri"/>
              <a:ea typeface="Calibri"/>
              <a:cs typeface="Calibri"/>
              <a:sym typeface="Calibri"/>
            </a:endParaRPr>
          </a:p>
        </p:txBody>
      </p:sp>
      <p:sp>
        <p:nvSpPr>
          <p:cNvPr id="882" name="Google Shape;882;p18"/>
          <p:cNvSpPr txBox="1"/>
          <p:nvPr/>
        </p:nvSpPr>
        <p:spPr>
          <a:xfrm>
            <a:off x="13452369" y="5965415"/>
            <a:ext cx="161672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Result up to t=2</a:t>
            </a:r>
            <a:endParaRPr sz="2000">
              <a:solidFill>
                <a:schemeClr val="dk1"/>
              </a:solidFill>
              <a:latin typeface="Calibri"/>
              <a:ea typeface="Calibri"/>
              <a:cs typeface="Calibri"/>
              <a:sym typeface="Calibri"/>
            </a:endParaRPr>
          </a:p>
        </p:txBody>
      </p:sp>
      <p:sp>
        <p:nvSpPr>
          <p:cNvPr id="883" name="Google Shape;883;p18"/>
          <p:cNvSpPr txBox="1"/>
          <p:nvPr/>
        </p:nvSpPr>
        <p:spPr>
          <a:xfrm>
            <a:off x="2822286" y="1211259"/>
            <a:ext cx="57419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nc</a:t>
            </a:r>
            <a:endParaRPr sz="3200">
              <a:solidFill>
                <a:schemeClr val="dk1"/>
              </a:solidFill>
              <a:latin typeface="Calibri"/>
              <a:ea typeface="Calibri"/>
              <a:cs typeface="Calibri"/>
              <a:sym typeface="Calibri"/>
            </a:endParaRPr>
          </a:p>
        </p:txBody>
      </p:sp>
      <p:sp>
        <p:nvSpPr>
          <p:cNvPr id="884" name="Google Shape;884;p18"/>
          <p:cNvSpPr/>
          <p:nvPr/>
        </p:nvSpPr>
        <p:spPr>
          <a:xfrm>
            <a:off x="7244308" y="5045936"/>
            <a:ext cx="3394856" cy="6576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3F3F3F"/>
                </a:solidFill>
                <a:latin typeface="Calibri"/>
                <a:ea typeface="Calibri"/>
                <a:cs typeface="Calibri"/>
                <a:sym typeface="Calibri"/>
              </a:rPr>
              <a:t>WordCount Query</a:t>
            </a:r>
            <a:endParaRPr/>
          </a:p>
        </p:txBody>
      </p:sp>
      <p:sp>
        <p:nvSpPr>
          <p:cNvPr id="885" name="Google Shape;885;p18"/>
          <p:cNvSpPr/>
          <p:nvPr/>
        </p:nvSpPr>
        <p:spPr>
          <a:xfrm>
            <a:off x="6598865" y="6000197"/>
            <a:ext cx="321984"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6" name="Google Shape;886;p18"/>
          <p:cNvSpPr/>
          <p:nvPr/>
        </p:nvSpPr>
        <p:spPr>
          <a:xfrm>
            <a:off x="6598865" y="6401641"/>
            <a:ext cx="321984"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7" name="Google Shape;887;p18"/>
          <p:cNvSpPr txBox="1"/>
          <p:nvPr/>
        </p:nvSpPr>
        <p:spPr>
          <a:xfrm>
            <a:off x="6643724" y="5962860"/>
            <a:ext cx="3137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88" name="Google Shape;888;p18"/>
          <p:cNvSpPr txBox="1"/>
          <p:nvPr/>
        </p:nvSpPr>
        <p:spPr>
          <a:xfrm>
            <a:off x="6631281" y="6405831"/>
            <a:ext cx="3137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89" name="Google Shape;889;p18"/>
          <p:cNvSpPr/>
          <p:nvPr/>
        </p:nvSpPr>
        <p:spPr>
          <a:xfrm>
            <a:off x="10053175" y="5963682"/>
            <a:ext cx="321984"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0" name="Google Shape;890;p18"/>
          <p:cNvSpPr/>
          <p:nvPr/>
        </p:nvSpPr>
        <p:spPr>
          <a:xfrm>
            <a:off x="10053175" y="6365126"/>
            <a:ext cx="321984"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1" name="Google Shape;891;p18"/>
          <p:cNvSpPr txBox="1"/>
          <p:nvPr/>
        </p:nvSpPr>
        <p:spPr>
          <a:xfrm>
            <a:off x="10098034" y="5926345"/>
            <a:ext cx="3137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92" name="Google Shape;892;p18"/>
          <p:cNvSpPr txBox="1"/>
          <p:nvPr/>
        </p:nvSpPr>
        <p:spPr>
          <a:xfrm>
            <a:off x="10085591" y="6369316"/>
            <a:ext cx="3137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93" name="Google Shape;893;p18"/>
          <p:cNvSpPr/>
          <p:nvPr/>
        </p:nvSpPr>
        <p:spPr>
          <a:xfrm>
            <a:off x="10052732" y="6745794"/>
            <a:ext cx="321984"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4" name="Google Shape;894;p18"/>
          <p:cNvSpPr txBox="1"/>
          <p:nvPr/>
        </p:nvSpPr>
        <p:spPr>
          <a:xfrm>
            <a:off x="10056819" y="6722910"/>
            <a:ext cx="3137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95" name="Google Shape;895;p18"/>
          <p:cNvSpPr/>
          <p:nvPr/>
        </p:nvSpPr>
        <p:spPr>
          <a:xfrm>
            <a:off x="13114826" y="5965314"/>
            <a:ext cx="321984"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6" name="Google Shape;896;p18"/>
          <p:cNvSpPr/>
          <p:nvPr/>
        </p:nvSpPr>
        <p:spPr>
          <a:xfrm>
            <a:off x="13114826" y="6366758"/>
            <a:ext cx="321984"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7" name="Google Shape;897;p18"/>
          <p:cNvSpPr txBox="1"/>
          <p:nvPr/>
        </p:nvSpPr>
        <p:spPr>
          <a:xfrm>
            <a:off x="13159685" y="5927977"/>
            <a:ext cx="3137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98" name="Google Shape;898;p18"/>
          <p:cNvSpPr txBox="1"/>
          <p:nvPr/>
        </p:nvSpPr>
        <p:spPr>
          <a:xfrm>
            <a:off x="13147242" y="6370948"/>
            <a:ext cx="3137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99" name="Google Shape;899;p18"/>
          <p:cNvSpPr/>
          <p:nvPr/>
        </p:nvSpPr>
        <p:spPr>
          <a:xfrm>
            <a:off x="13114383" y="6747426"/>
            <a:ext cx="321984" cy="401444"/>
          </a:xfrm>
          <a:prstGeom prst="rect">
            <a:avLst/>
          </a:prstGeom>
          <a:solidFill>
            <a:srgbClr val="A8D08C"/>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0" name="Google Shape;900;p18"/>
          <p:cNvSpPr txBox="1"/>
          <p:nvPr/>
        </p:nvSpPr>
        <p:spPr>
          <a:xfrm>
            <a:off x="13118470" y="6724542"/>
            <a:ext cx="3137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901" name="Google Shape;901;p18"/>
          <p:cNvSpPr/>
          <p:nvPr/>
        </p:nvSpPr>
        <p:spPr>
          <a:xfrm>
            <a:off x="5023015" y="1001233"/>
            <a:ext cx="6209970"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PROGRAMMING MODEL FOR WORDCOUNT</a:t>
            </a:r>
            <a:endParaRPr/>
          </a:p>
        </p:txBody>
      </p:sp>
      <p:pic>
        <p:nvPicPr>
          <p:cNvPr id="902" name="Google Shape;902;p18"/>
          <p:cNvPicPr preferRelativeResize="0"/>
          <p:nvPr/>
        </p:nvPicPr>
        <p:blipFill rotWithShape="1">
          <a:blip r:embed="rId3">
            <a:alphaModFix/>
          </a:blip>
          <a:srcRect b="0" l="0" r="0" t="0"/>
          <a:stretch/>
        </p:blipFill>
        <p:spPr>
          <a:xfrm>
            <a:off x="736600" y="870793"/>
            <a:ext cx="14769252" cy="2743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9"/>
          <p:cNvSpPr/>
          <p:nvPr/>
        </p:nvSpPr>
        <p:spPr>
          <a:xfrm>
            <a:off x="3991678" y="2441887"/>
            <a:ext cx="11696445" cy="119613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8" name="Google Shape;908;p19"/>
          <p:cNvSpPr/>
          <p:nvPr/>
        </p:nvSpPr>
        <p:spPr>
          <a:xfrm>
            <a:off x="4041910" y="5101028"/>
            <a:ext cx="11696445" cy="119613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9" name="Google Shape;909;p19"/>
          <p:cNvSpPr/>
          <p:nvPr/>
        </p:nvSpPr>
        <p:spPr>
          <a:xfrm>
            <a:off x="3991677" y="7619083"/>
            <a:ext cx="11696445" cy="107969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0" name="Google Shape;910;p1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Architecture, Model and Its Components (Contd.)</a:t>
            </a:r>
            <a:endParaRPr/>
          </a:p>
        </p:txBody>
      </p:sp>
      <p:sp>
        <p:nvSpPr>
          <p:cNvPr id="911" name="Google Shape;911;p19"/>
          <p:cNvSpPr/>
          <p:nvPr/>
        </p:nvSpPr>
        <p:spPr>
          <a:xfrm>
            <a:off x="-1833123" y="1879115"/>
            <a:ext cx="5925264" cy="5925264"/>
          </a:xfrm>
          <a:prstGeom prst="arc">
            <a:avLst>
              <a:gd fmla="val 17093508" name="adj1"/>
              <a:gd fmla="val 4516934" name="adj2"/>
            </a:avLst>
          </a:prstGeom>
          <a:noFill/>
          <a:ln cap="flat" cmpd="sng" w="9525">
            <a:solidFill>
              <a:srgbClr val="242E38"/>
            </a:solidFill>
            <a:prstDash val="solid"/>
            <a:round/>
            <a:headEnd len="med" w="med" type="oval"/>
            <a:tailEnd len="med" w="med"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9"/>
          <p:cNvSpPr/>
          <p:nvPr/>
        </p:nvSpPr>
        <p:spPr>
          <a:xfrm flipH="1">
            <a:off x="2294076" y="6830081"/>
            <a:ext cx="5861622" cy="852417"/>
          </a:xfrm>
          <a:prstGeom prst="rect">
            <a:avLst/>
          </a:prstGeom>
          <a:solidFill>
            <a:srgbClr val="D14358"/>
          </a:solidFill>
          <a:ln cap="flat" cmpd="sng" w="25400">
            <a:solidFill>
              <a:srgbClr val="FFFFFF"/>
            </a:solidFill>
            <a:prstDash val="solid"/>
            <a:round/>
            <a:headEnd len="sm" w="sm" type="none"/>
            <a:tailEnd len="sm" w="sm" type="none"/>
          </a:ln>
        </p:spPr>
        <p:txBody>
          <a:bodyPr anchorCtr="0" anchor="ctr" bIns="104925" lIns="104925" spcFirstLastPara="1" rIns="104925" wrap="square" tIns="10492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rgbClr val="FFFFFF"/>
              </a:solidFill>
              <a:latin typeface="Calibri"/>
              <a:ea typeface="Calibri"/>
              <a:cs typeface="Calibri"/>
              <a:sym typeface="Calibri"/>
            </a:endParaRPr>
          </a:p>
        </p:txBody>
      </p:sp>
      <p:sp>
        <p:nvSpPr>
          <p:cNvPr id="913" name="Google Shape;913;p19"/>
          <p:cNvSpPr/>
          <p:nvPr/>
        </p:nvSpPr>
        <p:spPr>
          <a:xfrm flipH="1">
            <a:off x="3436433" y="4415538"/>
            <a:ext cx="5861622" cy="852417"/>
          </a:xfrm>
          <a:prstGeom prst="rect">
            <a:avLst/>
          </a:prstGeom>
          <a:solidFill>
            <a:srgbClr val="F29B26"/>
          </a:solidFill>
          <a:ln cap="flat" cmpd="sng" w="25400">
            <a:solidFill>
              <a:srgbClr val="FFFFFF"/>
            </a:solidFill>
            <a:prstDash val="solid"/>
            <a:round/>
            <a:headEnd len="sm" w="sm" type="none"/>
            <a:tailEnd len="sm" w="sm" type="none"/>
          </a:ln>
        </p:spPr>
        <p:txBody>
          <a:bodyPr anchorCtr="0" anchor="ctr" bIns="104925" lIns="104925" spcFirstLastPara="1" rIns="104925" wrap="square" tIns="10492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rgbClr val="FFFFFF"/>
              </a:solidFill>
              <a:latin typeface="Calibri"/>
              <a:ea typeface="Calibri"/>
              <a:cs typeface="Calibri"/>
              <a:sym typeface="Calibri"/>
            </a:endParaRPr>
          </a:p>
        </p:txBody>
      </p:sp>
      <p:sp>
        <p:nvSpPr>
          <p:cNvPr id="914" name="Google Shape;914;p19"/>
          <p:cNvSpPr/>
          <p:nvPr/>
        </p:nvSpPr>
        <p:spPr>
          <a:xfrm flipH="1">
            <a:off x="2228606" y="1858957"/>
            <a:ext cx="5861622" cy="852417"/>
          </a:xfrm>
          <a:prstGeom prst="rect">
            <a:avLst/>
          </a:prstGeom>
          <a:solidFill>
            <a:srgbClr val="9BBB5C"/>
          </a:solidFill>
          <a:ln cap="flat" cmpd="sng" w="25400">
            <a:solidFill>
              <a:srgbClr val="FFFFFF"/>
            </a:solidFill>
            <a:prstDash val="solid"/>
            <a:round/>
            <a:headEnd len="sm" w="sm" type="none"/>
            <a:tailEnd len="sm" w="sm" type="none"/>
          </a:ln>
        </p:spPr>
        <p:txBody>
          <a:bodyPr anchorCtr="0" anchor="ctr" bIns="104925" lIns="104925" spcFirstLastPara="1" rIns="104925" wrap="square" tIns="104925">
            <a:noAutofit/>
          </a:bodyPr>
          <a:lstStyle/>
          <a:p>
            <a:pPr indent="0" lvl="0" marL="0" marR="0" rtl="0" algn="ctr">
              <a:lnSpc>
                <a:spcPct val="90000"/>
              </a:lnSpc>
              <a:spcBef>
                <a:spcPts val="0"/>
              </a:spcBef>
              <a:spcAft>
                <a:spcPts val="0"/>
              </a:spcAft>
              <a:buClr>
                <a:schemeClr val="dk1"/>
              </a:buClr>
              <a:buSzPts val="2100"/>
              <a:buFont typeface="Calibri"/>
              <a:buNone/>
            </a:pPr>
            <a:r>
              <a:t/>
            </a:r>
            <a:endParaRPr b="0" i="0" sz="2100" u="none" cap="none" strike="noStrike">
              <a:solidFill>
                <a:srgbClr val="FFFFFF"/>
              </a:solidFill>
              <a:latin typeface="Calibri"/>
              <a:ea typeface="Calibri"/>
              <a:cs typeface="Calibri"/>
              <a:sym typeface="Calibri"/>
            </a:endParaRPr>
          </a:p>
        </p:txBody>
      </p:sp>
      <p:sp>
        <p:nvSpPr>
          <p:cNvPr id="915" name="Google Shape;915;p19"/>
          <p:cNvSpPr txBox="1"/>
          <p:nvPr/>
        </p:nvSpPr>
        <p:spPr>
          <a:xfrm flipH="1">
            <a:off x="-234554" y="3393186"/>
            <a:ext cx="2627663" cy="2542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Calibri"/>
              <a:buNone/>
            </a:pPr>
            <a:r>
              <a:rPr b="1" i="0" lang="en-US" sz="3200" u="none" cap="none" strike="noStrike">
                <a:solidFill>
                  <a:srgbClr val="FFFFFF"/>
                </a:solidFill>
                <a:latin typeface="Calibri"/>
                <a:ea typeface="Calibri"/>
                <a:cs typeface="Calibri"/>
                <a:sym typeface="Calibri"/>
              </a:rPr>
              <a:t>2017</a:t>
            </a:r>
            <a:endParaRPr/>
          </a:p>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Lorem ipsum dolor sit ametNam nibh. Nunc varius facilisis eros. Sed erat. In in velit quis arcu ornare</a:t>
            </a:r>
            <a:endParaRPr/>
          </a:p>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rgbClr val="FFFFFF"/>
              </a:solidFill>
              <a:latin typeface="Calibri"/>
              <a:ea typeface="Calibri"/>
              <a:cs typeface="Calibri"/>
              <a:sym typeface="Calibri"/>
            </a:endParaRPr>
          </a:p>
        </p:txBody>
      </p:sp>
      <p:pic>
        <p:nvPicPr>
          <p:cNvPr id="916" name="Google Shape;916;p19"/>
          <p:cNvPicPr preferRelativeResize="0"/>
          <p:nvPr/>
        </p:nvPicPr>
        <p:blipFill rotWithShape="1">
          <a:blip r:embed="rId3">
            <a:alphaModFix/>
          </a:blip>
          <a:srcRect b="25560" l="25560" r="25560" t="25560"/>
          <a:stretch/>
        </p:blipFill>
        <p:spPr>
          <a:xfrm>
            <a:off x="95082" y="3439020"/>
            <a:ext cx="2914548" cy="2914548"/>
          </a:xfrm>
          <a:prstGeom prst="ellipse">
            <a:avLst/>
          </a:prstGeom>
          <a:noFill/>
          <a:ln>
            <a:noFill/>
          </a:ln>
        </p:spPr>
      </p:pic>
      <p:sp>
        <p:nvSpPr>
          <p:cNvPr id="917" name="Google Shape;917;p19"/>
          <p:cNvSpPr/>
          <p:nvPr/>
        </p:nvSpPr>
        <p:spPr>
          <a:xfrm>
            <a:off x="2845079" y="2073336"/>
            <a:ext cx="202170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Open Sans"/>
                <a:ea typeface="Open Sans"/>
                <a:cs typeface="Open Sans"/>
                <a:sym typeface="Open Sans"/>
              </a:rPr>
              <a:t>Consistency</a:t>
            </a:r>
            <a:endParaRPr sz="2400">
              <a:solidFill>
                <a:srgbClr val="3F3F3F"/>
              </a:solidFill>
              <a:latin typeface="Open Sans"/>
              <a:ea typeface="Open Sans"/>
              <a:cs typeface="Open Sans"/>
              <a:sym typeface="Open Sans"/>
            </a:endParaRPr>
          </a:p>
        </p:txBody>
      </p:sp>
      <p:sp>
        <p:nvSpPr>
          <p:cNvPr id="918" name="Google Shape;918;p19"/>
          <p:cNvSpPr/>
          <p:nvPr/>
        </p:nvSpPr>
        <p:spPr>
          <a:xfrm>
            <a:off x="3848355" y="4610913"/>
            <a:ext cx="25092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Open Sans"/>
                <a:ea typeface="Open Sans"/>
                <a:cs typeface="Open Sans"/>
                <a:sym typeface="Open Sans"/>
              </a:rPr>
              <a:t>Fault tolerance</a:t>
            </a:r>
            <a:endParaRPr sz="2400">
              <a:solidFill>
                <a:srgbClr val="3F3F3F"/>
              </a:solidFill>
              <a:latin typeface="Open Sans"/>
              <a:ea typeface="Open Sans"/>
              <a:cs typeface="Open Sans"/>
              <a:sym typeface="Open Sans"/>
            </a:endParaRPr>
          </a:p>
        </p:txBody>
      </p:sp>
      <p:sp>
        <p:nvSpPr>
          <p:cNvPr id="919" name="Google Shape;919;p19"/>
          <p:cNvSpPr/>
          <p:nvPr/>
        </p:nvSpPr>
        <p:spPr>
          <a:xfrm>
            <a:off x="2806663" y="7025456"/>
            <a:ext cx="515102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Open Sans"/>
                <a:ea typeface="Open Sans"/>
                <a:cs typeface="Open Sans"/>
                <a:sym typeface="Open Sans"/>
              </a:rPr>
              <a:t>Easy to handle out-of-order data</a:t>
            </a:r>
            <a:endParaRPr sz="2400">
              <a:solidFill>
                <a:srgbClr val="3F3F3F"/>
              </a:solidFill>
              <a:latin typeface="Open Sans"/>
              <a:ea typeface="Open Sans"/>
              <a:cs typeface="Open Sans"/>
              <a:sym typeface="Open Sans"/>
            </a:endParaRPr>
          </a:p>
        </p:txBody>
      </p:sp>
      <p:sp>
        <p:nvSpPr>
          <p:cNvPr id="920" name="Google Shape;920;p19"/>
          <p:cNvSpPr/>
          <p:nvPr/>
        </p:nvSpPr>
        <p:spPr>
          <a:xfrm>
            <a:off x="4772702" y="2865320"/>
            <a:ext cx="101303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Output tables are always consistent </a:t>
            </a:r>
            <a:endParaRPr/>
          </a:p>
        </p:txBody>
      </p:sp>
      <p:sp>
        <p:nvSpPr>
          <p:cNvPr id="921" name="Google Shape;921;p19"/>
          <p:cNvSpPr/>
          <p:nvPr/>
        </p:nvSpPr>
        <p:spPr>
          <a:xfrm>
            <a:off x="4747846" y="5488642"/>
            <a:ext cx="1082488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Handled holistically by Structured Streaming</a:t>
            </a:r>
            <a:endParaRPr/>
          </a:p>
        </p:txBody>
      </p:sp>
      <p:sp>
        <p:nvSpPr>
          <p:cNvPr id="922" name="Google Shape;922;p19"/>
          <p:cNvSpPr/>
          <p:nvPr/>
        </p:nvSpPr>
        <p:spPr>
          <a:xfrm>
            <a:off x="4863242" y="7934744"/>
            <a:ext cx="1082488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The effect of out-of-order data is clear.</a:t>
            </a:r>
            <a:endParaRPr/>
          </a:p>
        </p:txBody>
      </p:sp>
      <p:sp>
        <p:nvSpPr>
          <p:cNvPr id="923" name="Google Shape;923;p19"/>
          <p:cNvSpPr/>
          <p:nvPr/>
        </p:nvSpPr>
        <p:spPr>
          <a:xfrm>
            <a:off x="5424376" y="1001233"/>
            <a:ext cx="5407249"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BENEFITS OF PROGRAMMING MODEL</a:t>
            </a:r>
            <a:endParaRPr/>
          </a:p>
        </p:txBody>
      </p:sp>
      <p:pic>
        <p:nvPicPr>
          <p:cNvPr id="924" name="Google Shape;924;p19"/>
          <p:cNvPicPr preferRelativeResize="0"/>
          <p:nvPr/>
        </p:nvPicPr>
        <p:blipFill rotWithShape="1">
          <a:blip r:embed="rId4">
            <a:alphaModFix/>
          </a:blip>
          <a:srcRect b="0" l="0" r="0" t="0"/>
          <a:stretch/>
        </p:blipFill>
        <p:spPr>
          <a:xfrm>
            <a:off x="736600" y="870793"/>
            <a:ext cx="14769252" cy="2743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
          <p:cNvSpPr txBox="1"/>
          <p:nvPr>
            <p:ph idx="1" type="body"/>
          </p:nvPr>
        </p:nvSpPr>
        <p:spPr>
          <a:xfrm>
            <a:off x="5249459" y="1940446"/>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Explain a few concepts of Spark Structured Streaming</a:t>
            </a:r>
            <a:endParaRPr/>
          </a:p>
        </p:txBody>
      </p:sp>
      <p:sp>
        <p:nvSpPr>
          <p:cNvPr id="424" name="Google Shape;424;p2"/>
          <p:cNvSpPr txBox="1"/>
          <p:nvPr>
            <p:ph idx="2" type="body"/>
          </p:nvPr>
        </p:nvSpPr>
        <p:spPr>
          <a:xfrm>
            <a:off x="5249459" y="3133143"/>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Define its advantages over DStreams</a:t>
            </a:r>
            <a:endParaRPr/>
          </a:p>
        </p:txBody>
      </p:sp>
      <p:sp>
        <p:nvSpPr>
          <p:cNvPr id="425" name="Google Shape;425;p2"/>
          <p:cNvSpPr txBox="1"/>
          <p:nvPr>
            <p:ph idx="3" type="body"/>
          </p:nvPr>
        </p:nvSpPr>
        <p:spPr>
          <a:xfrm>
            <a:off x="5249459" y="4325840"/>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Explain how to work on Structured Streaming API</a:t>
            </a:r>
            <a:endParaRPr/>
          </a:p>
        </p:txBody>
      </p:sp>
      <p:sp>
        <p:nvSpPr>
          <p:cNvPr id="426" name="Google Shape;426;p2"/>
          <p:cNvSpPr txBox="1"/>
          <p:nvPr>
            <p:ph idx="4" type="body"/>
          </p:nvPr>
        </p:nvSpPr>
        <p:spPr>
          <a:xfrm>
            <a:off x="5249459" y="5518538"/>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Explain Join and window operations</a:t>
            </a:r>
            <a:endParaRPr/>
          </a:p>
        </p:txBody>
      </p:sp>
      <p:pic>
        <p:nvPicPr>
          <p:cNvPr id="427" name="Google Shape;427;p2"/>
          <p:cNvPicPr preferRelativeResize="0"/>
          <p:nvPr/>
        </p:nvPicPr>
        <p:blipFill rotWithShape="1">
          <a:blip r:embed="rId3">
            <a:alphaModFix/>
          </a:blip>
          <a:srcRect b="23651" l="19927" r="25876" t="20892"/>
          <a:stretch/>
        </p:blipFill>
        <p:spPr>
          <a:xfrm>
            <a:off x="4558933" y="2004970"/>
            <a:ext cx="457415" cy="457200"/>
          </a:xfrm>
          <a:prstGeom prst="rect">
            <a:avLst/>
          </a:prstGeom>
          <a:noFill/>
          <a:ln>
            <a:noFill/>
          </a:ln>
        </p:spPr>
      </p:pic>
      <p:pic>
        <p:nvPicPr>
          <p:cNvPr id="428" name="Google Shape;428;p2"/>
          <p:cNvPicPr preferRelativeResize="0"/>
          <p:nvPr/>
        </p:nvPicPr>
        <p:blipFill rotWithShape="1">
          <a:blip r:embed="rId3">
            <a:alphaModFix/>
          </a:blip>
          <a:srcRect b="23651" l="19927" r="25876" t="20892"/>
          <a:stretch/>
        </p:blipFill>
        <p:spPr>
          <a:xfrm>
            <a:off x="4558932" y="3133143"/>
            <a:ext cx="457415" cy="457200"/>
          </a:xfrm>
          <a:prstGeom prst="rect">
            <a:avLst/>
          </a:prstGeom>
          <a:noFill/>
          <a:ln>
            <a:noFill/>
          </a:ln>
        </p:spPr>
      </p:pic>
      <p:pic>
        <p:nvPicPr>
          <p:cNvPr id="429" name="Google Shape;429;p2"/>
          <p:cNvPicPr preferRelativeResize="0"/>
          <p:nvPr/>
        </p:nvPicPr>
        <p:blipFill rotWithShape="1">
          <a:blip r:embed="rId3">
            <a:alphaModFix/>
          </a:blip>
          <a:srcRect b="23651" l="19927" r="25876" t="20892"/>
          <a:stretch/>
        </p:blipFill>
        <p:spPr>
          <a:xfrm>
            <a:off x="4558932" y="4325840"/>
            <a:ext cx="457415" cy="457200"/>
          </a:xfrm>
          <a:prstGeom prst="rect">
            <a:avLst/>
          </a:prstGeom>
          <a:noFill/>
          <a:ln>
            <a:noFill/>
          </a:ln>
        </p:spPr>
      </p:pic>
      <p:pic>
        <p:nvPicPr>
          <p:cNvPr id="430" name="Google Shape;430;p2"/>
          <p:cNvPicPr preferRelativeResize="0"/>
          <p:nvPr/>
        </p:nvPicPr>
        <p:blipFill rotWithShape="1">
          <a:blip r:embed="rId3">
            <a:alphaModFix/>
          </a:blip>
          <a:srcRect b="23651" l="19927" r="25876" t="20892"/>
          <a:stretch/>
        </p:blipFill>
        <p:spPr>
          <a:xfrm>
            <a:off x="4558932" y="5518537"/>
            <a:ext cx="457415" cy="457200"/>
          </a:xfrm>
          <a:prstGeom prst="rect">
            <a:avLst/>
          </a:prstGeom>
          <a:noFill/>
          <a:ln>
            <a:noFill/>
          </a:ln>
        </p:spPr>
      </p:pic>
      <p:sp>
        <p:nvSpPr>
          <p:cNvPr id="431" name="Google Shape;431;p2"/>
          <p:cNvSpPr txBox="1"/>
          <p:nvPr/>
        </p:nvSpPr>
        <p:spPr>
          <a:xfrm>
            <a:off x="5249459" y="6600892"/>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Understand where to use Spark Structured Streaming</a:t>
            </a:r>
            <a:endParaRPr/>
          </a:p>
        </p:txBody>
      </p:sp>
      <p:pic>
        <p:nvPicPr>
          <p:cNvPr id="432" name="Google Shape;432;p2"/>
          <p:cNvPicPr preferRelativeResize="0"/>
          <p:nvPr/>
        </p:nvPicPr>
        <p:blipFill rotWithShape="1">
          <a:blip r:embed="rId3">
            <a:alphaModFix/>
          </a:blip>
          <a:srcRect b="23651" l="19927" r="25876" t="20892"/>
          <a:stretch/>
        </p:blipFill>
        <p:spPr>
          <a:xfrm>
            <a:off x="4558932" y="6600891"/>
            <a:ext cx="457415"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20"/>
          <p:cNvSpPr txBox="1"/>
          <p:nvPr>
            <p:ph idx="1" type="body"/>
          </p:nvPr>
        </p:nvSpPr>
        <p:spPr>
          <a:xfrm>
            <a:off x="926745" y="1676697"/>
            <a:ext cx="12378946"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Spark Structured Streaming </a:t>
            </a:r>
            <a:endParaRPr b="0" i="0" sz="3200" u="none" cap="none" strike="noStrike">
              <a:solidFill>
                <a:schemeClr val="lt1"/>
              </a:solidFill>
              <a:latin typeface="Open Sans ExtraBold"/>
              <a:ea typeface="Open Sans ExtraBold"/>
              <a:cs typeface="Open Sans ExtraBold"/>
              <a:sym typeface="Open Sans ExtraBold"/>
            </a:endParaRPr>
          </a:p>
        </p:txBody>
      </p:sp>
      <p:sp>
        <p:nvSpPr>
          <p:cNvPr id="930" name="Google Shape;930;p20"/>
          <p:cNvSpPr txBox="1"/>
          <p:nvPr>
            <p:ph idx="2" type="body"/>
          </p:nvPr>
        </p:nvSpPr>
        <p:spPr>
          <a:xfrm>
            <a:off x="926744" y="2380588"/>
            <a:ext cx="12378949"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3: Structured Streaming APIs</a:t>
            </a:r>
            <a:endParaRPr b="0" i="0" sz="2800" u="none" cap="none" strike="noStrike">
              <a:solidFill>
                <a:srgbClr val="0F547B"/>
              </a:solidFill>
              <a:latin typeface="Open Sans SemiBold"/>
              <a:ea typeface="Open Sans SemiBold"/>
              <a:cs typeface="Open Sans SemiBold"/>
              <a:sym typeface="Open Sans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21"/>
          <p:cNvSpPr/>
          <p:nvPr/>
        </p:nvSpPr>
        <p:spPr>
          <a:xfrm>
            <a:off x="1172078" y="3752449"/>
            <a:ext cx="13936624" cy="348934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6" name="Google Shape;936;p2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APIs</a:t>
            </a:r>
            <a:endParaRPr/>
          </a:p>
        </p:txBody>
      </p:sp>
      <p:sp>
        <p:nvSpPr>
          <p:cNvPr id="937" name="Google Shape;937;p21"/>
          <p:cNvSpPr txBox="1"/>
          <p:nvPr>
            <p:ph idx="4294967295" type="body"/>
          </p:nvPr>
        </p:nvSpPr>
        <p:spPr>
          <a:xfrm>
            <a:off x="727075" y="1986466"/>
            <a:ext cx="15528925" cy="2451719"/>
          </a:xfrm>
          <a:prstGeom prst="rect">
            <a:avLst/>
          </a:prstGeom>
          <a:noFill/>
          <a:ln>
            <a:noFill/>
          </a:ln>
        </p:spPr>
        <p:txBody>
          <a:bodyPr anchorCtr="0" anchor="t" bIns="45700" lIns="91425" spcFirstLastPara="1" rIns="91425" wrap="square" tIns="45700">
            <a:normAutofit/>
          </a:bodyPr>
          <a:lstStyle/>
          <a:p>
            <a:pPr indent="-64168" lvl="0" marL="216568" rtl="0" algn="l">
              <a:lnSpc>
                <a:spcPct val="166666"/>
              </a:lnSpc>
              <a:spcBef>
                <a:spcPts val="0"/>
              </a:spcBef>
              <a:spcAft>
                <a:spcPts val="0"/>
              </a:spcAft>
              <a:buClr>
                <a:srgbClr val="1D1F22"/>
              </a:buClr>
              <a:buSzPts val="2400"/>
              <a:buFont typeface="Trebuchet MS"/>
              <a:buNone/>
            </a:pPr>
            <a:r>
              <a:t/>
            </a:r>
            <a:endParaRPr sz="2400">
              <a:solidFill>
                <a:srgbClr val="3F3F3F"/>
              </a:solidFill>
              <a:latin typeface="Open Sans"/>
              <a:ea typeface="Open Sans"/>
              <a:cs typeface="Open Sans"/>
              <a:sym typeface="Open Sans"/>
            </a:endParaRPr>
          </a:p>
          <a:p>
            <a:pPr indent="0" lvl="0" marL="0" rtl="0" algn="l">
              <a:lnSpc>
                <a:spcPct val="166666"/>
              </a:lnSpc>
              <a:spcBef>
                <a:spcPts val="0"/>
              </a:spcBef>
              <a:spcAft>
                <a:spcPts val="0"/>
              </a:spcAft>
              <a:buClr>
                <a:srgbClr val="1D1F22"/>
              </a:buClr>
              <a:buSzPts val="2400"/>
              <a:buFont typeface="Trebuchet MS"/>
              <a:buNone/>
            </a:pPr>
            <a:r>
              <a:t/>
            </a:r>
            <a:endParaRPr sz="2400">
              <a:solidFill>
                <a:srgbClr val="3F3F3F"/>
              </a:solidFill>
              <a:latin typeface="Open Sans"/>
              <a:ea typeface="Open Sans"/>
              <a:cs typeface="Open Sans"/>
              <a:sym typeface="Open Sans"/>
            </a:endParaRPr>
          </a:p>
        </p:txBody>
      </p:sp>
      <p:pic>
        <p:nvPicPr>
          <p:cNvPr id="938" name="Google Shape;938;p21"/>
          <p:cNvPicPr preferRelativeResize="0"/>
          <p:nvPr/>
        </p:nvPicPr>
        <p:blipFill rotWithShape="1">
          <a:blip r:embed="rId3">
            <a:alphaModFix/>
          </a:blip>
          <a:srcRect b="0" l="0" r="0" t="0"/>
          <a:stretch/>
        </p:blipFill>
        <p:spPr>
          <a:xfrm>
            <a:off x="5279177" y="870793"/>
            <a:ext cx="5684098" cy="274320"/>
          </a:xfrm>
          <a:prstGeom prst="rect">
            <a:avLst/>
          </a:prstGeom>
          <a:noFill/>
          <a:ln>
            <a:noFill/>
          </a:ln>
        </p:spPr>
      </p:pic>
      <p:sp>
        <p:nvSpPr>
          <p:cNvPr id="939" name="Google Shape;939;p21"/>
          <p:cNvSpPr/>
          <p:nvPr/>
        </p:nvSpPr>
        <p:spPr>
          <a:xfrm>
            <a:off x="1917315" y="3773235"/>
            <a:ext cx="7425622" cy="605294"/>
          </a:xfrm>
          <a:prstGeom prst="rect">
            <a:avLst/>
          </a:prstGeom>
          <a:noFill/>
          <a:ln>
            <a:noFill/>
          </a:ln>
        </p:spPr>
        <p:txBody>
          <a:bodyPr anchorCtr="0" anchor="t" bIns="45700" lIns="91425" spcFirstLastPara="1" rIns="91425" wrap="square" tIns="45700">
            <a:spAutoFit/>
          </a:bodyPr>
          <a:lstStyle/>
          <a:p>
            <a:pPr indent="0" lvl="0" marL="0" marR="0" rtl="0" algn="l">
              <a:lnSpc>
                <a:spcPct val="166666"/>
              </a:lnSpc>
              <a:spcBef>
                <a:spcPts val="0"/>
              </a:spcBef>
              <a:spcAft>
                <a:spcPts val="0"/>
              </a:spcAft>
              <a:buNone/>
            </a:pPr>
            <a:r>
              <a:rPr b="1" lang="en-US" sz="2400">
                <a:solidFill>
                  <a:srgbClr val="3F3F3F"/>
                </a:solidFill>
                <a:latin typeface="Open Sans SemiBold"/>
                <a:ea typeface="Open Sans SemiBold"/>
                <a:cs typeface="Open Sans SemiBold"/>
                <a:sym typeface="Open Sans SemiBold"/>
              </a:rPr>
              <a:t>Example</a:t>
            </a:r>
            <a:endParaRPr/>
          </a:p>
        </p:txBody>
      </p:sp>
      <p:sp>
        <p:nvSpPr>
          <p:cNvPr id="940" name="Google Shape;940;p21"/>
          <p:cNvSpPr/>
          <p:nvPr/>
        </p:nvSpPr>
        <p:spPr>
          <a:xfrm>
            <a:off x="2706478" y="4318115"/>
            <a:ext cx="9021678" cy="28623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val socketDF </a:t>
            </a:r>
            <a:r>
              <a:rPr b="1" lang="en-US" sz="2000">
                <a:solidFill>
                  <a:srgbClr val="3F3F3F"/>
                </a:solidFill>
                <a:latin typeface="Courier New"/>
                <a:ea typeface="Courier New"/>
                <a:cs typeface="Courier New"/>
                <a:sym typeface="Courier New"/>
              </a:rPr>
              <a:t>=</a:t>
            </a:r>
            <a:r>
              <a:rPr lang="en-US" sz="2000">
                <a:solidFill>
                  <a:srgbClr val="3F3F3F"/>
                </a:solidFill>
                <a:latin typeface="Courier New"/>
                <a:ea typeface="Courier New"/>
                <a:cs typeface="Courier New"/>
                <a:sym typeface="Courier New"/>
              </a:rPr>
              <a:t> spark</a:t>
            </a:r>
            <a:endParaRPr/>
          </a:p>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  .readStream</a:t>
            </a:r>
            <a:endParaRPr sz="2000">
              <a:solidFill>
                <a:srgbClr val="3F3F3F"/>
              </a:solidFill>
              <a:latin typeface="Courier New"/>
              <a:ea typeface="Courier New"/>
              <a:cs typeface="Courier New"/>
              <a:sym typeface="Courier New"/>
            </a:endParaRPr>
          </a:p>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  .format(“socket")// </a:t>
            </a:r>
            <a:r>
              <a:rPr lang="en-US" sz="2000">
                <a:solidFill>
                  <a:srgbClr val="3F3F3F"/>
                </a:solidFill>
                <a:latin typeface="Open Sans"/>
                <a:ea typeface="Open Sans"/>
                <a:cs typeface="Open Sans"/>
                <a:sym typeface="Open Sans"/>
              </a:rPr>
              <a:t>Reading Data from socket(Socket Datasource)</a:t>
            </a:r>
            <a:endParaRPr/>
          </a:p>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  .option("host", "localhost")</a:t>
            </a:r>
            <a:endParaRPr/>
          </a:p>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  .option("port", 9999)</a:t>
            </a:r>
            <a:endParaRPr/>
          </a:p>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  .load()</a:t>
            </a:r>
            <a:endParaRPr/>
          </a:p>
        </p:txBody>
      </p:sp>
      <p:sp>
        <p:nvSpPr>
          <p:cNvPr id="941" name="Google Shape;941;p21"/>
          <p:cNvSpPr/>
          <p:nvPr/>
        </p:nvSpPr>
        <p:spPr>
          <a:xfrm>
            <a:off x="7344196" y="1031140"/>
            <a:ext cx="1567609"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FEATURES</a:t>
            </a:r>
            <a:endParaRPr/>
          </a:p>
        </p:txBody>
      </p:sp>
      <p:sp>
        <p:nvSpPr>
          <p:cNvPr id="942" name="Google Shape;942;p21"/>
          <p:cNvSpPr txBox="1"/>
          <p:nvPr/>
        </p:nvSpPr>
        <p:spPr>
          <a:xfrm>
            <a:off x="1055071" y="1409678"/>
            <a:ext cx="13800407"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Open Sans"/>
                <a:ea typeface="Open Sans"/>
                <a:cs typeface="Open Sans"/>
                <a:sym typeface="Open Sans"/>
              </a:rPr>
              <a:t>Structured streaming offers a high-level declarative streaming API built on top of Datasets/DataFrames</a:t>
            </a:r>
            <a:endParaRPr sz="2400">
              <a:solidFill>
                <a:schemeClr val="dk1"/>
              </a:solidFill>
              <a:latin typeface="Open Sans"/>
              <a:ea typeface="Open Sans"/>
              <a:cs typeface="Open Sans"/>
              <a:sym typeface="Open Sans"/>
            </a:endParaRPr>
          </a:p>
        </p:txBody>
      </p:sp>
      <p:sp>
        <p:nvSpPr>
          <p:cNvPr id="943" name="Google Shape;943;p21"/>
          <p:cNvSpPr/>
          <p:nvPr/>
        </p:nvSpPr>
        <p:spPr>
          <a:xfrm>
            <a:off x="747319" y="159680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22"/>
          <p:cNvSpPr/>
          <p:nvPr/>
        </p:nvSpPr>
        <p:spPr>
          <a:xfrm>
            <a:off x="511961" y="5596495"/>
            <a:ext cx="15254868" cy="273965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9" name="Google Shape;949;p2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APIs (Contd.)</a:t>
            </a:r>
            <a:endParaRPr/>
          </a:p>
        </p:txBody>
      </p:sp>
      <p:pic>
        <p:nvPicPr>
          <p:cNvPr id="950" name="Google Shape;950;p22"/>
          <p:cNvPicPr preferRelativeResize="0"/>
          <p:nvPr/>
        </p:nvPicPr>
        <p:blipFill rotWithShape="1">
          <a:blip r:embed="rId3">
            <a:alphaModFix/>
          </a:blip>
          <a:srcRect b="0" l="0" r="0" t="0"/>
          <a:stretch/>
        </p:blipFill>
        <p:spPr>
          <a:xfrm>
            <a:off x="4467225" y="870793"/>
            <a:ext cx="7308002" cy="274320"/>
          </a:xfrm>
          <a:prstGeom prst="rect">
            <a:avLst/>
          </a:prstGeom>
          <a:noFill/>
          <a:ln>
            <a:noFill/>
          </a:ln>
        </p:spPr>
      </p:pic>
      <p:grpSp>
        <p:nvGrpSpPr>
          <p:cNvPr id="951" name="Google Shape;951;p22"/>
          <p:cNvGrpSpPr/>
          <p:nvPr/>
        </p:nvGrpSpPr>
        <p:grpSpPr>
          <a:xfrm>
            <a:off x="7089775" y="3302129"/>
            <a:ext cx="2076450" cy="1614488"/>
            <a:chOff x="3533775" y="1796185"/>
            <a:chExt cx="2076450" cy="1614488"/>
          </a:xfrm>
        </p:grpSpPr>
        <p:sp>
          <p:nvSpPr>
            <p:cNvPr id="952" name="Google Shape;952;p22"/>
            <p:cNvSpPr/>
            <p:nvPr/>
          </p:nvSpPr>
          <p:spPr>
            <a:xfrm>
              <a:off x="3767138" y="1796185"/>
              <a:ext cx="1647825" cy="760413"/>
            </a:xfrm>
            <a:custGeom>
              <a:rect b="b" l="l" r="r" t="t"/>
              <a:pathLst>
                <a:path extrusionOk="0" h="538" w="1168">
                  <a:moveTo>
                    <a:pt x="12" y="322"/>
                  </a:moveTo>
                  <a:cubicBezTo>
                    <a:pt x="8" y="327"/>
                    <a:pt x="4" y="332"/>
                    <a:pt x="0" y="338"/>
                  </a:cubicBezTo>
                  <a:cubicBezTo>
                    <a:pt x="256" y="519"/>
                    <a:pt x="256" y="519"/>
                    <a:pt x="256" y="519"/>
                  </a:cubicBezTo>
                  <a:cubicBezTo>
                    <a:pt x="260" y="513"/>
                    <a:pt x="263" y="508"/>
                    <a:pt x="267" y="503"/>
                  </a:cubicBezTo>
                  <a:cubicBezTo>
                    <a:pt x="388" y="332"/>
                    <a:pt x="625" y="292"/>
                    <a:pt x="795" y="413"/>
                  </a:cubicBezTo>
                  <a:cubicBezTo>
                    <a:pt x="843" y="447"/>
                    <a:pt x="881" y="490"/>
                    <a:pt x="907" y="538"/>
                  </a:cubicBezTo>
                  <a:cubicBezTo>
                    <a:pt x="1168" y="363"/>
                    <a:pt x="1168" y="363"/>
                    <a:pt x="1168" y="363"/>
                  </a:cubicBezTo>
                  <a:cubicBezTo>
                    <a:pt x="1120" y="284"/>
                    <a:pt x="1056" y="214"/>
                    <a:pt x="977" y="157"/>
                  </a:cubicBezTo>
                  <a:cubicBezTo>
                    <a:pt x="885" y="92"/>
                    <a:pt x="782" y="53"/>
                    <a:pt x="678" y="37"/>
                  </a:cubicBezTo>
                  <a:cubicBezTo>
                    <a:pt x="429" y="0"/>
                    <a:pt x="168" y="102"/>
                    <a:pt x="12" y="322"/>
                  </a:cubicBezTo>
                </a:path>
              </a:pathLst>
            </a:custGeom>
            <a:solidFill>
              <a:srgbClr val="9BBB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953" name="Google Shape;953;p22"/>
            <p:cNvSpPr/>
            <p:nvPr/>
          </p:nvSpPr>
          <p:spPr>
            <a:xfrm>
              <a:off x="3533775" y="2321648"/>
              <a:ext cx="625475" cy="1084263"/>
            </a:xfrm>
            <a:custGeom>
              <a:rect b="b" l="l" r="r" t="t"/>
              <a:pathLst>
                <a:path extrusionOk="0" h="767" w="444">
                  <a:moveTo>
                    <a:pt x="184" y="767"/>
                  </a:moveTo>
                  <a:cubicBezTo>
                    <a:pt x="444" y="594"/>
                    <a:pt x="444" y="594"/>
                    <a:pt x="444" y="594"/>
                  </a:cubicBezTo>
                  <a:cubicBezTo>
                    <a:pt x="351" y="478"/>
                    <a:pt x="334" y="315"/>
                    <a:pt x="404" y="182"/>
                  </a:cubicBezTo>
                  <a:cubicBezTo>
                    <a:pt x="147" y="0"/>
                    <a:pt x="147" y="0"/>
                    <a:pt x="147" y="0"/>
                  </a:cubicBezTo>
                  <a:cubicBezTo>
                    <a:pt x="0" y="242"/>
                    <a:pt x="20" y="546"/>
                    <a:pt x="184" y="767"/>
                  </a:cubicBezTo>
                </a:path>
              </a:pathLst>
            </a:custGeom>
            <a:solidFill>
              <a:srgbClr val="F29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954" name="Google Shape;954;p22"/>
            <p:cNvSpPr/>
            <p:nvPr/>
          </p:nvSpPr>
          <p:spPr>
            <a:xfrm>
              <a:off x="4999038" y="2353398"/>
              <a:ext cx="611187" cy="1057275"/>
            </a:xfrm>
            <a:custGeom>
              <a:rect b="b" l="l" r="r" t="t"/>
              <a:pathLst>
                <a:path extrusionOk="0" h="749" w="433">
                  <a:moveTo>
                    <a:pt x="48" y="176"/>
                  </a:moveTo>
                  <a:cubicBezTo>
                    <a:pt x="102" y="294"/>
                    <a:pt x="93" y="438"/>
                    <a:pt x="12" y="551"/>
                  </a:cubicBezTo>
                  <a:cubicBezTo>
                    <a:pt x="8" y="557"/>
                    <a:pt x="5" y="562"/>
                    <a:pt x="0" y="567"/>
                  </a:cubicBezTo>
                  <a:cubicBezTo>
                    <a:pt x="256" y="749"/>
                    <a:pt x="256" y="749"/>
                    <a:pt x="256" y="749"/>
                  </a:cubicBezTo>
                  <a:cubicBezTo>
                    <a:pt x="260" y="743"/>
                    <a:pt x="264" y="738"/>
                    <a:pt x="268" y="733"/>
                  </a:cubicBezTo>
                  <a:cubicBezTo>
                    <a:pt x="426" y="510"/>
                    <a:pt x="433" y="225"/>
                    <a:pt x="310" y="0"/>
                  </a:cubicBezTo>
                  <a:lnTo>
                    <a:pt x="48" y="176"/>
                  </a:lnTo>
                  <a:close/>
                </a:path>
              </a:pathLst>
            </a:cu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955" name="Google Shape;955;p22"/>
            <p:cNvSpPr txBox="1"/>
            <p:nvPr/>
          </p:nvSpPr>
          <p:spPr>
            <a:xfrm>
              <a:off x="5156079" y="2663724"/>
              <a:ext cx="18473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FFFFFF"/>
                </a:solidFill>
                <a:latin typeface="Calibri"/>
                <a:ea typeface="Calibri"/>
                <a:cs typeface="Calibri"/>
                <a:sym typeface="Calibri"/>
              </a:endParaRPr>
            </a:p>
          </p:txBody>
        </p:sp>
        <p:sp>
          <p:nvSpPr>
            <p:cNvPr id="956" name="Google Shape;956;p22"/>
            <p:cNvSpPr txBox="1"/>
            <p:nvPr/>
          </p:nvSpPr>
          <p:spPr>
            <a:xfrm>
              <a:off x="4398664" y="1873127"/>
              <a:ext cx="18473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FFFFFF"/>
                </a:solidFill>
                <a:latin typeface="Calibri"/>
                <a:ea typeface="Calibri"/>
                <a:cs typeface="Calibri"/>
                <a:sym typeface="Calibri"/>
              </a:endParaRPr>
            </a:p>
          </p:txBody>
        </p:sp>
        <p:sp>
          <p:nvSpPr>
            <p:cNvPr id="957" name="Google Shape;957;p22"/>
            <p:cNvSpPr txBox="1"/>
            <p:nvPr/>
          </p:nvSpPr>
          <p:spPr>
            <a:xfrm>
              <a:off x="3650941" y="2699376"/>
              <a:ext cx="18473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FFFFFF"/>
                </a:solidFill>
                <a:latin typeface="Calibri"/>
                <a:ea typeface="Calibri"/>
                <a:cs typeface="Calibri"/>
                <a:sym typeface="Calibri"/>
              </a:endParaRPr>
            </a:p>
          </p:txBody>
        </p:sp>
      </p:grpSp>
      <p:sp>
        <p:nvSpPr>
          <p:cNvPr id="958" name="Google Shape;958;p22"/>
          <p:cNvSpPr/>
          <p:nvPr/>
        </p:nvSpPr>
        <p:spPr>
          <a:xfrm>
            <a:off x="7067957" y="2397600"/>
            <a:ext cx="216281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3F3F3F"/>
                </a:solidFill>
                <a:latin typeface="Open Sans"/>
                <a:ea typeface="Open Sans"/>
                <a:cs typeface="Open Sans"/>
                <a:sym typeface="Open Sans"/>
              </a:rPr>
              <a:t>File source </a:t>
            </a:r>
            <a:br>
              <a:rPr lang="en-US" sz="2400">
                <a:solidFill>
                  <a:srgbClr val="3F3F3F"/>
                </a:solidFill>
                <a:latin typeface="Open Sans"/>
                <a:ea typeface="Open Sans"/>
                <a:cs typeface="Open Sans"/>
                <a:sym typeface="Open Sans"/>
              </a:rPr>
            </a:br>
            <a:endParaRPr sz="2400">
              <a:solidFill>
                <a:srgbClr val="3F3F3F"/>
              </a:solidFill>
              <a:latin typeface="Open Sans"/>
              <a:ea typeface="Open Sans"/>
              <a:cs typeface="Open Sans"/>
              <a:sym typeface="Open Sans"/>
            </a:endParaRPr>
          </a:p>
        </p:txBody>
      </p:sp>
      <p:sp>
        <p:nvSpPr>
          <p:cNvPr id="959" name="Google Shape;959;p22"/>
          <p:cNvSpPr/>
          <p:nvPr/>
        </p:nvSpPr>
        <p:spPr>
          <a:xfrm>
            <a:off x="9485022" y="3641937"/>
            <a:ext cx="342912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3F3F3F"/>
                </a:solidFill>
                <a:latin typeface="Open Sans"/>
                <a:ea typeface="Open Sans"/>
                <a:cs typeface="Open Sans"/>
                <a:sym typeface="Open Sans"/>
              </a:rPr>
              <a:t>Kafka source</a:t>
            </a:r>
            <a:br>
              <a:rPr lang="en-US" sz="2400">
                <a:solidFill>
                  <a:srgbClr val="3F3F3F"/>
                </a:solidFill>
                <a:latin typeface="Open Sans"/>
                <a:ea typeface="Open Sans"/>
                <a:cs typeface="Open Sans"/>
                <a:sym typeface="Open Sans"/>
              </a:rPr>
            </a:br>
            <a:r>
              <a:rPr lang="en-US" sz="2400">
                <a:solidFill>
                  <a:srgbClr val="3F3F3F"/>
                </a:solidFill>
                <a:latin typeface="Open Sans"/>
                <a:ea typeface="Open Sans"/>
                <a:cs typeface="Open Sans"/>
                <a:sym typeface="Open Sans"/>
              </a:rPr>
              <a:t> </a:t>
            </a:r>
            <a:endParaRPr/>
          </a:p>
        </p:txBody>
      </p:sp>
      <p:sp>
        <p:nvSpPr>
          <p:cNvPr id="960" name="Google Shape;960;p22"/>
          <p:cNvSpPr/>
          <p:nvPr/>
        </p:nvSpPr>
        <p:spPr>
          <a:xfrm>
            <a:off x="3123025" y="3646443"/>
            <a:ext cx="3868273"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3F3F3F"/>
                </a:solidFill>
                <a:latin typeface="Open Sans"/>
                <a:ea typeface="Open Sans"/>
                <a:cs typeface="Open Sans"/>
                <a:sym typeface="Open Sans"/>
              </a:rPr>
              <a:t>Socket source (for testing)</a:t>
            </a:r>
            <a:endParaRPr/>
          </a:p>
        </p:txBody>
      </p:sp>
      <p:sp>
        <p:nvSpPr>
          <p:cNvPr id="961" name="Google Shape;961;p22"/>
          <p:cNvSpPr/>
          <p:nvPr/>
        </p:nvSpPr>
        <p:spPr>
          <a:xfrm>
            <a:off x="1004114" y="5965287"/>
            <a:ext cx="9901780" cy="1323439"/>
          </a:xfrm>
          <a:prstGeom prst="rect">
            <a:avLst/>
          </a:prstGeom>
          <a:noFill/>
          <a:ln>
            <a:noFill/>
          </a:ln>
        </p:spPr>
        <p:txBody>
          <a:bodyPr anchorCtr="0" anchor="t" bIns="45700" lIns="91425" spcFirstLastPara="1" rIns="91425" wrap="square" tIns="45700">
            <a:spAutoFit/>
          </a:bodyPr>
          <a:lstStyle/>
          <a:p>
            <a:pPr indent="-457200" lvl="0" marL="457200" marR="0" rtl="0" algn="l">
              <a:lnSpc>
                <a:spcPct val="200000"/>
              </a:lnSpc>
              <a:spcBef>
                <a:spcPts val="0"/>
              </a:spcBef>
              <a:spcAft>
                <a:spcPts val="0"/>
              </a:spcAft>
              <a:buNone/>
            </a:pPr>
            <a:r>
              <a:rPr b="1" lang="en-US" sz="2400">
                <a:solidFill>
                  <a:srgbClr val="3F3F3F"/>
                </a:solidFill>
                <a:latin typeface="Open Sans"/>
                <a:ea typeface="Open Sans"/>
                <a:cs typeface="Open Sans"/>
                <a:sym typeface="Open Sans"/>
              </a:rPr>
              <a:t>Example</a:t>
            </a:r>
            <a:endParaRPr sz="2400">
              <a:solidFill>
                <a:srgbClr val="3F3F3F"/>
              </a:solidFill>
              <a:latin typeface="Open Sans"/>
              <a:ea typeface="Open Sans"/>
              <a:cs typeface="Open Sans"/>
              <a:sym typeface="Open Sans"/>
            </a:endParaRPr>
          </a:p>
          <a:p>
            <a:pPr indent="0" lvl="0" marL="0" marR="0" rtl="0" algn="l">
              <a:lnSpc>
                <a:spcPct val="200000"/>
              </a:lnSpc>
              <a:spcBef>
                <a:spcPts val="0"/>
              </a:spcBef>
              <a:spcAft>
                <a:spcPts val="0"/>
              </a:spcAft>
              <a:buNone/>
            </a:pPr>
            <a:r>
              <a:rPr lang="en-US" sz="2400">
                <a:solidFill>
                  <a:srgbClr val="3F3F3F"/>
                </a:solidFill>
                <a:latin typeface="Courier New"/>
                <a:ea typeface="Courier New"/>
                <a:cs typeface="Courier New"/>
                <a:sym typeface="Courier New"/>
              </a:rPr>
              <a:t>val inputDF = spark.readStream.json("s3://logs")</a:t>
            </a:r>
            <a:endParaRPr/>
          </a:p>
        </p:txBody>
      </p:sp>
      <p:cxnSp>
        <p:nvCxnSpPr>
          <p:cNvPr id="962" name="Google Shape;962;p22"/>
          <p:cNvCxnSpPr/>
          <p:nvPr/>
        </p:nvCxnSpPr>
        <p:spPr>
          <a:xfrm rot="10800000">
            <a:off x="10192214" y="6966324"/>
            <a:ext cx="1276705" cy="0"/>
          </a:xfrm>
          <a:prstGeom prst="straightConnector1">
            <a:avLst/>
          </a:prstGeom>
          <a:noFill/>
          <a:ln cap="flat" cmpd="sng" w="12700">
            <a:solidFill>
              <a:srgbClr val="3F3F3F"/>
            </a:solidFill>
            <a:prstDash val="solid"/>
            <a:miter lim="8000"/>
            <a:headEnd len="sm" w="sm" type="none"/>
            <a:tailEnd len="med" w="med" type="triangle"/>
          </a:ln>
        </p:spPr>
      </p:cxnSp>
      <p:sp>
        <p:nvSpPr>
          <p:cNvPr id="963" name="Google Shape;963;p22"/>
          <p:cNvSpPr/>
          <p:nvPr/>
        </p:nvSpPr>
        <p:spPr>
          <a:xfrm>
            <a:off x="11468920" y="6331322"/>
            <a:ext cx="4054831" cy="1270001"/>
          </a:xfrm>
          <a:prstGeom prst="roundRect">
            <a:avLst>
              <a:gd fmla="val 15000" name="adj"/>
            </a:avLst>
          </a:prstGeom>
          <a:solidFill>
            <a:srgbClr val="FFFFFF"/>
          </a:solidFill>
          <a:ln cap="flat" cmpd="sng" w="12700">
            <a:solidFill>
              <a:srgbClr val="3F3F3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rPr lang="en-US" sz="2200">
                <a:solidFill>
                  <a:schemeClr val="dk1"/>
                </a:solidFill>
                <a:latin typeface="Open Sans"/>
                <a:ea typeface="Open Sans"/>
                <a:cs typeface="Open Sans"/>
                <a:sym typeface="Open Sans"/>
              </a:rPr>
              <a:t>Reading data from JSON file</a:t>
            </a:r>
            <a:endParaRPr/>
          </a:p>
        </p:txBody>
      </p:sp>
      <p:sp>
        <p:nvSpPr>
          <p:cNvPr id="964" name="Google Shape;964;p22"/>
          <p:cNvSpPr/>
          <p:nvPr/>
        </p:nvSpPr>
        <p:spPr>
          <a:xfrm>
            <a:off x="6982558" y="1031140"/>
            <a:ext cx="2290884"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DATA SOURCES</a:t>
            </a:r>
            <a:endParaRPr/>
          </a:p>
        </p:txBody>
      </p:sp>
      <p:sp>
        <p:nvSpPr>
          <p:cNvPr id="965" name="Google Shape;965;p22"/>
          <p:cNvSpPr/>
          <p:nvPr/>
        </p:nvSpPr>
        <p:spPr>
          <a:xfrm>
            <a:off x="3080822" y="3579126"/>
            <a:ext cx="3943798" cy="579017"/>
          </a:xfrm>
          <a:prstGeom prst="roundRect">
            <a:avLst>
              <a:gd fmla="val 16667" name="adj"/>
            </a:avLst>
          </a:prstGeom>
          <a:no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6" name="Google Shape;966;p22"/>
          <p:cNvSpPr/>
          <p:nvPr/>
        </p:nvSpPr>
        <p:spPr>
          <a:xfrm>
            <a:off x="6192144" y="2341213"/>
            <a:ext cx="3943798" cy="579017"/>
          </a:xfrm>
          <a:prstGeom prst="roundRect">
            <a:avLst>
              <a:gd fmla="val 16667" name="adj"/>
            </a:avLst>
          </a:prstGeom>
          <a:no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7" name="Google Shape;967;p22"/>
          <p:cNvSpPr/>
          <p:nvPr/>
        </p:nvSpPr>
        <p:spPr>
          <a:xfrm>
            <a:off x="9230767" y="3590651"/>
            <a:ext cx="3943798" cy="579017"/>
          </a:xfrm>
          <a:prstGeom prst="roundRect">
            <a:avLst>
              <a:gd fmla="val 16667" name="adj"/>
            </a:avLst>
          </a:prstGeom>
          <a:noFill/>
          <a:ln cap="flat" cmpd="sng" w="12700">
            <a:solidFill>
              <a:srgbClr val="7F7F7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23"/>
          <p:cNvSpPr/>
          <p:nvPr/>
        </p:nvSpPr>
        <p:spPr>
          <a:xfrm>
            <a:off x="511961" y="4237463"/>
            <a:ext cx="15254868" cy="409868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3" name="Google Shape;973;p2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APIs (Contd.)</a:t>
            </a:r>
            <a:endParaRPr/>
          </a:p>
        </p:txBody>
      </p:sp>
      <p:sp>
        <p:nvSpPr>
          <p:cNvPr id="974" name="Google Shape;974;p23"/>
          <p:cNvSpPr txBox="1"/>
          <p:nvPr>
            <p:ph idx="4294967295" type="body"/>
          </p:nvPr>
        </p:nvSpPr>
        <p:spPr>
          <a:xfrm>
            <a:off x="889621" y="4933078"/>
            <a:ext cx="14053014" cy="283359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200"/>
              <a:buFont typeface="Courier New"/>
              <a:buNone/>
            </a:pPr>
            <a:r>
              <a:rPr lang="en-US" sz="2200">
                <a:solidFill>
                  <a:srgbClr val="3F3F3F"/>
                </a:solidFill>
                <a:latin typeface="Courier New"/>
                <a:ea typeface="Courier New"/>
                <a:cs typeface="Courier New"/>
                <a:sym typeface="Courier New"/>
              </a:rPr>
              <a:t>// Select the persons which have age more than 60</a:t>
            </a:r>
            <a:endParaRPr i="0" sz="2200">
              <a:solidFill>
                <a:srgbClr val="3F3F3F"/>
              </a:solidFill>
              <a:latin typeface="Courier New"/>
              <a:ea typeface="Courier New"/>
              <a:cs typeface="Courier New"/>
              <a:sym typeface="Courier New"/>
            </a:endParaRPr>
          </a:p>
          <a:p>
            <a:pPr indent="0" lvl="0" marL="0" rtl="0" algn="l">
              <a:lnSpc>
                <a:spcPct val="150000"/>
              </a:lnSpc>
              <a:spcBef>
                <a:spcPts val="0"/>
              </a:spcBef>
              <a:spcAft>
                <a:spcPts val="0"/>
              </a:spcAft>
              <a:buClr>
                <a:srgbClr val="3F3F3F"/>
              </a:buClr>
              <a:buSzPts val="2200"/>
              <a:buFont typeface="Courier New"/>
              <a:buNone/>
            </a:pPr>
            <a:r>
              <a:rPr lang="en-US" sz="2200">
                <a:solidFill>
                  <a:srgbClr val="3F3F3F"/>
                </a:solidFill>
                <a:latin typeface="Courier New"/>
                <a:ea typeface="Courier New"/>
                <a:cs typeface="Courier New"/>
                <a:sym typeface="Courier New"/>
              </a:rPr>
              <a:t>df.select("name").where("age &gt; 60") </a:t>
            </a:r>
            <a:r>
              <a:rPr i="1" lang="en-US" sz="2200">
                <a:solidFill>
                  <a:srgbClr val="3F3F3F"/>
                </a:solidFill>
                <a:latin typeface="Courier New"/>
                <a:ea typeface="Courier New"/>
                <a:cs typeface="Courier New"/>
                <a:sym typeface="Courier New"/>
              </a:rPr>
              <a:t>// using untyped APIs   </a:t>
            </a:r>
            <a:endParaRPr sz="2200">
              <a:solidFill>
                <a:srgbClr val="3F3F3F"/>
              </a:solidFill>
              <a:latin typeface="Courier New"/>
              <a:ea typeface="Courier New"/>
              <a:cs typeface="Courier New"/>
              <a:sym typeface="Courier New"/>
            </a:endParaRPr>
          </a:p>
          <a:p>
            <a:pPr indent="0" lvl="0" marL="0" rtl="0" algn="l">
              <a:lnSpc>
                <a:spcPct val="150000"/>
              </a:lnSpc>
              <a:spcBef>
                <a:spcPts val="0"/>
              </a:spcBef>
              <a:spcAft>
                <a:spcPts val="0"/>
              </a:spcAft>
              <a:buClr>
                <a:srgbClr val="3F3F3F"/>
              </a:buClr>
              <a:buSzPts val="2200"/>
              <a:buFont typeface="Courier New"/>
              <a:buNone/>
            </a:pPr>
            <a:r>
              <a:rPr i="0" lang="en-US" sz="2200">
                <a:solidFill>
                  <a:srgbClr val="3F3F3F"/>
                </a:solidFill>
                <a:latin typeface="Courier New"/>
                <a:ea typeface="Courier New"/>
                <a:cs typeface="Courier New"/>
                <a:sym typeface="Courier New"/>
              </a:rPr>
              <a:t>ds.filter(</a:t>
            </a:r>
            <a:r>
              <a:rPr b="1" i="0" lang="en-US" sz="2200">
                <a:solidFill>
                  <a:srgbClr val="3F3F3F"/>
                </a:solidFill>
                <a:latin typeface="Courier New"/>
                <a:ea typeface="Courier New"/>
                <a:cs typeface="Courier New"/>
                <a:sym typeface="Courier New"/>
              </a:rPr>
              <a:t>_</a:t>
            </a:r>
            <a:r>
              <a:rPr i="0" lang="en-US" sz="2200">
                <a:solidFill>
                  <a:srgbClr val="3F3F3F"/>
                </a:solidFill>
                <a:latin typeface="Courier New"/>
                <a:ea typeface="Courier New"/>
                <a:cs typeface="Courier New"/>
                <a:sym typeface="Courier New"/>
              </a:rPr>
              <a:t>.age &gt; 60).map(</a:t>
            </a:r>
            <a:r>
              <a:rPr b="1" i="0" lang="en-US" sz="2200">
                <a:solidFill>
                  <a:srgbClr val="3F3F3F"/>
                </a:solidFill>
                <a:latin typeface="Courier New"/>
                <a:ea typeface="Courier New"/>
                <a:cs typeface="Courier New"/>
                <a:sym typeface="Courier New"/>
              </a:rPr>
              <a:t>_</a:t>
            </a:r>
            <a:r>
              <a:rPr i="0" lang="en-US" sz="2200">
                <a:solidFill>
                  <a:srgbClr val="3F3F3F"/>
                </a:solidFill>
                <a:latin typeface="Courier New"/>
                <a:ea typeface="Courier New"/>
                <a:cs typeface="Courier New"/>
                <a:sym typeface="Courier New"/>
              </a:rPr>
              <a:t>.name)   </a:t>
            </a:r>
            <a:r>
              <a:rPr lang="en-US" sz="2200">
                <a:solidFill>
                  <a:srgbClr val="3F3F3F"/>
                </a:solidFill>
                <a:latin typeface="Courier New"/>
                <a:ea typeface="Courier New"/>
                <a:cs typeface="Courier New"/>
                <a:sym typeface="Courier New"/>
              </a:rPr>
              <a:t>// using typed APIs</a:t>
            </a:r>
            <a:endParaRPr sz="2200">
              <a:solidFill>
                <a:srgbClr val="3F3F3F"/>
              </a:solidFill>
              <a:latin typeface="Courier New"/>
              <a:ea typeface="Courier New"/>
              <a:cs typeface="Courier New"/>
              <a:sym typeface="Courier New"/>
            </a:endParaRPr>
          </a:p>
          <a:p>
            <a:pPr indent="0" lvl="0" marL="0" rtl="0" algn="l">
              <a:lnSpc>
                <a:spcPct val="150000"/>
              </a:lnSpc>
              <a:spcBef>
                <a:spcPts val="0"/>
              </a:spcBef>
              <a:spcAft>
                <a:spcPts val="0"/>
              </a:spcAft>
              <a:buClr>
                <a:srgbClr val="3F3F3F"/>
              </a:buClr>
              <a:buSzPts val="2200"/>
              <a:buFont typeface="Courier New"/>
              <a:buNone/>
            </a:pPr>
            <a:r>
              <a:rPr lang="en-US" sz="2200">
                <a:solidFill>
                  <a:srgbClr val="3F3F3F"/>
                </a:solidFill>
                <a:latin typeface="Courier New"/>
                <a:ea typeface="Courier New"/>
                <a:cs typeface="Courier New"/>
                <a:sym typeface="Courier New"/>
              </a:rPr>
              <a:t>// Running count of the number of counts for each value</a:t>
            </a:r>
            <a:endParaRPr i="0" sz="2200">
              <a:solidFill>
                <a:srgbClr val="3F3F3F"/>
              </a:solidFill>
              <a:latin typeface="Courier New"/>
              <a:ea typeface="Courier New"/>
              <a:cs typeface="Courier New"/>
              <a:sym typeface="Courier New"/>
            </a:endParaRPr>
          </a:p>
          <a:p>
            <a:pPr indent="0" lvl="0" marL="0" rtl="0" algn="l">
              <a:lnSpc>
                <a:spcPct val="150000"/>
              </a:lnSpc>
              <a:spcBef>
                <a:spcPts val="0"/>
              </a:spcBef>
              <a:spcAft>
                <a:spcPts val="0"/>
              </a:spcAft>
              <a:buClr>
                <a:srgbClr val="3F3F3F"/>
              </a:buClr>
              <a:buSzPts val="2200"/>
              <a:buFont typeface="Courier New"/>
              <a:buNone/>
            </a:pPr>
            <a:r>
              <a:rPr lang="en-US" sz="2200">
                <a:solidFill>
                  <a:srgbClr val="3F3F3F"/>
                </a:solidFill>
                <a:latin typeface="Courier New"/>
                <a:ea typeface="Courier New"/>
                <a:cs typeface="Courier New"/>
                <a:sym typeface="Courier New"/>
              </a:rPr>
              <a:t>df.groupBy("value").count()         </a:t>
            </a:r>
            <a:r>
              <a:rPr i="1" lang="en-US" sz="2200">
                <a:solidFill>
                  <a:srgbClr val="3F3F3F"/>
                </a:solidFill>
                <a:latin typeface="Courier New"/>
                <a:ea typeface="Courier New"/>
                <a:cs typeface="Courier New"/>
                <a:sym typeface="Courier New"/>
              </a:rPr>
              <a:t>// using untyped API</a:t>
            </a:r>
            <a:endParaRPr/>
          </a:p>
        </p:txBody>
      </p:sp>
      <p:sp>
        <p:nvSpPr>
          <p:cNvPr id="975" name="Google Shape;975;p23"/>
          <p:cNvSpPr txBox="1"/>
          <p:nvPr/>
        </p:nvSpPr>
        <p:spPr>
          <a:xfrm>
            <a:off x="1182029" y="4399042"/>
            <a:ext cx="14558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SemiBold"/>
                <a:ea typeface="Open Sans SemiBold"/>
                <a:cs typeface="Open Sans SemiBold"/>
                <a:sym typeface="Open Sans SemiBold"/>
              </a:rPr>
              <a:t>Example</a:t>
            </a:r>
            <a:endParaRPr/>
          </a:p>
        </p:txBody>
      </p:sp>
      <p:sp>
        <p:nvSpPr>
          <p:cNvPr id="976" name="Google Shape;976;p23"/>
          <p:cNvSpPr/>
          <p:nvPr/>
        </p:nvSpPr>
        <p:spPr>
          <a:xfrm>
            <a:off x="4240098" y="1031151"/>
            <a:ext cx="95484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OPERATIONS ON STREAMING DATAFRAMES/DATASETS</a:t>
            </a:r>
            <a:endParaRPr/>
          </a:p>
        </p:txBody>
      </p:sp>
      <p:sp>
        <p:nvSpPr>
          <p:cNvPr id="977" name="Google Shape;977;p23"/>
          <p:cNvSpPr/>
          <p:nvPr/>
        </p:nvSpPr>
        <p:spPr>
          <a:xfrm>
            <a:off x="1055473" y="1392185"/>
            <a:ext cx="12733098" cy="175432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With Structured streaming API, we can perform:</a:t>
            </a:r>
            <a:endParaRPr/>
          </a:p>
          <a:p>
            <a:pPr indent="-342900" lvl="0" marL="342900" marR="0" rtl="0" algn="l">
              <a:lnSpc>
                <a:spcPct val="150000"/>
              </a:lnSpc>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Untyped, SQL-like operations </a:t>
            </a:r>
            <a:endParaRPr/>
          </a:p>
          <a:p>
            <a:pPr indent="-342900" lvl="0" marL="342900" marR="0" rtl="0" algn="l">
              <a:lnSpc>
                <a:spcPct val="150000"/>
              </a:lnSpc>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Typed RDD-like operations</a:t>
            </a:r>
            <a:endParaRPr/>
          </a:p>
        </p:txBody>
      </p:sp>
      <p:sp>
        <p:nvSpPr>
          <p:cNvPr id="978" name="Google Shape;978;p23"/>
          <p:cNvSpPr/>
          <p:nvPr/>
        </p:nvSpPr>
        <p:spPr>
          <a:xfrm>
            <a:off x="747319" y="159680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79" name="Google Shape;979;p23"/>
          <p:cNvPicPr preferRelativeResize="0"/>
          <p:nvPr/>
        </p:nvPicPr>
        <p:blipFill rotWithShape="1">
          <a:blip r:embed="rId3">
            <a:alphaModFix/>
          </a:blip>
          <a:srcRect b="0" l="0" r="0" t="0"/>
          <a:stretch/>
        </p:blipFill>
        <p:spPr>
          <a:xfrm>
            <a:off x="4467225" y="870793"/>
            <a:ext cx="7308002" cy="2743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24"/>
          <p:cNvSpPr/>
          <p:nvPr/>
        </p:nvSpPr>
        <p:spPr>
          <a:xfrm>
            <a:off x="704873" y="2261520"/>
            <a:ext cx="14854442" cy="644051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5" name="Google Shape;985;p2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APIs (Contd.)</a:t>
            </a:r>
            <a:endParaRPr/>
          </a:p>
        </p:txBody>
      </p:sp>
      <p:sp>
        <p:nvSpPr>
          <p:cNvPr id="986" name="Google Shape;986;p24"/>
          <p:cNvSpPr txBox="1"/>
          <p:nvPr>
            <p:ph idx="4294967295" type="body"/>
          </p:nvPr>
        </p:nvSpPr>
        <p:spPr>
          <a:xfrm>
            <a:off x="853133" y="2797778"/>
            <a:ext cx="14536186" cy="574618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import org.apache.spark.sql.types._</a:t>
            </a:r>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import org.apache.spark.sql.catalyst.ScalaReflection</a:t>
            </a:r>
            <a:endParaRPr sz="2200">
              <a:solidFill>
                <a:srgbClr val="3F3F3F"/>
              </a:solidFill>
              <a:latin typeface="Courier New"/>
              <a:ea typeface="Courier New"/>
              <a:cs typeface="Courier New"/>
              <a:sym typeface="Courier New"/>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import org.apache.spark.sql.functions._</a:t>
            </a:r>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case class Employee(</a:t>
            </a:r>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name:String,</a:t>
            </a:r>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city:String,</a:t>
            </a:r>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country:String,</a:t>
            </a:r>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age:Option[Int]</a:t>
            </a:r>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a:t>
            </a:r>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//Step 1:-Create schema for parsing data</a:t>
            </a:r>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val caseSchema = (ScalaReflection.schemaFor[Employee].dataType.asInstanceOf[StructType])</a:t>
            </a:r>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//Step2:-Schema is passed to the stream</a:t>
            </a:r>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val empStream = (spark.readStream.schema(caseSchema).option("header",true).option("maxfilespertrigger",1).csv("data/people.*").as[Employee])</a:t>
            </a:r>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//Step 3:Write the results to the screen</a:t>
            </a:r>
            <a:endParaRPr/>
          </a:p>
          <a:p>
            <a:pPr indent="0" lvl="0" marL="0" rtl="0" algn="l">
              <a:lnSpc>
                <a:spcPct val="100000"/>
              </a:lnSpc>
              <a:spcBef>
                <a:spcPts val="0"/>
              </a:spcBef>
              <a:spcAft>
                <a:spcPts val="0"/>
              </a:spcAft>
              <a:buClr>
                <a:srgbClr val="3F3F3F"/>
              </a:buClr>
              <a:buSzPts val="2200"/>
              <a:buNone/>
            </a:pPr>
            <a:r>
              <a:rPr lang="en-US" sz="2200">
                <a:solidFill>
                  <a:srgbClr val="3F3F3F"/>
                </a:solidFill>
                <a:latin typeface="Courier New"/>
                <a:ea typeface="Courier New"/>
                <a:cs typeface="Courier New"/>
                <a:sym typeface="Courier New"/>
              </a:rPr>
              <a:t>(empStream.writeStream.outputMode("append").format("console").start)</a:t>
            </a:r>
            <a:endParaRPr/>
          </a:p>
        </p:txBody>
      </p:sp>
      <p:sp>
        <p:nvSpPr>
          <p:cNvPr id="987" name="Google Shape;987;p24"/>
          <p:cNvSpPr txBox="1"/>
          <p:nvPr/>
        </p:nvSpPr>
        <p:spPr>
          <a:xfrm>
            <a:off x="853133" y="2313075"/>
            <a:ext cx="31830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SemiBold"/>
                <a:ea typeface="Open Sans SemiBold"/>
                <a:cs typeface="Open Sans SemiBold"/>
                <a:sym typeface="Open Sans SemiBold"/>
              </a:rPr>
              <a:t>Example</a:t>
            </a:r>
            <a:endParaRPr/>
          </a:p>
        </p:txBody>
      </p:sp>
      <p:sp>
        <p:nvSpPr>
          <p:cNvPr id="988" name="Google Shape;988;p24"/>
          <p:cNvSpPr/>
          <p:nvPr/>
        </p:nvSpPr>
        <p:spPr>
          <a:xfrm>
            <a:off x="5120478" y="1031140"/>
            <a:ext cx="6015045"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PARSING DATA WITH SCHEMA INFERENCE</a:t>
            </a:r>
            <a:endParaRPr/>
          </a:p>
        </p:txBody>
      </p:sp>
      <p:sp>
        <p:nvSpPr>
          <p:cNvPr id="989" name="Google Shape;989;p24"/>
          <p:cNvSpPr txBox="1"/>
          <p:nvPr/>
        </p:nvSpPr>
        <p:spPr>
          <a:xfrm>
            <a:off x="1055071" y="1409678"/>
            <a:ext cx="13800407"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Open Sans"/>
                <a:ea typeface="Open Sans"/>
                <a:cs typeface="Open Sans"/>
                <a:sym typeface="Open Sans"/>
              </a:rPr>
              <a:t>Code to read a CSV file using schema inference</a:t>
            </a:r>
            <a:endParaRPr/>
          </a:p>
        </p:txBody>
      </p:sp>
      <p:sp>
        <p:nvSpPr>
          <p:cNvPr id="990" name="Google Shape;990;p24"/>
          <p:cNvSpPr/>
          <p:nvPr/>
        </p:nvSpPr>
        <p:spPr>
          <a:xfrm>
            <a:off x="747319" y="159680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91" name="Google Shape;991;p24"/>
          <p:cNvPicPr preferRelativeResize="0"/>
          <p:nvPr/>
        </p:nvPicPr>
        <p:blipFill rotWithShape="1">
          <a:blip r:embed="rId3">
            <a:alphaModFix/>
          </a:blip>
          <a:srcRect b="0" l="0" r="0" t="0"/>
          <a:stretch/>
        </p:blipFill>
        <p:spPr>
          <a:xfrm>
            <a:off x="4467225" y="870793"/>
            <a:ext cx="7308002" cy="2743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25"/>
          <p:cNvSpPr/>
          <p:nvPr/>
        </p:nvSpPr>
        <p:spPr>
          <a:xfrm>
            <a:off x="443010" y="3903303"/>
            <a:ext cx="15627303" cy="252837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7" name="Google Shape;997;p2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APIs (Contd.)</a:t>
            </a:r>
            <a:endParaRPr/>
          </a:p>
        </p:txBody>
      </p:sp>
      <p:sp>
        <p:nvSpPr>
          <p:cNvPr id="998" name="Google Shape;998;p25"/>
          <p:cNvSpPr txBox="1"/>
          <p:nvPr>
            <p:ph idx="4294967295" type="body"/>
          </p:nvPr>
        </p:nvSpPr>
        <p:spPr>
          <a:xfrm>
            <a:off x="727075" y="1487657"/>
            <a:ext cx="15040749" cy="1354018"/>
          </a:xfrm>
          <a:prstGeom prst="rect">
            <a:avLst/>
          </a:prstGeom>
          <a:noFill/>
          <a:ln>
            <a:noFill/>
          </a:ln>
        </p:spPr>
        <p:txBody>
          <a:bodyPr anchorCtr="0" anchor="t" bIns="45700" lIns="91425" spcFirstLastPara="1" rIns="91425" wrap="square" tIns="45700">
            <a:normAutofit/>
          </a:bodyPr>
          <a:lstStyle/>
          <a:p>
            <a:pPr indent="0" lvl="1" marL="365760" rtl="0" algn="l">
              <a:lnSpc>
                <a:spcPct val="100000"/>
              </a:lnSpc>
              <a:spcBef>
                <a:spcPts val="0"/>
              </a:spcBef>
              <a:spcAft>
                <a:spcPts val="0"/>
              </a:spcAft>
              <a:buClr>
                <a:srgbClr val="3F3F3F"/>
              </a:buClr>
              <a:buSzPts val="2600"/>
              <a:buNone/>
            </a:pPr>
            <a:r>
              <a:rPr lang="en-US">
                <a:solidFill>
                  <a:srgbClr val="3F3F3F"/>
                </a:solidFill>
                <a:latin typeface="Open Sans"/>
                <a:ea typeface="Open Sans"/>
                <a:cs typeface="Open Sans"/>
                <a:sym typeface="Open Sans"/>
              </a:rPr>
              <a:t>Structured streaming makes use of Column objects for manipulating data.</a:t>
            </a:r>
            <a:endParaRPr/>
          </a:p>
          <a:p>
            <a:pPr indent="0" lvl="1" marL="365760" rtl="0" algn="l">
              <a:lnSpc>
                <a:spcPct val="100000"/>
              </a:lnSpc>
              <a:spcBef>
                <a:spcPts val="1200"/>
              </a:spcBef>
              <a:spcAft>
                <a:spcPts val="0"/>
              </a:spcAft>
              <a:buClr>
                <a:srgbClr val="3F3F3F"/>
              </a:buClr>
              <a:buSzPts val="2600"/>
              <a:buNone/>
            </a:pPr>
            <a:r>
              <a:rPr lang="en-US">
                <a:solidFill>
                  <a:srgbClr val="3F3F3F"/>
                </a:solidFill>
                <a:latin typeface="Open Sans"/>
                <a:ea typeface="Open Sans"/>
                <a:cs typeface="Open Sans"/>
                <a:sym typeface="Open Sans"/>
              </a:rPr>
              <a:t>A column can also be constructed from other columns using binary operator</a:t>
            </a:r>
            <a:endParaRPr/>
          </a:p>
          <a:p>
            <a:pPr indent="0" lvl="1" marL="365760" rtl="0" algn="l">
              <a:lnSpc>
                <a:spcPct val="100000"/>
              </a:lnSpc>
              <a:spcBef>
                <a:spcPts val="1200"/>
              </a:spcBef>
              <a:spcAft>
                <a:spcPts val="0"/>
              </a:spcAft>
              <a:buClr>
                <a:schemeClr val="dk1"/>
              </a:buClr>
              <a:buSzPts val="2400"/>
              <a:buNone/>
            </a:pPr>
            <a:r>
              <a:t/>
            </a:r>
            <a:endParaRPr>
              <a:solidFill>
                <a:srgbClr val="3F3F3F"/>
              </a:solidFill>
              <a:latin typeface="Open Sans"/>
              <a:ea typeface="Open Sans"/>
              <a:cs typeface="Open Sans"/>
              <a:sym typeface="Open Sans"/>
            </a:endParaRPr>
          </a:p>
        </p:txBody>
      </p:sp>
      <p:sp>
        <p:nvSpPr>
          <p:cNvPr id="999" name="Google Shape;999;p25"/>
          <p:cNvSpPr/>
          <p:nvPr/>
        </p:nvSpPr>
        <p:spPr>
          <a:xfrm>
            <a:off x="886562" y="4152904"/>
            <a:ext cx="14881262" cy="1829412"/>
          </a:xfrm>
          <a:prstGeom prst="rect">
            <a:avLst/>
          </a:prstGeom>
          <a:noFill/>
          <a:ln>
            <a:noFill/>
          </a:ln>
        </p:spPr>
        <p:txBody>
          <a:bodyPr anchorCtr="0" anchor="t" bIns="45700" lIns="91425" spcFirstLastPara="1" rIns="91425" wrap="square" tIns="45700">
            <a:spAutoFit/>
          </a:bodyPr>
          <a:lstStyle/>
          <a:p>
            <a:pPr indent="219454" lvl="1" marL="0" marR="0" rtl="0" algn="l">
              <a:spcBef>
                <a:spcPts val="0"/>
              </a:spcBef>
              <a:spcAft>
                <a:spcPts val="0"/>
              </a:spcAft>
              <a:buClr>
                <a:schemeClr val="dk1"/>
              </a:buClr>
              <a:buSzPts val="2688"/>
              <a:buFont typeface="Open Sans SemiBold"/>
              <a:buNone/>
            </a:pPr>
            <a:r>
              <a:rPr b="1" i="0" lang="en-US" sz="2688" u="none" cap="none" strike="noStrike">
                <a:solidFill>
                  <a:schemeClr val="dk1"/>
                </a:solidFill>
                <a:latin typeface="Open Sans SemiBold"/>
                <a:ea typeface="Open Sans SemiBold"/>
                <a:cs typeface="Open Sans SemiBold"/>
                <a:sym typeface="Open Sans SemiBold"/>
              </a:rPr>
              <a:t>Example</a:t>
            </a:r>
            <a:endParaRPr b="0" i="0" sz="1800" u="none" cap="none" strike="noStrike">
              <a:solidFill>
                <a:schemeClr val="dk1"/>
              </a:solidFill>
              <a:latin typeface="Open Sans SemiBold"/>
              <a:ea typeface="Open Sans SemiBold"/>
              <a:cs typeface="Open Sans SemiBold"/>
              <a:sym typeface="Open Sans SemiBold"/>
            </a:endParaRPr>
          </a:p>
          <a:p>
            <a:pPr indent="219454" lvl="1" marL="0" marR="0" rtl="0" algn="l">
              <a:spcBef>
                <a:spcPts val="1200"/>
              </a:spcBef>
              <a:spcAft>
                <a:spcPts val="0"/>
              </a:spcAft>
              <a:buClr>
                <a:srgbClr val="3F3F3F"/>
              </a:buClr>
              <a:buSzPts val="2200"/>
              <a:buFont typeface="Courier New"/>
              <a:buNone/>
            </a:pPr>
            <a:r>
              <a:rPr b="0" i="0" lang="en-US" sz="2200" u="none" cap="none" strike="noStrike">
                <a:solidFill>
                  <a:srgbClr val="3F3F3F"/>
                </a:solidFill>
                <a:latin typeface="Courier New"/>
                <a:ea typeface="Courier New"/>
                <a:cs typeface="Courier New"/>
                <a:sym typeface="Courier New"/>
              </a:rPr>
              <a:t>(empStream.select($"country" === "France" as "in_France", $"age" &lt;35 as “under_35”,</a:t>
            </a:r>
            <a:endParaRPr/>
          </a:p>
          <a:p>
            <a:pPr indent="219454" lvl="1" marL="0" marR="0" rtl="0" algn="l">
              <a:spcBef>
                <a:spcPts val="1200"/>
              </a:spcBef>
              <a:spcAft>
                <a:spcPts val="0"/>
              </a:spcAft>
              <a:buClr>
                <a:srgbClr val="3F3F3F"/>
              </a:buClr>
              <a:buSzPts val="2200"/>
              <a:buFont typeface="Courier New"/>
              <a:buNone/>
            </a:pPr>
            <a:r>
              <a:rPr b="0" i="0" lang="en-US" sz="2200" u="none" cap="none" strike="noStrike">
                <a:solidFill>
                  <a:srgbClr val="3F3F3F"/>
                </a:solidFill>
                <a:latin typeface="Courier New"/>
                <a:ea typeface="Courier New"/>
                <a:cs typeface="Courier New"/>
                <a:sym typeface="Courier New"/>
              </a:rPr>
              <a:t>'country startsWith "U" as "U_country").writeStream.outputMode("append").format("console").start)</a:t>
            </a:r>
            <a:endParaRPr/>
          </a:p>
        </p:txBody>
      </p:sp>
      <p:sp>
        <p:nvSpPr>
          <p:cNvPr id="1000" name="Google Shape;1000;p25"/>
          <p:cNvSpPr/>
          <p:nvPr/>
        </p:nvSpPr>
        <p:spPr>
          <a:xfrm>
            <a:off x="4093692" y="1031140"/>
            <a:ext cx="8068619" cy="45461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CONSTRUCTING COLUMNS IN STRUCTURED STREAMING</a:t>
            </a:r>
            <a:endParaRPr/>
          </a:p>
        </p:txBody>
      </p:sp>
      <p:sp>
        <p:nvSpPr>
          <p:cNvPr id="1001" name="Google Shape;1001;p25"/>
          <p:cNvSpPr/>
          <p:nvPr/>
        </p:nvSpPr>
        <p:spPr>
          <a:xfrm>
            <a:off x="761387" y="158273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2" name="Google Shape;1002;p25"/>
          <p:cNvSpPr/>
          <p:nvPr/>
        </p:nvSpPr>
        <p:spPr>
          <a:xfrm>
            <a:off x="755211" y="212071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03" name="Google Shape;1003;p25"/>
          <p:cNvPicPr preferRelativeResize="0"/>
          <p:nvPr/>
        </p:nvPicPr>
        <p:blipFill rotWithShape="1">
          <a:blip r:embed="rId3">
            <a:alphaModFix/>
          </a:blip>
          <a:srcRect b="0" l="0" r="0" t="0"/>
          <a:stretch/>
        </p:blipFill>
        <p:spPr>
          <a:xfrm>
            <a:off x="4467225" y="870793"/>
            <a:ext cx="7308002" cy="2743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26"/>
          <p:cNvSpPr/>
          <p:nvPr/>
        </p:nvSpPr>
        <p:spPr>
          <a:xfrm>
            <a:off x="747319" y="3402391"/>
            <a:ext cx="14641363" cy="218150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9" name="Google Shape;1009;p2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APIs (Contd.)</a:t>
            </a:r>
            <a:endParaRPr/>
          </a:p>
        </p:txBody>
      </p:sp>
      <p:sp>
        <p:nvSpPr>
          <p:cNvPr id="1010" name="Google Shape;1010;p26"/>
          <p:cNvSpPr txBox="1"/>
          <p:nvPr>
            <p:ph idx="4294967295" type="body"/>
          </p:nvPr>
        </p:nvSpPr>
        <p:spPr>
          <a:xfrm>
            <a:off x="1011602" y="1536771"/>
            <a:ext cx="14423830" cy="13809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Spark structured stream uses a Groupby operator</a:t>
            </a:r>
            <a:endParaRPr sz="2400">
              <a:solidFill>
                <a:srgbClr val="3F3F3F"/>
              </a:solidFill>
              <a:latin typeface="Open Sans"/>
              <a:ea typeface="Open Sans"/>
              <a:cs typeface="Open Sans"/>
              <a:sym typeface="Open Sans"/>
            </a:endParaRPr>
          </a:p>
        </p:txBody>
      </p:sp>
      <p:sp>
        <p:nvSpPr>
          <p:cNvPr id="1011" name="Google Shape;1011;p26"/>
          <p:cNvSpPr/>
          <p:nvPr/>
        </p:nvSpPr>
        <p:spPr>
          <a:xfrm>
            <a:off x="1451988" y="3552916"/>
            <a:ext cx="78019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SemiBold"/>
                <a:ea typeface="Open Sans SemiBold"/>
                <a:cs typeface="Open Sans SemiBold"/>
                <a:sym typeface="Open Sans SemiBold"/>
              </a:rPr>
              <a:t>Example</a:t>
            </a:r>
            <a:endParaRPr/>
          </a:p>
        </p:txBody>
      </p:sp>
      <p:sp>
        <p:nvSpPr>
          <p:cNvPr id="1012" name="Google Shape;1012;p26"/>
          <p:cNvSpPr/>
          <p:nvPr/>
        </p:nvSpPr>
        <p:spPr>
          <a:xfrm>
            <a:off x="1557331" y="4143947"/>
            <a:ext cx="13108746" cy="110799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(empStream.groupBy(‘country).mean(“age”).writeStream.outputMode("complete").format("console").start)</a:t>
            </a:r>
            <a:endParaRPr/>
          </a:p>
        </p:txBody>
      </p:sp>
      <p:sp>
        <p:nvSpPr>
          <p:cNvPr id="1013" name="Google Shape;1013;p26"/>
          <p:cNvSpPr/>
          <p:nvPr/>
        </p:nvSpPr>
        <p:spPr>
          <a:xfrm>
            <a:off x="1015415" y="5592328"/>
            <a:ext cx="7102650" cy="587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For complex aggregations, “agg” function is used</a:t>
            </a:r>
            <a:endParaRPr/>
          </a:p>
        </p:txBody>
      </p:sp>
      <p:sp>
        <p:nvSpPr>
          <p:cNvPr id="1014" name="Google Shape;1014;p26"/>
          <p:cNvSpPr/>
          <p:nvPr/>
        </p:nvSpPr>
        <p:spPr>
          <a:xfrm>
            <a:off x="727075" y="6365658"/>
            <a:ext cx="14661607" cy="229715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5" name="Google Shape;1015;p26"/>
          <p:cNvSpPr/>
          <p:nvPr/>
        </p:nvSpPr>
        <p:spPr>
          <a:xfrm>
            <a:off x="1428194" y="6562385"/>
            <a:ext cx="8128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SemiBold"/>
                <a:ea typeface="Open Sans SemiBold"/>
                <a:cs typeface="Open Sans SemiBold"/>
                <a:sym typeface="Open Sans SemiBold"/>
              </a:rPr>
              <a:t>Example </a:t>
            </a:r>
            <a:endParaRPr/>
          </a:p>
        </p:txBody>
      </p:sp>
      <p:sp>
        <p:nvSpPr>
          <p:cNvPr id="1016" name="Google Shape;1016;p26"/>
          <p:cNvSpPr/>
          <p:nvPr/>
        </p:nvSpPr>
        <p:spPr>
          <a:xfrm>
            <a:off x="1422659" y="7138212"/>
            <a:ext cx="13656527" cy="106567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(empStream.groupBy(‘country).agg(first("country") as “country",  </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count  ( "age")) .writeStream.outputMode("complete").format("console").start)</a:t>
            </a:r>
            <a:endParaRPr/>
          </a:p>
        </p:txBody>
      </p:sp>
      <p:sp>
        <p:nvSpPr>
          <p:cNvPr id="1017" name="Google Shape;1017;p26"/>
          <p:cNvSpPr/>
          <p:nvPr/>
        </p:nvSpPr>
        <p:spPr>
          <a:xfrm>
            <a:off x="5902487" y="1005924"/>
            <a:ext cx="4451026"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GROUPBY AND AGGREGATION</a:t>
            </a:r>
            <a:endParaRPr/>
          </a:p>
        </p:txBody>
      </p:sp>
      <p:sp>
        <p:nvSpPr>
          <p:cNvPr id="1018" name="Google Shape;1018;p26"/>
          <p:cNvSpPr/>
          <p:nvPr/>
        </p:nvSpPr>
        <p:spPr>
          <a:xfrm>
            <a:off x="747319" y="161086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9" name="Google Shape;1019;p26"/>
          <p:cNvSpPr/>
          <p:nvPr/>
        </p:nvSpPr>
        <p:spPr>
          <a:xfrm>
            <a:off x="747319" y="578583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0" name="Google Shape;1020;p26"/>
          <p:cNvSpPr/>
          <p:nvPr/>
        </p:nvSpPr>
        <p:spPr>
          <a:xfrm>
            <a:off x="1045899" y="2269545"/>
            <a:ext cx="100368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You can then perform different aggregation operations to this group </a:t>
            </a:r>
            <a:endParaRPr/>
          </a:p>
        </p:txBody>
      </p:sp>
      <p:sp>
        <p:nvSpPr>
          <p:cNvPr id="1021" name="Google Shape;1021;p26"/>
          <p:cNvSpPr/>
          <p:nvPr/>
        </p:nvSpPr>
        <p:spPr>
          <a:xfrm>
            <a:off x="764736" y="232462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22" name="Google Shape;1022;p26"/>
          <p:cNvPicPr preferRelativeResize="0"/>
          <p:nvPr/>
        </p:nvPicPr>
        <p:blipFill rotWithShape="1">
          <a:blip r:embed="rId3">
            <a:alphaModFix/>
          </a:blip>
          <a:srcRect b="0" l="0" r="0" t="0"/>
          <a:stretch/>
        </p:blipFill>
        <p:spPr>
          <a:xfrm>
            <a:off x="4467225" y="870793"/>
            <a:ext cx="7308002" cy="2743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27"/>
          <p:cNvSpPr/>
          <p:nvPr/>
        </p:nvSpPr>
        <p:spPr>
          <a:xfrm>
            <a:off x="732184" y="2965185"/>
            <a:ext cx="15060265" cy="4785506"/>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8" name="Google Shape;1028;p2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APIs (Contd.)</a:t>
            </a:r>
            <a:endParaRPr/>
          </a:p>
        </p:txBody>
      </p:sp>
      <p:sp>
        <p:nvSpPr>
          <p:cNvPr id="1029" name="Google Shape;1029;p27"/>
          <p:cNvSpPr txBox="1"/>
          <p:nvPr>
            <p:ph idx="4294967295" type="body"/>
          </p:nvPr>
        </p:nvSpPr>
        <p:spPr>
          <a:xfrm>
            <a:off x="1013546" y="1393065"/>
            <a:ext cx="14193632" cy="765294"/>
          </a:xfrm>
          <a:prstGeom prst="rect">
            <a:avLst/>
          </a:prstGeom>
          <a:noFill/>
          <a:ln>
            <a:noFill/>
          </a:ln>
        </p:spPr>
        <p:txBody>
          <a:bodyPr anchorCtr="0" anchor="t" bIns="45700" lIns="91425" spcFirstLastPara="1" rIns="91425" wrap="square" tIns="45700">
            <a:normAutofit/>
          </a:bodyPr>
          <a:lstStyle/>
          <a:p>
            <a:pPr indent="0" lvl="0" marL="0" rtl="0" algn="l">
              <a:lnSpc>
                <a:spcPct val="183333"/>
              </a:lnSpc>
              <a:spcBef>
                <a:spcPts val="0"/>
              </a:spcBef>
              <a:spcAft>
                <a:spcPts val="0"/>
              </a:spcAft>
              <a:buClr>
                <a:srgbClr val="3F3F3F"/>
              </a:buClr>
              <a:buSzPts val="2400"/>
              <a:buNone/>
            </a:pPr>
            <a:r>
              <a:rPr lang="en-US">
                <a:solidFill>
                  <a:srgbClr val="3F3F3F"/>
                </a:solidFill>
                <a:latin typeface="Open Sans"/>
                <a:ea typeface="Open Sans"/>
                <a:cs typeface="Open Sans"/>
                <a:sym typeface="Open Sans"/>
              </a:rPr>
              <a:t>Streaming DataFrames can be joined with static DataFrames to create new streaming DataFrame.</a:t>
            </a:r>
            <a:endParaRPr>
              <a:solidFill>
                <a:srgbClr val="3F3F3F"/>
              </a:solidFill>
              <a:latin typeface="Open Sans"/>
              <a:ea typeface="Open Sans"/>
              <a:cs typeface="Open Sans"/>
              <a:sym typeface="Open Sans"/>
            </a:endParaRPr>
          </a:p>
        </p:txBody>
      </p:sp>
      <p:sp>
        <p:nvSpPr>
          <p:cNvPr id="1030" name="Google Shape;1030;p27"/>
          <p:cNvSpPr/>
          <p:nvPr/>
        </p:nvSpPr>
        <p:spPr>
          <a:xfrm>
            <a:off x="1206500" y="3318109"/>
            <a:ext cx="8128000" cy="594971"/>
          </a:xfrm>
          <a:prstGeom prst="rect">
            <a:avLst/>
          </a:prstGeom>
          <a:noFill/>
          <a:ln>
            <a:noFill/>
          </a:ln>
        </p:spPr>
        <p:txBody>
          <a:bodyPr anchorCtr="0" anchor="t" bIns="45700" lIns="91425" spcFirstLastPara="1" rIns="91425" wrap="square" tIns="45700">
            <a:spAutoFit/>
          </a:bodyPr>
          <a:lstStyle/>
          <a:p>
            <a:pPr indent="0" lvl="0" marL="0" marR="0" rtl="0" algn="l">
              <a:lnSpc>
                <a:spcPct val="183333"/>
              </a:lnSpc>
              <a:spcBef>
                <a:spcPts val="0"/>
              </a:spcBef>
              <a:spcAft>
                <a:spcPts val="0"/>
              </a:spcAft>
              <a:buNone/>
            </a:pPr>
            <a:r>
              <a:rPr b="1" lang="en-US" sz="2400">
                <a:solidFill>
                  <a:srgbClr val="1D1F22"/>
                </a:solidFill>
                <a:latin typeface="Open Sans SemiBold"/>
                <a:ea typeface="Open Sans SemiBold"/>
                <a:cs typeface="Open Sans SemiBold"/>
                <a:sym typeface="Open Sans SemiBold"/>
              </a:rPr>
              <a:t>Example</a:t>
            </a:r>
            <a:endParaRPr sz="2400">
              <a:solidFill>
                <a:schemeClr val="dk1"/>
              </a:solidFill>
              <a:latin typeface="Open Sans SemiBold"/>
              <a:ea typeface="Open Sans SemiBold"/>
              <a:cs typeface="Open Sans SemiBold"/>
              <a:sym typeface="Open Sans SemiBold"/>
            </a:endParaRPr>
          </a:p>
        </p:txBody>
      </p:sp>
      <p:sp>
        <p:nvSpPr>
          <p:cNvPr id="1031" name="Google Shape;1031;p27"/>
          <p:cNvSpPr/>
          <p:nvPr/>
        </p:nvSpPr>
        <p:spPr>
          <a:xfrm>
            <a:off x="1206500" y="4296109"/>
            <a:ext cx="14585950"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3F3F3F"/>
                </a:solidFill>
                <a:latin typeface="Courier New"/>
                <a:ea typeface="Courier New"/>
                <a:cs typeface="Courier New"/>
                <a:sym typeface="Courier New"/>
              </a:rPr>
              <a:t>val</a:t>
            </a:r>
            <a:r>
              <a:rPr lang="en-US" sz="2200">
                <a:solidFill>
                  <a:srgbClr val="3F3F3F"/>
                </a:solidFill>
                <a:latin typeface="Courier New"/>
                <a:ea typeface="Courier New"/>
                <a:cs typeface="Courier New"/>
                <a:sym typeface="Courier New"/>
              </a:rPr>
              <a:t> staticDf </a:t>
            </a:r>
            <a:r>
              <a:rPr b="1" lang="en-US" sz="2200">
                <a:solidFill>
                  <a:srgbClr val="3F3F3F"/>
                </a:solidFill>
                <a:latin typeface="Courier New"/>
                <a:ea typeface="Courier New"/>
                <a:cs typeface="Courier New"/>
                <a:sym typeface="Courier New"/>
              </a:rPr>
              <a:t>=</a:t>
            </a:r>
            <a:r>
              <a:rPr lang="en-US" sz="2200">
                <a:solidFill>
                  <a:srgbClr val="3F3F3F"/>
                </a:solidFill>
                <a:latin typeface="Courier New"/>
                <a:ea typeface="Courier New"/>
                <a:cs typeface="Courier New"/>
                <a:sym typeface="Courier New"/>
              </a:rPr>
              <a:t> spark.read. ...</a:t>
            </a:r>
            <a:endParaRPr/>
          </a:p>
          <a:p>
            <a:pPr indent="0" lvl="0" marL="0" marR="0" rtl="0" algn="l">
              <a:spcBef>
                <a:spcPts val="0"/>
              </a:spcBef>
              <a:spcAft>
                <a:spcPts val="0"/>
              </a:spcAft>
              <a:buNone/>
            </a:pPr>
            <a:r>
              <a:rPr b="1" lang="en-US" sz="2200">
                <a:solidFill>
                  <a:srgbClr val="3F3F3F"/>
                </a:solidFill>
                <a:latin typeface="Courier New"/>
                <a:ea typeface="Courier New"/>
                <a:cs typeface="Courier New"/>
                <a:sym typeface="Courier New"/>
              </a:rPr>
              <a:t>val</a:t>
            </a:r>
            <a:r>
              <a:rPr lang="en-US" sz="2200">
                <a:solidFill>
                  <a:srgbClr val="3F3F3F"/>
                </a:solidFill>
                <a:latin typeface="Courier New"/>
                <a:ea typeface="Courier New"/>
                <a:cs typeface="Courier New"/>
                <a:sym typeface="Courier New"/>
              </a:rPr>
              <a:t> streamingDf </a:t>
            </a:r>
            <a:r>
              <a:rPr b="1" lang="en-US" sz="2200">
                <a:solidFill>
                  <a:srgbClr val="3F3F3F"/>
                </a:solidFill>
                <a:latin typeface="Courier New"/>
                <a:ea typeface="Courier New"/>
                <a:cs typeface="Courier New"/>
                <a:sym typeface="Courier New"/>
              </a:rPr>
              <a:t>=</a:t>
            </a:r>
            <a:r>
              <a:rPr lang="en-US" sz="2200">
                <a:solidFill>
                  <a:srgbClr val="3F3F3F"/>
                </a:solidFill>
                <a:latin typeface="Courier New"/>
                <a:ea typeface="Courier New"/>
                <a:cs typeface="Courier New"/>
                <a:sym typeface="Courier New"/>
              </a:rPr>
              <a:t> spark.readStream. ... </a:t>
            </a:r>
            <a:endParaRPr/>
          </a:p>
          <a:p>
            <a:pPr indent="0" lvl="0" marL="0" marR="0" rtl="0" algn="l">
              <a:spcBef>
                <a:spcPts val="0"/>
              </a:spcBef>
              <a:spcAft>
                <a:spcPts val="0"/>
              </a:spcAft>
              <a:buNone/>
            </a:pPr>
            <a:r>
              <a:t/>
            </a:r>
            <a:endParaRPr sz="22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streamingDf.join(staticDf, "type")  </a:t>
            </a:r>
            <a:r>
              <a:rPr i="1" lang="en-US" sz="2200">
                <a:solidFill>
                  <a:srgbClr val="3F3F3F"/>
                </a:solidFill>
                <a:latin typeface="Courier New"/>
                <a:ea typeface="Courier New"/>
                <a:cs typeface="Courier New"/>
                <a:sym typeface="Courier New"/>
              </a:rPr>
              <a:t>// inner equi-join with a static DF</a:t>
            </a:r>
            <a:endParaRPr sz="22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streamingDf.join(staticDf, "type", "right_join")  </a:t>
            </a:r>
            <a:r>
              <a:rPr i="1" lang="en-US" sz="2200">
                <a:solidFill>
                  <a:srgbClr val="3F3F3F"/>
                </a:solidFill>
                <a:latin typeface="Courier New"/>
                <a:ea typeface="Courier New"/>
                <a:cs typeface="Courier New"/>
                <a:sym typeface="Courier New"/>
              </a:rPr>
              <a:t>// right outer join with a static DF</a:t>
            </a:r>
            <a:endParaRPr sz="2200">
              <a:solidFill>
                <a:srgbClr val="3F3F3F"/>
              </a:solidFill>
              <a:latin typeface="Courier New"/>
              <a:ea typeface="Courier New"/>
              <a:cs typeface="Courier New"/>
              <a:sym typeface="Courier New"/>
            </a:endParaRPr>
          </a:p>
        </p:txBody>
      </p:sp>
      <p:sp>
        <p:nvSpPr>
          <p:cNvPr id="1032" name="Google Shape;1032;p27"/>
          <p:cNvSpPr/>
          <p:nvPr/>
        </p:nvSpPr>
        <p:spPr>
          <a:xfrm>
            <a:off x="4705493" y="1005485"/>
            <a:ext cx="6845014"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JOINING STRUCTURED STREAM WITH DATASETS</a:t>
            </a:r>
            <a:endParaRPr/>
          </a:p>
        </p:txBody>
      </p:sp>
      <p:sp>
        <p:nvSpPr>
          <p:cNvPr id="1033" name="Google Shape;1033;p27"/>
          <p:cNvSpPr/>
          <p:nvPr/>
        </p:nvSpPr>
        <p:spPr>
          <a:xfrm>
            <a:off x="736600" y="162010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34" name="Google Shape;1034;p27"/>
          <p:cNvPicPr preferRelativeResize="0"/>
          <p:nvPr/>
        </p:nvPicPr>
        <p:blipFill rotWithShape="1">
          <a:blip r:embed="rId3">
            <a:alphaModFix/>
          </a:blip>
          <a:srcRect b="0" l="0" r="0" t="0"/>
          <a:stretch/>
        </p:blipFill>
        <p:spPr>
          <a:xfrm>
            <a:off x="4467225" y="870793"/>
            <a:ext cx="7308002" cy="2743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2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APIs (Contd.)</a:t>
            </a:r>
            <a:endParaRPr/>
          </a:p>
        </p:txBody>
      </p:sp>
      <p:sp>
        <p:nvSpPr>
          <p:cNvPr id="1040" name="Google Shape;1040;p28"/>
          <p:cNvSpPr/>
          <p:nvPr/>
        </p:nvSpPr>
        <p:spPr>
          <a:xfrm>
            <a:off x="583271" y="2584945"/>
            <a:ext cx="15060265" cy="1737612"/>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1" name="Google Shape;1041;p28"/>
          <p:cNvSpPr/>
          <p:nvPr/>
        </p:nvSpPr>
        <p:spPr>
          <a:xfrm>
            <a:off x="1057587" y="2635277"/>
            <a:ext cx="8128000" cy="65659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83333"/>
              </a:lnSpc>
              <a:spcBef>
                <a:spcPts val="0"/>
              </a:spcBef>
              <a:spcAft>
                <a:spcPts val="0"/>
              </a:spcAft>
              <a:buClr>
                <a:srgbClr val="1D1F22"/>
              </a:buClr>
              <a:buSzPts val="2400"/>
              <a:buFont typeface="Calibri"/>
              <a:buAutoNum type="arabicPeriod"/>
            </a:pPr>
            <a:r>
              <a:rPr b="1" lang="en-US" sz="2400">
                <a:solidFill>
                  <a:srgbClr val="1D1F22"/>
                </a:solidFill>
                <a:latin typeface="Open Sans SemiBold"/>
                <a:ea typeface="Open Sans SemiBold"/>
                <a:cs typeface="Open Sans SemiBold"/>
                <a:sym typeface="Open Sans SemiBold"/>
              </a:rPr>
              <a:t>Create a temporary Table</a:t>
            </a:r>
            <a:endParaRPr/>
          </a:p>
        </p:txBody>
      </p:sp>
      <p:sp>
        <p:nvSpPr>
          <p:cNvPr id="1042" name="Google Shape;1042;p28"/>
          <p:cNvSpPr/>
          <p:nvPr/>
        </p:nvSpPr>
        <p:spPr>
          <a:xfrm>
            <a:off x="1057587" y="3429930"/>
            <a:ext cx="1382534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empStream.createOrReplaceTempView(“empTable")</a:t>
            </a:r>
            <a:endParaRPr/>
          </a:p>
        </p:txBody>
      </p:sp>
      <p:sp>
        <p:nvSpPr>
          <p:cNvPr id="1043" name="Google Shape;1043;p28"/>
          <p:cNvSpPr/>
          <p:nvPr/>
        </p:nvSpPr>
        <p:spPr>
          <a:xfrm>
            <a:off x="583271" y="4755051"/>
            <a:ext cx="15060265" cy="1737612"/>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4" name="Google Shape;1044;p28"/>
          <p:cNvSpPr/>
          <p:nvPr/>
        </p:nvSpPr>
        <p:spPr>
          <a:xfrm>
            <a:off x="1057587" y="4805383"/>
            <a:ext cx="8128000" cy="65659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83333"/>
              </a:lnSpc>
              <a:spcBef>
                <a:spcPts val="0"/>
              </a:spcBef>
              <a:spcAft>
                <a:spcPts val="0"/>
              </a:spcAft>
              <a:buClr>
                <a:srgbClr val="1D1F22"/>
              </a:buClr>
              <a:buSzPts val="2400"/>
              <a:buFont typeface="Calibri"/>
              <a:buAutoNum type="arabicPeriod" startAt="2"/>
            </a:pPr>
            <a:r>
              <a:rPr b="1" lang="en-US" sz="2400">
                <a:solidFill>
                  <a:srgbClr val="1D1F22"/>
                </a:solidFill>
                <a:latin typeface="Open Sans SemiBold"/>
                <a:ea typeface="Open Sans SemiBold"/>
                <a:cs typeface="Open Sans SemiBold"/>
                <a:sym typeface="Open Sans SemiBold"/>
              </a:rPr>
              <a:t>Write a SQL query on created temp table</a:t>
            </a:r>
            <a:endParaRPr/>
          </a:p>
        </p:txBody>
      </p:sp>
      <p:sp>
        <p:nvSpPr>
          <p:cNvPr id="1045" name="Google Shape;1045;p28"/>
          <p:cNvSpPr/>
          <p:nvPr/>
        </p:nvSpPr>
        <p:spPr>
          <a:xfrm>
            <a:off x="1057587" y="5600036"/>
            <a:ext cx="156426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val query = spark.sql("Select country,avg(age) from empTable group by country")</a:t>
            </a:r>
            <a:endParaRPr/>
          </a:p>
        </p:txBody>
      </p:sp>
      <p:sp>
        <p:nvSpPr>
          <p:cNvPr id="1046" name="Google Shape;1046;p28"/>
          <p:cNvSpPr/>
          <p:nvPr/>
        </p:nvSpPr>
        <p:spPr>
          <a:xfrm>
            <a:off x="583271" y="6906686"/>
            <a:ext cx="15060265" cy="1737612"/>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7" name="Google Shape;1047;p28"/>
          <p:cNvSpPr/>
          <p:nvPr/>
        </p:nvSpPr>
        <p:spPr>
          <a:xfrm>
            <a:off x="1057587" y="6957018"/>
            <a:ext cx="8128000" cy="594971"/>
          </a:xfrm>
          <a:prstGeom prst="rect">
            <a:avLst/>
          </a:prstGeom>
          <a:noFill/>
          <a:ln>
            <a:noFill/>
          </a:ln>
        </p:spPr>
        <p:txBody>
          <a:bodyPr anchorCtr="0" anchor="t" bIns="45700" lIns="91425" spcFirstLastPara="1" rIns="91425" wrap="square" tIns="45700">
            <a:spAutoFit/>
          </a:bodyPr>
          <a:lstStyle/>
          <a:p>
            <a:pPr indent="-457200" lvl="0" marL="457200" marR="0" rtl="0" algn="l">
              <a:lnSpc>
                <a:spcPct val="183333"/>
              </a:lnSpc>
              <a:spcBef>
                <a:spcPts val="0"/>
              </a:spcBef>
              <a:spcAft>
                <a:spcPts val="0"/>
              </a:spcAft>
              <a:buClr>
                <a:srgbClr val="1D1F22"/>
              </a:buClr>
              <a:buSzPts val="2400"/>
              <a:buFont typeface="Calibri"/>
              <a:buAutoNum type="arabicPeriod" startAt="3"/>
            </a:pPr>
            <a:r>
              <a:rPr b="1" lang="en-US" sz="2400">
                <a:solidFill>
                  <a:srgbClr val="1D1F22"/>
                </a:solidFill>
                <a:latin typeface="Open Sans SemiBold"/>
                <a:ea typeface="Open Sans SemiBold"/>
                <a:cs typeface="Open Sans SemiBold"/>
                <a:sym typeface="Open Sans SemiBold"/>
              </a:rPr>
              <a:t>Write the results to the console</a:t>
            </a:r>
            <a:endParaRPr/>
          </a:p>
        </p:txBody>
      </p:sp>
      <p:sp>
        <p:nvSpPr>
          <p:cNvPr id="1048" name="Google Shape;1048;p28"/>
          <p:cNvSpPr/>
          <p:nvPr/>
        </p:nvSpPr>
        <p:spPr>
          <a:xfrm>
            <a:off x="1347519" y="7751671"/>
            <a:ext cx="1382534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(query.writeStream.outputMode(“complete").format("console").start)</a:t>
            </a:r>
            <a:endParaRPr/>
          </a:p>
        </p:txBody>
      </p:sp>
      <p:sp>
        <p:nvSpPr>
          <p:cNvPr id="1049" name="Google Shape;1049;p28"/>
          <p:cNvSpPr/>
          <p:nvPr/>
        </p:nvSpPr>
        <p:spPr>
          <a:xfrm>
            <a:off x="736600" y="1525864"/>
            <a:ext cx="641486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3F3F3F"/>
                </a:solidFill>
                <a:latin typeface="Open Sans"/>
                <a:ea typeface="Open Sans"/>
                <a:cs typeface="Open Sans"/>
                <a:sym typeface="Open Sans"/>
              </a:rPr>
              <a:t>Writing SQL queries directly on stream:</a:t>
            </a:r>
            <a:endParaRPr/>
          </a:p>
        </p:txBody>
      </p:sp>
      <p:sp>
        <p:nvSpPr>
          <p:cNvPr id="1050" name="Google Shape;1050;p28"/>
          <p:cNvSpPr/>
          <p:nvPr/>
        </p:nvSpPr>
        <p:spPr>
          <a:xfrm>
            <a:off x="736600" y="162010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1" name="Google Shape;1051;p28"/>
          <p:cNvSpPr/>
          <p:nvPr/>
        </p:nvSpPr>
        <p:spPr>
          <a:xfrm>
            <a:off x="4691611" y="1010622"/>
            <a:ext cx="6872779"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SQL QUERY IN SPARK STRUCTURED STREAMING</a:t>
            </a:r>
            <a:endParaRPr/>
          </a:p>
        </p:txBody>
      </p:sp>
      <p:pic>
        <p:nvPicPr>
          <p:cNvPr id="1052" name="Google Shape;1052;p28"/>
          <p:cNvPicPr preferRelativeResize="0"/>
          <p:nvPr/>
        </p:nvPicPr>
        <p:blipFill rotWithShape="1">
          <a:blip r:embed="rId3">
            <a:alphaModFix/>
          </a:blip>
          <a:srcRect b="0" l="0" r="0" t="0"/>
          <a:stretch/>
        </p:blipFill>
        <p:spPr>
          <a:xfrm>
            <a:off x="4467225" y="870793"/>
            <a:ext cx="7308002" cy="2743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29"/>
          <p:cNvSpPr/>
          <p:nvPr/>
        </p:nvSpPr>
        <p:spPr>
          <a:xfrm>
            <a:off x="289932" y="3042101"/>
            <a:ext cx="15634009" cy="444430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8" name="Google Shape;1058;p2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APIs (Contd.)</a:t>
            </a:r>
            <a:endParaRPr/>
          </a:p>
        </p:txBody>
      </p:sp>
      <p:sp>
        <p:nvSpPr>
          <p:cNvPr id="1059" name="Google Shape;1059;p29"/>
          <p:cNvSpPr/>
          <p:nvPr/>
        </p:nvSpPr>
        <p:spPr>
          <a:xfrm>
            <a:off x="558799" y="3889568"/>
            <a:ext cx="16123425" cy="313932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200">
                <a:solidFill>
                  <a:srgbClr val="3F3F3F"/>
                </a:solidFill>
                <a:latin typeface="Courier New"/>
                <a:ea typeface="Courier New"/>
                <a:cs typeface="Courier New"/>
                <a:sym typeface="Courier New"/>
              </a:rPr>
              <a:t>// Split the lines into words, retaining timestamps</a:t>
            </a:r>
            <a:endParaRPr/>
          </a:p>
          <a:p>
            <a:pPr indent="0" lvl="0" marL="0" marR="0" rtl="0" algn="l">
              <a:lnSpc>
                <a:spcPct val="150000"/>
              </a:lnSpc>
              <a:spcBef>
                <a:spcPts val="0"/>
              </a:spcBef>
              <a:spcAft>
                <a:spcPts val="0"/>
              </a:spcAft>
              <a:buNone/>
            </a:pPr>
            <a:r>
              <a:rPr b="1" lang="en-US" sz="2200">
                <a:solidFill>
                  <a:srgbClr val="3F3F3F"/>
                </a:solidFill>
                <a:latin typeface="Courier New"/>
                <a:ea typeface="Courier New"/>
                <a:cs typeface="Courier New"/>
                <a:sym typeface="Courier New"/>
              </a:rPr>
              <a:t> val words = lines.as[(String, Timestamp)].flatMap(line =&gt;line._1.split(" ").map(word =&gt; (word, line._2))).toDF(“word", "timestamp")</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Group the data by window and word and compute the count of each group</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val windowedCounts = words.groupBy(window($"timestamp", windowDuration, slideDuration),</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$”word").count().orderBy("window")</a:t>
            </a:r>
            <a:endParaRPr/>
          </a:p>
        </p:txBody>
      </p:sp>
      <p:sp>
        <p:nvSpPr>
          <p:cNvPr id="1060" name="Google Shape;1060;p29"/>
          <p:cNvSpPr/>
          <p:nvPr/>
        </p:nvSpPr>
        <p:spPr>
          <a:xfrm>
            <a:off x="558799" y="3094307"/>
            <a:ext cx="8128000" cy="626838"/>
          </a:xfrm>
          <a:prstGeom prst="rect">
            <a:avLst/>
          </a:prstGeom>
          <a:noFill/>
          <a:ln>
            <a:noFill/>
          </a:ln>
        </p:spPr>
        <p:txBody>
          <a:bodyPr anchorCtr="0" anchor="t" bIns="45700" lIns="91425" spcFirstLastPara="1" rIns="91425" wrap="square" tIns="45700">
            <a:spAutoFit/>
          </a:bodyPr>
          <a:lstStyle/>
          <a:p>
            <a:pPr indent="0" lvl="0" marL="0" marR="0" rtl="0" algn="l">
              <a:lnSpc>
                <a:spcPct val="218181"/>
              </a:lnSpc>
              <a:spcBef>
                <a:spcPts val="0"/>
              </a:spcBef>
              <a:spcAft>
                <a:spcPts val="0"/>
              </a:spcAft>
              <a:buNone/>
            </a:pPr>
            <a:r>
              <a:rPr b="1" lang="en-US" sz="2200">
                <a:solidFill>
                  <a:schemeClr val="dk1"/>
                </a:solidFill>
                <a:latin typeface="Open Sans SemiBold"/>
                <a:ea typeface="Open Sans SemiBold"/>
                <a:cs typeface="Open Sans SemiBold"/>
                <a:sym typeface="Open Sans SemiBold"/>
              </a:rPr>
              <a:t>WordCount Example</a:t>
            </a:r>
            <a:endParaRPr/>
          </a:p>
        </p:txBody>
      </p:sp>
      <p:sp>
        <p:nvSpPr>
          <p:cNvPr id="1061" name="Google Shape;1061;p29"/>
          <p:cNvSpPr/>
          <p:nvPr/>
        </p:nvSpPr>
        <p:spPr>
          <a:xfrm>
            <a:off x="5094221" y="1020712"/>
            <a:ext cx="6067558"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WINDOWED OPERATIONS ON EVENT-TIME</a:t>
            </a:r>
            <a:endParaRPr/>
          </a:p>
        </p:txBody>
      </p:sp>
      <p:sp>
        <p:nvSpPr>
          <p:cNvPr id="1062" name="Google Shape;1062;p29"/>
          <p:cNvSpPr/>
          <p:nvPr/>
        </p:nvSpPr>
        <p:spPr>
          <a:xfrm>
            <a:off x="1030220" y="1511228"/>
            <a:ext cx="14233225" cy="48750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400">
                <a:solidFill>
                  <a:srgbClr val="3F3F3F"/>
                </a:solidFill>
                <a:latin typeface="Open Sans"/>
                <a:ea typeface="Open Sans"/>
                <a:cs typeface="Open Sans"/>
                <a:sym typeface="Open Sans"/>
              </a:rPr>
              <a:t>Windowed operations are running aggregations over data bucketed by time windows.</a:t>
            </a:r>
            <a:endParaRPr/>
          </a:p>
        </p:txBody>
      </p:sp>
      <p:sp>
        <p:nvSpPr>
          <p:cNvPr id="1063" name="Google Shape;1063;p29"/>
          <p:cNvSpPr/>
          <p:nvPr/>
        </p:nvSpPr>
        <p:spPr>
          <a:xfrm>
            <a:off x="736600" y="160603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64" name="Google Shape;1064;p29"/>
          <p:cNvPicPr preferRelativeResize="0"/>
          <p:nvPr/>
        </p:nvPicPr>
        <p:blipFill rotWithShape="1">
          <a:blip r:embed="rId3">
            <a:alphaModFix/>
          </a:blip>
          <a:srcRect b="0" l="0" r="0" t="0"/>
          <a:stretch/>
        </p:blipFill>
        <p:spPr>
          <a:xfrm>
            <a:off x="4467225" y="870793"/>
            <a:ext cx="7308002" cy="2743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
          <p:cNvSpPr txBox="1"/>
          <p:nvPr>
            <p:ph idx="1" type="body"/>
          </p:nvPr>
        </p:nvSpPr>
        <p:spPr>
          <a:xfrm>
            <a:off x="926745" y="1676697"/>
            <a:ext cx="12378946"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Spark Structured Streaming </a:t>
            </a:r>
            <a:endParaRPr b="0" i="0" sz="3200" u="none" cap="none" strike="noStrike">
              <a:solidFill>
                <a:schemeClr val="lt1"/>
              </a:solidFill>
              <a:latin typeface="Open Sans ExtraBold"/>
              <a:ea typeface="Open Sans ExtraBold"/>
              <a:cs typeface="Open Sans ExtraBold"/>
              <a:sym typeface="Open Sans ExtraBold"/>
            </a:endParaRPr>
          </a:p>
        </p:txBody>
      </p:sp>
      <p:sp>
        <p:nvSpPr>
          <p:cNvPr id="438" name="Google Shape;438;p3"/>
          <p:cNvSpPr txBox="1"/>
          <p:nvPr>
            <p:ph idx="2" type="body"/>
          </p:nvPr>
        </p:nvSpPr>
        <p:spPr>
          <a:xfrm>
            <a:off x="926744" y="2380588"/>
            <a:ext cx="12378949"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1: Introduction to Spark Structured Streaming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30"/>
          <p:cNvSpPr/>
          <p:nvPr/>
        </p:nvSpPr>
        <p:spPr>
          <a:xfrm>
            <a:off x="3134428" y="1651691"/>
            <a:ext cx="10746353" cy="649518"/>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70" name="Google Shape;1070;p30"/>
          <p:cNvCxnSpPr/>
          <p:nvPr/>
        </p:nvCxnSpPr>
        <p:spPr>
          <a:xfrm flipH="1">
            <a:off x="3134428" y="1830444"/>
            <a:ext cx="1490912" cy="1632600"/>
          </a:xfrm>
          <a:prstGeom prst="straightConnector1">
            <a:avLst/>
          </a:prstGeom>
          <a:noFill/>
          <a:ln cap="flat" cmpd="sng" w="28575">
            <a:solidFill>
              <a:schemeClr val="accent1"/>
            </a:solidFill>
            <a:prstDash val="solid"/>
            <a:miter lim="800000"/>
            <a:headEnd len="sm" w="sm" type="none"/>
            <a:tailEnd len="sm" w="sm" type="none"/>
          </a:ln>
        </p:spPr>
      </p:cxnSp>
      <p:cxnSp>
        <p:nvCxnSpPr>
          <p:cNvPr id="1071" name="Google Shape;1071;p30"/>
          <p:cNvCxnSpPr/>
          <p:nvPr/>
        </p:nvCxnSpPr>
        <p:spPr>
          <a:xfrm flipH="1">
            <a:off x="3914775" y="2213572"/>
            <a:ext cx="740499" cy="1215581"/>
          </a:xfrm>
          <a:prstGeom prst="straightConnector1">
            <a:avLst/>
          </a:prstGeom>
          <a:noFill/>
          <a:ln cap="flat" cmpd="sng" w="28575">
            <a:solidFill>
              <a:schemeClr val="accent1"/>
            </a:solidFill>
            <a:prstDash val="solid"/>
            <a:miter lim="800000"/>
            <a:headEnd len="sm" w="sm" type="none"/>
            <a:tailEnd len="sm" w="sm" type="none"/>
          </a:ln>
        </p:spPr>
      </p:cxnSp>
      <p:cxnSp>
        <p:nvCxnSpPr>
          <p:cNvPr id="1072" name="Google Shape;1072;p30"/>
          <p:cNvCxnSpPr/>
          <p:nvPr/>
        </p:nvCxnSpPr>
        <p:spPr>
          <a:xfrm flipH="1">
            <a:off x="7094523" y="1976450"/>
            <a:ext cx="622200" cy="1416600"/>
          </a:xfrm>
          <a:prstGeom prst="straightConnector1">
            <a:avLst/>
          </a:prstGeom>
          <a:noFill/>
          <a:ln cap="flat" cmpd="sng" w="28575">
            <a:solidFill>
              <a:schemeClr val="accent1"/>
            </a:solidFill>
            <a:prstDash val="solid"/>
            <a:miter lim="800000"/>
            <a:headEnd len="sm" w="sm" type="none"/>
            <a:tailEnd len="sm" w="sm" type="none"/>
          </a:ln>
        </p:spPr>
      </p:cxnSp>
      <p:cxnSp>
        <p:nvCxnSpPr>
          <p:cNvPr id="1073" name="Google Shape;1073;p30"/>
          <p:cNvCxnSpPr/>
          <p:nvPr/>
        </p:nvCxnSpPr>
        <p:spPr>
          <a:xfrm flipH="1">
            <a:off x="9740818" y="1812084"/>
            <a:ext cx="1522893" cy="1650960"/>
          </a:xfrm>
          <a:prstGeom prst="straightConnector1">
            <a:avLst/>
          </a:prstGeom>
          <a:noFill/>
          <a:ln cap="flat" cmpd="sng" w="28575">
            <a:solidFill>
              <a:schemeClr val="accent1"/>
            </a:solidFill>
            <a:prstDash val="solid"/>
            <a:miter lim="800000"/>
            <a:headEnd len="sm" w="sm" type="none"/>
            <a:tailEnd len="sm" w="sm" type="none"/>
          </a:ln>
        </p:spPr>
      </p:cxnSp>
      <p:cxnSp>
        <p:nvCxnSpPr>
          <p:cNvPr id="1074" name="Google Shape;1074;p30"/>
          <p:cNvCxnSpPr/>
          <p:nvPr/>
        </p:nvCxnSpPr>
        <p:spPr>
          <a:xfrm flipH="1">
            <a:off x="10498854" y="2274404"/>
            <a:ext cx="713461" cy="1152064"/>
          </a:xfrm>
          <a:prstGeom prst="straightConnector1">
            <a:avLst/>
          </a:prstGeom>
          <a:noFill/>
          <a:ln cap="flat" cmpd="sng" w="28575">
            <a:solidFill>
              <a:schemeClr val="accent1"/>
            </a:solidFill>
            <a:prstDash val="solid"/>
            <a:miter lim="800000"/>
            <a:headEnd len="sm" w="sm" type="none"/>
            <a:tailEnd len="sm" w="sm" type="none"/>
          </a:ln>
        </p:spPr>
      </p:cxnSp>
      <p:sp>
        <p:nvSpPr>
          <p:cNvPr id="1075" name="Google Shape;1075;p3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APIs (Contd.)</a:t>
            </a:r>
            <a:endParaRPr/>
          </a:p>
        </p:txBody>
      </p:sp>
      <p:graphicFrame>
        <p:nvGraphicFramePr>
          <p:cNvPr id="1076" name="Google Shape;1076;p30"/>
          <p:cNvGraphicFramePr/>
          <p:nvPr/>
        </p:nvGraphicFramePr>
        <p:xfrm>
          <a:off x="4625340" y="1601462"/>
          <a:ext cx="3000000" cy="3000000"/>
        </p:xfrm>
        <a:graphic>
          <a:graphicData uri="http://schemas.openxmlformats.org/drawingml/2006/table">
            <a:tbl>
              <a:tblPr bandRow="1" firstRow="1">
                <a:noFill/>
                <a:tableStyleId>{60A6C9A6-BDE7-44BE-8D1A-DB3993B4FFB9}</a:tableStyleId>
              </a:tblPr>
              <a:tblGrid>
                <a:gridCol w="1116325"/>
                <a:gridCol w="1116325"/>
              </a:tblGrid>
              <a:tr h="375000">
                <a:tc>
                  <a:txBody>
                    <a:bodyPr/>
                    <a:lstStyle/>
                    <a:p>
                      <a:pPr indent="0" lvl="0" marL="0" marR="0" rtl="0" algn="l">
                        <a:spcBef>
                          <a:spcPts val="0"/>
                        </a:spcBef>
                        <a:spcAft>
                          <a:spcPts val="0"/>
                        </a:spcAft>
                        <a:buNone/>
                      </a:pPr>
                      <a:r>
                        <a:rPr lang="en-US" sz="1800"/>
                        <a:t>12:02</a:t>
                      </a:r>
                      <a:endParaRPr/>
                    </a:p>
                  </a:txBody>
                  <a:tcPr marT="45725" marB="45725" marR="91450" marL="91450"/>
                </a:tc>
                <a:tc>
                  <a:txBody>
                    <a:bodyPr/>
                    <a:lstStyle/>
                    <a:p>
                      <a:pPr indent="0" lvl="0" marL="0" marR="0" rtl="0" algn="l">
                        <a:spcBef>
                          <a:spcPts val="0"/>
                        </a:spcBef>
                        <a:spcAft>
                          <a:spcPts val="0"/>
                        </a:spcAft>
                        <a:buNone/>
                      </a:pPr>
                      <a:r>
                        <a:rPr lang="en-US" sz="1800"/>
                        <a:t>Big data</a:t>
                      </a:r>
                      <a:endParaRPr/>
                    </a:p>
                  </a:txBody>
                  <a:tcPr marT="45725" marB="45725" marR="91450" marL="91450"/>
                </a:tc>
              </a:tr>
              <a:tr h="375000">
                <a:tc>
                  <a:txBody>
                    <a:bodyPr/>
                    <a:lstStyle/>
                    <a:p>
                      <a:pPr indent="0" lvl="0" marL="0" marR="0" rtl="0" algn="l">
                        <a:spcBef>
                          <a:spcPts val="0"/>
                        </a:spcBef>
                        <a:spcAft>
                          <a:spcPts val="0"/>
                        </a:spcAft>
                        <a:buNone/>
                      </a:pPr>
                      <a:r>
                        <a:rPr lang="en-US" sz="1800"/>
                        <a:t>12:03</a:t>
                      </a:r>
                      <a:endParaRPr/>
                    </a:p>
                  </a:txBody>
                  <a:tcPr marT="45725" marB="45725" marR="91450" marL="91450"/>
                </a:tc>
                <a:tc>
                  <a:txBody>
                    <a:bodyPr/>
                    <a:lstStyle/>
                    <a:p>
                      <a:pPr indent="0" lvl="0" marL="0" marR="0" rtl="0" algn="l">
                        <a:spcBef>
                          <a:spcPts val="0"/>
                        </a:spcBef>
                        <a:spcAft>
                          <a:spcPts val="0"/>
                        </a:spcAft>
                        <a:buNone/>
                      </a:pPr>
                      <a:r>
                        <a:rPr lang="en-US" sz="1800"/>
                        <a:t>Data data</a:t>
                      </a:r>
                      <a:endParaRPr sz="1800"/>
                    </a:p>
                  </a:txBody>
                  <a:tcPr marT="45725" marB="45725" marR="91450" marL="91450"/>
                </a:tc>
              </a:tr>
            </a:tbl>
          </a:graphicData>
        </a:graphic>
      </p:graphicFrame>
      <p:graphicFrame>
        <p:nvGraphicFramePr>
          <p:cNvPr id="1077" name="Google Shape;1077;p30"/>
          <p:cNvGraphicFramePr/>
          <p:nvPr/>
        </p:nvGraphicFramePr>
        <p:xfrm>
          <a:off x="4207895" y="4151904"/>
          <a:ext cx="3000000" cy="3000000"/>
        </p:xfrm>
        <a:graphic>
          <a:graphicData uri="http://schemas.openxmlformats.org/drawingml/2006/table">
            <a:tbl>
              <a:tblPr bandRow="1" firstRow="1">
                <a:noFill/>
                <a:tableStyleId>{60A6C9A6-BDE7-44BE-8D1A-DB3993B4FFB9}</a:tableStyleId>
              </a:tblPr>
              <a:tblGrid>
                <a:gridCol w="1449950"/>
                <a:gridCol w="674325"/>
                <a:gridCol w="525825"/>
              </a:tblGrid>
              <a:tr h="375000">
                <a:tc>
                  <a:txBody>
                    <a:bodyPr/>
                    <a:lstStyle/>
                    <a:p>
                      <a:pPr indent="0" lvl="0" marL="0" marR="0" rtl="0" algn="l">
                        <a:spcBef>
                          <a:spcPts val="0"/>
                        </a:spcBef>
                        <a:spcAft>
                          <a:spcPts val="0"/>
                        </a:spcAft>
                        <a:buNone/>
                      </a:pPr>
                      <a:r>
                        <a:rPr lang="en-US" sz="1800"/>
                        <a:t>12:00-12:10</a:t>
                      </a:r>
                      <a:endParaRPr/>
                    </a:p>
                  </a:txBody>
                  <a:tcPr marT="45725" marB="45725" marR="91450" marL="91450"/>
                </a:tc>
                <a:tc>
                  <a:txBody>
                    <a:bodyPr/>
                    <a:lstStyle/>
                    <a:p>
                      <a:pPr indent="0" lvl="0" marL="0" marR="0" rtl="0" algn="l">
                        <a:spcBef>
                          <a:spcPts val="0"/>
                        </a:spcBef>
                        <a:spcAft>
                          <a:spcPts val="0"/>
                        </a:spcAft>
                        <a:buNone/>
                      </a:pPr>
                      <a:r>
                        <a:rPr lang="en-US" sz="1800"/>
                        <a:t>big</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375000">
                <a:tc>
                  <a:txBody>
                    <a:bodyPr/>
                    <a:lstStyle/>
                    <a:p>
                      <a:pPr indent="0" lvl="0" marL="0" marR="0" rtl="0" algn="l">
                        <a:spcBef>
                          <a:spcPts val="0"/>
                        </a:spcBef>
                        <a:spcAft>
                          <a:spcPts val="0"/>
                        </a:spcAft>
                        <a:buNone/>
                      </a:pPr>
                      <a:r>
                        <a:rPr lang="en-US" sz="1800"/>
                        <a:t>12:00-12:10</a:t>
                      </a:r>
                      <a:endParaRPr/>
                    </a:p>
                  </a:txBody>
                  <a:tcPr marT="45725" marB="45725" marR="91450" marL="91450"/>
                </a:tc>
                <a:tc>
                  <a:txBody>
                    <a:bodyPr/>
                    <a:lstStyle/>
                    <a:p>
                      <a:pPr indent="0" lvl="0" marL="0" marR="0" rtl="0" algn="l">
                        <a:spcBef>
                          <a:spcPts val="0"/>
                        </a:spcBef>
                        <a:spcAft>
                          <a:spcPts val="0"/>
                        </a:spcAft>
                        <a:buNone/>
                      </a:pPr>
                      <a:r>
                        <a:rPr lang="en-US" sz="1800"/>
                        <a:t>data</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bl>
          </a:graphicData>
        </a:graphic>
      </p:graphicFrame>
      <p:graphicFrame>
        <p:nvGraphicFramePr>
          <p:cNvPr id="1078" name="Google Shape;1078;p30"/>
          <p:cNvGraphicFramePr/>
          <p:nvPr/>
        </p:nvGraphicFramePr>
        <p:xfrm>
          <a:off x="7716723" y="1791030"/>
          <a:ext cx="3000000" cy="3000000"/>
        </p:xfrm>
        <a:graphic>
          <a:graphicData uri="http://schemas.openxmlformats.org/drawingml/2006/table">
            <a:tbl>
              <a:tblPr bandRow="1" firstRow="1">
                <a:noFill/>
                <a:tableStyleId>{60A6C9A6-BDE7-44BE-8D1A-DB3993B4FFB9}</a:tableStyleId>
              </a:tblPr>
              <a:tblGrid>
                <a:gridCol w="1170850"/>
                <a:gridCol w="1170850"/>
              </a:tblGrid>
              <a:tr h="370850">
                <a:tc>
                  <a:txBody>
                    <a:bodyPr/>
                    <a:lstStyle/>
                    <a:p>
                      <a:pPr indent="0" lvl="0" marL="0" marR="0" rtl="0" algn="l">
                        <a:spcBef>
                          <a:spcPts val="0"/>
                        </a:spcBef>
                        <a:spcAft>
                          <a:spcPts val="0"/>
                        </a:spcAft>
                        <a:buNone/>
                      </a:pPr>
                      <a:r>
                        <a:rPr lang="en-US" sz="1800"/>
                        <a:t>12:07</a:t>
                      </a:r>
                      <a:endParaRPr/>
                    </a:p>
                  </a:txBody>
                  <a:tcPr marT="45725" marB="45725" marR="91450" marL="91450"/>
                </a:tc>
                <a:tc>
                  <a:txBody>
                    <a:bodyPr/>
                    <a:lstStyle/>
                    <a:p>
                      <a:pPr indent="0" lvl="0" marL="0" marR="0" rtl="0" algn="l">
                        <a:spcBef>
                          <a:spcPts val="0"/>
                        </a:spcBef>
                        <a:spcAft>
                          <a:spcPts val="0"/>
                        </a:spcAft>
                        <a:buNone/>
                      </a:pPr>
                      <a:r>
                        <a:rPr lang="en-US" sz="1800"/>
                        <a:t>Spark big</a:t>
                      </a:r>
                      <a:endParaRPr/>
                    </a:p>
                  </a:txBody>
                  <a:tcPr marT="45725" marB="45725" marR="91450" marL="91450"/>
                </a:tc>
              </a:tr>
            </a:tbl>
          </a:graphicData>
        </a:graphic>
      </p:graphicFrame>
      <p:graphicFrame>
        <p:nvGraphicFramePr>
          <p:cNvPr id="1079" name="Google Shape;1079;p30"/>
          <p:cNvGraphicFramePr/>
          <p:nvPr/>
        </p:nvGraphicFramePr>
        <p:xfrm>
          <a:off x="11233776" y="1601462"/>
          <a:ext cx="3000000" cy="3000000"/>
        </p:xfrm>
        <a:graphic>
          <a:graphicData uri="http://schemas.openxmlformats.org/drawingml/2006/table">
            <a:tbl>
              <a:tblPr bandRow="1" firstRow="1">
                <a:noFill/>
                <a:tableStyleId>{60A6C9A6-BDE7-44BE-8D1A-DB3993B4FFB9}</a:tableStyleId>
              </a:tblPr>
              <a:tblGrid>
                <a:gridCol w="958000"/>
                <a:gridCol w="958000"/>
              </a:tblGrid>
              <a:tr h="375000">
                <a:tc>
                  <a:txBody>
                    <a:bodyPr/>
                    <a:lstStyle/>
                    <a:p>
                      <a:pPr indent="0" lvl="0" marL="0" marR="0" rtl="0" algn="l">
                        <a:spcBef>
                          <a:spcPts val="0"/>
                        </a:spcBef>
                        <a:spcAft>
                          <a:spcPts val="0"/>
                        </a:spcAft>
                        <a:buNone/>
                      </a:pPr>
                      <a:r>
                        <a:rPr lang="en-US" sz="1800"/>
                        <a:t>12:11</a:t>
                      </a:r>
                      <a:endParaRPr/>
                    </a:p>
                  </a:txBody>
                  <a:tcPr marT="45725" marB="45725" marR="91450" marL="91450"/>
                </a:tc>
                <a:tc>
                  <a:txBody>
                    <a:bodyPr/>
                    <a:lstStyle/>
                    <a:p>
                      <a:pPr indent="0" lvl="0" marL="0" marR="0" rtl="0" algn="l">
                        <a:spcBef>
                          <a:spcPts val="0"/>
                        </a:spcBef>
                        <a:spcAft>
                          <a:spcPts val="0"/>
                        </a:spcAft>
                        <a:buNone/>
                      </a:pPr>
                      <a:r>
                        <a:rPr lang="en-US" sz="1800"/>
                        <a:t>Data</a:t>
                      </a:r>
                      <a:endParaRPr/>
                    </a:p>
                  </a:txBody>
                  <a:tcPr marT="45725" marB="45725" marR="91450" marL="91450"/>
                </a:tc>
              </a:tr>
              <a:tr h="375000">
                <a:tc>
                  <a:txBody>
                    <a:bodyPr/>
                    <a:lstStyle/>
                    <a:p>
                      <a:pPr indent="0" lvl="0" marL="0" marR="0" rtl="0" algn="l">
                        <a:spcBef>
                          <a:spcPts val="0"/>
                        </a:spcBef>
                        <a:spcAft>
                          <a:spcPts val="0"/>
                        </a:spcAft>
                        <a:buNone/>
                      </a:pPr>
                      <a:r>
                        <a:rPr lang="en-US" sz="1800"/>
                        <a:t>12:13</a:t>
                      </a:r>
                      <a:endParaRPr/>
                    </a:p>
                  </a:txBody>
                  <a:tcPr marT="45725" marB="45725" marR="91450" marL="91450"/>
                </a:tc>
                <a:tc>
                  <a:txBody>
                    <a:bodyPr/>
                    <a:lstStyle/>
                    <a:p>
                      <a:pPr indent="0" lvl="0" marL="0" marR="0" rtl="0" algn="l">
                        <a:spcBef>
                          <a:spcPts val="0"/>
                        </a:spcBef>
                        <a:spcAft>
                          <a:spcPts val="0"/>
                        </a:spcAft>
                        <a:buNone/>
                      </a:pPr>
                      <a:r>
                        <a:rPr lang="en-US" sz="1800"/>
                        <a:t>Spark</a:t>
                      </a:r>
                      <a:endParaRPr/>
                    </a:p>
                  </a:txBody>
                  <a:tcPr marT="45725" marB="45725" marR="91450" marL="91450"/>
                </a:tc>
              </a:tr>
            </a:tbl>
          </a:graphicData>
        </a:graphic>
      </p:graphicFrame>
      <p:graphicFrame>
        <p:nvGraphicFramePr>
          <p:cNvPr id="1080" name="Google Shape;1080;p30"/>
          <p:cNvGraphicFramePr/>
          <p:nvPr/>
        </p:nvGraphicFramePr>
        <p:xfrm>
          <a:off x="7344085" y="4082385"/>
          <a:ext cx="3000000" cy="3000000"/>
        </p:xfrm>
        <a:graphic>
          <a:graphicData uri="http://schemas.openxmlformats.org/drawingml/2006/table">
            <a:tbl>
              <a:tblPr bandRow="1" firstRow="1">
                <a:noFill/>
                <a:tableStyleId>{60A6C9A6-BDE7-44BE-8D1A-DB3993B4FFB9}</a:tableStyleId>
              </a:tblPr>
              <a:tblGrid>
                <a:gridCol w="1609425"/>
                <a:gridCol w="1143000"/>
                <a:gridCol w="503800"/>
              </a:tblGrid>
              <a:tr h="445825">
                <a:tc>
                  <a:txBody>
                    <a:bodyPr/>
                    <a:lstStyle/>
                    <a:p>
                      <a:pPr indent="0" lvl="0" marL="0" marR="0" rtl="0" algn="l">
                        <a:spcBef>
                          <a:spcPts val="0"/>
                        </a:spcBef>
                        <a:spcAft>
                          <a:spcPts val="0"/>
                        </a:spcAft>
                        <a:buNone/>
                      </a:pPr>
                      <a:r>
                        <a:rPr lang="en-US" sz="1800"/>
                        <a:t>12:00-12:10</a:t>
                      </a:r>
                      <a:endParaRPr/>
                    </a:p>
                  </a:txBody>
                  <a:tcPr marT="45725" marB="45725" marR="91450" marL="91450"/>
                </a:tc>
                <a:tc>
                  <a:txBody>
                    <a:bodyPr/>
                    <a:lstStyle/>
                    <a:p>
                      <a:pPr indent="0" lvl="0" marL="0" marR="0" rtl="0" algn="l">
                        <a:spcBef>
                          <a:spcPts val="0"/>
                        </a:spcBef>
                        <a:spcAft>
                          <a:spcPts val="0"/>
                        </a:spcAft>
                        <a:buNone/>
                      </a:pPr>
                      <a:r>
                        <a:rPr lang="en-US" sz="1800"/>
                        <a:t>Big</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445825">
                <a:tc>
                  <a:txBody>
                    <a:bodyPr/>
                    <a:lstStyle/>
                    <a:p>
                      <a:pPr indent="0" lvl="0" marL="0" marR="0" rtl="0" algn="l">
                        <a:spcBef>
                          <a:spcPts val="0"/>
                        </a:spcBef>
                        <a:spcAft>
                          <a:spcPts val="0"/>
                        </a:spcAft>
                        <a:buNone/>
                      </a:pPr>
                      <a:r>
                        <a:rPr lang="en-US" sz="1800"/>
                        <a:t>12:00-12:10</a:t>
                      </a:r>
                      <a:endParaRPr/>
                    </a:p>
                  </a:txBody>
                  <a:tcPr marT="45725" marB="45725" marR="91450" marL="91450"/>
                </a:tc>
                <a:tc>
                  <a:txBody>
                    <a:bodyPr/>
                    <a:lstStyle/>
                    <a:p>
                      <a:pPr indent="0" lvl="0" marL="0" marR="0" rtl="0" algn="l">
                        <a:spcBef>
                          <a:spcPts val="0"/>
                        </a:spcBef>
                        <a:spcAft>
                          <a:spcPts val="0"/>
                        </a:spcAft>
                        <a:buNone/>
                      </a:pPr>
                      <a:r>
                        <a:rPr lang="en-US" sz="1800"/>
                        <a:t>Data</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445825">
                <a:tc>
                  <a:txBody>
                    <a:bodyPr/>
                    <a:lstStyle/>
                    <a:p>
                      <a:pPr indent="0" lvl="0" marL="0" marR="0" rtl="0" algn="l">
                        <a:spcBef>
                          <a:spcPts val="0"/>
                        </a:spcBef>
                        <a:spcAft>
                          <a:spcPts val="0"/>
                        </a:spcAft>
                        <a:buNone/>
                      </a:pPr>
                      <a:r>
                        <a:rPr lang="en-US" sz="1800"/>
                        <a:t>12:00-12:10</a:t>
                      </a:r>
                      <a:endParaRPr/>
                    </a:p>
                  </a:txBody>
                  <a:tcPr marT="45725" marB="45725" marR="91450" marL="91450"/>
                </a:tc>
                <a:tc>
                  <a:txBody>
                    <a:bodyPr/>
                    <a:lstStyle/>
                    <a:p>
                      <a:pPr indent="0" lvl="0" marL="0" marR="0" rtl="0" algn="l">
                        <a:spcBef>
                          <a:spcPts val="0"/>
                        </a:spcBef>
                        <a:spcAft>
                          <a:spcPts val="0"/>
                        </a:spcAft>
                        <a:buNone/>
                      </a:pPr>
                      <a:r>
                        <a:rPr lang="en-US" sz="1800"/>
                        <a:t>Spark</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445825">
                <a:tc>
                  <a:txBody>
                    <a:bodyPr/>
                    <a:lstStyle/>
                    <a:p>
                      <a:pPr indent="0" lvl="0" marL="0" marR="0" rtl="0" algn="l">
                        <a:spcBef>
                          <a:spcPts val="0"/>
                        </a:spcBef>
                        <a:spcAft>
                          <a:spcPts val="0"/>
                        </a:spcAft>
                        <a:buNone/>
                      </a:pPr>
                      <a:r>
                        <a:rPr lang="en-US" sz="1800"/>
                        <a:t>12:05-12:15</a:t>
                      </a:r>
                      <a:endParaRPr/>
                    </a:p>
                  </a:txBody>
                  <a:tcPr marT="45725" marB="45725" marR="91450" marL="91450"/>
                </a:tc>
                <a:tc>
                  <a:txBody>
                    <a:bodyPr/>
                    <a:lstStyle/>
                    <a:p>
                      <a:pPr indent="0" lvl="0" marL="0" marR="0" rtl="0" algn="l">
                        <a:spcBef>
                          <a:spcPts val="0"/>
                        </a:spcBef>
                        <a:spcAft>
                          <a:spcPts val="0"/>
                        </a:spcAft>
                        <a:buNone/>
                      </a:pPr>
                      <a:r>
                        <a:rPr lang="en-US" sz="1800"/>
                        <a:t>Spark</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445825">
                <a:tc>
                  <a:txBody>
                    <a:bodyPr/>
                    <a:lstStyle/>
                    <a:p>
                      <a:pPr indent="0" lvl="0" marL="0" marR="0" rtl="0" algn="l">
                        <a:spcBef>
                          <a:spcPts val="0"/>
                        </a:spcBef>
                        <a:spcAft>
                          <a:spcPts val="0"/>
                        </a:spcAft>
                        <a:buNone/>
                      </a:pPr>
                      <a:r>
                        <a:rPr lang="en-US" sz="1800"/>
                        <a:t>12:05-12:15</a:t>
                      </a:r>
                      <a:endParaRPr/>
                    </a:p>
                  </a:txBody>
                  <a:tcPr marT="45725" marB="45725" marR="91450" marL="91450"/>
                </a:tc>
                <a:tc>
                  <a:txBody>
                    <a:bodyPr/>
                    <a:lstStyle/>
                    <a:p>
                      <a:pPr indent="0" lvl="0" marL="0" marR="0" rtl="0" algn="l">
                        <a:spcBef>
                          <a:spcPts val="0"/>
                        </a:spcBef>
                        <a:spcAft>
                          <a:spcPts val="0"/>
                        </a:spcAft>
                        <a:buNone/>
                      </a:pPr>
                      <a:r>
                        <a:rPr lang="en-US" sz="1800"/>
                        <a:t>Big</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bl>
          </a:graphicData>
        </a:graphic>
      </p:graphicFrame>
      <p:graphicFrame>
        <p:nvGraphicFramePr>
          <p:cNvPr id="1081" name="Google Shape;1081;p30"/>
          <p:cNvGraphicFramePr/>
          <p:nvPr/>
        </p:nvGraphicFramePr>
        <p:xfrm>
          <a:off x="11331303" y="4082385"/>
          <a:ext cx="3000000" cy="3000000"/>
        </p:xfrm>
        <a:graphic>
          <a:graphicData uri="http://schemas.openxmlformats.org/drawingml/2006/table">
            <a:tbl>
              <a:tblPr bandRow="1" firstRow="1">
                <a:noFill/>
                <a:tableStyleId>{60A6C9A6-BDE7-44BE-8D1A-DB3993B4FFB9}</a:tableStyleId>
              </a:tblPr>
              <a:tblGrid>
                <a:gridCol w="1325825"/>
                <a:gridCol w="973400"/>
                <a:gridCol w="566025"/>
              </a:tblGrid>
              <a:tr h="406250">
                <a:tc>
                  <a:txBody>
                    <a:bodyPr/>
                    <a:lstStyle/>
                    <a:p>
                      <a:pPr indent="0" lvl="0" marL="0" marR="0" rtl="0" algn="l">
                        <a:spcBef>
                          <a:spcPts val="0"/>
                        </a:spcBef>
                        <a:spcAft>
                          <a:spcPts val="0"/>
                        </a:spcAft>
                        <a:buNone/>
                      </a:pPr>
                      <a:r>
                        <a:rPr lang="en-US" sz="1800"/>
                        <a:t>12:00-12:10</a:t>
                      </a:r>
                      <a:endParaRPr/>
                    </a:p>
                  </a:txBody>
                  <a:tcPr marT="45725" marB="45725" marR="91450" marL="91450"/>
                </a:tc>
                <a:tc>
                  <a:txBody>
                    <a:bodyPr/>
                    <a:lstStyle/>
                    <a:p>
                      <a:pPr indent="0" lvl="0" marL="0" marR="0" rtl="0" algn="l">
                        <a:spcBef>
                          <a:spcPts val="0"/>
                        </a:spcBef>
                        <a:spcAft>
                          <a:spcPts val="0"/>
                        </a:spcAft>
                        <a:buNone/>
                      </a:pPr>
                      <a:r>
                        <a:rPr lang="en-US" sz="1800"/>
                        <a:t>Big</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406250">
                <a:tc>
                  <a:txBody>
                    <a:bodyPr/>
                    <a:lstStyle/>
                    <a:p>
                      <a:pPr indent="0" lvl="0" marL="0" marR="0" rtl="0" algn="l">
                        <a:spcBef>
                          <a:spcPts val="0"/>
                        </a:spcBef>
                        <a:spcAft>
                          <a:spcPts val="0"/>
                        </a:spcAft>
                        <a:buNone/>
                      </a:pPr>
                      <a:r>
                        <a:rPr lang="en-US" sz="1800"/>
                        <a:t>12:00-12:10</a:t>
                      </a:r>
                      <a:endParaRPr/>
                    </a:p>
                  </a:txBody>
                  <a:tcPr marT="45725" marB="45725" marR="91450" marL="91450"/>
                </a:tc>
                <a:tc>
                  <a:txBody>
                    <a:bodyPr/>
                    <a:lstStyle/>
                    <a:p>
                      <a:pPr indent="0" lvl="0" marL="0" marR="0" rtl="0" algn="l">
                        <a:spcBef>
                          <a:spcPts val="0"/>
                        </a:spcBef>
                        <a:spcAft>
                          <a:spcPts val="0"/>
                        </a:spcAft>
                        <a:buNone/>
                      </a:pPr>
                      <a:r>
                        <a:rPr lang="en-US" sz="1800"/>
                        <a:t>Data</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406250">
                <a:tc>
                  <a:txBody>
                    <a:bodyPr/>
                    <a:lstStyle/>
                    <a:p>
                      <a:pPr indent="0" lvl="0" marL="0" marR="0" rtl="0" algn="l">
                        <a:spcBef>
                          <a:spcPts val="0"/>
                        </a:spcBef>
                        <a:spcAft>
                          <a:spcPts val="0"/>
                        </a:spcAft>
                        <a:buNone/>
                      </a:pPr>
                      <a:r>
                        <a:rPr lang="en-US" sz="1800"/>
                        <a:t>12:00-12:10</a:t>
                      </a:r>
                      <a:endParaRPr/>
                    </a:p>
                  </a:txBody>
                  <a:tcPr marT="45725" marB="45725" marR="91450" marL="91450"/>
                </a:tc>
                <a:tc>
                  <a:txBody>
                    <a:bodyPr/>
                    <a:lstStyle/>
                    <a:p>
                      <a:pPr indent="0" lvl="0" marL="0" marR="0" rtl="0" algn="l">
                        <a:spcBef>
                          <a:spcPts val="0"/>
                        </a:spcBef>
                        <a:spcAft>
                          <a:spcPts val="0"/>
                        </a:spcAft>
                        <a:buNone/>
                      </a:pPr>
                      <a:r>
                        <a:rPr lang="en-US" sz="1800"/>
                        <a:t>Spark</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406250">
                <a:tc>
                  <a:txBody>
                    <a:bodyPr/>
                    <a:lstStyle/>
                    <a:p>
                      <a:pPr indent="0" lvl="0" marL="0" marR="0" rtl="0" algn="l">
                        <a:spcBef>
                          <a:spcPts val="0"/>
                        </a:spcBef>
                        <a:spcAft>
                          <a:spcPts val="0"/>
                        </a:spcAft>
                        <a:buNone/>
                      </a:pPr>
                      <a:r>
                        <a:rPr lang="en-US" sz="1800"/>
                        <a:t>12:05-12:15</a:t>
                      </a:r>
                      <a:endParaRPr/>
                    </a:p>
                  </a:txBody>
                  <a:tcPr marT="45725" marB="45725" marR="91450" marL="91450"/>
                </a:tc>
                <a:tc>
                  <a:txBody>
                    <a:bodyPr/>
                    <a:lstStyle/>
                    <a:p>
                      <a:pPr indent="0" lvl="0" marL="0" marR="0" rtl="0" algn="l">
                        <a:spcBef>
                          <a:spcPts val="0"/>
                        </a:spcBef>
                        <a:spcAft>
                          <a:spcPts val="0"/>
                        </a:spcAft>
                        <a:buNone/>
                      </a:pPr>
                      <a:r>
                        <a:rPr lang="en-US" sz="1800"/>
                        <a:t>Big</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406250">
                <a:tc>
                  <a:txBody>
                    <a:bodyPr/>
                    <a:lstStyle/>
                    <a:p>
                      <a:pPr indent="0" lvl="0" marL="0" marR="0" rtl="0" algn="l">
                        <a:lnSpc>
                          <a:spcPct val="100000"/>
                        </a:lnSpc>
                        <a:spcBef>
                          <a:spcPts val="0"/>
                        </a:spcBef>
                        <a:spcAft>
                          <a:spcPts val="0"/>
                        </a:spcAft>
                        <a:buClr>
                          <a:schemeClr val="dk1"/>
                        </a:buClr>
                        <a:buSzPts val="1800"/>
                        <a:buFont typeface="Calibri"/>
                        <a:buNone/>
                      </a:pPr>
                      <a:r>
                        <a:rPr lang="en-US" sz="1800"/>
                        <a:t>12:05-12:15</a:t>
                      </a:r>
                      <a:endParaRPr/>
                    </a:p>
                  </a:txBody>
                  <a:tcPr marT="45725" marB="45725" marR="91450" marL="91450"/>
                </a:tc>
                <a:tc>
                  <a:txBody>
                    <a:bodyPr/>
                    <a:lstStyle/>
                    <a:p>
                      <a:pPr indent="0" lvl="0" marL="0" marR="0" rtl="0" algn="l">
                        <a:spcBef>
                          <a:spcPts val="0"/>
                        </a:spcBef>
                        <a:spcAft>
                          <a:spcPts val="0"/>
                        </a:spcAft>
                        <a:buNone/>
                      </a:pPr>
                      <a:r>
                        <a:rPr lang="en-US" sz="1800"/>
                        <a:t>Spark</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r h="406250">
                <a:tc>
                  <a:txBody>
                    <a:bodyPr/>
                    <a:lstStyle/>
                    <a:p>
                      <a:pPr indent="0" lvl="0" marL="0" marR="0" rtl="0" algn="l">
                        <a:lnSpc>
                          <a:spcPct val="100000"/>
                        </a:lnSpc>
                        <a:spcBef>
                          <a:spcPts val="0"/>
                        </a:spcBef>
                        <a:spcAft>
                          <a:spcPts val="0"/>
                        </a:spcAft>
                        <a:buClr>
                          <a:schemeClr val="dk1"/>
                        </a:buClr>
                        <a:buSzPts val="1800"/>
                        <a:buFont typeface="Calibri"/>
                        <a:buNone/>
                      </a:pPr>
                      <a:r>
                        <a:rPr lang="en-US" sz="1800"/>
                        <a:t>12:05-12:15</a:t>
                      </a:r>
                      <a:endParaRPr/>
                    </a:p>
                  </a:txBody>
                  <a:tcPr marT="45725" marB="45725" marR="91450" marL="91450"/>
                </a:tc>
                <a:tc>
                  <a:txBody>
                    <a:bodyPr/>
                    <a:lstStyle/>
                    <a:p>
                      <a:pPr indent="0" lvl="0" marL="0" marR="0" rtl="0" algn="l">
                        <a:spcBef>
                          <a:spcPts val="0"/>
                        </a:spcBef>
                        <a:spcAft>
                          <a:spcPts val="0"/>
                        </a:spcAft>
                        <a:buNone/>
                      </a:pPr>
                      <a:r>
                        <a:rPr lang="en-US" sz="1800"/>
                        <a:t>Data</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406250">
                <a:tc>
                  <a:txBody>
                    <a:bodyPr/>
                    <a:lstStyle/>
                    <a:p>
                      <a:pPr indent="0" lvl="0" marL="0" marR="0" rtl="0" algn="l">
                        <a:lnSpc>
                          <a:spcPct val="100000"/>
                        </a:lnSpc>
                        <a:spcBef>
                          <a:spcPts val="0"/>
                        </a:spcBef>
                        <a:spcAft>
                          <a:spcPts val="0"/>
                        </a:spcAft>
                        <a:buClr>
                          <a:schemeClr val="dk1"/>
                        </a:buClr>
                        <a:buSzPts val="1800"/>
                        <a:buFont typeface="Calibri"/>
                        <a:buNone/>
                      </a:pPr>
                      <a:r>
                        <a:rPr lang="en-US" sz="1800"/>
                        <a:t>12:05-12:20</a:t>
                      </a:r>
                      <a:endParaRPr/>
                    </a:p>
                  </a:txBody>
                  <a:tcPr marT="45725" marB="45725" marR="91450" marL="91450"/>
                </a:tc>
                <a:tc>
                  <a:txBody>
                    <a:bodyPr/>
                    <a:lstStyle/>
                    <a:p>
                      <a:pPr indent="0" lvl="0" marL="0" marR="0" rtl="0" algn="l">
                        <a:spcBef>
                          <a:spcPts val="0"/>
                        </a:spcBef>
                        <a:spcAft>
                          <a:spcPts val="0"/>
                        </a:spcAft>
                        <a:buNone/>
                      </a:pPr>
                      <a:r>
                        <a:rPr lang="en-US" sz="1800"/>
                        <a:t>Data</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406250">
                <a:tc>
                  <a:txBody>
                    <a:bodyPr/>
                    <a:lstStyle/>
                    <a:p>
                      <a:pPr indent="0" lvl="0" marL="0" marR="0" rtl="0" algn="l">
                        <a:spcBef>
                          <a:spcPts val="0"/>
                        </a:spcBef>
                        <a:spcAft>
                          <a:spcPts val="0"/>
                        </a:spcAft>
                        <a:buNone/>
                      </a:pPr>
                      <a:r>
                        <a:rPr lang="en-US" sz="1800"/>
                        <a:t>12:05-12:20</a:t>
                      </a:r>
                      <a:endParaRPr/>
                    </a:p>
                  </a:txBody>
                  <a:tcPr marT="45725" marB="45725" marR="91450" marL="91450"/>
                </a:tc>
                <a:tc>
                  <a:txBody>
                    <a:bodyPr/>
                    <a:lstStyle/>
                    <a:p>
                      <a:pPr indent="0" lvl="0" marL="0" marR="0" rtl="0" algn="l">
                        <a:spcBef>
                          <a:spcPts val="0"/>
                        </a:spcBef>
                        <a:spcAft>
                          <a:spcPts val="0"/>
                        </a:spcAft>
                        <a:buNone/>
                      </a:pPr>
                      <a:r>
                        <a:rPr lang="en-US" sz="1800"/>
                        <a:t>Spark</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bl>
          </a:graphicData>
        </a:graphic>
      </p:graphicFrame>
      <p:sp>
        <p:nvSpPr>
          <p:cNvPr id="1082" name="Google Shape;1082;p30"/>
          <p:cNvSpPr txBox="1"/>
          <p:nvPr/>
        </p:nvSpPr>
        <p:spPr>
          <a:xfrm>
            <a:off x="1101474" y="1769658"/>
            <a:ext cx="208589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Input Stream</a:t>
            </a:r>
            <a:endParaRPr/>
          </a:p>
        </p:txBody>
      </p:sp>
      <p:sp>
        <p:nvSpPr>
          <p:cNvPr id="1083" name="Google Shape;1083;p30"/>
          <p:cNvSpPr txBox="1"/>
          <p:nvPr/>
        </p:nvSpPr>
        <p:spPr>
          <a:xfrm>
            <a:off x="1053036" y="3131440"/>
            <a:ext cx="90601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Time</a:t>
            </a:r>
            <a:endParaRPr sz="2400">
              <a:solidFill>
                <a:schemeClr val="dk1"/>
              </a:solidFill>
              <a:latin typeface="Calibri"/>
              <a:ea typeface="Calibri"/>
              <a:cs typeface="Calibri"/>
              <a:sym typeface="Calibri"/>
            </a:endParaRPr>
          </a:p>
        </p:txBody>
      </p:sp>
      <p:cxnSp>
        <p:nvCxnSpPr>
          <p:cNvPr id="1084" name="Google Shape;1084;p30"/>
          <p:cNvCxnSpPr/>
          <p:nvPr/>
        </p:nvCxnSpPr>
        <p:spPr>
          <a:xfrm flipH="1" rot="10800000">
            <a:off x="1970691" y="3426468"/>
            <a:ext cx="11492063" cy="39756"/>
          </a:xfrm>
          <a:prstGeom prst="straightConnector1">
            <a:avLst/>
          </a:prstGeom>
          <a:noFill/>
          <a:ln cap="flat" cmpd="sng" w="57150">
            <a:solidFill>
              <a:srgbClr val="3A3838"/>
            </a:solidFill>
            <a:prstDash val="solid"/>
            <a:miter lim="800000"/>
            <a:headEnd len="sm" w="sm" type="none"/>
            <a:tailEnd len="med" w="med" type="triangle"/>
          </a:ln>
        </p:spPr>
      </p:cxnSp>
      <p:sp>
        <p:nvSpPr>
          <p:cNvPr id="1085" name="Google Shape;1085;p30"/>
          <p:cNvSpPr txBox="1"/>
          <p:nvPr/>
        </p:nvSpPr>
        <p:spPr>
          <a:xfrm>
            <a:off x="2104667" y="2934772"/>
            <a:ext cx="88838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12:00</a:t>
            </a:r>
            <a:endParaRPr/>
          </a:p>
        </p:txBody>
      </p:sp>
      <p:sp>
        <p:nvSpPr>
          <p:cNvPr id="1086" name="Google Shape;1086;p30"/>
          <p:cNvSpPr txBox="1"/>
          <p:nvPr/>
        </p:nvSpPr>
        <p:spPr>
          <a:xfrm>
            <a:off x="5088754" y="2900607"/>
            <a:ext cx="88838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12:05</a:t>
            </a:r>
            <a:endParaRPr/>
          </a:p>
        </p:txBody>
      </p:sp>
      <p:sp>
        <p:nvSpPr>
          <p:cNvPr id="1087" name="Google Shape;1087;p30"/>
          <p:cNvSpPr txBox="1"/>
          <p:nvPr/>
        </p:nvSpPr>
        <p:spPr>
          <a:xfrm>
            <a:off x="8528002" y="2921612"/>
            <a:ext cx="88838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12:10</a:t>
            </a:r>
            <a:endParaRPr/>
          </a:p>
        </p:txBody>
      </p:sp>
      <p:sp>
        <p:nvSpPr>
          <p:cNvPr id="1088" name="Google Shape;1088;p30"/>
          <p:cNvSpPr txBox="1"/>
          <p:nvPr/>
        </p:nvSpPr>
        <p:spPr>
          <a:xfrm>
            <a:off x="11885580" y="2901734"/>
            <a:ext cx="88838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12:15</a:t>
            </a:r>
            <a:endParaRPr/>
          </a:p>
        </p:txBody>
      </p:sp>
      <p:sp>
        <p:nvSpPr>
          <p:cNvPr id="1089" name="Google Shape;1089;p30"/>
          <p:cNvSpPr txBox="1"/>
          <p:nvPr/>
        </p:nvSpPr>
        <p:spPr>
          <a:xfrm>
            <a:off x="1048131" y="4901880"/>
            <a:ext cx="315976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Resulting tables after 5 minutes of triggers</a:t>
            </a:r>
            <a:endParaRPr/>
          </a:p>
        </p:txBody>
      </p:sp>
      <p:sp>
        <p:nvSpPr>
          <p:cNvPr id="1090" name="Google Shape;1090;p30"/>
          <p:cNvSpPr txBox="1"/>
          <p:nvPr/>
        </p:nvSpPr>
        <p:spPr>
          <a:xfrm>
            <a:off x="1241140" y="7270900"/>
            <a:ext cx="530020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Windowed Grouped Aggregation with 10 minutes windows, sliding every 5 minutes</a:t>
            </a:r>
            <a:endParaRPr/>
          </a:p>
        </p:txBody>
      </p:sp>
      <p:sp>
        <p:nvSpPr>
          <p:cNvPr id="1091" name="Google Shape;1091;p30"/>
          <p:cNvSpPr txBox="1"/>
          <p:nvPr/>
        </p:nvSpPr>
        <p:spPr>
          <a:xfrm>
            <a:off x="6919788" y="6454052"/>
            <a:ext cx="3925428"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chemeClr val="dk1"/>
                </a:solidFill>
                <a:latin typeface="Calibri"/>
                <a:ea typeface="Calibri"/>
                <a:cs typeface="Calibri"/>
                <a:sym typeface="Calibri"/>
              </a:rPr>
              <a:t>Counts incremented for windows 12:00 -12:10 and 12:05 -12:15</a:t>
            </a:r>
            <a:endParaRPr/>
          </a:p>
        </p:txBody>
      </p:sp>
      <p:sp>
        <p:nvSpPr>
          <p:cNvPr id="1092" name="Google Shape;1092;p30"/>
          <p:cNvSpPr txBox="1"/>
          <p:nvPr/>
        </p:nvSpPr>
        <p:spPr>
          <a:xfrm>
            <a:off x="10185421" y="7710873"/>
            <a:ext cx="4341204"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Counts incremented for windows 12:05 -12:15 and 12:10 -12:1220</a:t>
            </a:r>
            <a:endParaRPr/>
          </a:p>
        </p:txBody>
      </p:sp>
      <p:sp>
        <p:nvSpPr>
          <p:cNvPr id="1093" name="Google Shape;1093;p30"/>
          <p:cNvSpPr/>
          <p:nvPr/>
        </p:nvSpPr>
        <p:spPr>
          <a:xfrm>
            <a:off x="3025593" y="3355971"/>
            <a:ext cx="217670" cy="217670"/>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4" name="Google Shape;1094;p30"/>
          <p:cNvSpPr/>
          <p:nvPr/>
        </p:nvSpPr>
        <p:spPr>
          <a:xfrm>
            <a:off x="3830284" y="3355971"/>
            <a:ext cx="217670" cy="217670"/>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5" name="Google Shape;1095;p30"/>
          <p:cNvSpPr/>
          <p:nvPr/>
        </p:nvSpPr>
        <p:spPr>
          <a:xfrm>
            <a:off x="6967825" y="3355971"/>
            <a:ext cx="217670" cy="217670"/>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6" name="Google Shape;1096;p30"/>
          <p:cNvSpPr/>
          <p:nvPr/>
        </p:nvSpPr>
        <p:spPr>
          <a:xfrm>
            <a:off x="9653148" y="3355971"/>
            <a:ext cx="217670" cy="217670"/>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7" name="Google Shape;1097;p30"/>
          <p:cNvSpPr/>
          <p:nvPr/>
        </p:nvSpPr>
        <p:spPr>
          <a:xfrm>
            <a:off x="10393429" y="3355971"/>
            <a:ext cx="217670" cy="217670"/>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8" name="Google Shape;1098;p30"/>
          <p:cNvSpPr/>
          <p:nvPr/>
        </p:nvSpPr>
        <p:spPr>
          <a:xfrm>
            <a:off x="5295751" y="970139"/>
            <a:ext cx="5664499"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WINDOWED GROUPED AGGREGATIONS</a:t>
            </a:r>
            <a:endParaRPr/>
          </a:p>
        </p:txBody>
      </p:sp>
      <p:pic>
        <p:nvPicPr>
          <p:cNvPr id="1099" name="Google Shape;1099;p30"/>
          <p:cNvPicPr preferRelativeResize="0"/>
          <p:nvPr/>
        </p:nvPicPr>
        <p:blipFill rotWithShape="1">
          <a:blip r:embed="rId3">
            <a:alphaModFix/>
          </a:blip>
          <a:srcRect b="0" l="0" r="0" t="0"/>
          <a:stretch/>
        </p:blipFill>
        <p:spPr>
          <a:xfrm>
            <a:off x="4467225" y="870793"/>
            <a:ext cx="7308002" cy="2743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3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APIs (Contd.)</a:t>
            </a:r>
            <a:endParaRPr/>
          </a:p>
        </p:txBody>
      </p:sp>
      <p:sp>
        <p:nvSpPr>
          <p:cNvPr id="1105" name="Google Shape;1105;p31"/>
          <p:cNvSpPr/>
          <p:nvPr/>
        </p:nvSpPr>
        <p:spPr>
          <a:xfrm>
            <a:off x="526353" y="3615472"/>
            <a:ext cx="14661608" cy="327845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6" name="Google Shape;1106;p31"/>
          <p:cNvSpPr/>
          <p:nvPr/>
        </p:nvSpPr>
        <p:spPr>
          <a:xfrm>
            <a:off x="1097775" y="3856804"/>
            <a:ext cx="8128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SemiBold"/>
                <a:ea typeface="Open Sans SemiBold"/>
                <a:cs typeface="Open Sans SemiBold"/>
                <a:sym typeface="Open Sans SemiBold"/>
              </a:rPr>
              <a:t>Example</a:t>
            </a:r>
            <a:endParaRPr/>
          </a:p>
        </p:txBody>
      </p:sp>
      <p:sp>
        <p:nvSpPr>
          <p:cNvPr id="1107" name="Google Shape;1107;p31"/>
          <p:cNvSpPr/>
          <p:nvPr/>
        </p:nvSpPr>
        <p:spPr>
          <a:xfrm>
            <a:off x="1092240" y="4388027"/>
            <a:ext cx="16236755" cy="212365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callsFromParis.writeStream.</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format(“parquet").</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option(“checkpointlocation","hdfs://nn:8020/mycheckloc").</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start("/home/spark/streaming/output")</a:t>
            </a:r>
            <a:endParaRPr/>
          </a:p>
        </p:txBody>
      </p:sp>
      <p:sp>
        <p:nvSpPr>
          <p:cNvPr id="1108" name="Google Shape;1108;p31"/>
          <p:cNvSpPr/>
          <p:nvPr/>
        </p:nvSpPr>
        <p:spPr>
          <a:xfrm>
            <a:off x="5091336" y="1034612"/>
            <a:ext cx="6073329"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FAILURE RECOVERY AND CHECKPOINTING</a:t>
            </a:r>
            <a:endParaRPr/>
          </a:p>
        </p:txBody>
      </p:sp>
      <p:sp>
        <p:nvSpPr>
          <p:cNvPr id="1109" name="Google Shape;1109;p31"/>
          <p:cNvSpPr/>
          <p:nvPr/>
        </p:nvSpPr>
        <p:spPr>
          <a:xfrm>
            <a:off x="1092240" y="1507950"/>
            <a:ext cx="1475269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Structured Streaming allows recovery from failures, which is achieved by using checkpointing and WAL.</a:t>
            </a:r>
            <a:endParaRPr/>
          </a:p>
        </p:txBody>
      </p:sp>
      <p:sp>
        <p:nvSpPr>
          <p:cNvPr id="1110" name="Google Shape;1110;p31"/>
          <p:cNvSpPr/>
          <p:nvPr/>
        </p:nvSpPr>
        <p:spPr>
          <a:xfrm>
            <a:off x="736600" y="159333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11" name="Google Shape;1111;p31"/>
          <p:cNvPicPr preferRelativeResize="0"/>
          <p:nvPr/>
        </p:nvPicPr>
        <p:blipFill rotWithShape="1">
          <a:blip r:embed="rId3">
            <a:alphaModFix/>
          </a:blip>
          <a:srcRect b="0" l="0" r="0" t="0"/>
          <a:stretch/>
        </p:blipFill>
        <p:spPr>
          <a:xfrm>
            <a:off x="4467225" y="870793"/>
            <a:ext cx="7308002" cy="2743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3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APIs (Contd.)</a:t>
            </a:r>
            <a:endParaRPr/>
          </a:p>
        </p:txBody>
      </p:sp>
      <p:sp>
        <p:nvSpPr>
          <p:cNvPr id="1117" name="Google Shape;1117;p32"/>
          <p:cNvSpPr/>
          <p:nvPr/>
        </p:nvSpPr>
        <p:spPr>
          <a:xfrm>
            <a:off x="9384377" y="1872824"/>
            <a:ext cx="416652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Analyzing streams of web log data</a:t>
            </a:r>
            <a:endParaRPr/>
          </a:p>
        </p:txBody>
      </p:sp>
      <p:sp>
        <p:nvSpPr>
          <p:cNvPr id="1118" name="Google Shape;1118;p32"/>
          <p:cNvSpPr/>
          <p:nvPr/>
        </p:nvSpPr>
        <p:spPr>
          <a:xfrm>
            <a:off x="1435100" y="1886360"/>
            <a:ext cx="4476214" cy="1200329"/>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lang="en-US" sz="2400">
                <a:solidFill>
                  <a:srgbClr val="3F3F3F"/>
                </a:solidFill>
                <a:latin typeface="Open Sans"/>
                <a:ea typeface="Open Sans"/>
                <a:cs typeface="Open Sans"/>
                <a:sym typeface="Open Sans"/>
              </a:rPr>
              <a:t>Analyze streams of real-time sensor data</a:t>
            </a:r>
            <a:endParaRPr/>
          </a:p>
        </p:txBody>
      </p:sp>
      <p:sp>
        <p:nvSpPr>
          <p:cNvPr id="1119" name="Google Shape;1119;p32"/>
          <p:cNvSpPr/>
          <p:nvPr/>
        </p:nvSpPr>
        <p:spPr>
          <a:xfrm>
            <a:off x="6508487" y="7771102"/>
            <a:ext cx="2230354" cy="587277"/>
          </a:xfrm>
          <a:prstGeom prst="rect">
            <a:avLst/>
          </a:prstGeom>
          <a:noFill/>
          <a:ln>
            <a:noFill/>
          </a:ln>
        </p:spPr>
        <p:txBody>
          <a:bodyPr anchorCtr="0" anchor="t" bIns="45700" lIns="91425" spcFirstLastPara="1" rIns="91425" wrap="square" tIns="45700">
            <a:spAutoFit/>
          </a:bodyPr>
          <a:lstStyle/>
          <a:p>
            <a:pPr indent="-457200" lvl="0" marL="457200" marR="0" rtl="0" algn="r">
              <a:lnSpc>
                <a:spcPct val="150000"/>
              </a:lnSpc>
              <a:spcBef>
                <a:spcPts val="0"/>
              </a:spcBef>
              <a:spcAft>
                <a:spcPts val="0"/>
              </a:spcAft>
              <a:buNone/>
            </a:pPr>
            <a:r>
              <a:rPr lang="en-US" sz="2400">
                <a:solidFill>
                  <a:srgbClr val="3F3F3F"/>
                </a:solidFill>
                <a:latin typeface="Open Sans"/>
                <a:ea typeface="Open Sans"/>
                <a:cs typeface="Open Sans"/>
                <a:sym typeface="Open Sans"/>
              </a:rPr>
              <a:t>Streaming ETL</a:t>
            </a:r>
            <a:endParaRPr/>
          </a:p>
        </p:txBody>
      </p:sp>
      <p:grpSp>
        <p:nvGrpSpPr>
          <p:cNvPr id="1120" name="Google Shape;1120;p32"/>
          <p:cNvGrpSpPr/>
          <p:nvPr/>
        </p:nvGrpSpPr>
        <p:grpSpPr>
          <a:xfrm>
            <a:off x="5237333" y="2838450"/>
            <a:ext cx="4716380" cy="4498182"/>
            <a:chOff x="6194425" y="3751263"/>
            <a:chExt cx="2802195" cy="2672556"/>
          </a:xfrm>
        </p:grpSpPr>
        <p:sp>
          <p:nvSpPr>
            <p:cNvPr id="1121" name="Google Shape;1121;p32"/>
            <p:cNvSpPr/>
            <p:nvPr/>
          </p:nvSpPr>
          <p:spPr>
            <a:xfrm>
              <a:off x="6384233" y="3751263"/>
              <a:ext cx="2362200" cy="2362200"/>
            </a:xfrm>
            <a:prstGeom prst="ellipse">
              <a:avLst/>
            </a:prstGeom>
            <a:solidFill>
              <a:srgbClr val="397CB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2" name="Google Shape;1122;p32"/>
            <p:cNvSpPr/>
            <p:nvPr/>
          </p:nvSpPr>
          <p:spPr>
            <a:xfrm>
              <a:off x="7265988" y="5803107"/>
              <a:ext cx="620712" cy="620712"/>
            </a:xfrm>
            <a:prstGeom prst="ellipse">
              <a:avLst/>
            </a:prstGeom>
            <a:solidFill>
              <a:srgbClr val="F29B26"/>
            </a:solidFill>
            <a:ln>
              <a:noFill/>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1123" name="Google Shape;1123;p32"/>
            <p:cNvSpPr/>
            <p:nvPr/>
          </p:nvSpPr>
          <p:spPr>
            <a:xfrm>
              <a:off x="8320088" y="3956844"/>
              <a:ext cx="676532" cy="622945"/>
            </a:xfrm>
            <a:custGeom>
              <a:rect b="b" l="l" r="r" t="t"/>
              <a:pathLst>
                <a:path extrusionOk="0" h="99" w="108">
                  <a:moveTo>
                    <a:pt x="94" y="25"/>
                  </a:moveTo>
                  <a:cubicBezTo>
                    <a:pt x="108" y="49"/>
                    <a:pt x="100" y="79"/>
                    <a:pt x="76" y="92"/>
                  </a:cubicBezTo>
                  <a:cubicBezTo>
                    <a:pt x="69" y="97"/>
                    <a:pt x="60" y="99"/>
                    <a:pt x="51" y="99"/>
                  </a:cubicBezTo>
                  <a:cubicBezTo>
                    <a:pt x="34" y="99"/>
                    <a:pt x="17" y="90"/>
                    <a:pt x="9" y="74"/>
                  </a:cubicBezTo>
                  <a:cubicBezTo>
                    <a:pt x="2" y="63"/>
                    <a:pt x="0" y="50"/>
                    <a:pt x="4" y="37"/>
                  </a:cubicBezTo>
                  <a:cubicBezTo>
                    <a:pt x="7" y="24"/>
                    <a:pt x="15" y="14"/>
                    <a:pt x="27" y="7"/>
                  </a:cubicBezTo>
                  <a:cubicBezTo>
                    <a:pt x="34" y="3"/>
                    <a:pt x="43" y="0"/>
                    <a:pt x="51" y="0"/>
                  </a:cubicBezTo>
                  <a:cubicBezTo>
                    <a:pt x="69" y="0"/>
                    <a:pt x="85" y="10"/>
                    <a:pt x="94" y="25"/>
                  </a:cubicBezTo>
                </a:path>
              </a:pathLst>
            </a:custGeom>
            <a:solidFill>
              <a:srgbClr val="9BBB5C"/>
            </a:solidFill>
            <a:ln>
              <a:noFill/>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1124" name="Google Shape;1124;p32"/>
            <p:cNvSpPr/>
            <p:nvPr/>
          </p:nvSpPr>
          <p:spPr>
            <a:xfrm>
              <a:off x="6194425" y="3956844"/>
              <a:ext cx="638574" cy="622945"/>
            </a:xfrm>
            <a:custGeom>
              <a:rect b="b" l="l" r="r" t="t"/>
              <a:pathLst>
                <a:path extrusionOk="0" h="99" w="102">
                  <a:moveTo>
                    <a:pt x="8" y="25"/>
                  </a:moveTo>
                  <a:cubicBezTo>
                    <a:pt x="17" y="10"/>
                    <a:pt x="34" y="0"/>
                    <a:pt x="51" y="0"/>
                  </a:cubicBezTo>
                  <a:cubicBezTo>
                    <a:pt x="60" y="0"/>
                    <a:pt x="68" y="3"/>
                    <a:pt x="76" y="7"/>
                  </a:cubicBezTo>
                  <a:cubicBezTo>
                    <a:pt x="87" y="14"/>
                    <a:pt x="95" y="24"/>
                    <a:pt x="99" y="37"/>
                  </a:cubicBezTo>
                  <a:cubicBezTo>
                    <a:pt x="102" y="50"/>
                    <a:pt x="100" y="63"/>
                    <a:pt x="94" y="74"/>
                  </a:cubicBezTo>
                  <a:cubicBezTo>
                    <a:pt x="85" y="90"/>
                    <a:pt x="69" y="99"/>
                    <a:pt x="51" y="99"/>
                  </a:cubicBezTo>
                  <a:cubicBezTo>
                    <a:pt x="42" y="99"/>
                    <a:pt x="34" y="97"/>
                    <a:pt x="26" y="92"/>
                  </a:cubicBezTo>
                  <a:cubicBezTo>
                    <a:pt x="15" y="86"/>
                    <a:pt x="7" y="75"/>
                    <a:pt x="3" y="63"/>
                  </a:cubicBezTo>
                  <a:cubicBezTo>
                    <a:pt x="0" y="50"/>
                    <a:pt x="2" y="37"/>
                    <a:pt x="8" y="25"/>
                  </a:cubicBezTo>
                </a:path>
              </a:pathLst>
            </a:custGeom>
            <a:solidFill>
              <a:srgbClr val="2DA99D"/>
            </a:solidFill>
            <a:ln>
              <a:noFill/>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1125" name="Google Shape;1125;p32"/>
            <p:cNvSpPr/>
            <p:nvPr/>
          </p:nvSpPr>
          <p:spPr>
            <a:xfrm>
              <a:off x="6311022" y="4652900"/>
              <a:ext cx="2508622" cy="62615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800">
                  <a:solidFill>
                    <a:schemeClr val="lt1"/>
                  </a:solidFill>
                  <a:latin typeface="Calibri"/>
                  <a:ea typeface="Calibri"/>
                  <a:cs typeface="Calibri"/>
                  <a:sym typeface="Calibri"/>
                </a:rPr>
                <a:t> </a:t>
              </a:r>
              <a:r>
                <a:rPr lang="en-US" sz="2200">
                  <a:solidFill>
                    <a:schemeClr val="lt1"/>
                  </a:solidFill>
                  <a:latin typeface="Open Sans"/>
                  <a:ea typeface="Open Sans"/>
                  <a:cs typeface="Open Sans"/>
                  <a:sym typeface="Open Sans"/>
                </a:rPr>
                <a:t>Real-world scenarios where spark streaming is used</a:t>
              </a:r>
              <a:endParaRPr/>
            </a:p>
          </p:txBody>
        </p:sp>
      </p:grpSp>
      <p:sp>
        <p:nvSpPr>
          <p:cNvPr id="1126" name="Google Shape;1126;p32"/>
          <p:cNvSpPr/>
          <p:nvPr/>
        </p:nvSpPr>
        <p:spPr>
          <a:xfrm>
            <a:off x="7297485" y="1034612"/>
            <a:ext cx="1661031"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USE CASES</a:t>
            </a:r>
            <a:endParaRPr/>
          </a:p>
        </p:txBody>
      </p:sp>
      <p:sp>
        <p:nvSpPr>
          <p:cNvPr id="1127" name="Google Shape;1127;p32"/>
          <p:cNvSpPr/>
          <p:nvPr/>
        </p:nvSpPr>
        <p:spPr>
          <a:xfrm>
            <a:off x="1690922" y="1809324"/>
            <a:ext cx="4201878" cy="1298940"/>
          </a:xfrm>
          <a:prstGeom prst="roundRect">
            <a:avLst>
              <a:gd fmla="val 16667" name="adj"/>
            </a:avLst>
          </a:prstGeom>
          <a:noFill/>
          <a:ln cap="flat" cmpd="sng" w="12700">
            <a:solidFill>
              <a:srgbClr val="AEABA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8" name="Google Shape;1128;p32"/>
          <p:cNvSpPr/>
          <p:nvPr/>
        </p:nvSpPr>
        <p:spPr>
          <a:xfrm>
            <a:off x="9402891" y="1838832"/>
            <a:ext cx="3995609" cy="1298940"/>
          </a:xfrm>
          <a:prstGeom prst="roundRect">
            <a:avLst>
              <a:gd fmla="val 16667" name="adj"/>
            </a:avLst>
          </a:prstGeom>
          <a:noFill/>
          <a:ln cap="flat" cmpd="sng" w="12700">
            <a:solidFill>
              <a:srgbClr val="AEABA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9" name="Google Shape;1129;p32"/>
          <p:cNvSpPr/>
          <p:nvPr/>
        </p:nvSpPr>
        <p:spPr>
          <a:xfrm>
            <a:off x="5497921" y="7439134"/>
            <a:ext cx="4201878" cy="1298940"/>
          </a:xfrm>
          <a:prstGeom prst="roundRect">
            <a:avLst>
              <a:gd fmla="val 16667" name="adj"/>
            </a:avLst>
          </a:prstGeom>
          <a:noFill/>
          <a:ln cap="flat" cmpd="sng" w="12700">
            <a:solidFill>
              <a:srgbClr val="AEABA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30" name="Google Shape;1130;p32"/>
          <p:cNvPicPr preferRelativeResize="0"/>
          <p:nvPr/>
        </p:nvPicPr>
        <p:blipFill rotWithShape="1">
          <a:blip r:embed="rId3">
            <a:alphaModFix/>
          </a:blip>
          <a:srcRect b="0" l="0" r="0" t="0"/>
          <a:stretch/>
        </p:blipFill>
        <p:spPr>
          <a:xfrm>
            <a:off x="4467225" y="870793"/>
            <a:ext cx="7308002" cy="2743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3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Structured Streaming APIs (Contd.)</a:t>
            </a:r>
            <a:endParaRPr/>
          </a:p>
        </p:txBody>
      </p:sp>
      <p:sp>
        <p:nvSpPr>
          <p:cNvPr id="1136" name="Google Shape;1136;p33"/>
          <p:cNvSpPr txBox="1"/>
          <p:nvPr>
            <p:ph idx="4294967295" type="body"/>
          </p:nvPr>
        </p:nvSpPr>
        <p:spPr>
          <a:xfrm>
            <a:off x="1035180" y="1338118"/>
            <a:ext cx="14436725" cy="32258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To create a streaming application </a:t>
            </a:r>
            <a:endParaRPr/>
          </a:p>
          <a:p>
            <a:pPr indent="0" lvl="0" marL="0" rtl="0" algn="l">
              <a:lnSpc>
                <a:spcPct val="150000"/>
              </a:lnSpc>
              <a:spcBef>
                <a:spcPts val="1000"/>
              </a:spcBef>
              <a:spcAft>
                <a:spcPts val="0"/>
              </a:spcAft>
              <a:buClr>
                <a:srgbClr val="3F3F3F"/>
              </a:buClr>
              <a:buSzPts val="2400"/>
              <a:buNone/>
            </a:pPr>
            <a:r>
              <a:rPr lang="en-US" sz="2400">
                <a:solidFill>
                  <a:srgbClr val="3F3F3F"/>
                </a:solidFill>
                <a:latin typeface="Open Sans"/>
                <a:ea typeface="Open Sans"/>
                <a:cs typeface="Open Sans"/>
                <a:sym typeface="Open Sans"/>
              </a:rPr>
              <a:t>When providing data consistencies and exactly-once semantics</a:t>
            </a:r>
            <a:endParaRPr/>
          </a:p>
          <a:p>
            <a:pPr indent="0" lvl="0" marL="0" rtl="0" algn="l">
              <a:lnSpc>
                <a:spcPct val="150000"/>
              </a:lnSpc>
              <a:spcBef>
                <a:spcPts val="1000"/>
              </a:spcBef>
              <a:spcAft>
                <a:spcPts val="0"/>
              </a:spcAft>
              <a:buClr>
                <a:srgbClr val="3F3F3F"/>
              </a:buClr>
              <a:buSzPts val="2400"/>
              <a:buNone/>
            </a:pPr>
            <a:r>
              <a:rPr lang="en-US" sz="2400">
                <a:solidFill>
                  <a:srgbClr val="3F3F3F"/>
                </a:solidFill>
                <a:latin typeface="Open Sans"/>
                <a:ea typeface="Open Sans"/>
                <a:cs typeface="Open Sans"/>
                <a:sym typeface="Open Sans"/>
              </a:rPr>
              <a:t>Creating continuous applications that are integrated with batch queries, streaming and machine learning.</a:t>
            </a:r>
            <a:endParaRPr/>
          </a:p>
        </p:txBody>
      </p:sp>
      <p:sp>
        <p:nvSpPr>
          <p:cNvPr id="1137" name="Google Shape;1137;p33"/>
          <p:cNvSpPr/>
          <p:nvPr/>
        </p:nvSpPr>
        <p:spPr>
          <a:xfrm>
            <a:off x="5205982" y="1047312"/>
            <a:ext cx="5844036"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WHEN TO USE STRUCTURED STREAMING</a:t>
            </a:r>
            <a:endParaRPr/>
          </a:p>
        </p:txBody>
      </p:sp>
      <p:sp>
        <p:nvSpPr>
          <p:cNvPr id="1138" name="Google Shape;1138;p33"/>
          <p:cNvSpPr/>
          <p:nvPr/>
        </p:nvSpPr>
        <p:spPr>
          <a:xfrm>
            <a:off x="723900" y="156793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9" name="Google Shape;1139;p33"/>
          <p:cNvSpPr/>
          <p:nvPr/>
        </p:nvSpPr>
        <p:spPr>
          <a:xfrm>
            <a:off x="736600" y="223533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0" name="Google Shape;1140;p33"/>
          <p:cNvSpPr/>
          <p:nvPr/>
        </p:nvSpPr>
        <p:spPr>
          <a:xfrm>
            <a:off x="746190" y="290273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41" name="Google Shape;1141;p33"/>
          <p:cNvPicPr preferRelativeResize="0"/>
          <p:nvPr/>
        </p:nvPicPr>
        <p:blipFill rotWithShape="1">
          <a:blip r:embed="rId3">
            <a:alphaModFix/>
          </a:blip>
          <a:srcRect b="0" l="0" r="0" t="0"/>
          <a:stretch/>
        </p:blipFill>
        <p:spPr>
          <a:xfrm>
            <a:off x="4467225" y="870793"/>
            <a:ext cx="7308002" cy="2743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34"/>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Demo</a:t>
            </a:r>
            <a:endParaRPr/>
          </a:p>
        </p:txBody>
      </p:sp>
      <p:sp>
        <p:nvSpPr>
          <p:cNvPr id="1148" name="Google Shape;1148;p34"/>
          <p:cNvSpPr txBox="1"/>
          <p:nvPr>
            <p:ph idx="2" type="body"/>
          </p:nvPr>
        </p:nvSpPr>
        <p:spPr>
          <a:xfrm>
            <a:off x="926751" y="2380595"/>
            <a:ext cx="14912100" cy="868200"/>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F547B"/>
              </a:buClr>
              <a:buSzPts val="2800"/>
              <a:buFont typeface="Arial"/>
              <a:buNone/>
            </a:pPr>
            <a:r>
              <a:rPr lang="en-US"/>
              <a:t>Create a Spark structured streaming application to work with real-time data</a:t>
            </a:r>
            <a:endParaRPr/>
          </a:p>
          <a:p>
            <a:pPr indent="0" lvl="0" marL="0" marR="0" rtl="0" algn="l">
              <a:lnSpc>
                <a:spcPct val="90000"/>
              </a:lnSpc>
              <a:spcBef>
                <a:spcPts val="0"/>
              </a:spcBef>
              <a:spcAft>
                <a:spcPts val="0"/>
              </a:spcAft>
              <a:buClr>
                <a:srgbClr val="0F547B"/>
              </a:buClr>
              <a:buSzPts val="2800"/>
              <a:buFont typeface="Arial"/>
              <a:buNone/>
            </a:pPr>
            <a:r>
              <a:t/>
            </a:r>
            <a:endParaRPr/>
          </a:p>
        </p:txBody>
      </p:sp>
      <p:sp>
        <p:nvSpPr>
          <p:cNvPr id="1149" name="Google Shape;1149;p34"/>
          <p:cNvSpPr/>
          <p:nvPr/>
        </p:nvSpPr>
        <p:spPr>
          <a:xfrm>
            <a:off x="1220325" y="4332730"/>
            <a:ext cx="14128532" cy="1020320"/>
          </a:xfrm>
          <a:prstGeom prst="rect">
            <a:avLst/>
          </a:prstGeom>
          <a:noFill/>
          <a:ln>
            <a:noFill/>
          </a:ln>
        </p:spPr>
        <p:txBody>
          <a:bodyPr anchorCtr="0" anchor="ctr" bIns="45700" lIns="45700" spcFirstLastPara="1" rIns="45700" wrap="square" tIns="45700">
            <a:no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Refer: Assisted Practices-Module_08_Create a Spark structured streaming application to work </a:t>
            </a:r>
            <a:endParaRPr sz="24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US" sz="2400">
                <a:solidFill>
                  <a:srgbClr val="3F3F3F"/>
                </a:solidFill>
                <a:latin typeface="Open Sans"/>
                <a:ea typeface="Open Sans"/>
                <a:cs typeface="Open Sans"/>
                <a:sym typeface="Open Sans"/>
              </a:rPr>
              <a:t>with real-time data</a:t>
            </a:r>
            <a:endParaRPr sz="2400">
              <a:solidFill>
                <a:srgbClr val="3F3F3F"/>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rgbClr val="3F3F3F"/>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g32a407236cc_0_2"/>
          <p:cNvSpPr txBox="1"/>
          <p:nvPr>
            <p:ph idx="1" type="body"/>
          </p:nvPr>
        </p:nvSpPr>
        <p:spPr>
          <a:xfrm>
            <a:off x="926745" y="1166447"/>
            <a:ext cx="12378900" cy="535500"/>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Lesson End Project</a:t>
            </a:r>
            <a:endParaRPr/>
          </a:p>
        </p:txBody>
      </p:sp>
      <p:sp>
        <p:nvSpPr>
          <p:cNvPr id="1156" name="Google Shape;1156;g32a407236cc_0_2"/>
          <p:cNvSpPr txBox="1"/>
          <p:nvPr>
            <p:ph idx="2" type="body"/>
          </p:nvPr>
        </p:nvSpPr>
        <p:spPr>
          <a:xfrm>
            <a:off x="926751" y="2380595"/>
            <a:ext cx="14912100" cy="868200"/>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F547B"/>
              </a:buClr>
              <a:buSzPts val="2800"/>
              <a:buFont typeface="Arial"/>
              <a:buNone/>
            </a:pPr>
            <a:r>
              <a:rPr lang="en-US"/>
              <a:t>Retail Business Analysis Using Spark Streaming</a:t>
            </a:r>
            <a:endParaRPr/>
          </a:p>
          <a:p>
            <a:pPr indent="0" lvl="0" marL="0" marR="0" rtl="0" algn="l">
              <a:lnSpc>
                <a:spcPct val="90000"/>
              </a:lnSpc>
              <a:spcBef>
                <a:spcPts val="0"/>
              </a:spcBef>
              <a:spcAft>
                <a:spcPts val="0"/>
              </a:spcAft>
              <a:buClr>
                <a:srgbClr val="0F547B"/>
              </a:buClr>
              <a:buSzPts val="2800"/>
              <a:buFont typeface="Arial"/>
              <a:buNone/>
            </a:pPr>
            <a:r>
              <a:t/>
            </a:r>
            <a:endParaRPr/>
          </a:p>
        </p:txBody>
      </p:sp>
      <p:sp>
        <p:nvSpPr>
          <p:cNvPr id="1157" name="Google Shape;1157;g32a407236cc_0_2"/>
          <p:cNvSpPr/>
          <p:nvPr/>
        </p:nvSpPr>
        <p:spPr>
          <a:xfrm>
            <a:off x="1220325" y="4332730"/>
            <a:ext cx="14128500" cy="1020300"/>
          </a:xfrm>
          <a:prstGeom prst="rect">
            <a:avLst/>
          </a:prstGeom>
          <a:noFill/>
          <a:ln>
            <a:noFill/>
          </a:ln>
        </p:spPr>
        <p:txBody>
          <a:bodyPr anchorCtr="0" anchor="ctr" bIns="45700" lIns="45700" spcFirstLastPara="1" rIns="45700" wrap="square" tIns="45700">
            <a:no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Refer: Lesson End Project--Module_08-</a:t>
            </a:r>
            <a:r>
              <a:rPr lang="en-US" sz="2400">
                <a:solidFill>
                  <a:srgbClr val="3F3F3F"/>
                </a:solidFill>
                <a:latin typeface="Open Sans"/>
                <a:ea typeface="Open Sans"/>
                <a:cs typeface="Open Sans"/>
                <a:sym typeface="Open Sans"/>
              </a:rPr>
              <a:t>Retail Business Analysis Using Spark Streaming</a:t>
            </a:r>
            <a:endParaRPr sz="2400">
              <a:solidFill>
                <a:srgbClr val="3F3F3F"/>
              </a:solidFill>
              <a:latin typeface="Open Sans"/>
              <a:ea typeface="Open Sans"/>
              <a:cs typeface="Open Sans"/>
              <a:sym typeface="Open Sans"/>
            </a:endParaRPr>
          </a:p>
          <a:p>
            <a:pPr indent="0" lvl="0" marL="0" marR="0" rtl="0" algn="l">
              <a:lnSpc>
                <a:spcPct val="150000"/>
              </a:lnSpc>
              <a:spcBef>
                <a:spcPts val="0"/>
              </a:spcBef>
              <a:spcAft>
                <a:spcPts val="0"/>
              </a:spcAft>
              <a:buNone/>
            </a:pPr>
            <a:r>
              <a:t/>
            </a:r>
            <a:endParaRPr sz="2400">
              <a:solidFill>
                <a:srgbClr val="3F3F3F"/>
              </a:solidFill>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35"/>
          <p:cNvSpPr txBox="1"/>
          <p:nvPr>
            <p:ph idx="1" type="body"/>
          </p:nvPr>
        </p:nvSpPr>
        <p:spPr>
          <a:xfrm>
            <a:off x="4633233" y="1515310"/>
            <a:ext cx="11368767"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Spark Structured streaming is a high-level streaming API that leverages DataFrame/dataset API for stream processing and works for both batch interactive and streaming queries</a:t>
            </a:r>
            <a:endParaRPr/>
          </a:p>
        </p:txBody>
      </p:sp>
      <p:sp>
        <p:nvSpPr>
          <p:cNvPr id="1164" name="Google Shape;1164;p35"/>
          <p:cNvSpPr txBox="1"/>
          <p:nvPr>
            <p:ph idx="2" type="body"/>
          </p:nvPr>
        </p:nvSpPr>
        <p:spPr>
          <a:xfrm>
            <a:off x="4633233" y="2899616"/>
            <a:ext cx="11169984"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This API has several advantages over old DStreams, such as it can handle event data, late arriving or out-of-order data. </a:t>
            </a:r>
            <a:endParaRPr/>
          </a:p>
        </p:txBody>
      </p:sp>
      <p:sp>
        <p:nvSpPr>
          <p:cNvPr id="1165" name="Google Shape;1165;p35"/>
          <p:cNvSpPr txBox="1"/>
          <p:nvPr>
            <p:ph idx="3" type="body"/>
          </p:nvPr>
        </p:nvSpPr>
        <p:spPr>
          <a:xfrm>
            <a:off x="4633233" y="3948522"/>
            <a:ext cx="9241435"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Components of structured streaming model are input, trigger, incremental query, result, output</a:t>
            </a:r>
            <a:endParaRPr/>
          </a:p>
        </p:txBody>
      </p:sp>
      <p:sp>
        <p:nvSpPr>
          <p:cNvPr id="1166" name="Google Shape;1166;p35"/>
          <p:cNvSpPr txBox="1"/>
          <p:nvPr>
            <p:ph idx="4" type="body"/>
          </p:nvPr>
        </p:nvSpPr>
        <p:spPr>
          <a:xfrm>
            <a:off x="4633233" y="5168161"/>
            <a:ext cx="10634161" cy="81968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Different output modes supported by Spark Structured streaming are append, complete, and update</a:t>
            </a:r>
            <a:endParaRPr/>
          </a:p>
        </p:txBody>
      </p:sp>
      <p:pic>
        <p:nvPicPr>
          <p:cNvPr id="1167" name="Google Shape;1167;p35"/>
          <p:cNvPicPr preferRelativeResize="0"/>
          <p:nvPr/>
        </p:nvPicPr>
        <p:blipFill rotWithShape="1">
          <a:blip r:embed="rId3">
            <a:alphaModFix/>
          </a:blip>
          <a:srcRect b="23651" l="19927" r="25876" t="20892"/>
          <a:stretch/>
        </p:blipFill>
        <p:spPr>
          <a:xfrm>
            <a:off x="3942706" y="1515310"/>
            <a:ext cx="457415" cy="457200"/>
          </a:xfrm>
          <a:prstGeom prst="rect">
            <a:avLst/>
          </a:prstGeom>
          <a:noFill/>
          <a:ln>
            <a:noFill/>
          </a:ln>
        </p:spPr>
      </p:pic>
      <p:pic>
        <p:nvPicPr>
          <p:cNvPr id="1168" name="Google Shape;1168;p35"/>
          <p:cNvPicPr preferRelativeResize="0"/>
          <p:nvPr/>
        </p:nvPicPr>
        <p:blipFill rotWithShape="1">
          <a:blip r:embed="rId3">
            <a:alphaModFix/>
          </a:blip>
          <a:srcRect b="23651" l="19927" r="25876" t="20892"/>
          <a:stretch/>
        </p:blipFill>
        <p:spPr>
          <a:xfrm>
            <a:off x="3942704" y="2936602"/>
            <a:ext cx="457415" cy="457200"/>
          </a:xfrm>
          <a:prstGeom prst="rect">
            <a:avLst/>
          </a:prstGeom>
          <a:noFill/>
          <a:ln>
            <a:noFill/>
          </a:ln>
        </p:spPr>
      </p:pic>
      <p:pic>
        <p:nvPicPr>
          <p:cNvPr id="1169" name="Google Shape;1169;p35"/>
          <p:cNvPicPr preferRelativeResize="0"/>
          <p:nvPr/>
        </p:nvPicPr>
        <p:blipFill rotWithShape="1">
          <a:blip r:embed="rId3">
            <a:alphaModFix/>
          </a:blip>
          <a:srcRect b="23651" l="19927" r="25876" t="20892"/>
          <a:stretch/>
        </p:blipFill>
        <p:spPr>
          <a:xfrm>
            <a:off x="3942704" y="4077570"/>
            <a:ext cx="457415" cy="457200"/>
          </a:xfrm>
          <a:prstGeom prst="rect">
            <a:avLst/>
          </a:prstGeom>
          <a:noFill/>
          <a:ln>
            <a:noFill/>
          </a:ln>
        </p:spPr>
      </p:pic>
      <p:pic>
        <p:nvPicPr>
          <p:cNvPr id="1170" name="Google Shape;1170;p35"/>
          <p:cNvPicPr preferRelativeResize="0"/>
          <p:nvPr/>
        </p:nvPicPr>
        <p:blipFill rotWithShape="1">
          <a:blip r:embed="rId3">
            <a:alphaModFix/>
          </a:blip>
          <a:srcRect b="23651" l="19927" r="25876" t="20892"/>
          <a:stretch/>
        </p:blipFill>
        <p:spPr>
          <a:xfrm>
            <a:off x="3939680" y="5288148"/>
            <a:ext cx="457415" cy="457200"/>
          </a:xfrm>
          <a:prstGeom prst="rect">
            <a:avLst/>
          </a:prstGeom>
          <a:noFill/>
          <a:ln>
            <a:noFill/>
          </a:ln>
        </p:spPr>
      </p:pic>
      <p:sp>
        <p:nvSpPr>
          <p:cNvPr id="1171" name="Google Shape;1171;p35"/>
          <p:cNvSpPr txBox="1"/>
          <p:nvPr/>
        </p:nvSpPr>
        <p:spPr>
          <a:xfrm>
            <a:off x="4633233" y="6385778"/>
            <a:ext cx="10634161"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sz="2200">
                <a:solidFill>
                  <a:srgbClr val="3F3F3F"/>
                </a:solidFill>
                <a:latin typeface="Open Sans"/>
                <a:ea typeface="Open Sans"/>
                <a:cs typeface="Open Sans"/>
                <a:sym typeface="Open Sans"/>
              </a:rPr>
              <a:t>With Structured streaming API you can perform untyped, SQL-like operations or typed RDD-like operations </a:t>
            </a:r>
            <a:endParaRPr/>
          </a:p>
        </p:txBody>
      </p:sp>
      <p:pic>
        <p:nvPicPr>
          <p:cNvPr id="1172" name="Google Shape;1172;p35"/>
          <p:cNvPicPr preferRelativeResize="0"/>
          <p:nvPr/>
        </p:nvPicPr>
        <p:blipFill rotWithShape="1">
          <a:blip r:embed="rId3">
            <a:alphaModFix/>
          </a:blip>
          <a:srcRect b="23651" l="19927" r="25876" t="20892"/>
          <a:stretch/>
        </p:blipFill>
        <p:spPr>
          <a:xfrm>
            <a:off x="3942704" y="6462429"/>
            <a:ext cx="457415" cy="457200"/>
          </a:xfrm>
          <a:prstGeom prst="rect">
            <a:avLst/>
          </a:prstGeom>
          <a:noFill/>
          <a:ln>
            <a:noFill/>
          </a:ln>
        </p:spPr>
      </p:pic>
      <p:sp>
        <p:nvSpPr>
          <p:cNvPr id="1173" name="Google Shape;1173;p35"/>
          <p:cNvSpPr txBox="1"/>
          <p:nvPr/>
        </p:nvSpPr>
        <p:spPr>
          <a:xfrm>
            <a:off x="4633233" y="7603397"/>
            <a:ext cx="10634161"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sz="2200">
                <a:solidFill>
                  <a:srgbClr val="3F3F3F"/>
                </a:solidFill>
                <a:latin typeface="Open Sans"/>
                <a:ea typeface="Open Sans"/>
                <a:cs typeface="Open Sans"/>
                <a:sym typeface="Open Sans"/>
              </a:rPr>
              <a:t>Windowed operations refer to running aggregations over data bucketed by time windows </a:t>
            </a:r>
            <a:endParaRPr/>
          </a:p>
        </p:txBody>
      </p:sp>
      <p:pic>
        <p:nvPicPr>
          <p:cNvPr id="1174" name="Google Shape;1174;p35"/>
          <p:cNvPicPr preferRelativeResize="0"/>
          <p:nvPr/>
        </p:nvPicPr>
        <p:blipFill rotWithShape="1">
          <a:blip r:embed="rId3">
            <a:alphaModFix/>
          </a:blip>
          <a:srcRect b="23651" l="19927" r="25876" t="20892"/>
          <a:stretch/>
        </p:blipFill>
        <p:spPr>
          <a:xfrm>
            <a:off x="3933632" y="7603397"/>
            <a:ext cx="457415" cy="457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37"/>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is a correct way of configuring a query with checkpoint location?</a:t>
            </a:r>
            <a:endParaRPr/>
          </a:p>
        </p:txBody>
      </p:sp>
      <p:sp>
        <p:nvSpPr>
          <p:cNvPr id="1184" name="Google Shape;1184;p37"/>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1</a:t>
            </a:r>
            <a:endParaRPr/>
          </a:p>
        </p:txBody>
      </p:sp>
      <p:sp>
        <p:nvSpPr>
          <p:cNvPr id="1185" name="Google Shape;1185;p37"/>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df.location(“checkpoint”,”/path/to /HDFS/dir”)</a:t>
            </a:r>
            <a:endParaRPr/>
          </a:p>
        </p:txBody>
      </p:sp>
      <p:sp>
        <p:nvSpPr>
          <p:cNvPr id="1186" name="Google Shape;1186;p37"/>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df.option(“checkpointLocation”,”/path/to/HDFS/dir”)</a:t>
            </a:r>
            <a:endParaRPr/>
          </a:p>
        </p:txBody>
      </p:sp>
      <p:sp>
        <p:nvSpPr>
          <p:cNvPr id="1187" name="Google Shape;1187;p37"/>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df.checkpointLocation(“/path/to/HDFS/dir”)</a:t>
            </a:r>
            <a:endParaRPr/>
          </a:p>
        </p:txBody>
      </p:sp>
      <p:sp>
        <p:nvSpPr>
          <p:cNvPr id="1188" name="Google Shape;1188;p37"/>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df.checkpoint(“location”,“/path/to/HDFS/dir”)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38"/>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t>Explanation: </a:t>
            </a:r>
            <a:r>
              <a:rPr b="0" lang="en-US"/>
              <a:t>df.option(“checkpointLocation”,”/path/to/HDFS/dir”) helps you correctly configure a query with checkpoint location.</a:t>
            </a:r>
            <a:endParaRPr/>
          </a:p>
          <a:p>
            <a:pPr indent="0" lvl="0" marL="0" rtl="0" algn="l">
              <a:lnSpc>
                <a:spcPct val="90000"/>
              </a:lnSpc>
              <a:spcBef>
                <a:spcPts val="1000"/>
              </a:spcBef>
              <a:spcAft>
                <a:spcPts val="0"/>
              </a:spcAft>
              <a:buClr>
                <a:srgbClr val="3F3F3F"/>
              </a:buClr>
              <a:buSzPts val="2400"/>
              <a:buNone/>
            </a:pPr>
            <a:r>
              <a:t/>
            </a:r>
            <a:endParaRPr/>
          </a:p>
        </p:txBody>
      </p:sp>
      <p:sp>
        <p:nvSpPr>
          <p:cNvPr id="1194" name="Google Shape;1194;p38"/>
          <p:cNvSpPr txBox="1"/>
          <p:nvPr>
            <p:ph idx="2" type="body"/>
          </p:nvPr>
        </p:nvSpPr>
        <p:spPr>
          <a:xfrm>
            <a:off x="3556543" y="6807898"/>
            <a:ext cx="9022188" cy="619532"/>
          </a:xfrm>
          <a:prstGeom prst="rect">
            <a:avLst/>
          </a:prstGeom>
          <a:noFill/>
          <a:ln>
            <a:noFill/>
          </a:ln>
        </p:spPr>
        <p:txBody>
          <a:bodyPr anchorCtr="0" anchor="ctr" bIns="45700" lIns="91425" spcFirstLastPara="1" rIns="91425" wrap="square" tIns="45700">
            <a:normAutofit/>
          </a:bodyPr>
          <a:lstStyle/>
          <a:p>
            <a:pPr indent="-304784" lvl="0" marL="304784" rtl="0" algn="l">
              <a:lnSpc>
                <a:spcPct val="90000"/>
              </a:lnSpc>
              <a:spcBef>
                <a:spcPts val="0"/>
              </a:spcBef>
              <a:spcAft>
                <a:spcPts val="0"/>
              </a:spcAft>
              <a:buClr>
                <a:srgbClr val="3C9F37"/>
              </a:buClr>
              <a:buSzPts val="2400"/>
              <a:buNone/>
            </a:pPr>
            <a:r>
              <a:rPr lang="en-US"/>
              <a:t>b.</a:t>
            </a:r>
            <a:endParaRPr/>
          </a:p>
        </p:txBody>
      </p:sp>
      <p:sp>
        <p:nvSpPr>
          <p:cNvPr id="1195" name="Google Shape;1195;p38"/>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1</a:t>
            </a:r>
            <a:endParaRPr/>
          </a:p>
        </p:txBody>
      </p:sp>
      <p:sp>
        <p:nvSpPr>
          <p:cNvPr id="1196" name="Google Shape;1196;p38"/>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is a correct way of configuring a query with checkpoint location?</a:t>
            </a:r>
            <a:endParaRPr/>
          </a:p>
        </p:txBody>
      </p:sp>
      <p:sp>
        <p:nvSpPr>
          <p:cNvPr id="1197" name="Google Shape;1197;p38"/>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df.location(“checkpoint”,”/path/to /HDFS/dir”)</a:t>
            </a:r>
            <a:endParaRPr/>
          </a:p>
        </p:txBody>
      </p:sp>
      <p:sp>
        <p:nvSpPr>
          <p:cNvPr id="1198" name="Google Shape;1198;p38"/>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df.option(“checkpointLocation”,”/path/to/HDFS/dir”)</a:t>
            </a:r>
            <a:endParaRPr/>
          </a:p>
        </p:txBody>
      </p:sp>
      <p:sp>
        <p:nvSpPr>
          <p:cNvPr id="1199" name="Google Shape;1199;p38"/>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df.checkpointLocation(“/path/to/HDFS/dir”)</a:t>
            </a:r>
            <a:endParaRPr/>
          </a:p>
        </p:txBody>
      </p:sp>
      <p:sp>
        <p:nvSpPr>
          <p:cNvPr id="1200" name="Google Shape;1200;p38"/>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df.checkpoint(“location”,“/path/to/HDFS/dir”)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
          <p:cNvSpPr txBox="1"/>
          <p:nvPr>
            <p:ph type="title"/>
          </p:nvPr>
        </p:nvSpPr>
        <p:spPr>
          <a:xfrm>
            <a:off x="136478" y="319675"/>
            <a:ext cx="15940585"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Spark Structured Streaming</a:t>
            </a:r>
            <a:endParaRPr/>
          </a:p>
        </p:txBody>
      </p:sp>
      <p:pic>
        <p:nvPicPr>
          <p:cNvPr id="444" name="Google Shape;444;p4"/>
          <p:cNvPicPr preferRelativeResize="0"/>
          <p:nvPr/>
        </p:nvPicPr>
        <p:blipFill rotWithShape="1">
          <a:blip r:embed="rId3">
            <a:alphaModFix/>
          </a:blip>
          <a:srcRect b="0" l="0" r="0" t="0"/>
          <a:stretch/>
        </p:blipFill>
        <p:spPr>
          <a:xfrm>
            <a:off x="3533775" y="870793"/>
            <a:ext cx="9174902" cy="274320"/>
          </a:xfrm>
          <a:prstGeom prst="rect">
            <a:avLst/>
          </a:prstGeom>
          <a:noFill/>
          <a:ln>
            <a:noFill/>
          </a:ln>
        </p:spPr>
      </p:pic>
      <p:sp>
        <p:nvSpPr>
          <p:cNvPr id="445" name="Google Shape;445;p4"/>
          <p:cNvSpPr/>
          <p:nvPr/>
        </p:nvSpPr>
        <p:spPr>
          <a:xfrm>
            <a:off x="4819924" y="3731239"/>
            <a:ext cx="2057400" cy="1200150"/>
          </a:xfrm>
          <a:prstGeom prst="rect">
            <a:avLst/>
          </a:prstGeom>
          <a:noFill/>
          <a:ln cap="flat" cmpd="sng" w="381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6" name="Google Shape;446;p4"/>
          <p:cNvSpPr/>
          <p:nvPr/>
        </p:nvSpPr>
        <p:spPr>
          <a:xfrm>
            <a:off x="7070150" y="3746568"/>
            <a:ext cx="2057400" cy="1200150"/>
          </a:xfrm>
          <a:prstGeom prst="rect">
            <a:avLst/>
          </a:prstGeom>
          <a:noFill/>
          <a:ln cap="flat" cmpd="sng" w="381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7" name="Google Shape;447;p4"/>
          <p:cNvSpPr/>
          <p:nvPr/>
        </p:nvSpPr>
        <p:spPr>
          <a:xfrm>
            <a:off x="9385612" y="3746568"/>
            <a:ext cx="2057400" cy="1200150"/>
          </a:xfrm>
          <a:prstGeom prst="rect">
            <a:avLst/>
          </a:prstGeom>
          <a:noFill/>
          <a:ln cap="flat" cmpd="sng" w="381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8" name="Google Shape;448;p4"/>
          <p:cNvSpPr/>
          <p:nvPr/>
        </p:nvSpPr>
        <p:spPr>
          <a:xfrm>
            <a:off x="4805250" y="5112759"/>
            <a:ext cx="6637761" cy="120015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9" name="Google Shape;449;p4"/>
          <p:cNvSpPr/>
          <p:nvPr/>
        </p:nvSpPr>
        <p:spPr>
          <a:xfrm>
            <a:off x="4809921" y="6467643"/>
            <a:ext cx="6637761" cy="120015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0" name="Google Shape;450;p4"/>
          <p:cNvSpPr txBox="1"/>
          <p:nvPr/>
        </p:nvSpPr>
        <p:spPr>
          <a:xfrm>
            <a:off x="5357406" y="5857098"/>
            <a:ext cx="99123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Datasets</a:t>
            </a:r>
            <a:endParaRPr/>
          </a:p>
        </p:txBody>
      </p:sp>
      <p:sp>
        <p:nvSpPr>
          <p:cNvPr id="451" name="Google Shape;451;p4"/>
          <p:cNvSpPr txBox="1"/>
          <p:nvPr/>
        </p:nvSpPr>
        <p:spPr>
          <a:xfrm>
            <a:off x="7148162" y="3884978"/>
            <a:ext cx="1979388"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Advanced analytics</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ML Graph</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Deep learning</a:t>
            </a:r>
            <a:endParaRPr/>
          </a:p>
        </p:txBody>
      </p:sp>
      <p:sp>
        <p:nvSpPr>
          <p:cNvPr id="452" name="Google Shape;452;p4"/>
          <p:cNvSpPr txBox="1"/>
          <p:nvPr/>
        </p:nvSpPr>
        <p:spPr>
          <a:xfrm>
            <a:off x="9834058" y="3902846"/>
            <a:ext cx="116051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Ecosystem</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Packages</a:t>
            </a:r>
            <a:endParaRPr/>
          </a:p>
        </p:txBody>
      </p:sp>
      <p:sp>
        <p:nvSpPr>
          <p:cNvPr id="453" name="Google Shape;453;p4"/>
          <p:cNvSpPr txBox="1"/>
          <p:nvPr/>
        </p:nvSpPr>
        <p:spPr>
          <a:xfrm>
            <a:off x="7591730" y="5854410"/>
            <a:ext cx="130189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DataFrames</a:t>
            </a:r>
            <a:endParaRPr b="0" i="0" sz="1800" u="none" cap="none" strike="noStrike">
              <a:solidFill>
                <a:schemeClr val="dk1"/>
              </a:solidFill>
              <a:latin typeface="Calibri"/>
              <a:ea typeface="Calibri"/>
              <a:cs typeface="Calibri"/>
              <a:sym typeface="Calibri"/>
            </a:endParaRPr>
          </a:p>
        </p:txBody>
      </p:sp>
      <p:sp>
        <p:nvSpPr>
          <p:cNvPr id="454" name="Google Shape;454;p4"/>
          <p:cNvSpPr txBox="1"/>
          <p:nvPr/>
        </p:nvSpPr>
        <p:spPr>
          <a:xfrm>
            <a:off x="10414312" y="5764895"/>
            <a:ext cx="5437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SQL</a:t>
            </a:r>
            <a:endParaRPr/>
          </a:p>
        </p:txBody>
      </p:sp>
      <p:sp>
        <p:nvSpPr>
          <p:cNvPr id="455" name="Google Shape;455;p4"/>
          <p:cNvSpPr txBox="1"/>
          <p:nvPr/>
        </p:nvSpPr>
        <p:spPr>
          <a:xfrm>
            <a:off x="7211401" y="5098063"/>
            <a:ext cx="2062552"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Structured API </a:t>
            </a:r>
            <a:endParaRPr/>
          </a:p>
          <a:p>
            <a:pPr indent="0" lvl="0" marL="0" marR="0" rtl="0" algn="ctr">
              <a:spcBef>
                <a:spcPts val="0"/>
              </a:spcBef>
              <a:spcAft>
                <a:spcPts val="0"/>
              </a:spcAft>
              <a:buNone/>
            </a:pPr>
            <a:r>
              <a:rPr b="0" i="0" lang="en-US" sz="1600" u="none" cap="none" strike="noStrike">
                <a:solidFill>
                  <a:schemeClr val="dk1"/>
                </a:solidFill>
                <a:latin typeface="Calibri"/>
                <a:ea typeface="Calibri"/>
                <a:cs typeface="Calibri"/>
                <a:sym typeface="Calibri"/>
              </a:rPr>
              <a:t>(High-level APIs)</a:t>
            </a:r>
            <a:endParaRPr/>
          </a:p>
        </p:txBody>
      </p:sp>
      <p:sp>
        <p:nvSpPr>
          <p:cNvPr id="456" name="Google Shape;456;p4"/>
          <p:cNvSpPr txBox="1"/>
          <p:nvPr/>
        </p:nvSpPr>
        <p:spPr>
          <a:xfrm>
            <a:off x="5316357" y="3978350"/>
            <a:ext cx="129375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Structured</a:t>
            </a:r>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Streaming</a:t>
            </a:r>
            <a:endParaRPr/>
          </a:p>
        </p:txBody>
      </p:sp>
      <p:sp>
        <p:nvSpPr>
          <p:cNvPr id="457" name="Google Shape;457;p4"/>
          <p:cNvSpPr txBox="1"/>
          <p:nvPr/>
        </p:nvSpPr>
        <p:spPr>
          <a:xfrm>
            <a:off x="7237887" y="6606053"/>
            <a:ext cx="200958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Low Level APIs</a:t>
            </a:r>
            <a:endParaRPr/>
          </a:p>
        </p:txBody>
      </p:sp>
      <p:sp>
        <p:nvSpPr>
          <p:cNvPr id="458" name="Google Shape;458;p4"/>
          <p:cNvSpPr txBox="1"/>
          <p:nvPr/>
        </p:nvSpPr>
        <p:spPr>
          <a:xfrm>
            <a:off x="5009691" y="7215840"/>
            <a:ext cx="213847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Distributed Variables</a:t>
            </a:r>
            <a:endParaRPr/>
          </a:p>
        </p:txBody>
      </p:sp>
      <p:sp>
        <p:nvSpPr>
          <p:cNvPr id="459" name="Google Shape;459;p4"/>
          <p:cNvSpPr txBox="1"/>
          <p:nvPr/>
        </p:nvSpPr>
        <p:spPr>
          <a:xfrm>
            <a:off x="10378023" y="7215840"/>
            <a:ext cx="68480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RDDs</a:t>
            </a:r>
            <a:endParaRPr/>
          </a:p>
        </p:txBody>
      </p:sp>
      <p:sp>
        <p:nvSpPr>
          <p:cNvPr id="460" name="Google Shape;460;p4"/>
          <p:cNvSpPr/>
          <p:nvPr/>
        </p:nvSpPr>
        <p:spPr>
          <a:xfrm>
            <a:off x="1078406" y="1598513"/>
            <a:ext cx="121104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Open Sans"/>
                <a:ea typeface="Open Sans"/>
                <a:cs typeface="Open Sans"/>
                <a:sym typeface="Open Sans"/>
              </a:rPr>
              <a:t>Structured streaming is a high-level streaming API that is built on spark SQL engine. </a:t>
            </a:r>
            <a:endParaRPr/>
          </a:p>
        </p:txBody>
      </p:sp>
      <p:sp>
        <p:nvSpPr>
          <p:cNvPr id="461" name="Google Shape;461;p4"/>
          <p:cNvSpPr/>
          <p:nvPr/>
        </p:nvSpPr>
        <p:spPr>
          <a:xfrm>
            <a:off x="750249" y="168554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39"/>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When should you use Structured Streaming?</a:t>
            </a:r>
            <a:endParaRPr/>
          </a:p>
        </p:txBody>
      </p:sp>
      <p:sp>
        <p:nvSpPr>
          <p:cNvPr id="1206" name="Google Shape;1206;p39"/>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2</a:t>
            </a:r>
            <a:endParaRPr/>
          </a:p>
        </p:txBody>
      </p:sp>
      <p:sp>
        <p:nvSpPr>
          <p:cNvPr id="1207" name="Google Shape;1207;p39"/>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To create a streaming application using Dataset and DataFrame APIs</a:t>
            </a:r>
            <a:endParaRPr/>
          </a:p>
        </p:txBody>
      </p:sp>
      <p:sp>
        <p:nvSpPr>
          <p:cNvPr id="1208" name="Google Shape;1208;p39"/>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When providing data consistencies and exactly-once semantics even in case of delays and failures at multiple levels</a:t>
            </a:r>
            <a:endParaRPr/>
          </a:p>
        </p:txBody>
      </p:sp>
      <p:sp>
        <p:nvSpPr>
          <p:cNvPr id="1209" name="Google Shape;1209;p39"/>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For creating continuous applications that are integrated with batch queries, streaming and machine learning</a:t>
            </a:r>
            <a:endParaRPr/>
          </a:p>
        </p:txBody>
      </p:sp>
      <p:sp>
        <p:nvSpPr>
          <p:cNvPr id="1210" name="Google Shape;1210;p39"/>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All of the above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40"/>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t>Explanation: </a:t>
            </a:r>
            <a:r>
              <a:rPr b="0" lang="en-US"/>
              <a:t>You can use Structured Streaming for all the mentioned cases.</a:t>
            </a:r>
            <a:endParaRPr/>
          </a:p>
        </p:txBody>
      </p:sp>
      <p:sp>
        <p:nvSpPr>
          <p:cNvPr id="1216" name="Google Shape;1216;p40"/>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2</a:t>
            </a:r>
            <a:endParaRPr/>
          </a:p>
        </p:txBody>
      </p:sp>
      <p:sp>
        <p:nvSpPr>
          <p:cNvPr id="1217" name="Google Shape;1217;p40"/>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To create a streaming application using Dataset and DataFrame APIs</a:t>
            </a:r>
            <a:endParaRPr/>
          </a:p>
        </p:txBody>
      </p:sp>
      <p:sp>
        <p:nvSpPr>
          <p:cNvPr id="1218" name="Google Shape;1218;p40"/>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When providing data consistencies and exactly-once semantics even in case of delays and failures at multiple levels</a:t>
            </a:r>
            <a:endParaRPr/>
          </a:p>
        </p:txBody>
      </p:sp>
      <p:sp>
        <p:nvSpPr>
          <p:cNvPr id="1219" name="Google Shape;1219;p40"/>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For creating continuous applications that are integrated with batch queries, streaming and machine learning</a:t>
            </a:r>
            <a:endParaRPr/>
          </a:p>
        </p:txBody>
      </p:sp>
      <p:sp>
        <p:nvSpPr>
          <p:cNvPr id="1220" name="Google Shape;1220;p40"/>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All of the above</a:t>
            </a:r>
            <a:endParaRPr/>
          </a:p>
        </p:txBody>
      </p:sp>
      <p:sp>
        <p:nvSpPr>
          <p:cNvPr id="1221" name="Google Shape;1221;p40"/>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When should you use Structured Streaming?</a:t>
            </a:r>
            <a:endParaRPr/>
          </a:p>
        </p:txBody>
      </p:sp>
      <p:sp>
        <p:nvSpPr>
          <p:cNvPr id="1222" name="Google Shape;1222;p40"/>
          <p:cNvSpPr txBox="1"/>
          <p:nvPr/>
        </p:nvSpPr>
        <p:spPr>
          <a:xfrm>
            <a:off x="3556543" y="6807898"/>
            <a:ext cx="9022188" cy="619532"/>
          </a:xfrm>
          <a:prstGeom prst="rect">
            <a:avLst/>
          </a:prstGeom>
          <a:noFill/>
          <a:ln>
            <a:noFill/>
          </a:ln>
        </p:spPr>
        <p:txBody>
          <a:bodyPr anchorCtr="0" anchor="ctr" bIns="45700" lIns="91425" spcFirstLastPara="1" rIns="91425" wrap="square" tIns="45700">
            <a:normAutofit/>
          </a:bodyPr>
          <a:lstStyle/>
          <a:p>
            <a:pPr indent="-304784" lvl="0" marL="304784" marR="0" rtl="0" algn="l">
              <a:lnSpc>
                <a:spcPct val="90000"/>
              </a:lnSpc>
              <a:spcBef>
                <a:spcPts val="0"/>
              </a:spcBef>
              <a:spcAft>
                <a:spcPts val="0"/>
              </a:spcAft>
              <a:buClr>
                <a:srgbClr val="3C9F37"/>
              </a:buClr>
              <a:buSzPts val="2400"/>
              <a:buFont typeface="Arial"/>
              <a:buNone/>
            </a:pPr>
            <a:r>
              <a:rPr b="1" lang="en-US" sz="2400">
                <a:solidFill>
                  <a:srgbClr val="3C9F37"/>
                </a:solidFill>
                <a:latin typeface="Open Sans"/>
                <a:ea typeface="Open Sans"/>
                <a:cs typeface="Open Sans"/>
                <a:sym typeface="Open Sans"/>
              </a:rPr>
              <a:t>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41"/>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is a correct way of referring columns in the stream?</a:t>
            </a:r>
            <a:endParaRPr/>
          </a:p>
        </p:txBody>
      </p:sp>
      <p:sp>
        <p:nvSpPr>
          <p:cNvPr id="1228" name="Google Shape;1228;p41"/>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3</a:t>
            </a:r>
            <a:endParaRPr/>
          </a:p>
        </p:txBody>
      </p:sp>
      <p:sp>
        <p:nvSpPr>
          <p:cNvPr id="1229" name="Google Shape;1229;p41"/>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personStream(“city”)</a:t>
            </a:r>
            <a:endParaRPr/>
          </a:p>
        </p:txBody>
      </p:sp>
      <p:sp>
        <p:nvSpPr>
          <p:cNvPr id="1230" name="Google Shape;1230;p41"/>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personStream.column(“city”)</a:t>
            </a:r>
            <a:endParaRPr/>
          </a:p>
        </p:txBody>
      </p:sp>
      <p:sp>
        <p:nvSpPr>
          <p:cNvPr id="1231" name="Google Shape;1231;p41"/>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personStream.col(“city”)</a:t>
            </a:r>
            <a:endParaRPr/>
          </a:p>
        </p:txBody>
      </p:sp>
      <p:sp>
        <p:nvSpPr>
          <p:cNvPr id="1232" name="Google Shape;1232;p41"/>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$”city”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42"/>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t>Explanation: </a:t>
            </a:r>
            <a:r>
              <a:rPr b="0" lang="en-US"/>
              <a:t>personStream(“city”), personStream.col(“city”), and $”city” are the options that can help you refer to columns in a stream</a:t>
            </a:r>
            <a:endParaRPr/>
          </a:p>
          <a:p>
            <a:pPr indent="0" lvl="0" marL="0" rtl="0" algn="l">
              <a:lnSpc>
                <a:spcPct val="90000"/>
              </a:lnSpc>
              <a:spcBef>
                <a:spcPts val="1000"/>
              </a:spcBef>
              <a:spcAft>
                <a:spcPts val="0"/>
              </a:spcAft>
              <a:buClr>
                <a:srgbClr val="3F3F3F"/>
              </a:buClr>
              <a:buSzPts val="2400"/>
              <a:buNone/>
            </a:pPr>
            <a:r>
              <a:t/>
            </a:r>
            <a:endParaRPr/>
          </a:p>
        </p:txBody>
      </p:sp>
      <p:sp>
        <p:nvSpPr>
          <p:cNvPr id="1238" name="Google Shape;1238;p42"/>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3</a:t>
            </a:r>
            <a:endParaRPr/>
          </a:p>
        </p:txBody>
      </p:sp>
      <p:sp>
        <p:nvSpPr>
          <p:cNvPr id="1239" name="Google Shape;1239;p42"/>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is a correct way of referring columns in the stream?</a:t>
            </a:r>
            <a:endParaRPr/>
          </a:p>
        </p:txBody>
      </p:sp>
      <p:sp>
        <p:nvSpPr>
          <p:cNvPr id="1240" name="Google Shape;1240;p42"/>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personStream(“city”)</a:t>
            </a:r>
            <a:endParaRPr/>
          </a:p>
        </p:txBody>
      </p:sp>
      <p:sp>
        <p:nvSpPr>
          <p:cNvPr id="1241" name="Google Shape;1241;p42"/>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personStream.column(“city”)</a:t>
            </a:r>
            <a:endParaRPr/>
          </a:p>
        </p:txBody>
      </p:sp>
      <p:sp>
        <p:nvSpPr>
          <p:cNvPr id="1242" name="Google Shape;1242;p42"/>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personStream.col(“city”)</a:t>
            </a:r>
            <a:endParaRPr/>
          </a:p>
        </p:txBody>
      </p:sp>
      <p:sp>
        <p:nvSpPr>
          <p:cNvPr id="1243" name="Google Shape;1243;p42"/>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$”city”</a:t>
            </a:r>
            <a:endParaRPr/>
          </a:p>
        </p:txBody>
      </p:sp>
      <p:sp>
        <p:nvSpPr>
          <p:cNvPr id="1244" name="Google Shape;1244;p42"/>
          <p:cNvSpPr txBox="1"/>
          <p:nvPr/>
        </p:nvSpPr>
        <p:spPr>
          <a:xfrm>
            <a:off x="3556543" y="6807898"/>
            <a:ext cx="9022188" cy="619532"/>
          </a:xfrm>
          <a:prstGeom prst="rect">
            <a:avLst/>
          </a:prstGeom>
          <a:noFill/>
          <a:ln>
            <a:noFill/>
          </a:ln>
        </p:spPr>
        <p:txBody>
          <a:bodyPr anchorCtr="0" anchor="ctr" bIns="45700" lIns="91425" spcFirstLastPara="1" rIns="91425" wrap="square" tIns="45700">
            <a:normAutofit/>
          </a:bodyPr>
          <a:lstStyle/>
          <a:p>
            <a:pPr indent="-304784" lvl="0" marL="304784" marR="0" rtl="0" algn="l">
              <a:lnSpc>
                <a:spcPct val="90000"/>
              </a:lnSpc>
              <a:spcBef>
                <a:spcPts val="0"/>
              </a:spcBef>
              <a:spcAft>
                <a:spcPts val="0"/>
              </a:spcAft>
              <a:buClr>
                <a:srgbClr val="3C9F37"/>
              </a:buClr>
              <a:buSzPts val="2400"/>
              <a:buFont typeface="Arial"/>
              <a:buNone/>
            </a:pPr>
            <a:r>
              <a:rPr b="1" lang="en-US" sz="2400">
                <a:solidFill>
                  <a:srgbClr val="3C9F37"/>
                </a:solidFill>
                <a:latin typeface="Open Sans"/>
                <a:ea typeface="Open Sans"/>
                <a:cs typeface="Open Sans"/>
                <a:sym typeface="Open Sans"/>
              </a:rPr>
              <a:t>a, c, and 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43"/>
          <p:cNvSpPr txBox="1"/>
          <p:nvPr>
            <p:ph idx="1" type="body"/>
          </p:nvPr>
        </p:nvSpPr>
        <p:spPr>
          <a:xfrm>
            <a:off x="1009782" y="3762307"/>
            <a:ext cx="14236437" cy="5355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404040"/>
              </a:buClr>
              <a:buSzPts val="800"/>
              <a:buFont typeface="Arial"/>
              <a:buNone/>
            </a:pPr>
            <a:r>
              <a:rPr b="0" i="0" lang="en-US" sz="3200" u="none" cap="none" strike="noStrike">
                <a:solidFill>
                  <a:srgbClr val="404040"/>
                </a:solidFill>
                <a:latin typeface="Open Sans ExtraBold"/>
                <a:ea typeface="Open Sans ExtraBold"/>
                <a:cs typeface="Open Sans ExtraBold"/>
                <a:sym typeface="Open Sans ExtraBold"/>
              </a:rPr>
              <a:t>This concludes “Spark Structured Streaming.”</a:t>
            </a:r>
            <a:endParaRPr b="0" i="0" sz="3200" u="none" cap="none" strike="noStrike">
              <a:solidFill>
                <a:srgbClr val="404040"/>
              </a:solidFill>
              <a:latin typeface="Open Sans ExtraBold"/>
              <a:ea typeface="Open Sans ExtraBold"/>
              <a:cs typeface="Open Sans ExtraBold"/>
              <a:sym typeface="Open Sans ExtraBold"/>
            </a:endParaRPr>
          </a:p>
        </p:txBody>
      </p:sp>
      <p:sp>
        <p:nvSpPr>
          <p:cNvPr id="1250" name="Google Shape;1250;p43"/>
          <p:cNvSpPr txBox="1"/>
          <p:nvPr>
            <p:ph idx="2" type="body"/>
          </p:nvPr>
        </p:nvSpPr>
        <p:spPr>
          <a:xfrm>
            <a:off x="2453769" y="4553376"/>
            <a:ext cx="11348462" cy="4801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404040"/>
              </a:buClr>
              <a:buSzPts val="700"/>
              <a:buFont typeface="Arial"/>
              <a:buNone/>
            </a:pPr>
            <a:r>
              <a:rPr b="0" i="0" lang="en-US" sz="2800" u="none" cap="none" strike="noStrike">
                <a:solidFill>
                  <a:srgbClr val="3F3F3F"/>
                </a:solidFill>
                <a:latin typeface="Open Sans"/>
                <a:ea typeface="Open Sans"/>
                <a:cs typeface="Open Sans"/>
                <a:sym typeface="Open Sans"/>
              </a:rPr>
              <a:t>The next lesson is “Spark ML Programming.”</a:t>
            </a:r>
            <a:endParaRPr b="0" i="0" sz="2800" u="none" cap="none" strike="noStrike">
              <a:solidFill>
                <a:srgbClr val="3F3F3F"/>
              </a:solidFill>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Spark Structured Streaming (Contd.)</a:t>
            </a:r>
            <a:endParaRPr/>
          </a:p>
        </p:txBody>
      </p:sp>
      <p:pic>
        <p:nvPicPr>
          <p:cNvPr id="467" name="Google Shape;467;p5"/>
          <p:cNvPicPr preferRelativeResize="0"/>
          <p:nvPr/>
        </p:nvPicPr>
        <p:blipFill rotWithShape="1">
          <a:blip r:embed="rId3">
            <a:alphaModFix/>
          </a:blip>
          <a:srcRect b="0" l="0" r="0" t="0"/>
          <a:stretch/>
        </p:blipFill>
        <p:spPr>
          <a:xfrm>
            <a:off x="2676525" y="882223"/>
            <a:ext cx="10889402" cy="274320"/>
          </a:xfrm>
          <a:prstGeom prst="rect">
            <a:avLst/>
          </a:prstGeom>
          <a:noFill/>
          <a:ln>
            <a:noFill/>
          </a:ln>
        </p:spPr>
      </p:pic>
      <p:sp>
        <p:nvSpPr>
          <p:cNvPr id="468" name="Google Shape;468;p5"/>
          <p:cNvSpPr/>
          <p:nvPr/>
        </p:nvSpPr>
        <p:spPr>
          <a:xfrm>
            <a:off x="1061648" y="1578432"/>
            <a:ext cx="1234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Spark Structured Streaming is introduced to overcome the shortcoming of DStreams.</a:t>
            </a:r>
            <a:endParaRPr/>
          </a:p>
        </p:txBody>
      </p:sp>
      <p:sp>
        <p:nvSpPr>
          <p:cNvPr id="469" name="Google Shape;469;p5"/>
          <p:cNvSpPr/>
          <p:nvPr/>
        </p:nvSpPr>
        <p:spPr>
          <a:xfrm>
            <a:off x="750249" y="166288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0" name="Google Shape;470;p5"/>
          <p:cNvSpPr/>
          <p:nvPr/>
        </p:nvSpPr>
        <p:spPr>
          <a:xfrm>
            <a:off x="6185764" y="3532341"/>
            <a:ext cx="3705034" cy="3702452"/>
          </a:xfrm>
          <a:custGeom>
            <a:rect b="b" l="l" r="r" t="t"/>
            <a:pathLst>
              <a:path extrusionOk="0" h="1360" w="1360">
                <a:moveTo>
                  <a:pt x="680" y="0"/>
                </a:moveTo>
                <a:cubicBezTo>
                  <a:pt x="304" y="0"/>
                  <a:pt x="0" y="304"/>
                  <a:pt x="0" y="680"/>
                </a:cubicBezTo>
                <a:cubicBezTo>
                  <a:pt x="0" y="1056"/>
                  <a:pt x="304" y="1360"/>
                  <a:pt x="680" y="1360"/>
                </a:cubicBezTo>
                <a:cubicBezTo>
                  <a:pt x="1056" y="1360"/>
                  <a:pt x="1360" y="1056"/>
                  <a:pt x="1360" y="680"/>
                </a:cubicBezTo>
                <a:cubicBezTo>
                  <a:pt x="1360" y="304"/>
                  <a:pt x="1056" y="0"/>
                  <a:pt x="680" y="0"/>
                </a:cubicBezTo>
                <a:close/>
                <a:moveTo>
                  <a:pt x="680" y="1278"/>
                </a:moveTo>
                <a:cubicBezTo>
                  <a:pt x="350" y="1278"/>
                  <a:pt x="82" y="1010"/>
                  <a:pt x="82" y="680"/>
                </a:cubicBezTo>
                <a:cubicBezTo>
                  <a:pt x="82" y="350"/>
                  <a:pt x="350" y="82"/>
                  <a:pt x="680" y="82"/>
                </a:cubicBezTo>
                <a:cubicBezTo>
                  <a:pt x="1010" y="82"/>
                  <a:pt x="1278" y="350"/>
                  <a:pt x="1278" y="680"/>
                </a:cubicBezTo>
                <a:cubicBezTo>
                  <a:pt x="1278" y="1010"/>
                  <a:pt x="1010" y="1278"/>
                  <a:pt x="680" y="1278"/>
                </a:cubicBezTo>
                <a:close/>
              </a:path>
            </a:pathLst>
          </a:custGeom>
          <a:solidFill>
            <a:srgbClr val="33425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471" name="Google Shape;471;p5"/>
          <p:cNvSpPr/>
          <p:nvPr/>
        </p:nvSpPr>
        <p:spPr>
          <a:xfrm>
            <a:off x="6420770" y="4118440"/>
            <a:ext cx="493184" cy="493184"/>
          </a:xfrm>
          <a:custGeom>
            <a:rect b="b" l="l" r="r" t="t"/>
            <a:pathLst>
              <a:path extrusionOk="0" h="163" w="163">
                <a:moveTo>
                  <a:pt x="134" y="29"/>
                </a:moveTo>
                <a:cubicBezTo>
                  <a:pt x="163" y="58"/>
                  <a:pt x="163" y="105"/>
                  <a:pt x="134" y="134"/>
                </a:cubicBezTo>
                <a:cubicBezTo>
                  <a:pt x="105" y="163"/>
                  <a:pt x="58" y="163"/>
                  <a:pt x="29" y="134"/>
                </a:cubicBezTo>
                <a:cubicBezTo>
                  <a:pt x="0" y="105"/>
                  <a:pt x="0" y="58"/>
                  <a:pt x="29" y="29"/>
                </a:cubicBezTo>
                <a:cubicBezTo>
                  <a:pt x="58" y="0"/>
                  <a:pt x="105" y="0"/>
                  <a:pt x="134" y="29"/>
                </a:cubicBezTo>
              </a:path>
            </a:pathLst>
          </a:custGeom>
          <a:solidFill>
            <a:srgbClr val="2DA99D"/>
          </a:solidFill>
          <a:ln cap="flat" cmpd="sng" w="28575">
            <a:solidFill>
              <a:srgbClr val="CDF3F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472" name="Google Shape;472;p5"/>
          <p:cNvSpPr/>
          <p:nvPr/>
        </p:nvSpPr>
        <p:spPr>
          <a:xfrm>
            <a:off x="6430783" y="6263948"/>
            <a:ext cx="493184" cy="493184"/>
          </a:xfrm>
          <a:custGeom>
            <a:rect b="b" l="l" r="r" t="t"/>
            <a:pathLst>
              <a:path extrusionOk="0" h="163" w="163">
                <a:moveTo>
                  <a:pt x="29" y="29"/>
                </a:moveTo>
                <a:cubicBezTo>
                  <a:pt x="58" y="0"/>
                  <a:pt x="105" y="0"/>
                  <a:pt x="134" y="29"/>
                </a:cubicBezTo>
                <a:cubicBezTo>
                  <a:pt x="163" y="58"/>
                  <a:pt x="163" y="105"/>
                  <a:pt x="134" y="134"/>
                </a:cubicBezTo>
                <a:cubicBezTo>
                  <a:pt x="105" y="163"/>
                  <a:pt x="58" y="163"/>
                  <a:pt x="29" y="134"/>
                </a:cubicBezTo>
                <a:cubicBezTo>
                  <a:pt x="0" y="105"/>
                  <a:pt x="0" y="58"/>
                  <a:pt x="29" y="29"/>
                </a:cubicBezTo>
              </a:path>
            </a:pathLst>
          </a:custGeom>
          <a:solidFill>
            <a:srgbClr val="D14358"/>
          </a:solidFill>
          <a:ln cap="flat" cmpd="sng" w="28575">
            <a:solidFill>
              <a:srgbClr val="F6D7D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473" name="Google Shape;473;p5"/>
          <p:cNvSpPr/>
          <p:nvPr/>
        </p:nvSpPr>
        <p:spPr>
          <a:xfrm>
            <a:off x="9174693" y="6263948"/>
            <a:ext cx="493184" cy="493184"/>
          </a:xfrm>
          <a:custGeom>
            <a:rect b="b" l="l" r="r" t="t"/>
            <a:pathLst>
              <a:path extrusionOk="0" h="163" w="163">
                <a:moveTo>
                  <a:pt x="29" y="134"/>
                </a:moveTo>
                <a:cubicBezTo>
                  <a:pt x="0" y="105"/>
                  <a:pt x="0" y="58"/>
                  <a:pt x="29" y="29"/>
                </a:cubicBezTo>
                <a:cubicBezTo>
                  <a:pt x="58" y="0"/>
                  <a:pt x="105" y="0"/>
                  <a:pt x="134" y="29"/>
                </a:cubicBezTo>
                <a:cubicBezTo>
                  <a:pt x="163" y="58"/>
                  <a:pt x="163" y="105"/>
                  <a:pt x="134" y="134"/>
                </a:cubicBezTo>
                <a:cubicBezTo>
                  <a:pt x="105" y="163"/>
                  <a:pt x="58" y="163"/>
                  <a:pt x="29" y="134"/>
                </a:cubicBezTo>
              </a:path>
            </a:pathLst>
          </a:custGeom>
          <a:solidFill>
            <a:srgbClr val="F29B26"/>
          </a:solidFill>
          <a:ln cap="flat" cmpd="sng" w="28575">
            <a:solidFill>
              <a:srgbClr val="FCEAD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474" name="Google Shape;474;p5"/>
          <p:cNvSpPr/>
          <p:nvPr/>
        </p:nvSpPr>
        <p:spPr>
          <a:xfrm>
            <a:off x="9229537" y="4164606"/>
            <a:ext cx="493184" cy="493184"/>
          </a:xfrm>
          <a:custGeom>
            <a:rect b="b" l="l" r="r" t="t"/>
            <a:pathLst>
              <a:path extrusionOk="0" h="163" w="163">
                <a:moveTo>
                  <a:pt x="134" y="134"/>
                </a:moveTo>
                <a:cubicBezTo>
                  <a:pt x="105" y="163"/>
                  <a:pt x="58" y="163"/>
                  <a:pt x="29" y="134"/>
                </a:cubicBezTo>
                <a:cubicBezTo>
                  <a:pt x="0" y="105"/>
                  <a:pt x="0" y="58"/>
                  <a:pt x="29" y="29"/>
                </a:cubicBezTo>
                <a:cubicBezTo>
                  <a:pt x="58" y="0"/>
                  <a:pt x="105" y="0"/>
                  <a:pt x="134" y="29"/>
                </a:cubicBezTo>
                <a:cubicBezTo>
                  <a:pt x="163" y="58"/>
                  <a:pt x="163" y="105"/>
                  <a:pt x="134" y="134"/>
                </a:cubicBezTo>
              </a:path>
            </a:pathLst>
          </a:custGeom>
          <a:solidFill>
            <a:srgbClr val="9BBB5C"/>
          </a:solidFill>
          <a:ln cap="flat" cmpd="sng" w="28575">
            <a:solidFill>
              <a:srgbClr val="EAF1D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475" name="Google Shape;475;p5"/>
          <p:cNvSpPr/>
          <p:nvPr/>
        </p:nvSpPr>
        <p:spPr>
          <a:xfrm>
            <a:off x="4896708" y="3573947"/>
            <a:ext cx="1486434" cy="690136"/>
          </a:xfrm>
          <a:custGeom>
            <a:rect b="b" l="l" r="r" t="t"/>
            <a:pathLst>
              <a:path extrusionOk="0" h="115" w="247">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33B48"/>
              </a:solidFill>
              <a:latin typeface="Calibri"/>
              <a:ea typeface="Calibri"/>
              <a:cs typeface="Calibri"/>
              <a:sym typeface="Calibri"/>
            </a:endParaRPr>
          </a:p>
        </p:txBody>
      </p:sp>
      <p:sp>
        <p:nvSpPr>
          <p:cNvPr id="476" name="Google Shape;476;p5"/>
          <p:cNvSpPr/>
          <p:nvPr/>
        </p:nvSpPr>
        <p:spPr>
          <a:xfrm flipH="1">
            <a:off x="9667877" y="3599453"/>
            <a:ext cx="1486434" cy="690136"/>
          </a:xfrm>
          <a:custGeom>
            <a:rect b="b" l="l" r="r" t="t"/>
            <a:pathLst>
              <a:path extrusionOk="0" h="115" w="247">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rgbClr val="9BBB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33B48"/>
              </a:solidFill>
              <a:latin typeface="Calibri"/>
              <a:ea typeface="Calibri"/>
              <a:cs typeface="Calibri"/>
              <a:sym typeface="Calibri"/>
            </a:endParaRPr>
          </a:p>
        </p:txBody>
      </p:sp>
      <p:sp>
        <p:nvSpPr>
          <p:cNvPr id="477" name="Google Shape;477;p5"/>
          <p:cNvSpPr/>
          <p:nvPr/>
        </p:nvSpPr>
        <p:spPr>
          <a:xfrm flipH="1" rot="10800000">
            <a:off x="4934336" y="6636690"/>
            <a:ext cx="1486434" cy="690136"/>
          </a:xfrm>
          <a:custGeom>
            <a:rect b="b" l="l" r="r" t="t"/>
            <a:pathLst>
              <a:path extrusionOk="0" h="115" w="247">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rgbClr val="D1435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33B48"/>
              </a:solidFill>
              <a:latin typeface="Calibri"/>
              <a:ea typeface="Calibri"/>
              <a:cs typeface="Calibri"/>
              <a:sym typeface="Calibri"/>
            </a:endParaRPr>
          </a:p>
        </p:txBody>
      </p:sp>
      <p:sp>
        <p:nvSpPr>
          <p:cNvPr id="478" name="Google Shape;478;p5"/>
          <p:cNvSpPr/>
          <p:nvPr/>
        </p:nvSpPr>
        <p:spPr>
          <a:xfrm rot="10800000">
            <a:off x="9667877" y="6636690"/>
            <a:ext cx="1486434" cy="690136"/>
          </a:xfrm>
          <a:custGeom>
            <a:rect b="b" l="l" r="r" t="t"/>
            <a:pathLst>
              <a:path extrusionOk="0" h="115" w="247">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rgbClr val="F29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33B48"/>
              </a:solidFill>
              <a:latin typeface="Calibri"/>
              <a:ea typeface="Calibri"/>
              <a:cs typeface="Calibri"/>
              <a:sym typeface="Calibri"/>
            </a:endParaRPr>
          </a:p>
        </p:txBody>
      </p:sp>
      <p:sp>
        <p:nvSpPr>
          <p:cNvPr id="479" name="Google Shape;479;p5"/>
          <p:cNvSpPr txBox="1"/>
          <p:nvPr/>
        </p:nvSpPr>
        <p:spPr>
          <a:xfrm>
            <a:off x="11540889" y="3250665"/>
            <a:ext cx="310123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Open Sans"/>
                <a:ea typeface="Open Sans"/>
                <a:cs typeface="Open Sans"/>
                <a:sym typeface="Open Sans"/>
              </a:rPr>
              <a:t>Difficult to deal with delayed data</a:t>
            </a:r>
            <a:endParaRPr/>
          </a:p>
        </p:txBody>
      </p:sp>
      <p:sp>
        <p:nvSpPr>
          <p:cNvPr id="480" name="Google Shape;480;p5"/>
          <p:cNvSpPr txBox="1"/>
          <p:nvPr/>
        </p:nvSpPr>
        <p:spPr>
          <a:xfrm>
            <a:off x="11166483" y="7139728"/>
            <a:ext cx="39257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Open Sans"/>
                <a:ea typeface="Open Sans"/>
                <a:cs typeface="Open Sans"/>
                <a:sym typeface="Open Sans"/>
              </a:rPr>
              <a:t>Unreliable streaming</a:t>
            </a:r>
            <a:endParaRPr/>
          </a:p>
        </p:txBody>
      </p:sp>
      <p:sp>
        <p:nvSpPr>
          <p:cNvPr id="481" name="Google Shape;481;p5"/>
          <p:cNvSpPr txBox="1"/>
          <p:nvPr/>
        </p:nvSpPr>
        <p:spPr>
          <a:xfrm>
            <a:off x="1354067" y="3183175"/>
            <a:ext cx="3196830" cy="120032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chemeClr val="dk1"/>
                </a:solidFill>
                <a:latin typeface="Open Sans"/>
                <a:ea typeface="Open Sans"/>
                <a:cs typeface="Open Sans"/>
                <a:sym typeface="Open Sans"/>
              </a:rPr>
              <a:t>Works only with the batch time</a:t>
            </a:r>
            <a:endParaRPr/>
          </a:p>
          <a:p>
            <a:pPr indent="0" lvl="0" marL="0" marR="0" rtl="0" algn="r">
              <a:lnSpc>
                <a:spcPct val="100000"/>
              </a:lnSpc>
              <a:spcBef>
                <a:spcPts val="0"/>
              </a:spcBef>
              <a:spcAft>
                <a:spcPts val="0"/>
              </a:spcAft>
              <a:buClr>
                <a:schemeClr val="dk1"/>
              </a:buClr>
              <a:buSzPts val="2400"/>
              <a:buFont typeface="Calibri"/>
              <a:buNone/>
            </a:pPr>
            <a:r>
              <a:t/>
            </a:r>
            <a:endParaRPr b="0" i="0" sz="2400" u="none" cap="none" strike="noStrike">
              <a:solidFill>
                <a:srgbClr val="44494E"/>
              </a:solidFill>
              <a:latin typeface="Open Sans"/>
              <a:ea typeface="Open Sans"/>
              <a:cs typeface="Open Sans"/>
              <a:sym typeface="Open Sans"/>
            </a:endParaRPr>
          </a:p>
        </p:txBody>
      </p:sp>
      <p:sp>
        <p:nvSpPr>
          <p:cNvPr id="482" name="Google Shape;482;p5"/>
          <p:cNvSpPr txBox="1"/>
          <p:nvPr/>
        </p:nvSpPr>
        <p:spPr>
          <a:xfrm>
            <a:off x="1383324" y="6825639"/>
            <a:ext cx="297766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Open Sans"/>
                <a:ea typeface="Open Sans"/>
                <a:cs typeface="Open Sans"/>
                <a:sym typeface="Open Sans"/>
              </a:rPr>
              <a:t>DStreams API is different from RDD API</a:t>
            </a:r>
            <a:endParaRPr/>
          </a:p>
        </p:txBody>
      </p:sp>
      <p:sp>
        <p:nvSpPr>
          <p:cNvPr id="483" name="Google Shape;483;p5"/>
          <p:cNvSpPr txBox="1"/>
          <p:nvPr/>
        </p:nvSpPr>
        <p:spPr>
          <a:xfrm>
            <a:off x="6591445" y="4959683"/>
            <a:ext cx="291711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rgbClr val="44494E"/>
                </a:solidFill>
                <a:latin typeface="Open Sans"/>
                <a:ea typeface="Open Sans"/>
                <a:cs typeface="Open Sans"/>
                <a:sym typeface="Open Sans"/>
              </a:rPr>
              <a:t>Limitations of</a:t>
            </a:r>
            <a:r>
              <a:rPr b="1" lang="en-US" sz="2400">
                <a:solidFill>
                  <a:srgbClr val="44494E"/>
                </a:solidFill>
                <a:latin typeface="Open Sans"/>
                <a:ea typeface="Open Sans"/>
                <a:cs typeface="Open Sans"/>
                <a:sym typeface="Open Sans"/>
              </a:rPr>
              <a:t>  DStreams</a:t>
            </a:r>
            <a:endParaRPr b="1" i="0" sz="2400" u="none" cap="none" strike="noStrike">
              <a:solidFill>
                <a:srgbClr val="44494E"/>
              </a:solidFill>
              <a:latin typeface="Open Sans"/>
              <a:ea typeface="Open Sans"/>
              <a:cs typeface="Open Sans"/>
              <a:sym typeface="Open Sans"/>
            </a:endParaRPr>
          </a:p>
        </p:txBody>
      </p:sp>
      <p:sp>
        <p:nvSpPr>
          <p:cNvPr id="484" name="Google Shape;484;p5"/>
          <p:cNvSpPr/>
          <p:nvPr/>
        </p:nvSpPr>
        <p:spPr>
          <a:xfrm>
            <a:off x="1116959" y="2867484"/>
            <a:ext cx="3721324" cy="1478102"/>
          </a:xfrm>
          <a:prstGeom prst="roundRect">
            <a:avLst>
              <a:gd fmla="val 16667" name="adj"/>
            </a:avLst>
          </a:prstGeom>
          <a:noFill/>
          <a:ln cap="flat" cmpd="sng" w="12700">
            <a:solidFill>
              <a:srgbClr val="75707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chemeClr val="lt1"/>
              </a:solidFill>
              <a:latin typeface="Open Sans"/>
              <a:ea typeface="Open Sans"/>
              <a:cs typeface="Open Sans"/>
              <a:sym typeface="Open Sans"/>
            </a:endParaRPr>
          </a:p>
        </p:txBody>
      </p:sp>
      <p:sp>
        <p:nvSpPr>
          <p:cNvPr id="485" name="Google Shape;485;p5"/>
          <p:cNvSpPr/>
          <p:nvPr/>
        </p:nvSpPr>
        <p:spPr>
          <a:xfrm>
            <a:off x="11269507" y="2896334"/>
            <a:ext cx="3721324" cy="1478102"/>
          </a:xfrm>
          <a:prstGeom prst="roundRect">
            <a:avLst>
              <a:gd fmla="val 16667" name="adj"/>
            </a:avLst>
          </a:prstGeom>
          <a:noFill/>
          <a:ln cap="flat" cmpd="sng" w="12700">
            <a:solidFill>
              <a:srgbClr val="75707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chemeClr val="lt1"/>
              </a:solidFill>
              <a:latin typeface="Open Sans"/>
              <a:ea typeface="Open Sans"/>
              <a:cs typeface="Open Sans"/>
              <a:sym typeface="Open Sans"/>
            </a:endParaRPr>
          </a:p>
        </p:txBody>
      </p:sp>
      <p:sp>
        <p:nvSpPr>
          <p:cNvPr id="486" name="Google Shape;486;p5"/>
          <p:cNvSpPr/>
          <p:nvPr/>
        </p:nvSpPr>
        <p:spPr>
          <a:xfrm>
            <a:off x="1060552" y="6575654"/>
            <a:ext cx="3721324" cy="1478102"/>
          </a:xfrm>
          <a:prstGeom prst="roundRect">
            <a:avLst>
              <a:gd fmla="val 16667" name="adj"/>
            </a:avLst>
          </a:prstGeom>
          <a:noFill/>
          <a:ln cap="flat" cmpd="sng" w="12700">
            <a:solidFill>
              <a:srgbClr val="75707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chemeClr val="lt1"/>
              </a:solidFill>
              <a:latin typeface="Open Sans"/>
              <a:ea typeface="Open Sans"/>
              <a:cs typeface="Open Sans"/>
              <a:sym typeface="Open Sans"/>
            </a:endParaRPr>
          </a:p>
        </p:txBody>
      </p:sp>
      <p:sp>
        <p:nvSpPr>
          <p:cNvPr id="487" name="Google Shape;487;p5"/>
          <p:cNvSpPr/>
          <p:nvPr/>
        </p:nvSpPr>
        <p:spPr>
          <a:xfrm>
            <a:off x="11268710" y="6583964"/>
            <a:ext cx="3721324" cy="1478102"/>
          </a:xfrm>
          <a:prstGeom prst="roundRect">
            <a:avLst>
              <a:gd fmla="val 16667" name="adj"/>
            </a:avLst>
          </a:prstGeom>
          <a:noFill/>
          <a:ln cap="flat" cmpd="sng" w="12700">
            <a:solidFill>
              <a:srgbClr val="75707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chemeClr val="lt1"/>
              </a:solidFill>
              <a:latin typeface="Open Sans"/>
              <a:ea typeface="Open Sans"/>
              <a:cs typeface="Open Sans"/>
              <a:sym typeface="Open Sans"/>
            </a:endParaRPr>
          </a:p>
        </p:txBody>
      </p:sp>
      <p:sp>
        <p:nvSpPr>
          <p:cNvPr id="488" name="Google Shape;488;p5"/>
          <p:cNvSpPr txBox="1"/>
          <p:nvPr/>
        </p:nvSpPr>
        <p:spPr>
          <a:xfrm>
            <a:off x="4798929" y="1048255"/>
            <a:ext cx="6658142"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Open Sans ExtraBold"/>
                <a:ea typeface="Open Sans ExtraBold"/>
                <a:cs typeface="Open Sans ExtraBold"/>
                <a:sym typeface="Open Sans ExtraBold"/>
              </a:rPr>
              <a:t>WHY SPARK STRUCTURED STREAMING?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Spark Structured Streaming (Contd.)</a:t>
            </a:r>
            <a:endParaRPr/>
          </a:p>
        </p:txBody>
      </p:sp>
      <p:sp>
        <p:nvSpPr>
          <p:cNvPr id="494" name="Google Shape;494;p6"/>
          <p:cNvSpPr/>
          <p:nvPr/>
        </p:nvSpPr>
        <p:spPr>
          <a:xfrm>
            <a:off x="2096592" y="7839615"/>
            <a:ext cx="3472180" cy="665480"/>
          </a:xfrm>
          <a:custGeom>
            <a:rect b="b" l="l" r="r" t="t"/>
            <a:pathLst>
              <a:path extrusionOk="0" h="21600" w="21600">
                <a:moveTo>
                  <a:pt x="0" y="0"/>
                </a:moveTo>
                <a:lnTo>
                  <a:pt x="0" y="21600"/>
                </a:lnTo>
                <a:lnTo>
                  <a:pt x="21600" y="21600"/>
                </a:lnTo>
                <a:lnTo>
                  <a:pt x="21600" y="289"/>
                </a:lnTo>
              </a:path>
            </a:pathLst>
          </a:custGeom>
          <a:noFill/>
          <a:ln cap="flat" cmpd="sng" w="1270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6"/>
          <p:cNvSpPr/>
          <p:nvPr/>
        </p:nvSpPr>
        <p:spPr>
          <a:xfrm>
            <a:off x="7398056" y="6732467"/>
            <a:ext cx="7956118" cy="1270001"/>
          </a:xfrm>
          <a:prstGeom prst="roundRect">
            <a:avLst>
              <a:gd fmla="val 15000" name="adj"/>
            </a:avLst>
          </a:prstGeom>
          <a:solidFill>
            <a:srgbClr val="FFFFFF"/>
          </a:solidFill>
          <a:ln cap="flat" cmpd="sng" w="12700">
            <a:solidFill>
              <a:srgbClr val="BFBFBF"/>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6"/>
          <p:cNvSpPr/>
          <p:nvPr/>
        </p:nvSpPr>
        <p:spPr>
          <a:xfrm>
            <a:off x="7822684" y="6888237"/>
            <a:ext cx="7378213" cy="1006429"/>
          </a:xfrm>
          <a:prstGeom prst="rect">
            <a:avLst/>
          </a:prstGeom>
          <a:noFill/>
          <a:ln>
            <a:noFill/>
          </a:ln>
        </p:spPr>
        <p:txBody>
          <a:bodyPr anchorCtr="0" anchor="t" bIns="45700" lIns="45700" spcFirstLastPara="1" rIns="45700" wrap="square" tIns="45700">
            <a:spAutoFit/>
          </a:bodyPr>
          <a:lstStyle/>
          <a:p>
            <a:pPr indent="0" lvl="0" marL="0" marR="0" rtl="0" algn="l">
              <a:lnSpc>
                <a:spcPct val="90000"/>
              </a:lnSpc>
              <a:spcBef>
                <a:spcPts val="0"/>
              </a:spcBef>
              <a:spcAft>
                <a:spcPts val="0"/>
              </a:spcAft>
              <a:buNone/>
            </a:pPr>
            <a:r>
              <a:rPr lang="en-US" sz="2200">
                <a:solidFill>
                  <a:srgbClr val="3F3F3F"/>
                </a:solidFill>
                <a:latin typeface="Open Sans"/>
                <a:ea typeface="Open Sans"/>
                <a:cs typeface="Open Sans"/>
                <a:sym typeface="Open Sans"/>
              </a:rPr>
              <a:t>The key idea in Structured Streaming is to treat a live  data stream as a table that is being continuously appended </a:t>
            </a:r>
            <a:endParaRPr/>
          </a:p>
        </p:txBody>
      </p:sp>
      <p:sp>
        <p:nvSpPr>
          <p:cNvPr id="497" name="Google Shape;497;p6"/>
          <p:cNvSpPr/>
          <p:nvPr/>
        </p:nvSpPr>
        <p:spPr>
          <a:xfrm>
            <a:off x="4387530" y="5646352"/>
            <a:ext cx="2777297" cy="36933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Streaming, unbounded table</a:t>
            </a:r>
            <a:endParaRPr sz="1800">
              <a:solidFill>
                <a:srgbClr val="3F3F3F"/>
              </a:solidFill>
              <a:latin typeface="Calibri"/>
              <a:ea typeface="Calibri"/>
              <a:cs typeface="Calibri"/>
              <a:sym typeface="Calibri"/>
            </a:endParaRPr>
          </a:p>
        </p:txBody>
      </p:sp>
      <p:graphicFrame>
        <p:nvGraphicFramePr>
          <p:cNvPr id="498" name="Google Shape;498;p6"/>
          <p:cNvGraphicFramePr/>
          <p:nvPr/>
        </p:nvGraphicFramePr>
        <p:xfrm>
          <a:off x="736600" y="6612752"/>
          <a:ext cx="3000000" cy="3000000"/>
        </p:xfrm>
        <a:graphic>
          <a:graphicData uri="http://schemas.openxmlformats.org/drawingml/2006/table">
            <a:tbl>
              <a:tblPr bandRow="1" firstRow="1">
                <a:noFill/>
                <a:tableStyleId>{60A6C9A6-BDE7-44BE-8D1A-DB3993B4FFB9}</a:tableStyleId>
              </a:tblPr>
              <a:tblGrid>
                <a:gridCol w="672675"/>
                <a:gridCol w="672675"/>
                <a:gridCol w="672675"/>
                <a:gridCol w="672675"/>
              </a:tblGrid>
              <a:tr h="387025">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387025">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r>
              <a:tr h="387025">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graphicFrame>
        <p:nvGraphicFramePr>
          <p:cNvPr id="499" name="Google Shape;499;p6"/>
          <p:cNvGraphicFramePr/>
          <p:nvPr/>
        </p:nvGraphicFramePr>
        <p:xfrm>
          <a:off x="4886859" y="6043731"/>
          <a:ext cx="3000000" cy="3000000"/>
        </p:xfrm>
        <a:graphic>
          <a:graphicData uri="http://schemas.openxmlformats.org/drawingml/2006/table">
            <a:tbl>
              <a:tblPr bandRow="1" firstRow="1">
                <a:noFill/>
                <a:tableStyleId>{60A6C9A6-BDE7-44BE-8D1A-DB3993B4FFB9}</a:tableStyleId>
              </a:tblPr>
              <a:tblGrid>
                <a:gridCol w="235275"/>
                <a:gridCol w="444650"/>
                <a:gridCol w="444650"/>
                <a:gridCol w="444650"/>
              </a:tblGrid>
              <a:tr h="3401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3401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r>
              <a:tr h="3401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r>
              <a:tr h="3401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r>
              <a:tr h="3401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r>
              <a:tr h="3401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lnR cap="flat" cmpd="sng" w="12700">
                      <a:solidFill>
                        <a:schemeClr val="dk1"/>
                      </a:solidFill>
                      <a:prstDash val="solid"/>
                      <a:round/>
                      <a:headEnd len="sm" w="sm" type="none"/>
                      <a:tailEnd len="sm" w="sm" type="none"/>
                    </a:lnR>
                  </a:tcPr>
                </a:tc>
              </a:tr>
            </a:tbl>
          </a:graphicData>
        </a:graphic>
      </p:graphicFrame>
      <p:sp>
        <p:nvSpPr>
          <p:cNvPr id="500" name="Google Shape;500;p6"/>
          <p:cNvSpPr/>
          <p:nvPr/>
        </p:nvSpPr>
        <p:spPr>
          <a:xfrm>
            <a:off x="1006302" y="6234719"/>
            <a:ext cx="2035427" cy="36933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Static bounded table</a:t>
            </a:r>
            <a:endParaRPr sz="1800">
              <a:solidFill>
                <a:srgbClr val="3F3F3F"/>
              </a:solidFill>
              <a:latin typeface="Calibri"/>
              <a:ea typeface="Calibri"/>
              <a:cs typeface="Calibri"/>
              <a:sym typeface="Calibri"/>
            </a:endParaRPr>
          </a:p>
        </p:txBody>
      </p:sp>
      <p:sp>
        <p:nvSpPr>
          <p:cNvPr id="501" name="Google Shape;501;p6"/>
          <p:cNvSpPr/>
          <p:nvPr/>
        </p:nvSpPr>
        <p:spPr>
          <a:xfrm>
            <a:off x="6918713" y="6854519"/>
            <a:ext cx="226129" cy="1317836"/>
          </a:xfrm>
          <a:prstGeom prst="downArrow">
            <a:avLst>
              <a:gd fmla="val 50000" name="adj1"/>
              <a:gd fmla="val 50000" name="adj2"/>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2" name="Google Shape;502;p6"/>
          <p:cNvSpPr txBox="1"/>
          <p:nvPr/>
        </p:nvSpPr>
        <p:spPr>
          <a:xfrm>
            <a:off x="4241455" y="1048255"/>
            <a:ext cx="777309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ADVANTAGES OF SPARK STRUCTURED STREAMING</a:t>
            </a:r>
            <a:endParaRPr/>
          </a:p>
        </p:txBody>
      </p:sp>
      <p:sp>
        <p:nvSpPr>
          <p:cNvPr id="503" name="Google Shape;503;p6"/>
          <p:cNvSpPr/>
          <p:nvPr/>
        </p:nvSpPr>
        <p:spPr>
          <a:xfrm>
            <a:off x="7051635" y="2479190"/>
            <a:ext cx="2454076" cy="1132470"/>
          </a:xfrm>
          <a:custGeom>
            <a:rect b="b" l="l" r="r" t="t"/>
            <a:pathLst>
              <a:path extrusionOk="0" h="538" w="1168">
                <a:moveTo>
                  <a:pt x="12" y="322"/>
                </a:moveTo>
                <a:cubicBezTo>
                  <a:pt x="8" y="327"/>
                  <a:pt x="4" y="332"/>
                  <a:pt x="0" y="338"/>
                </a:cubicBezTo>
                <a:cubicBezTo>
                  <a:pt x="256" y="519"/>
                  <a:pt x="256" y="519"/>
                  <a:pt x="256" y="519"/>
                </a:cubicBezTo>
                <a:cubicBezTo>
                  <a:pt x="260" y="513"/>
                  <a:pt x="263" y="508"/>
                  <a:pt x="267" y="503"/>
                </a:cubicBezTo>
                <a:cubicBezTo>
                  <a:pt x="388" y="332"/>
                  <a:pt x="625" y="292"/>
                  <a:pt x="795" y="413"/>
                </a:cubicBezTo>
                <a:cubicBezTo>
                  <a:pt x="843" y="447"/>
                  <a:pt x="881" y="490"/>
                  <a:pt x="907" y="538"/>
                </a:cubicBezTo>
                <a:cubicBezTo>
                  <a:pt x="1168" y="363"/>
                  <a:pt x="1168" y="363"/>
                  <a:pt x="1168" y="363"/>
                </a:cubicBezTo>
                <a:cubicBezTo>
                  <a:pt x="1120" y="284"/>
                  <a:pt x="1056" y="214"/>
                  <a:pt x="977" y="157"/>
                </a:cubicBezTo>
                <a:cubicBezTo>
                  <a:pt x="885" y="92"/>
                  <a:pt x="782" y="53"/>
                  <a:pt x="678" y="37"/>
                </a:cubicBezTo>
                <a:cubicBezTo>
                  <a:pt x="429" y="0"/>
                  <a:pt x="168" y="102"/>
                  <a:pt x="12" y="322"/>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6"/>
          <p:cNvSpPr/>
          <p:nvPr/>
        </p:nvSpPr>
        <p:spPr>
          <a:xfrm>
            <a:off x="6699073" y="3260316"/>
            <a:ext cx="931508" cy="1614772"/>
          </a:xfrm>
          <a:custGeom>
            <a:rect b="b" l="l" r="r" t="t"/>
            <a:pathLst>
              <a:path extrusionOk="0" h="767" w="444">
                <a:moveTo>
                  <a:pt x="184" y="767"/>
                </a:moveTo>
                <a:cubicBezTo>
                  <a:pt x="444" y="594"/>
                  <a:pt x="444" y="594"/>
                  <a:pt x="444" y="594"/>
                </a:cubicBezTo>
                <a:cubicBezTo>
                  <a:pt x="351" y="478"/>
                  <a:pt x="334" y="315"/>
                  <a:pt x="404" y="182"/>
                </a:cubicBezTo>
                <a:cubicBezTo>
                  <a:pt x="147" y="0"/>
                  <a:pt x="147" y="0"/>
                  <a:pt x="147" y="0"/>
                </a:cubicBezTo>
                <a:cubicBezTo>
                  <a:pt x="0" y="242"/>
                  <a:pt x="20" y="546"/>
                  <a:pt x="184" y="767"/>
                </a:cubicBez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6"/>
          <p:cNvSpPr/>
          <p:nvPr/>
        </p:nvSpPr>
        <p:spPr>
          <a:xfrm>
            <a:off x="8918100" y="3304698"/>
            <a:ext cx="910230" cy="1574580"/>
          </a:xfrm>
          <a:custGeom>
            <a:rect b="b" l="l" r="r" t="t"/>
            <a:pathLst>
              <a:path extrusionOk="0" h="749" w="433">
                <a:moveTo>
                  <a:pt x="48" y="176"/>
                </a:moveTo>
                <a:cubicBezTo>
                  <a:pt x="102" y="294"/>
                  <a:pt x="93" y="438"/>
                  <a:pt x="12" y="551"/>
                </a:cubicBezTo>
                <a:cubicBezTo>
                  <a:pt x="8" y="557"/>
                  <a:pt x="5" y="562"/>
                  <a:pt x="0" y="567"/>
                </a:cubicBezTo>
                <a:cubicBezTo>
                  <a:pt x="256" y="749"/>
                  <a:pt x="256" y="749"/>
                  <a:pt x="256" y="749"/>
                </a:cubicBezTo>
                <a:cubicBezTo>
                  <a:pt x="260" y="743"/>
                  <a:pt x="264" y="738"/>
                  <a:pt x="268" y="733"/>
                </a:cubicBezTo>
                <a:cubicBezTo>
                  <a:pt x="426" y="510"/>
                  <a:pt x="433" y="225"/>
                  <a:pt x="310" y="0"/>
                </a:cubicBezTo>
                <a:lnTo>
                  <a:pt x="48" y="17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6"/>
          <p:cNvSpPr txBox="1"/>
          <p:nvPr/>
        </p:nvSpPr>
        <p:spPr>
          <a:xfrm>
            <a:off x="2660813" y="3504081"/>
            <a:ext cx="3963731"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rgbClr val="3F3F3F"/>
                </a:solidFill>
                <a:latin typeface="Open Sans"/>
                <a:ea typeface="Open Sans"/>
                <a:cs typeface="Open Sans"/>
                <a:sym typeface="Open Sans"/>
              </a:rPr>
              <a:t>Better performance through SQL optimizations</a:t>
            </a:r>
            <a:endParaRPr/>
          </a:p>
        </p:txBody>
      </p:sp>
      <p:sp>
        <p:nvSpPr>
          <p:cNvPr id="507" name="Google Shape;507;p6"/>
          <p:cNvSpPr txBox="1"/>
          <p:nvPr/>
        </p:nvSpPr>
        <p:spPr>
          <a:xfrm>
            <a:off x="6234626" y="1864906"/>
            <a:ext cx="378674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3F3F3F"/>
                </a:solidFill>
                <a:latin typeface="Open Sans"/>
                <a:ea typeface="Open Sans"/>
                <a:cs typeface="Open Sans"/>
                <a:sym typeface="Open Sans"/>
              </a:rPr>
              <a:t>Easy to use</a:t>
            </a:r>
            <a:endParaRPr/>
          </a:p>
        </p:txBody>
      </p:sp>
      <p:sp>
        <p:nvSpPr>
          <p:cNvPr id="508" name="Google Shape;508;p6"/>
          <p:cNvSpPr txBox="1"/>
          <p:nvPr/>
        </p:nvSpPr>
        <p:spPr>
          <a:xfrm>
            <a:off x="7258611" y="3696160"/>
            <a:ext cx="203991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F3F3F"/>
                </a:solidFill>
                <a:latin typeface="Open Sans"/>
                <a:ea typeface="Open Sans"/>
                <a:cs typeface="Open Sans"/>
                <a:sym typeface="Open Sans"/>
              </a:rPr>
              <a:t>Advantages</a:t>
            </a:r>
            <a:endParaRPr/>
          </a:p>
        </p:txBody>
      </p:sp>
      <p:grpSp>
        <p:nvGrpSpPr>
          <p:cNvPr id="509" name="Google Shape;509;p6"/>
          <p:cNvGrpSpPr/>
          <p:nvPr/>
        </p:nvGrpSpPr>
        <p:grpSpPr>
          <a:xfrm>
            <a:off x="9830725" y="3504081"/>
            <a:ext cx="3738738" cy="817338"/>
            <a:chOff x="9754525" y="3504081"/>
            <a:chExt cx="3738738" cy="817338"/>
          </a:xfrm>
        </p:grpSpPr>
        <p:sp>
          <p:nvSpPr>
            <p:cNvPr id="510" name="Google Shape;510;p6"/>
            <p:cNvSpPr txBox="1"/>
            <p:nvPr/>
          </p:nvSpPr>
          <p:spPr>
            <a:xfrm>
              <a:off x="9754525" y="3529369"/>
              <a:ext cx="373873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F3F3F"/>
                  </a:solidFill>
                  <a:latin typeface="Open Sans"/>
                  <a:ea typeface="Open Sans"/>
                  <a:cs typeface="Open Sans"/>
                  <a:sym typeface="Open Sans"/>
                </a:rPr>
                <a:t>One unified API for both batch and streaming sources</a:t>
              </a:r>
              <a:endParaRPr/>
            </a:p>
          </p:txBody>
        </p:sp>
        <p:sp>
          <p:nvSpPr>
            <p:cNvPr id="511" name="Google Shape;511;p6"/>
            <p:cNvSpPr/>
            <p:nvPr/>
          </p:nvSpPr>
          <p:spPr>
            <a:xfrm>
              <a:off x="9816607" y="3504081"/>
              <a:ext cx="3676655" cy="817338"/>
            </a:xfrm>
            <a:prstGeom prst="roundRect">
              <a:avLst>
                <a:gd fmla="val 16667" name="adj"/>
              </a:avLst>
            </a:prstGeom>
            <a:noFill/>
            <a:ln cap="flat" cmpd="sng" w="12700">
              <a:solidFill>
                <a:srgbClr val="AEABA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12" name="Google Shape;512;p6"/>
          <p:cNvSpPr/>
          <p:nvPr/>
        </p:nvSpPr>
        <p:spPr>
          <a:xfrm>
            <a:off x="2949184" y="3405489"/>
            <a:ext cx="3676655" cy="817338"/>
          </a:xfrm>
          <a:prstGeom prst="roundRect">
            <a:avLst>
              <a:gd fmla="val 16667" name="adj"/>
            </a:avLst>
          </a:prstGeom>
          <a:noFill/>
          <a:ln cap="flat" cmpd="sng" w="12700">
            <a:solidFill>
              <a:srgbClr val="AEABA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3" name="Google Shape;513;p6"/>
          <p:cNvSpPr/>
          <p:nvPr/>
        </p:nvSpPr>
        <p:spPr>
          <a:xfrm>
            <a:off x="6289673" y="1686331"/>
            <a:ext cx="3676655" cy="817338"/>
          </a:xfrm>
          <a:prstGeom prst="roundRect">
            <a:avLst>
              <a:gd fmla="val 16667" name="adj"/>
            </a:avLst>
          </a:prstGeom>
          <a:noFill/>
          <a:ln cap="flat" cmpd="sng" w="12700">
            <a:solidFill>
              <a:srgbClr val="AEABA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4" name="Google Shape;514;p6"/>
          <p:cNvSpPr/>
          <p:nvPr/>
        </p:nvSpPr>
        <p:spPr>
          <a:xfrm>
            <a:off x="514920" y="5403273"/>
            <a:ext cx="15085291" cy="3380509"/>
          </a:xfrm>
          <a:prstGeom prst="roundRect">
            <a:avLst>
              <a:gd fmla="val 16667" name="adj"/>
            </a:avLst>
          </a:prstGeom>
          <a:noFill/>
          <a:ln cap="flat" cmpd="sng" w="12700">
            <a:solidFill>
              <a:srgbClr val="AEABA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15" name="Google Shape;515;p6"/>
          <p:cNvPicPr preferRelativeResize="0"/>
          <p:nvPr/>
        </p:nvPicPr>
        <p:blipFill rotWithShape="1">
          <a:blip r:embed="rId3">
            <a:alphaModFix/>
          </a:blip>
          <a:srcRect b="0" l="0" r="0" t="0"/>
          <a:stretch/>
        </p:blipFill>
        <p:spPr>
          <a:xfrm>
            <a:off x="2676525" y="882223"/>
            <a:ext cx="10889402" cy="2743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
          <p:cNvSpPr/>
          <p:nvPr/>
        </p:nvSpPr>
        <p:spPr>
          <a:xfrm>
            <a:off x="8316042" y="2365829"/>
            <a:ext cx="7720497" cy="615807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p7"/>
          <p:cNvSpPr/>
          <p:nvPr/>
        </p:nvSpPr>
        <p:spPr>
          <a:xfrm>
            <a:off x="225070" y="2365829"/>
            <a:ext cx="7720497" cy="607024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2" name="Google Shape;522;p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Spark Structured Streaming (Contd.)</a:t>
            </a:r>
            <a:endParaRPr/>
          </a:p>
        </p:txBody>
      </p:sp>
      <p:sp>
        <p:nvSpPr>
          <p:cNvPr id="523" name="Google Shape;523;p7"/>
          <p:cNvSpPr txBox="1"/>
          <p:nvPr>
            <p:ph idx="4294967295" type="body"/>
          </p:nvPr>
        </p:nvSpPr>
        <p:spPr>
          <a:xfrm>
            <a:off x="15920" y="2508985"/>
            <a:ext cx="2038520" cy="682625"/>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3F3F3F"/>
              </a:buClr>
              <a:buSzPts val="2400"/>
              <a:buFont typeface="Arial"/>
              <a:buNone/>
            </a:pPr>
            <a:r>
              <a:rPr b="1" i="0" lang="en-US" sz="2400" u="none" cap="none" strike="noStrike">
                <a:solidFill>
                  <a:srgbClr val="3F3F3F"/>
                </a:solidFill>
                <a:latin typeface="Open Sans SemiBold"/>
                <a:ea typeface="Open Sans SemiBold"/>
                <a:cs typeface="Open Sans SemiBold"/>
                <a:sym typeface="Open Sans SemiBold"/>
              </a:rPr>
              <a:t>Batch</a:t>
            </a:r>
            <a:endParaRPr/>
          </a:p>
        </p:txBody>
      </p:sp>
      <p:sp>
        <p:nvSpPr>
          <p:cNvPr id="524" name="Google Shape;524;p7"/>
          <p:cNvSpPr txBox="1"/>
          <p:nvPr>
            <p:ph idx="4294967295" type="body"/>
          </p:nvPr>
        </p:nvSpPr>
        <p:spPr>
          <a:xfrm>
            <a:off x="8505373" y="2523290"/>
            <a:ext cx="3295838" cy="684212"/>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3F3F3F"/>
              </a:buClr>
              <a:buSzPts val="2400"/>
              <a:buFont typeface="Arial"/>
              <a:buNone/>
            </a:pPr>
            <a:r>
              <a:rPr b="1" i="0" lang="en-US" sz="2400" u="none" cap="none" strike="noStrike">
                <a:solidFill>
                  <a:srgbClr val="3F3F3F"/>
                </a:solidFill>
                <a:latin typeface="Open Sans SemiBold"/>
                <a:ea typeface="Open Sans SemiBold"/>
                <a:cs typeface="Open Sans SemiBold"/>
                <a:sym typeface="Open Sans SemiBold"/>
              </a:rPr>
              <a:t>Continuous Stream</a:t>
            </a:r>
            <a:endParaRPr/>
          </a:p>
        </p:txBody>
      </p:sp>
      <p:sp>
        <p:nvSpPr>
          <p:cNvPr id="525" name="Google Shape;525;p7"/>
          <p:cNvSpPr/>
          <p:nvPr/>
        </p:nvSpPr>
        <p:spPr>
          <a:xfrm>
            <a:off x="-2897059" y="5606258"/>
            <a:ext cx="469961" cy="269241"/>
          </a:xfrm>
          <a:prstGeom prst="rect">
            <a:avLst/>
          </a:prstGeom>
          <a:noFill/>
          <a:ln>
            <a:noFill/>
          </a:ln>
        </p:spPr>
        <p:txBody>
          <a:bodyPr anchorCtr="0" anchor="t" bIns="45700" lIns="45700" spcFirstLastPara="1" rIns="45700" wrap="square" tIns="45700">
            <a:spAutoFit/>
          </a:bodyPr>
          <a:lstStyle/>
          <a:p>
            <a:pPr indent="0" lvl="0" marL="0" marR="0" rtl="0" algn="l">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7"/>
          <p:cNvSpPr/>
          <p:nvPr/>
        </p:nvSpPr>
        <p:spPr>
          <a:xfrm>
            <a:off x="-2770059" y="5733258"/>
            <a:ext cx="469961" cy="269241"/>
          </a:xfrm>
          <a:prstGeom prst="rect">
            <a:avLst/>
          </a:prstGeom>
          <a:noFill/>
          <a:ln>
            <a:noFill/>
          </a:ln>
        </p:spPr>
        <p:txBody>
          <a:bodyPr anchorCtr="0" anchor="t" bIns="45700" lIns="45700" spcFirstLastPara="1" rIns="45700" wrap="square" tIns="45700">
            <a:spAutoFit/>
          </a:bodyPr>
          <a:lstStyle/>
          <a:p>
            <a:pPr indent="0" lvl="0" marL="0" marR="0" rtl="0" algn="l">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7"/>
          <p:cNvSpPr/>
          <p:nvPr/>
        </p:nvSpPr>
        <p:spPr>
          <a:xfrm>
            <a:off x="529810" y="2790102"/>
            <a:ext cx="7101807" cy="5632311"/>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val callSchema = new StructType().add(“Name”,”String").add("City","String").add("Country","String").add("CallTs","String").add("CallCharge","integer")</a:t>
            </a:r>
            <a:endParaRPr/>
          </a:p>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val personDF = </a:t>
            </a:r>
            <a:r>
              <a:rPr b="1" i="1" lang="en-US" sz="2000">
                <a:solidFill>
                  <a:srgbClr val="3F3F3F"/>
                </a:solidFill>
                <a:latin typeface="Courier New"/>
                <a:ea typeface="Courier New"/>
                <a:cs typeface="Courier New"/>
                <a:sym typeface="Courier New"/>
              </a:rPr>
              <a:t>spark.read.schema</a:t>
            </a:r>
            <a:r>
              <a:rPr lang="en-US" sz="2000">
                <a:solidFill>
                  <a:srgbClr val="3F3F3F"/>
                </a:solidFill>
                <a:latin typeface="Courier New"/>
                <a:ea typeface="Courier New"/>
                <a:cs typeface="Courier New"/>
                <a:sym typeface="Courier New"/>
              </a:rPr>
              <a:t>(callSchema).json(“/sampledata/json/call.json")</a:t>
            </a:r>
            <a:endParaRPr/>
          </a:p>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val peopleParis = personDF.select("City","Callcharge").where("City = ‘Paris'").where("CallCharge &gt; 500")</a:t>
            </a:r>
            <a:endParaRPr/>
          </a:p>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peopleParis.write.format("parquet").save("/sampledata/streaming/output")</a:t>
            </a:r>
            <a:endParaRPr/>
          </a:p>
        </p:txBody>
      </p:sp>
      <p:sp>
        <p:nvSpPr>
          <p:cNvPr id="528" name="Google Shape;528;p7"/>
          <p:cNvSpPr/>
          <p:nvPr/>
        </p:nvSpPr>
        <p:spPr>
          <a:xfrm>
            <a:off x="8361440" y="3423018"/>
            <a:ext cx="6995655" cy="766877"/>
          </a:xfrm>
          <a:prstGeom prst="rect">
            <a:avLst/>
          </a:prstGeom>
          <a:noFill/>
          <a:ln>
            <a:noFill/>
          </a:ln>
        </p:spPr>
        <p:txBody>
          <a:bodyPr anchorCtr="0" anchor="t" bIns="45700" lIns="45700" spcFirstLastPara="1" rIns="45700" wrap="square" tIns="45700">
            <a:spAutoFit/>
          </a:bodyPr>
          <a:lstStyle/>
          <a:p>
            <a:pPr indent="0" lvl="0" marL="0" marR="0" rtl="0" algn="l">
              <a:lnSpc>
                <a:spcPct val="155555"/>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55555"/>
              </a:lnSpc>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7"/>
          <p:cNvSpPr/>
          <p:nvPr/>
        </p:nvSpPr>
        <p:spPr>
          <a:xfrm>
            <a:off x="742569" y="1643286"/>
            <a:ext cx="2598057" cy="445244"/>
          </a:xfrm>
          <a:prstGeom prst="rect">
            <a:avLst/>
          </a:prstGeom>
          <a:noFill/>
          <a:ln>
            <a:noFill/>
          </a:ln>
        </p:spPr>
        <p:txBody>
          <a:bodyPr anchorCtr="0" anchor="t" bIns="45700" lIns="45700" spcFirstLastPara="1" rIns="45700" wrap="square" tIns="45700">
            <a:normAutofit/>
          </a:bodyPr>
          <a:lstStyle/>
          <a:p>
            <a:pPr indent="0" lvl="0" marL="0" marR="0" rtl="0" algn="ctr">
              <a:lnSpc>
                <a:spcPct val="90000"/>
              </a:lnSpc>
              <a:spcBef>
                <a:spcPts val="0"/>
              </a:spcBef>
              <a:spcAft>
                <a:spcPts val="0"/>
              </a:spcAft>
              <a:buNone/>
            </a:pPr>
            <a:r>
              <a:rPr lang="en-US" sz="2400">
                <a:solidFill>
                  <a:srgbClr val="3F3F3F"/>
                </a:solidFill>
                <a:latin typeface="Open Sans SemiBold"/>
                <a:ea typeface="Open Sans SemiBold"/>
                <a:cs typeface="Open Sans SemiBold"/>
                <a:sym typeface="Open Sans SemiBold"/>
              </a:rPr>
              <a:t>Sample code</a:t>
            </a:r>
            <a:endParaRPr sz="2400">
              <a:solidFill>
                <a:srgbClr val="3F3F3F"/>
              </a:solidFill>
              <a:latin typeface="Open Sans SemiBold"/>
              <a:ea typeface="Open Sans SemiBold"/>
              <a:cs typeface="Open Sans SemiBold"/>
              <a:sym typeface="Open Sans SemiBold"/>
            </a:endParaRPr>
          </a:p>
        </p:txBody>
      </p:sp>
      <p:sp>
        <p:nvSpPr>
          <p:cNvPr id="530" name="Google Shape;530;p7"/>
          <p:cNvSpPr/>
          <p:nvPr/>
        </p:nvSpPr>
        <p:spPr>
          <a:xfrm>
            <a:off x="8743733" y="2887493"/>
            <a:ext cx="7101807" cy="5632311"/>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val personSchema = new StructType().add(“Name”,”String”).add("City","String").add("Country","String").add("CallTs","String").add("CallCharge","integer")</a:t>
            </a:r>
            <a:endParaRPr/>
          </a:p>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val personDF = spark.readStream.schema(callSchema).json(“/sampledata/json/call.json")</a:t>
            </a:r>
            <a:endParaRPr/>
          </a:p>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val peopleParis = personDF.select("City","Callcharge").where("City = ‘Paris'").where("CallCharge &gt; 500")</a:t>
            </a:r>
            <a:endParaRPr/>
          </a:p>
          <a:p>
            <a:pPr indent="0" lvl="0" marL="0" marR="0" rtl="0" algn="l">
              <a:lnSpc>
                <a:spcPct val="150000"/>
              </a:lnSpc>
              <a:spcBef>
                <a:spcPts val="0"/>
              </a:spcBef>
              <a:spcAft>
                <a:spcPts val="0"/>
              </a:spcAft>
              <a:buNone/>
            </a:pPr>
            <a:r>
              <a:rPr lang="en-US" sz="2000">
                <a:solidFill>
                  <a:srgbClr val="3F3F3F"/>
                </a:solidFill>
                <a:latin typeface="Courier New"/>
                <a:ea typeface="Courier New"/>
                <a:cs typeface="Courier New"/>
                <a:sym typeface="Courier New"/>
              </a:rPr>
              <a:t>peopleParis.write.format("parquet").save("/sampledata/streaming/output")</a:t>
            </a:r>
            <a:endParaRPr/>
          </a:p>
        </p:txBody>
      </p:sp>
      <p:sp>
        <p:nvSpPr>
          <p:cNvPr id="531" name="Google Shape;531;p7"/>
          <p:cNvSpPr/>
          <p:nvPr/>
        </p:nvSpPr>
        <p:spPr>
          <a:xfrm>
            <a:off x="6428112" y="1068609"/>
            <a:ext cx="3399777" cy="436914"/>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lang="en-US" sz="2200">
                <a:solidFill>
                  <a:srgbClr val="3F3F3F"/>
                </a:solidFill>
                <a:latin typeface="Open Sans ExtraBold"/>
                <a:ea typeface="Open Sans ExtraBold"/>
                <a:cs typeface="Open Sans ExtraBold"/>
                <a:sym typeface="Open Sans ExtraBold"/>
              </a:rPr>
              <a:t>BATCH VS. STREAMING</a:t>
            </a:r>
            <a:endParaRPr/>
          </a:p>
        </p:txBody>
      </p:sp>
      <p:sp>
        <p:nvSpPr>
          <p:cNvPr id="532" name="Google Shape;532;p7"/>
          <p:cNvSpPr/>
          <p:nvPr/>
        </p:nvSpPr>
        <p:spPr>
          <a:xfrm>
            <a:off x="736600" y="167231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33" name="Google Shape;533;p7"/>
          <p:cNvPicPr preferRelativeResize="0"/>
          <p:nvPr/>
        </p:nvPicPr>
        <p:blipFill rotWithShape="1">
          <a:blip r:embed="rId3">
            <a:alphaModFix/>
          </a:blip>
          <a:srcRect b="0" l="0" r="0" t="0"/>
          <a:stretch/>
        </p:blipFill>
        <p:spPr>
          <a:xfrm>
            <a:off x="2676525" y="882223"/>
            <a:ext cx="10889402" cy="2743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
          <p:cNvSpPr/>
          <p:nvPr/>
        </p:nvSpPr>
        <p:spPr>
          <a:xfrm>
            <a:off x="455619" y="3933329"/>
            <a:ext cx="15368810" cy="329659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 name="Google Shape;539;p8"/>
          <p:cNvSpPr txBox="1"/>
          <p:nvPr>
            <p:ph type="title"/>
          </p:nvPr>
        </p:nvSpPr>
        <p:spPr>
          <a:xfrm>
            <a:off x="128954" y="319675"/>
            <a:ext cx="16002000"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Spark Structured Streaming (Contd.)</a:t>
            </a:r>
            <a:endParaRPr/>
          </a:p>
        </p:txBody>
      </p:sp>
      <p:sp>
        <p:nvSpPr>
          <p:cNvPr id="540" name="Google Shape;540;p8"/>
          <p:cNvSpPr txBox="1"/>
          <p:nvPr>
            <p:ph idx="4294967295" type="body"/>
          </p:nvPr>
        </p:nvSpPr>
        <p:spPr>
          <a:xfrm>
            <a:off x="1061039" y="1475972"/>
            <a:ext cx="15157228" cy="1185479"/>
          </a:xfrm>
          <a:prstGeom prst="rect">
            <a:avLst/>
          </a:prstGeom>
          <a:noFill/>
          <a:ln>
            <a:noFill/>
          </a:ln>
        </p:spPr>
        <p:txBody>
          <a:bodyPr anchorCtr="0" anchor="t" bIns="45700" lIns="91425" spcFirstLastPara="1" rIns="91425" wrap="square" tIns="45700">
            <a:noAutofit/>
          </a:bodyPr>
          <a:lstStyle/>
          <a:p>
            <a:pPr indent="0" lvl="0" marL="0" rtl="0" algn="l">
              <a:lnSpc>
                <a:spcPct val="187500"/>
              </a:lnSpc>
              <a:spcBef>
                <a:spcPts val="0"/>
              </a:spcBef>
              <a:spcAft>
                <a:spcPts val="0"/>
              </a:spcAft>
              <a:buClr>
                <a:srgbClr val="3F3F3F"/>
              </a:buClr>
              <a:buSzPts val="2400"/>
              <a:buFont typeface="Open Sans"/>
              <a:buNone/>
            </a:pPr>
            <a:r>
              <a:rPr b="1" lang="en-US" sz="2400">
                <a:solidFill>
                  <a:srgbClr val="3F3F3F"/>
                </a:solidFill>
                <a:latin typeface="Open Sans"/>
                <a:ea typeface="Open Sans"/>
                <a:cs typeface="Open Sans"/>
                <a:sym typeface="Open Sans"/>
              </a:rPr>
              <a:t>Scenario</a:t>
            </a:r>
            <a:r>
              <a:rPr lang="en-US" sz="2400">
                <a:solidFill>
                  <a:srgbClr val="3F3F3F"/>
                </a:solidFill>
                <a:latin typeface="Open Sans"/>
                <a:ea typeface="Open Sans"/>
                <a:cs typeface="Open Sans"/>
                <a:sym typeface="Open Sans"/>
              </a:rPr>
              <a:t>: Banking Transaction records containing the account number and transaction amount are coming in a stream.</a:t>
            </a:r>
            <a:endParaRPr/>
          </a:p>
        </p:txBody>
      </p:sp>
      <p:grpSp>
        <p:nvGrpSpPr>
          <p:cNvPr id="541" name="Google Shape;541;p8"/>
          <p:cNvGrpSpPr/>
          <p:nvPr/>
        </p:nvGrpSpPr>
        <p:grpSpPr>
          <a:xfrm>
            <a:off x="2469494" y="4000232"/>
            <a:ext cx="11269892" cy="3804947"/>
            <a:chOff x="4017216" y="3866633"/>
            <a:chExt cx="9820459" cy="3125133"/>
          </a:xfrm>
        </p:grpSpPr>
        <p:grpSp>
          <p:nvGrpSpPr>
            <p:cNvPr id="542" name="Google Shape;542;p8"/>
            <p:cNvGrpSpPr/>
            <p:nvPr/>
          </p:nvGrpSpPr>
          <p:grpSpPr>
            <a:xfrm>
              <a:off x="4017216" y="3877465"/>
              <a:ext cx="5147892" cy="3114301"/>
              <a:chOff x="-4920404" y="4044769"/>
              <a:chExt cx="5147892" cy="3114301"/>
            </a:xfrm>
          </p:grpSpPr>
          <p:grpSp>
            <p:nvGrpSpPr>
              <p:cNvPr id="543" name="Google Shape;543;p8"/>
              <p:cNvGrpSpPr/>
              <p:nvPr/>
            </p:nvGrpSpPr>
            <p:grpSpPr>
              <a:xfrm>
                <a:off x="-4767263" y="4399734"/>
                <a:ext cx="1824384" cy="698523"/>
                <a:chOff x="-4767263" y="4399734"/>
                <a:chExt cx="1824384" cy="698523"/>
              </a:xfrm>
            </p:grpSpPr>
            <p:sp>
              <p:nvSpPr>
                <p:cNvPr id="544" name="Google Shape;544;p8"/>
                <p:cNvSpPr/>
                <p:nvPr/>
              </p:nvSpPr>
              <p:spPr>
                <a:xfrm>
                  <a:off x="-4767263" y="4579524"/>
                  <a:ext cx="127000" cy="3449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45" name="Google Shape;545;p8"/>
                <p:cNvSpPr/>
                <p:nvPr/>
              </p:nvSpPr>
              <p:spPr>
                <a:xfrm>
                  <a:off x="-4567238" y="4579523"/>
                  <a:ext cx="127000" cy="3449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46" name="Google Shape;546;p8"/>
                <p:cNvSpPr/>
                <p:nvPr/>
              </p:nvSpPr>
              <p:spPr>
                <a:xfrm>
                  <a:off x="-4381501" y="4579522"/>
                  <a:ext cx="127000" cy="3449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47" name="Google Shape;547;p8"/>
                <p:cNvSpPr/>
                <p:nvPr/>
              </p:nvSpPr>
              <p:spPr>
                <a:xfrm>
                  <a:off x="-4184652" y="4579521"/>
                  <a:ext cx="127000" cy="3449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48" name="Google Shape;548;p8"/>
                <p:cNvSpPr/>
                <p:nvPr/>
              </p:nvSpPr>
              <p:spPr>
                <a:xfrm>
                  <a:off x="-3989044" y="4399734"/>
                  <a:ext cx="1046165" cy="698523"/>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grpSp>
          <p:sp>
            <p:nvSpPr>
              <p:cNvPr id="549" name="Google Shape;549;p8"/>
              <p:cNvSpPr/>
              <p:nvPr/>
            </p:nvSpPr>
            <p:spPr>
              <a:xfrm rot="-10456508">
                <a:off x="-4114481" y="4783587"/>
                <a:ext cx="3725508" cy="672401"/>
              </a:xfrm>
              <a:prstGeom prst="arc">
                <a:avLst>
                  <a:gd fmla="val 16200000"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dk1"/>
                  </a:solidFill>
                  <a:latin typeface="Open Sans"/>
                  <a:ea typeface="Open Sans"/>
                  <a:cs typeface="Open Sans"/>
                  <a:sym typeface="Open Sans"/>
                </a:endParaRPr>
              </a:p>
            </p:txBody>
          </p:sp>
          <p:sp>
            <p:nvSpPr>
              <p:cNvPr id="550" name="Google Shape;550;p8"/>
              <p:cNvSpPr/>
              <p:nvPr/>
            </p:nvSpPr>
            <p:spPr>
              <a:xfrm rot="-10322083">
                <a:off x="-4330011" y="4648717"/>
                <a:ext cx="4303808" cy="1164815"/>
              </a:xfrm>
              <a:prstGeom prst="arc">
                <a:avLst>
                  <a:gd fmla="val 16200000"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dk1"/>
                  </a:solidFill>
                  <a:latin typeface="Open Sans"/>
                  <a:ea typeface="Open Sans"/>
                  <a:cs typeface="Open Sans"/>
                  <a:sym typeface="Open Sans"/>
                </a:endParaRPr>
              </a:p>
            </p:txBody>
          </p:sp>
          <p:sp>
            <p:nvSpPr>
              <p:cNvPr id="551" name="Google Shape;551;p8"/>
              <p:cNvSpPr/>
              <p:nvPr/>
            </p:nvSpPr>
            <p:spPr>
              <a:xfrm>
                <a:off x="-2240280" y="4465320"/>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52" name="Google Shape;552;p8"/>
              <p:cNvSpPr/>
              <p:nvPr/>
            </p:nvSpPr>
            <p:spPr>
              <a:xfrm>
                <a:off x="-1599995" y="4465320"/>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53" name="Google Shape;553;p8"/>
              <p:cNvSpPr/>
              <p:nvPr/>
            </p:nvSpPr>
            <p:spPr>
              <a:xfrm>
                <a:off x="-958882" y="4465320"/>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54" name="Google Shape;554;p8"/>
              <p:cNvSpPr/>
              <p:nvPr/>
            </p:nvSpPr>
            <p:spPr>
              <a:xfrm>
                <a:off x="-2239968" y="4674219"/>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55" name="Google Shape;555;p8"/>
              <p:cNvSpPr/>
              <p:nvPr/>
            </p:nvSpPr>
            <p:spPr>
              <a:xfrm>
                <a:off x="-1599683" y="4674219"/>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56" name="Google Shape;556;p8"/>
              <p:cNvSpPr/>
              <p:nvPr/>
            </p:nvSpPr>
            <p:spPr>
              <a:xfrm>
                <a:off x="-958570" y="4674219"/>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57" name="Google Shape;557;p8"/>
              <p:cNvSpPr/>
              <p:nvPr/>
            </p:nvSpPr>
            <p:spPr>
              <a:xfrm>
                <a:off x="-2239656" y="4883118"/>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58" name="Google Shape;558;p8"/>
              <p:cNvSpPr/>
              <p:nvPr/>
            </p:nvSpPr>
            <p:spPr>
              <a:xfrm>
                <a:off x="-1599371" y="4883118"/>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59" name="Google Shape;559;p8"/>
              <p:cNvSpPr/>
              <p:nvPr/>
            </p:nvSpPr>
            <p:spPr>
              <a:xfrm>
                <a:off x="-958258" y="4883118"/>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60" name="Google Shape;560;p8"/>
              <p:cNvSpPr/>
              <p:nvPr/>
            </p:nvSpPr>
            <p:spPr>
              <a:xfrm>
                <a:off x="-2239344" y="5092017"/>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61" name="Google Shape;561;p8"/>
              <p:cNvSpPr/>
              <p:nvPr/>
            </p:nvSpPr>
            <p:spPr>
              <a:xfrm>
                <a:off x="-1599059" y="5092017"/>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62" name="Google Shape;562;p8"/>
              <p:cNvSpPr/>
              <p:nvPr/>
            </p:nvSpPr>
            <p:spPr>
              <a:xfrm>
                <a:off x="-957946" y="5092017"/>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63" name="Google Shape;563;p8"/>
              <p:cNvSpPr/>
              <p:nvPr/>
            </p:nvSpPr>
            <p:spPr>
              <a:xfrm>
                <a:off x="-2239968" y="5363103"/>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64" name="Google Shape;564;p8"/>
              <p:cNvSpPr/>
              <p:nvPr/>
            </p:nvSpPr>
            <p:spPr>
              <a:xfrm>
                <a:off x="-1599683" y="5363103"/>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65" name="Google Shape;565;p8"/>
              <p:cNvSpPr/>
              <p:nvPr/>
            </p:nvSpPr>
            <p:spPr>
              <a:xfrm>
                <a:off x="-958570" y="5363103"/>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66" name="Google Shape;566;p8"/>
              <p:cNvSpPr/>
              <p:nvPr/>
            </p:nvSpPr>
            <p:spPr>
              <a:xfrm>
                <a:off x="-2240280" y="5716304"/>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67" name="Google Shape;567;p8"/>
              <p:cNvSpPr/>
              <p:nvPr/>
            </p:nvSpPr>
            <p:spPr>
              <a:xfrm>
                <a:off x="-1599995" y="5716304"/>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68" name="Google Shape;568;p8"/>
              <p:cNvSpPr/>
              <p:nvPr/>
            </p:nvSpPr>
            <p:spPr>
              <a:xfrm>
                <a:off x="-958882" y="5716304"/>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69" name="Google Shape;569;p8"/>
              <p:cNvSpPr/>
              <p:nvPr/>
            </p:nvSpPr>
            <p:spPr>
              <a:xfrm>
                <a:off x="-2240592" y="6061885"/>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70" name="Google Shape;570;p8"/>
              <p:cNvSpPr/>
              <p:nvPr/>
            </p:nvSpPr>
            <p:spPr>
              <a:xfrm>
                <a:off x="-1600307" y="6061885"/>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71" name="Google Shape;571;p8"/>
              <p:cNvSpPr/>
              <p:nvPr/>
            </p:nvSpPr>
            <p:spPr>
              <a:xfrm>
                <a:off x="-959194" y="6061885"/>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72" name="Google Shape;572;p8"/>
              <p:cNvSpPr/>
              <p:nvPr/>
            </p:nvSpPr>
            <p:spPr>
              <a:xfrm>
                <a:off x="-2240904" y="6407466"/>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73" name="Google Shape;573;p8"/>
              <p:cNvSpPr/>
              <p:nvPr/>
            </p:nvSpPr>
            <p:spPr>
              <a:xfrm>
                <a:off x="-1600619" y="6407466"/>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74" name="Google Shape;574;p8"/>
              <p:cNvSpPr/>
              <p:nvPr/>
            </p:nvSpPr>
            <p:spPr>
              <a:xfrm>
                <a:off x="-959506" y="6407466"/>
                <a:ext cx="594360" cy="134131"/>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lt1"/>
                  </a:solidFill>
                  <a:latin typeface="Open Sans"/>
                  <a:ea typeface="Open Sans"/>
                  <a:cs typeface="Open Sans"/>
                  <a:sym typeface="Open Sans"/>
                </a:endParaRPr>
              </a:p>
            </p:txBody>
          </p:sp>
          <p:sp>
            <p:nvSpPr>
              <p:cNvPr id="575" name="Google Shape;575;p8"/>
              <p:cNvSpPr/>
              <p:nvPr/>
            </p:nvSpPr>
            <p:spPr>
              <a:xfrm rot="-10322083">
                <a:off x="-4516465" y="4478795"/>
                <a:ext cx="4508390" cy="1585849"/>
              </a:xfrm>
              <a:prstGeom prst="arc">
                <a:avLst>
                  <a:gd fmla="val 15498348"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dk1"/>
                  </a:solidFill>
                  <a:latin typeface="Open Sans"/>
                  <a:ea typeface="Open Sans"/>
                  <a:cs typeface="Open Sans"/>
                  <a:sym typeface="Open Sans"/>
                </a:endParaRPr>
              </a:p>
            </p:txBody>
          </p:sp>
          <p:sp>
            <p:nvSpPr>
              <p:cNvPr id="576" name="Google Shape;576;p8"/>
              <p:cNvSpPr/>
              <p:nvPr/>
            </p:nvSpPr>
            <p:spPr>
              <a:xfrm rot="-9756717">
                <a:off x="-4770384" y="4729261"/>
                <a:ext cx="4847852" cy="1745317"/>
              </a:xfrm>
              <a:prstGeom prst="arc">
                <a:avLst>
                  <a:gd fmla="val 14615318" name="adj1"/>
                  <a:gd fmla="val 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00">
                  <a:solidFill>
                    <a:schemeClr val="dk1"/>
                  </a:solidFill>
                  <a:latin typeface="Open Sans"/>
                  <a:ea typeface="Open Sans"/>
                  <a:cs typeface="Open Sans"/>
                  <a:sym typeface="Open Sans"/>
                </a:endParaRPr>
              </a:p>
            </p:txBody>
          </p:sp>
        </p:grpSp>
        <p:sp>
          <p:nvSpPr>
            <p:cNvPr id="577" name="Google Shape;577;p8"/>
            <p:cNvSpPr txBox="1"/>
            <p:nvPr/>
          </p:nvSpPr>
          <p:spPr>
            <a:xfrm>
              <a:off x="4116601" y="3931194"/>
              <a:ext cx="1391475" cy="315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rgbClr val="3F3F3F"/>
                  </a:solidFill>
                  <a:latin typeface="Open Sans"/>
                  <a:ea typeface="Open Sans"/>
                  <a:cs typeface="Open Sans"/>
                  <a:sym typeface="Open Sans"/>
                </a:rPr>
                <a:t>Data Stream</a:t>
              </a:r>
              <a:endParaRPr/>
            </a:p>
          </p:txBody>
        </p:sp>
        <p:sp>
          <p:nvSpPr>
            <p:cNvPr id="578" name="Google Shape;578;p8"/>
            <p:cNvSpPr txBox="1"/>
            <p:nvPr/>
          </p:nvSpPr>
          <p:spPr>
            <a:xfrm>
              <a:off x="6724276" y="3866633"/>
              <a:ext cx="1917916" cy="315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00">
                  <a:solidFill>
                    <a:srgbClr val="3F3F3F"/>
                  </a:solidFill>
                  <a:latin typeface="Open Sans"/>
                  <a:ea typeface="Open Sans"/>
                  <a:cs typeface="Open Sans"/>
                  <a:sym typeface="Open Sans"/>
                </a:rPr>
                <a:t>Unbounded Table</a:t>
              </a:r>
              <a:endParaRPr/>
            </a:p>
          </p:txBody>
        </p:sp>
        <p:sp>
          <p:nvSpPr>
            <p:cNvPr id="579" name="Google Shape;579;p8"/>
            <p:cNvSpPr txBox="1"/>
            <p:nvPr/>
          </p:nvSpPr>
          <p:spPr>
            <a:xfrm>
              <a:off x="9325773" y="4933787"/>
              <a:ext cx="4511902" cy="7962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900">
                  <a:solidFill>
                    <a:srgbClr val="3F3F3F"/>
                  </a:solidFill>
                  <a:latin typeface="Open Sans"/>
                  <a:ea typeface="Open Sans"/>
                  <a:cs typeface="Open Sans"/>
                  <a:sym typeface="Open Sans"/>
                </a:rPr>
                <a:t>New data in the data stream</a:t>
              </a:r>
              <a:endParaRPr/>
            </a:p>
            <a:p>
              <a:pPr indent="0" lvl="0" marL="0" marR="0" rtl="0" algn="ctr">
                <a:spcBef>
                  <a:spcPts val="0"/>
                </a:spcBef>
                <a:spcAft>
                  <a:spcPts val="0"/>
                </a:spcAft>
                <a:buNone/>
              </a:pPr>
              <a:r>
                <a:rPr lang="en-US" sz="1900">
                  <a:solidFill>
                    <a:srgbClr val="3F3F3F"/>
                  </a:solidFill>
                  <a:latin typeface="Open Sans"/>
                  <a:ea typeface="Open Sans"/>
                  <a:cs typeface="Open Sans"/>
                  <a:sym typeface="Open Sans"/>
                </a:rPr>
                <a:t>=</a:t>
              </a:r>
              <a:endParaRPr/>
            </a:p>
            <a:p>
              <a:pPr indent="0" lvl="0" marL="0" marR="0" rtl="0" algn="ctr">
                <a:spcBef>
                  <a:spcPts val="0"/>
                </a:spcBef>
                <a:spcAft>
                  <a:spcPts val="0"/>
                </a:spcAft>
                <a:buNone/>
              </a:pPr>
              <a:r>
                <a:rPr lang="en-US" sz="1900">
                  <a:solidFill>
                    <a:srgbClr val="3F3F3F"/>
                  </a:solidFill>
                  <a:latin typeface="Open Sans"/>
                  <a:ea typeface="Open Sans"/>
                  <a:cs typeface="Open Sans"/>
                  <a:sym typeface="Open Sans"/>
                </a:rPr>
                <a:t>New rows appended to an unbounded table</a:t>
              </a:r>
              <a:endParaRPr/>
            </a:p>
          </p:txBody>
        </p:sp>
      </p:grpSp>
      <p:sp>
        <p:nvSpPr>
          <p:cNvPr id="580" name="Google Shape;580;p8"/>
          <p:cNvSpPr/>
          <p:nvPr/>
        </p:nvSpPr>
        <p:spPr>
          <a:xfrm>
            <a:off x="736600" y="170134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p8"/>
          <p:cNvSpPr/>
          <p:nvPr/>
        </p:nvSpPr>
        <p:spPr>
          <a:xfrm>
            <a:off x="5467688" y="1084966"/>
            <a:ext cx="532062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rgbClr val="3F3F3F"/>
                </a:solidFill>
                <a:latin typeface="Open Sans ExtraBold"/>
                <a:ea typeface="Open Sans ExtraBold"/>
                <a:cs typeface="Open Sans ExtraBold"/>
                <a:sym typeface="Open Sans ExtraBold"/>
              </a:rPr>
              <a:t>USE CASE: BANKING TRANSACTIONS</a:t>
            </a:r>
            <a:endParaRPr sz="2200">
              <a:solidFill>
                <a:srgbClr val="3F3F3F"/>
              </a:solidFill>
              <a:latin typeface="Open Sans ExtraBold"/>
              <a:ea typeface="Open Sans ExtraBold"/>
              <a:cs typeface="Open Sans ExtraBold"/>
              <a:sym typeface="Open Sans ExtraBold"/>
            </a:endParaRPr>
          </a:p>
        </p:txBody>
      </p:sp>
      <p:pic>
        <p:nvPicPr>
          <p:cNvPr id="582" name="Google Shape;582;p8"/>
          <p:cNvPicPr preferRelativeResize="0"/>
          <p:nvPr/>
        </p:nvPicPr>
        <p:blipFill rotWithShape="1">
          <a:blip r:embed="rId3">
            <a:alphaModFix/>
          </a:blip>
          <a:srcRect b="0" l="0" r="0" t="0"/>
          <a:stretch/>
        </p:blipFill>
        <p:spPr>
          <a:xfrm>
            <a:off x="2676525" y="882223"/>
            <a:ext cx="10889402" cy="27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
          <p:cNvSpPr txBox="1"/>
          <p:nvPr>
            <p:ph type="title"/>
          </p:nvPr>
        </p:nvSpPr>
        <p:spPr>
          <a:xfrm>
            <a:off x="0" y="319675"/>
            <a:ext cx="16264188"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Spark Structured Streaming (Contd.)</a:t>
            </a:r>
            <a:endParaRPr/>
          </a:p>
        </p:txBody>
      </p:sp>
      <p:sp>
        <p:nvSpPr>
          <p:cNvPr id="588" name="Google Shape;588;p9"/>
          <p:cNvSpPr/>
          <p:nvPr/>
        </p:nvSpPr>
        <p:spPr>
          <a:xfrm>
            <a:off x="4092697" y="1084966"/>
            <a:ext cx="807060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rgbClr val="3F3F3F"/>
                </a:solidFill>
                <a:latin typeface="Open Sans ExtraBold"/>
                <a:ea typeface="Open Sans ExtraBold"/>
                <a:cs typeface="Open Sans ExtraBold"/>
                <a:sym typeface="Open Sans ExtraBold"/>
              </a:rPr>
              <a:t>SPARK STREAMING VS. SPARK STRUCTURED STREAMING</a:t>
            </a:r>
            <a:endParaRPr sz="2200">
              <a:solidFill>
                <a:srgbClr val="3F3F3F"/>
              </a:solidFill>
              <a:latin typeface="Open Sans ExtraBold"/>
              <a:ea typeface="Open Sans ExtraBold"/>
              <a:cs typeface="Open Sans ExtraBold"/>
              <a:sym typeface="Open Sans ExtraBold"/>
            </a:endParaRPr>
          </a:p>
        </p:txBody>
      </p:sp>
      <p:grpSp>
        <p:nvGrpSpPr>
          <p:cNvPr id="589" name="Google Shape;589;p9"/>
          <p:cNvGrpSpPr/>
          <p:nvPr/>
        </p:nvGrpSpPr>
        <p:grpSpPr>
          <a:xfrm>
            <a:off x="1480457" y="2140857"/>
            <a:ext cx="6013287" cy="5464629"/>
            <a:chOff x="685800" y="1092131"/>
            <a:chExt cx="2133600" cy="2968607"/>
          </a:xfrm>
        </p:grpSpPr>
        <p:sp>
          <p:nvSpPr>
            <p:cNvPr id="590" name="Google Shape;590;p9"/>
            <p:cNvSpPr/>
            <p:nvPr/>
          </p:nvSpPr>
          <p:spPr>
            <a:xfrm>
              <a:off x="685800" y="1541920"/>
              <a:ext cx="2133600" cy="2518818"/>
            </a:xfrm>
            <a:prstGeom prst="roundRect">
              <a:avLst>
                <a:gd fmla="val 851" name="adj"/>
              </a:avLst>
            </a:prstGeom>
            <a:noFill/>
            <a:ln cap="flat" cmpd="sng" w="9525">
              <a:solidFill>
                <a:srgbClr val="2DA99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591" name="Google Shape;591;p9"/>
            <p:cNvSpPr/>
            <p:nvPr/>
          </p:nvSpPr>
          <p:spPr>
            <a:xfrm>
              <a:off x="685800" y="1092131"/>
              <a:ext cx="2133600" cy="449789"/>
            </a:xfrm>
            <a:prstGeom prst="roundRect">
              <a:avLst>
                <a:gd fmla="val 5571" name="adj"/>
              </a:avLst>
            </a:prstGeom>
            <a:solidFill>
              <a:srgbClr val="2DA99D"/>
            </a:solidFill>
            <a:ln cap="flat" cmpd="sng" w="12700">
              <a:solidFill>
                <a:srgbClr val="2DA99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592" name="Google Shape;592;p9"/>
            <p:cNvSpPr txBox="1"/>
            <p:nvPr/>
          </p:nvSpPr>
          <p:spPr>
            <a:xfrm>
              <a:off x="1208052" y="1181402"/>
              <a:ext cx="965974" cy="2507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Open Sans"/>
                  <a:ea typeface="Open Sans"/>
                  <a:cs typeface="Open Sans"/>
                  <a:sym typeface="Open Sans"/>
                </a:rPr>
                <a:t>Spark Streaming</a:t>
              </a:r>
              <a:endParaRPr sz="2400">
                <a:solidFill>
                  <a:srgbClr val="3F3F3F"/>
                </a:solidFill>
                <a:latin typeface="Open Sans"/>
                <a:ea typeface="Open Sans"/>
                <a:cs typeface="Open Sans"/>
                <a:sym typeface="Open Sans"/>
              </a:endParaRPr>
            </a:p>
          </p:txBody>
        </p:sp>
      </p:grpSp>
      <p:grpSp>
        <p:nvGrpSpPr>
          <p:cNvPr id="593" name="Google Shape;593;p9"/>
          <p:cNvGrpSpPr/>
          <p:nvPr/>
        </p:nvGrpSpPr>
        <p:grpSpPr>
          <a:xfrm>
            <a:off x="8503223" y="2140857"/>
            <a:ext cx="6013287" cy="5464629"/>
            <a:chOff x="3467100" y="1092131"/>
            <a:chExt cx="2133600" cy="2968607"/>
          </a:xfrm>
        </p:grpSpPr>
        <p:sp>
          <p:nvSpPr>
            <p:cNvPr id="594" name="Google Shape;594;p9"/>
            <p:cNvSpPr/>
            <p:nvPr/>
          </p:nvSpPr>
          <p:spPr>
            <a:xfrm>
              <a:off x="3467100" y="1541920"/>
              <a:ext cx="2133600" cy="2518818"/>
            </a:xfrm>
            <a:prstGeom prst="roundRect">
              <a:avLst>
                <a:gd fmla="val 851" name="adj"/>
              </a:avLst>
            </a:prstGeom>
            <a:noFill/>
            <a:ln cap="flat" cmpd="sng" w="9525">
              <a:solidFill>
                <a:srgbClr val="9BBB5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595" name="Google Shape;595;p9"/>
            <p:cNvSpPr/>
            <p:nvPr/>
          </p:nvSpPr>
          <p:spPr>
            <a:xfrm>
              <a:off x="3467100" y="1092131"/>
              <a:ext cx="2133600" cy="449789"/>
            </a:xfrm>
            <a:prstGeom prst="roundRect">
              <a:avLst>
                <a:gd fmla="val 5571" name="adj"/>
              </a:avLst>
            </a:prstGeom>
            <a:solidFill>
              <a:srgbClr val="9BBB5C"/>
            </a:solidFill>
            <a:ln cap="flat" cmpd="sng" w="12700">
              <a:solidFill>
                <a:srgbClr val="9BBB5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596" name="Google Shape;596;p9"/>
            <p:cNvSpPr txBox="1"/>
            <p:nvPr/>
          </p:nvSpPr>
          <p:spPr>
            <a:xfrm>
              <a:off x="3755417" y="1181402"/>
              <a:ext cx="1579197" cy="2507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F3F3F"/>
                  </a:solidFill>
                  <a:latin typeface="Open Sans"/>
                  <a:ea typeface="Open Sans"/>
                  <a:cs typeface="Open Sans"/>
                  <a:sym typeface="Open Sans"/>
                </a:rPr>
                <a:t>Spark Structured Streaming</a:t>
              </a:r>
              <a:endParaRPr/>
            </a:p>
          </p:txBody>
        </p:sp>
        <p:sp>
          <p:nvSpPr>
            <p:cNvPr id="597" name="Google Shape;597;p9"/>
            <p:cNvSpPr txBox="1"/>
            <p:nvPr/>
          </p:nvSpPr>
          <p:spPr>
            <a:xfrm>
              <a:off x="3644127" y="1644001"/>
              <a:ext cx="1779546" cy="12515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50"/>
                <a:buFont typeface="Calibri"/>
                <a:buNone/>
              </a:pPr>
              <a:r>
                <a:t/>
              </a:r>
              <a:endParaRPr b="0" i="0" sz="1050" u="none" cap="none" strike="noStrike">
                <a:solidFill>
                  <a:srgbClr val="44494E"/>
                </a:solidFill>
                <a:latin typeface="Calibri"/>
                <a:ea typeface="Calibri"/>
                <a:cs typeface="Calibri"/>
                <a:sym typeface="Calibri"/>
              </a:endParaRPr>
            </a:p>
          </p:txBody>
        </p:sp>
      </p:grpSp>
      <p:sp>
        <p:nvSpPr>
          <p:cNvPr id="598" name="Google Shape;598;p9"/>
          <p:cNvSpPr txBox="1"/>
          <p:nvPr/>
        </p:nvSpPr>
        <p:spPr>
          <a:xfrm>
            <a:off x="1727200" y="3202537"/>
            <a:ext cx="5268065"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DStream uses RDD API.</a:t>
            </a:r>
            <a:endParaRPr/>
          </a:p>
          <a:p>
            <a:pPr indent="-190500" lvl="0" marL="342900" marR="0" rtl="0" algn="l">
              <a:spcBef>
                <a:spcPts val="0"/>
              </a:spcBef>
              <a:spcAft>
                <a:spcPts val="0"/>
              </a:spcAft>
              <a:buClr>
                <a:schemeClr val="dk1"/>
              </a:buClr>
              <a:buSzPts val="2400"/>
              <a:buFont typeface="Arial"/>
              <a:buNone/>
            </a:pPr>
            <a:r>
              <a:t/>
            </a:r>
            <a:endParaRPr sz="2400">
              <a:solidFill>
                <a:srgbClr val="3F3F3F"/>
              </a:solidFill>
              <a:latin typeface="Open Sans"/>
              <a:ea typeface="Open Sans"/>
              <a:cs typeface="Open Sans"/>
              <a:sym typeface="Open Sans"/>
            </a:endParaRPr>
          </a:p>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 Tracking of state between batch times for cumulative statistics is complex in Dstream</a:t>
            </a:r>
            <a:endParaRPr sz="2400">
              <a:solidFill>
                <a:srgbClr val="3F3F3F"/>
              </a:solidFill>
              <a:latin typeface="Open Sans"/>
              <a:ea typeface="Open Sans"/>
              <a:cs typeface="Open Sans"/>
              <a:sym typeface="Open Sans"/>
            </a:endParaRPr>
          </a:p>
          <a:p>
            <a:pPr indent="-190500" lvl="0" marL="342900" marR="0" rtl="0" algn="l">
              <a:spcBef>
                <a:spcPts val="0"/>
              </a:spcBef>
              <a:spcAft>
                <a:spcPts val="0"/>
              </a:spcAft>
              <a:buClr>
                <a:schemeClr val="dk1"/>
              </a:buClr>
              <a:buSzPts val="2400"/>
              <a:buFont typeface="Arial"/>
              <a:buNone/>
            </a:pPr>
            <a:r>
              <a:t/>
            </a:r>
            <a:endParaRPr sz="2400">
              <a:solidFill>
                <a:srgbClr val="3F3F3F"/>
              </a:solidFill>
              <a:latin typeface="Open Sans"/>
              <a:ea typeface="Open Sans"/>
              <a:cs typeface="Open Sans"/>
              <a:sym typeface="Open Sans"/>
            </a:endParaRPr>
          </a:p>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No guarantee of Data integrity </a:t>
            </a:r>
            <a:endParaRPr/>
          </a:p>
          <a:p>
            <a:pPr indent="-190500" lvl="0" marL="342900" marR="0" rtl="0" algn="l">
              <a:spcBef>
                <a:spcPts val="0"/>
              </a:spcBef>
              <a:spcAft>
                <a:spcPts val="0"/>
              </a:spcAft>
              <a:buClr>
                <a:schemeClr val="dk1"/>
              </a:buClr>
              <a:buSzPts val="2400"/>
              <a:buFont typeface="Arial"/>
              <a:buNone/>
            </a:pPr>
            <a:r>
              <a:t/>
            </a:r>
            <a:endParaRPr sz="2400">
              <a:solidFill>
                <a:srgbClr val="3F3F3F"/>
              </a:solidFill>
              <a:latin typeface="Open Sans"/>
              <a:ea typeface="Open Sans"/>
              <a:cs typeface="Open Sans"/>
              <a:sym typeface="Open Sans"/>
            </a:endParaRPr>
          </a:p>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The API and the integration with the batch component works only with batch. </a:t>
            </a:r>
            <a:endParaRPr/>
          </a:p>
          <a:p>
            <a:pPr indent="-190500" lvl="0" marL="342900" marR="0" rtl="0" algn="l">
              <a:spcBef>
                <a:spcPts val="0"/>
              </a:spcBef>
              <a:spcAft>
                <a:spcPts val="0"/>
              </a:spcAft>
              <a:buClr>
                <a:schemeClr val="dk1"/>
              </a:buClr>
              <a:buSzPts val="2400"/>
              <a:buFont typeface="Arial"/>
              <a:buNone/>
            </a:pPr>
            <a:r>
              <a:t/>
            </a:r>
            <a:endParaRPr sz="2400">
              <a:solidFill>
                <a:srgbClr val="3F3F3F"/>
              </a:solidFill>
              <a:latin typeface="Open Sans"/>
              <a:ea typeface="Open Sans"/>
              <a:cs typeface="Open Sans"/>
              <a:sym typeface="Open Sans"/>
            </a:endParaRPr>
          </a:p>
        </p:txBody>
      </p:sp>
      <p:sp>
        <p:nvSpPr>
          <p:cNvPr id="599" name="Google Shape;599;p9"/>
          <p:cNvSpPr txBox="1"/>
          <p:nvPr/>
        </p:nvSpPr>
        <p:spPr>
          <a:xfrm>
            <a:off x="8759409" y="3202476"/>
            <a:ext cx="5500914" cy="34163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Uses DataFrame/Dataset API</a:t>
            </a:r>
            <a:endParaRPr/>
          </a:p>
          <a:p>
            <a:pPr indent="-190500" lvl="0" marL="342900" marR="0" rtl="0" algn="l">
              <a:spcBef>
                <a:spcPts val="0"/>
              </a:spcBef>
              <a:spcAft>
                <a:spcPts val="0"/>
              </a:spcAft>
              <a:buClr>
                <a:schemeClr val="dk1"/>
              </a:buClr>
              <a:buSzPts val="2400"/>
              <a:buFont typeface="Arial"/>
              <a:buNone/>
            </a:pPr>
            <a:r>
              <a:t/>
            </a:r>
            <a:endParaRPr sz="2400">
              <a:solidFill>
                <a:srgbClr val="3F3F3F"/>
              </a:solidFill>
              <a:latin typeface="Open Sans"/>
              <a:ea typeface="Open Sans"/>
              <a:cs typeface="Open Sans"/>
              <a:sym typeface="Open Sans"/>
            </a:endParaRPr>
          </a:p>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User just needs to take care of business logic </a:t>
            </a:r>
            <a:endParaRPr/>
          </a:p>
          <a:p>
            <a:pPr indent="-190500" lvl="0" marL="342900" marR="0" rtl="0" algn="l">
              <a:spcBef>
                <a:spcPts val="0"/>
              </a:spcBef>
              <a:spcAft>
                <a:spcPts val="0"/>
              </a:spcAft>
              <a:buClr>
                <a:schemeClr val="dk1"/>
              </a:buClr>
              <a:buSzPts val="2400"/>
              <a:buFont typeface="Arial"/>
              <a:buNone/>
            </a:pPr>
            <a:r>
              <a:t/>
            </a:r>
            <a:endParaRPr sz="2400">
              <a:solidFill>
                <a:srgbClr val="3F3F3F"/>
              </a:solidFill>
              <a:latin typeface="Open Sans"/>
              <a:ea typeface="Open Sans"/>
              <a:cs typeface="Open Sans"/>
              <a:sym typeface="Open Sans"/>
            </a:endParaRPr>
          </a:p>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Automatically handles consistency and reliability</a:t>
            </a:r>
            <a:endParaRPr/>
          </a:p>
          <a:p>
            <a:pPr indent="-190500" lvl="0" marL="342900" marR="0" rtl="0" algn="l">
              <a:spcBef>
                <a:spcPts val="0"/>
              </a:spcBef>
              <a:spcAft>
                <a:spcPts val="0"/>
              </a:spcAft>
              <a:buClr>
                <a:schemeClr val="dk1"/>
              </a:buClr>
              <a:buSzPts val="2400"/>
              <a:buFont typeface="Arial"/>
              <a:buNone/>
            </a:pPr>
            <a:r>
              <a:t/>
            </a:r>
            <a:endParaRPr sz="2400">
              <a:solidFill>
                <a:srgbClr val="3F3F3F"/>
              </a:solidFill>
              <a:latin typeface="Open Sans"/>
              <a:ea typeface="Open Sans"/>
              <a:cs typeface="Open Sans"/>
              <a:sym typeface="Open Sans"/>
            </a:endParaRPr>
          </a:p>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The API is the same</a:t>
            </a:r>
            <a:endParaRPr/>
          </a:p>
        </p:txBody>
      </p:sp>
      <p:pic>
        <p:nvPicPr>
          <p:cNvPr id="600" name="Google Shape;600;p9"/>
          <p:cNvPicPr preferRelativeResize="0"/>
          <p:nvPr/>
        </p:nvPicPr>
        <p:blipFill rotWithShape="1">
          <a:blip r:embed="rId3">
            <a:alphaModFix/>
          </a:blip>
          <a:srcRect b="0" l="0" r="0" t="0"/>
          <a:stretch/>
        </p:blipFill>
        <p:spPr>
          <a:xfrm>
            <a:off x="2676525" y="882223"/>
            <a:ext cx="10889402" cy="2743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2016-09-03T17:46:52Z</dcterms:created>
  <dc:creator>Suma Tandi</dc:creator>
</cp:coreProperties>
</file>