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Lst>
  <p:sldSz cy="9144000" cx="16256000"/>
  <p:notesSz cx="6858000" cy="9144000"/>
  <p:embeddedFontLst>
    <p:embeddedFont>
      <p:font typeface="Open Sans SemiBold"/>
      <p:regular r:id="rId86"/>
      <p:bold r:id="rId87"/>
      <p:italic r:id="rId88"/>
      <p:boldItalic r:id="rId89"/>
    </p:embeddedFont>
    <p:embeddedFont>
      <p:font typeface="Open Sans ExtraBold"/>
      <p:bold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8">
          <p15:clr>
            <a:srgbClr val="A4A3A4"/>
          </p15:clr>
        </p15:guide>
        <p15:guide id="2" pos="608">
          <p15:clr>
            <a:srgbClr val="A4A3A4"/>
          </p15:clr>
        </p15:guide>
      </p15:sldGuideLst>
    </p:ext>
    <p:ext uri="GoogleSlidesCustomDataVersion2">
      <go:slidesCustomData xmlns:go="http://customooxmlschemas.google.com/" r:id="rId96" roundtripDataSignature="AMtx7mhOXI2HiliAg1G+7xHT31j85grRS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Beryl Joh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3969FE-00B3-4EF3-812D-B533BCE2601A}">
  <a:tblStyle styleId="{683969FE-00B3-4EF3-812D-B533BCE260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AC7F69C-88C3-4D99-979F-052D4AC0B120}"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8" orient="horz"/>
        <p:guide pos="60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font" Target="fonts/OpenSansSemiBold-regular.fntdata"/><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OpenSansSemiBold-italic.fntdata"/><Relationship Id="rId43" Type="http://schemas.openxmlformats.org/officeDocument/2006/relationships/slide" Target="slides/slide36.xml"/><Relationship Id="rId87" Type="http://schemas.openxmlformats.org/officeDocument/2006/relationships/font" Target="fonts/OpenSansSemiBold-bold.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OpenSansSemiBold-boldItalic.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OpenSans-boldItalic.fntdata"/><Relationship Id="rId50" Type="http://schemas.openxmlformats.org/officeDocument/2006/relationships/slide" Target="slides/slide43.xml"/><Relationship Id="rId94" Type="http://schemas.openxmlformats.org/officeDocument/2006/relationships/font" Target="fonts/OpenSans-italic.fntdata"/><Relationship Id="rId53" Type="http://schemas.openxmlformats.org/officeDocument/2006/relationships/slide" Target="slides/slide46.xml"/><Relationship Id="rId52" Type="http://schemas.openxmlformats.org/officeDocument/2006/relationships/slide" Target="slides/slide45.xml"/><Relationship Id="rId96" Type="http://customschemas.google.com/relationships/presentationmetadata" Target="metadata"/><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OpenSansExtraBold-boldItalic.fntdata"/><Relationship Id="rId90" Type="http://schemas.openxmlformats.org/officeDocument/2006/relationships/font" Target="fonts/OpenSansExtraBold-bold.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7-08-30T09:39:21.557">
    <p:pos x="10" y="10"/>
    <p:text>@Ruchika: What explanation can we give here. Any content for the note section?</p:text>
    <p:extLst>
      <p:ext uri="{C676402C-5697-4E1C-873F-D02D1690AC5C}">
        <p15:threadingInfo timeZoneBias="0"/>
      </p:ext>
      <p:ext uri="http://customooxmlschemas.google.com/">
        <go:slidesCustomData xmlns:go="http://customooxmlschemas.google.com/" commentPostId="AAABc1zaJT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7-08-29T18:48:29.769">
    <p:pos x="2886" y="4001"/>
    <p:text>@Ruchika: All answers cannot be correct.</p:text>
    <p:extLst>
      <p:ext uri="{C676402C-5697-4E1C-873F-D02D1690AC5C}">
        <p15:threadingInfo timeZoneBias="0"/>
      </p:ext>
      <p:ext uri="http://customooxmlschemas.google.com/">
        <go:slidesCustomData xmlns:go="http://customooxmlschemas.google.com/" commentPostId="AAABc1zaJTY"/>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Audio Script:</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Welcome to Amazon Web Services Overview. </a:t>
            </a:r>
            <a:endParaRPr/>
          </a:p>
        </p:txBody>
      </p:sp>
      <p:sp>
        <p:nvSpPr>
          <p:cNvPr id="357" name="Google Shape;3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p:txBody>
      </p:sp>
      <p:sp>
        <p:nvSpPr>
          <p:cNvPr id="523" name="Google Shape;52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To start working with GraphX, you first need to import it and Spark into your project.</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code to import GraphX and Spark in your project is as follows:</a:t>
            </a:r>
            <a:endParaRPr/>
          </a:p>
          <a:p>
            <a:pPr indent="0" lvl="0" marL="0" rtl="0" algn="l">
              <a:spcBef>
                <a:spcPts val="0"/>
              </a:spcBef>
              <a:spcAft>
                <a:spcPts val="0"/>
              </a:spcAft>
              <a:buNone/>
            </a:pPr>
            <a:r>
              <a:t/>
            </a:r>
            <a:endParaRPr/>
          </a:p>
        </p:txBody>
      </p:sp>
      <p:sp>
        <p:nvSpPr>
          <p:cNvPr id="579" name="Google Shape;5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Trainer can demonstrate how to import graph</a:t>
            </a:r>
            <a:endParaRPr/>
          </a:p>
        </p:txBody>
      </p:sp>
      <p:sp>
        <p:nvSpPr>
          <p:cNvPr id="594" name="Google Shape;5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property graph is a directed multigraph that has properties related to every vertex and edge. In this:</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Every vertex is identified by a unique 64-bit long identifier, known as VertexID, and every edge has an individual source and destination vertex identifier. </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There are no ordering constraints imposed on VertexID. </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Properties are stored as Scala or Java objects with each edge and vertex in the graph.</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It is immutable, distributed, and fault tolerant. </a:t>
            </a:r>
            <a:endParaRPr/>
          </a:p>
          <a:p>
            <a:pPr indent="0" lvl="0" marL="0" rtl="0" algn="l">
              <a:spcBef>
                <a:spcPts val="0"/>
              </a:spcBef>
              <a:spcAft>
                <a:spcPts val="0"/>
              </a:spcAft>
              <a:buNone/>
            </a:pPr>
            <a:r>
              <a:t/>
            </a:r>
            <a:endParaRPr/>
          </a:p>
        </p:txBody>
      </p:sp>
      <p:sp>
        <p:nvSpPr>
          <p:cNvPr id="612" name="Google Shape;61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An example of the property graph is displayed on the screen. </a:t>
            </a:r>
            <a:endParaRPr/>
          </a:p>
          <a:p>
            <a:pPr indent="0" lvl="0" marL="0" rtl="0" algn="l">
              <a:spcBef>
                <a:spcPts val="0"/>
              </a:spcBef>
              <a:spcAft>
                <a:spcPts val="0"/>
              </a:spcAft>
              <a:buNone/>
            </a:pPr>
            <a:r>
              <a:t/>
            </a:r>
            <a:endParaRPr/>
          </a:p>
        </p:txBody>
      </p:sp>
      <p:sp>
        <p:nvSpPr>
          <p:cNvPr id="626" name="Google Shape;62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few features of the property graph are listed below:</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Fault-Tolerant, Distributed, Immutable: </a:t>
            </a:r>
            <a:endParaRPr/>
          </a:p>
          <a:p>
            <a:pPr indent="-342900" lvl="0" marL="342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To perform any changes to the structure/values of the graph, produce a new graph. </a:t>
            </a:r>
            <a:endParaRPr/>
          </a:p>
          <a:p>
            <a:pPr indent="-342900" lvl="0" marL="342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Considerable parts of the original graph are reused in the new graph.</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Vertex-Partitioning Heuristics:</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Use these heuristics to partition the graph across the workers. Similar to RDDs, every graph partition can be created again on a separate machine in case a failure happens.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Similar to a Typed Collections RDDs:</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It encodes each vertex and edge properties. As a result, it includes members for accessing the graph vertices and edges.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691" name="Google Shape;6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Now, let us understand how to create a graph. The code to create a simple graph of co-worker is given on the screen. A graphical representation of this graph is also given on the screen.   </a:t>
            </a:r>
            <a:endParaRPr/>
          </a:p>
          <a:p>
            <a:pPr indent="0" lvl="0" marL="0" rtl="0" algn="l">
              <a:spcBef>
                <a:spcPts val="0"/>
              </a:spcBef>
              <a:spcAft>
                <a:spcPts val="0"/>
              </a:spcAft>
              <a:buNone/>
            </a:pPr>
            <a:r>
              <a:t/>
            </a:r>
            <a:endParaRPr/>
          </a:p>
        </p:txBody>
      </p:sp>
      <p:sp>
        <p:nvSpPr>
          <p:cNvPr id="711" name="Google Shape;71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Trainer can demonstrate how to create a graph.</a:t>
            </a:r>
            <a:endParaRPr/>
          </a:p>
        </p:txBody>
      </p:sp>
      <p:sp>
        <p:nvSpPr>
          <p:cNvPr id="748" name="Google Shape;74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60000"/>
              </a:lnSpc>
              <a:spcBef>
                <a:spcPts val="0"/>
              </a:spcBef>
              <a:spcAft>
                <a:spcPts val="0"/>
              </a:spcAft>
              <a:buClr>
                <a:schemeClr val="dk1"/>
              </a:buClr>
              <a:buSzPts val="1600"/>
              <a:buFont typeface="Arial"/>
              <a:buNone/>
            </a:pPr>
            <a:r>
              <a:rPr b="1" lang="en-US"/>
              <a:t>Trainer Notes: </a:t>
            </a:r>
            <a:endParaRPr/>
          </a:p>
          <a:p>
            <a:pPr indent="-241300" lvl="0" marL="342900" rtl="0" algn="l">
              <a:lnSpc>
                <a:spcPct val="16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342900" lvl="0" marL="342900" rtl="0" algn="l">
              <a:lnSpc>
                <a:spcPct val="16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GraphX also includes a triplet view, which combines the properties of the vertices and edges logically that produce the given class. </a:t>
            </a:r>
            <a:endParaRPr/>
          </a:p>
          <a:p>
            <a:pPr indent="-342900" lvl="0" marL="342900" rtl="0" algn="l">
              <a:lnSpc>
                <a:spcPct val="16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This class contains the EdgeTriplet class instances. </a:t>
            </a:r>
            <a:endParaRPr/>
          </a:p>
          <a:p>
            <a:pPr indent="-342900" lvl="0" marL="342900" rtl="0" algn="l">
              <a:lnSpc>
                <a:spcPct val="16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EdgeTriplet class adds the given members containing the source and destination properties respectively and extends the Edge class.</a:t>
            </a:r>
            <a:endParaRPr/>
          </a:p>
          <a:p>
            <a:pPr indent="0" lvl="0" marL="0" rtl="0" algn="l">
              <a:spcBef>
                <a:spcPts val="0"/>
              </a:spcBef>
              <a:spcAft>
                <a:spcPts val="0"/>
              </a:spcAft>
              <a:buNone/>
            </a:pPr>
            <a:r>
              <a:t/>
            </a:r>
            <a:endParaRPr/>
          </a:p>
        </p:txBody>
      </p:sp>
      <p:sp>
        <p:nvSpPr>
          <p:cNvPr id="766" name="Google Shape;76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600"/>
              <a:buFont typeface="Arial"/>
              <a:buNone/>
            </a:pPr>
            <a:r>
              <a:rPr b="1" lang="en-US"/>
              <a:t>Trainer Notes: </a:t>
            </a:r>
            <a:endParaRPr/>
          </a:p>
          <a:p>
            <a:pPr indent="0" lvl="0" marL="0" rtl="0" algn="l">
              <a:lnSpc>
                <a:spcPct val="15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Property graphs also provide various basic operators. These operators input user-defined functions and results into new graphs that have transformed properties and structures.</a:t>
            </a:r>
            <a:endParaRPr/>
          </a:p>
          <a:p>
            <a:pPr indent="-241300" lvl="0" marL="342900" rtl="0" algn="l">
              <a:lnSpc>
                <a:spcPct val="15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core operators with optimized implementations are defined in a graph, and the convenient operators expressed as core operators' compositions are defined in GraphOps (c</a:t>
            </a:r>
            <a:r>
              <a:rPr lang="en-US" sz="1600">
                <a:solidFill>
                  <a:srgbClr val="FF0000"/>
                </a:solidFill>
                <a:latin typeface="Open Sans"/>
                <a:ea typeface="Open Sans"/>
                <a:cs typeface="Open Sans"/>
                <a:sym typeface="Open Sans"/>
              </a:rPr>
              <a:t>ontains additional functionality for Graph).</a:t>
            </a:r>
            <a:endParaRPr/>
          </a:p>
          <a:p>
            <a:pPr indent="0" lvl="1" marL="609585" rtl="0" algn="l">
              <a:spcBef>
                <a:spcPts val="0"/>
              </a:spcBef>
              <a:spcAft>
                <a:spcPts val="0"/>
              </a:spcAft>
              <a:buNone/>
            </a:pPr>
            <a:r>
              <a:rPr lang="en-US"/>
              <a:t>Example</a:t>
            </a:r>
            <a:endParaRPr/>
          </a:p>
          <a:p>
            <a:pPr indent="0" lvl="1" marL="609585" rtl="0" algn="l">
              <a:lnSpc>
                <a:spcPct val="150000"/>
              </a:lnSpc>
              <a:spcBef>
                <a:spcPts val="0"/>
              </a:spcBef>
              <a:spcAft>
                <a:spcPts val="0"/>
              </a:spcAft>
              <a:buNone/>
            </a:pPr>
            <a:r>
              <a:rPr lang="en-US"/>
              <a:t>val graph: Graph[(String, String), String]</a:t>
            </a:r>
            <a:endParaRPr/>
          </a:p>
          <a:p>
            <a:pPr indent="0" lvl="1" marL="609585" rtl="0" algn="l">
              <a:lnSpc>
                <a:spcPct val="150000"/>
              </a:lnSpc>
              <a:spcBef>
                <a:spcPts val="0"/>
              </a:spcBef>
              <a:spcAft>
                <a:spcPts val="0"/>
              </a:spcAft>
              <a:buNone/>
            </a:pPr>
            <a:r>
              <a:rPr lang="en-US"/>
              <a:t>// Use the implicit GraphOps.inDegrees operator</a:t>
            </a:r>
            <a:endParaRPr/>
          </a:p>
          <a:p>
            <a:pPr indent="0" lvl="1" marL="609585" rtl="0" algn="l">
              <a:lnSpc>
                <a:spcPct val="150000"/>
              </a:lnSpc>
              <a:spcBef>
                <a:spcPts val="0"/>
              </a:spcBef>
              <a:spcAft>
                <a:spcPts val="0"/>
              </a:spcAft>
              <a:buNone/>
            </a:pPr>
            <a:r>
              <a:rPr lang="en-US"/>
              <a:t>val inDegrees: VertexRDD[Int] = graph.inDegrees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operators in GraphOps are automatically available as members of Graph.</a:t>
            </a:r>
            <a:endParaRPr/>
          </a:p>
          <a:p>
            <a:pPr indent="0" lvl="0" marL="0" rtl="0" algn="l">
              <a:spcBef>
                <a:spcPts val="0"/>
              </a:spcBef>
              <a:spcAft>
                <a:spcPts val="0"/>
              </a:spcAft>
              <a:buNone/>
            </a:pPr>
            <a:r>
              <a:t/>
            </a:r>
            <a:endParaRPr/>
          </a:p>
        </p:txBody>
      </p:sp>
      <p:sp>
        <p:nvSpPr>
          <p:cNvPr id="810" name="Google Shape;81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 code shown on the screen shows a functionality summary of the operators defined in Graph and GraphOps.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For simplicity, these are presented as graph members.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You should note that a few function signatures have been simplified and a few more advanced functionalities have been removed.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Therefore, you should refer to the API docs to determine the official list of operations.</a:t>
            </a:r>
            <a:endParaRPr/>
          </a:p>
          <a:p>
            <a:pPr indent="0" lvl="0" marL="0" rtl="0" algn="l">
              <a:spcBef>
                <a:spcPts val="0"/>
              </a:spcBef>
              <a:spcAft>
                <a:spcPts val="0"/>
              </a:spcAft>
              <a:buNone/>
            </a:pPr>
            <a:r>
              <a:t/>
            </a:r>
            <a:endParaRPr/>
          </a:p>
        </p:txBody>
      </p:sp>
      <p:sp>
        <p:nvSpPr>
          <p:cNvPr id="824" name="Google Shape;82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The code shown on the screen shows a functionality summary of the operators defined in Graph and GraphOps. For simplicity, these are presented as graph members. You should note that a few function signatures have been simplified and a few more advanced functionalities have been removed. Therefore, you should refer to the API docs to determine the official list of operations.</a:t>
            </a:r>
            <a:endParaRPr/>
          </a:p>
          <a:p>
            <a:pPr indent="0" lvl="0" marL="0" rtl="0" algn="l">
              <a:spcBef>
                <a:spcPts val="0"/>
              </a:spcBef>
              <a:spcAft>
                <a:spcPts val="0"/>
              </a:spcAft>
              <a:buNone/>
            </a:pPr>
            <a:r>
              <a:t/>
            </a:r>
            <a:endParaRPr/>
          </a:p>
        </p:txBody>
      </p:sp>
      <p:sp>
        <p:nvSpPr>
          <p:cNvPr id="836" name="Google Shape;836;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p:txBody>
      </p:sp>
      <p:sp>
        <p:nvSpPr>
          <p:cNvPr id="848" name="Google Shape;848;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a:t>Trainer may execute and demonstrate how the code on previous slides works.</a:t>
            </a:r>
            <a:endParaRPr/>
          </a:p>
        </p:txBody>
      </p:sp>
      <p:sp>
        <p:nvSpPr>
          <p:cNvPr id="860" name="Google Shape;86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Similar to the map operator of RDDs, the property graph also contains property operators.</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code to define and use them is displayed on the screen. These operators are generally used for initializing the graph for a specific project or computation. </a:t>
            </a:r>
            <a:endParaRPr/>
          </a:p>
        </p:txBody>
      </p:sp>
      <p:sp>
        <p:nvSpPr>
          <p:cNvPr id="878" name="Google Shape;878;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1" name="Google Shape;8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600"/>
              <a:buFont typeface="Arial"/>
              <a:buNone/>
            </a:pPr>
            <a:r>
              <a:rPr b="1" lang="en-US" sz="1600"/>
              <a:t>Trainer Notes: </a:t>
            </a:r>
            <a:endParaRPr/>
          </a:p>
          <a:p>
            <a:pPr indent="-457200" lvl="0" marL="457200" rtl="0" algn="l">
              <a:lnSpc>
                <a:spcPct val="150000"/>
              </a:lnSpc>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GraphX provides support to just commonly-used structural operators; however, more operators are expected to be added in the future. </a:t>
            </a:r>
            <a:endParaRPr/>
          </a:p>
          <a:p>
            <a:pPr indent="-457200" lvl="0" marL="457200" rtl="0" algn="l">
              <a:lnSpc>
                <a:spcPct val="150000"/>
              </a:lnSpc>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supported ones include reverse operators and subgraph operators. </a:t>
            </a:r>
            <a:endParaRPr/>
          </a:p>
          <a:p>
            <a:pPr indent="-355600" lvl="0" marL="457200" rtl="0" algn="l">
              <a:lnSpc>
                <a:spcPct val="150000"/>
              </a:lnSpc>
              <a:spcBef>
                <a:spcPts val="1300"/>
              </a:spcBef>
              <a:spcAft>
                <a:spcPts val="0"/>
              </a:spcAft>
              <a:buClr>
                <a:schemeClr val="dk1"/>
              </a:buClr>
              <a:buSzPts val="1600"/>
              <a:buFont typeface="Arial"/>
              <a:buNone/>
            </a:pPr>
            <a:r>
              <a:t/>
            </a:r>
            <a:endParaRPr sz="1600">
              <a:solidFill>
                <a:srgbClr val="3F3F3F"/>
              </a:solidFill>
            </a:endParaRPr>
          </a:p>
          <a:p>
            <a:pPr indent="0" lvl="0" marL="0" rtl="0" algn="l">
              <a:spcBef>
                <a:spcPts val="0"/>
              </a:spcBef>
              <a:spcAft>
                <a:spcPts val="0"/>
              </a:spcAft>
              <a:buNone/>
            </a:pPr>
            <a:r>
              <a:rPr lang="en-US" sz="1600">
                <a:solidFill>
                  <a:srgbClr val="3F3F3F"/>
                </a:solidFill>
                <a:latin typeface="Open Sans SemiBold"/>
                <a:ea typeface="Open Sans SemiBold"/>
                <a:cs typeface="Open Sans SemiBold"/>
                <a:sym typeface="Open Sans SemiBold"/>
              </a:rPr>
              <a:t>Example</a:t>
            </a:r>
            <a:r>
              <a:rPr b="0" lang="en-US" sz="1600">
                <a:solidFill>
                  <a:srgbClr val="3F3F3F"/>
                </a:solidFill>
                <a:latin typeface="Open Sans SemiBold"/>
                <a:ea typeface="Open Sans SemiBold"/>
                <a:cs typeface="Open Sans SemiBold"/>
                <a:sym typeface="Open Sans SemiBold"/>
              </a:rPr>
              <a:t>:</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class Graph[VD, ED] {</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reverse: Graph[VD, ED]</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subgraph(epred: EdgeTriplet[VD,ED] =&gt; Boolean,</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vpred: (VertexId, VD) =&gt; Boolean): Graph[VD, ED]</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mask[VD2, ED2](other: Graph[VD2, ED2]): Graph[VD, ED]</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groupEdges(merge: (ED, ED) =&gt; ED): Graph[VD,ED]</a:t>
            </a:r>
            <a:endParaRPr/>
          </a:p>
          <a:p>
            <a:pPr indent="238125"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a:t>
            </a:r>
            <a:endParaRPr/>
          </a:p>
          <a:p>
            <a:pPr indent="0" lvl="0" marL="0" rtl="0" algn="l">
              <a:spcBef>
                <a:spcPts val="0"/>
              </a:spcBef>
              <a:spcAft>
                <a:spcPts val="0"/>
              </a:spcAft>
              <a:buNone/>
            </a:pPr>
            <a:r>
              <a:t/>
            </a:r>
            <a:endParaRPr/>
          </a:p>
        </p:txBody>
      </p:sp>
      <p:sp>
        <p:nvSpPr>
          <p:cNvPr id="892" name="Google Shape;89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In the first image shown on the screen, this operator is being used to return the graph that contains only those vertices where the relation type is not “relative”.</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However, in the second image, it is being used to return the graph that contains only those vertices who value is Bob. </a:t>
            </a:r>
            <a:endParaRPr/>
          </a:p>
        </p:txBody>
      </p:sp>
      <p:sp>
        <p:nvSpPr>
          <p:cNvPr id="907" name="Google Shape;90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Sometimes, it is required to join data originating from RDDs or external collections that have graphs.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such cases, join operators are useful. The supported operators include joinVertices and outerJoinVertices.</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class Graph[VD, ED] {</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joinVertices[U](table: RDD[(VertexId, U)])(map: (VertexId, VD, U) =&gt; VD) : Graph[VD, ED]</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def outerJoinVertices[U, VD2](table: RDD[(VertexId, U)])(map: (VertexId, VD, Option[U]) =&gt; VD2)</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 Graph[VD2, ED]</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a:t>
            </a:r>
            <a:endParaRPr/>
          </a:p>
          <a:p>
            <a:pPr indent="0" lvl="0" marL="0" rtl="0" algn="l">
              <a:spcBef>
                <a:spcPts val="0"/>
              </a:spcBef>
              <a:spcAft>
                <a:spcPts val="0"/>
              </a:spcAft>
              <a:buNone/>
            </a:pPr>
            <a:r>
              <a:t/>
            </a:r>
            <a:endParaRPr/>
          </a:p>
        </p:txBody>
      </p:sp>
      <p:sp>
        <p:nvSpPr>
          <p:cNvPr id="955" name="Google Shape;955;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6" name="Google Shape;97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important step in various graph analytics tasks is to aggregate the neighborhood information of every vertex.</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Various iterative graph algorithms such as Shortest Path and PageRank perform this operation.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primary aggregation operator, mapReduceTriplets, inputs a user-defined map function applied to every triplet and then provides messages that are destined to none, both, or either vertices in the triplet.</a:t>
            </a:r>
            <a:endParaRPr/>
          </a:p>
          <a:p>
            <a:pPr indent="0" lvl="0" marL="0" marR="0" rtl="0" algn="l">
              <a:lnSpc>
                <a:spcPct val="100000"/>
              </a:lnSpc>
              <a:spcBef>
                <a:spcPts val="0"/>
              </a:spcBef>
              <a:spcAft>
                <a:spcPts val="0"/>
              </a:spcAft>
              <a:buClr>
                <a:srgbClr val="3F3F3F"/>
              </a:buClr>
              <a:buSzPts val="1600"/>
              <a:buFont typeface="Calibri"/>
              <a:buNone/>
            </a:pPr>
            <a:r>
              <a:rPr lang="en-US">
                <a:solidFill>
                  <a:srgbClr val="3F3F3F"/>
                </a:solidFill>
              </a:rPr>
              <a:t>Example</a:t>
            </a:r>
            <a:r>
              <a:rPr b="0" lang="en-US">
                <a:solidFill>
                  <a:srgbClr val="3F3F3F"/>
                </a:solidFill>
              </a:rPr>
              <a:t>:</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class Graph[VD, ED] {</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  def mapReduceTriplets[A](</a:t>
            </a:r>
            <a:endParaRPr/>
          </a:p>
          <a:p>
            <a:pPr indent="0" lvl="0" marL="0" rtl="0" algn="l">
              <a:spcBef>
                <a:spcPts val="0"/>
              </a:spcBef>
              <a:spcAft>
                <a:spcPts val="0"/>
              </a:spcAft>
              <a:buNone/>
            </a:pPr>
            <a:r>
              <a:rPr lang="en-US" sz="1600">
                <a:solidFill>
                  <a:srgbClr val="3F3F3F"/>
                </a:solidFill>
                <a:latin typeface="Courier New"/>
                <a:ea typeface="Courier New"/>
                <a:cs typeface="Courier New"/>
                <a:sym typeface="Courier New"/>
              </a:rPr>
              <a:t>  map: EdgeTriplet[VD, ED] =&gt; Iterator[(VertexId, A)],reduce: (A, A) =&gt; A) : VertexRDD[A]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For improving performance, this primary operator has been changed to the new  graph.AggregateMessages operator. </a:t>
            </a:r>
            <a:endParaRPr/>
          </a:p>
        </p:txBody>
      </p:sp>
      <p:sp>
        <p:nvSpPr>
          <p:cNvPr id="977" name="Google Shape;97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1" name="Google Shape;99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Aggregate messages are the core aggregation operation in GraphX. the function of this method is to aggregate messages from the neighbouring edges and vertices of each vertex.</a:t>
            </a:r>
            <a:endParaRPr/>
          </a:p>
          <a:p>
            <a:pPr indent="0" lvl="0" marL="0" rtl="0" algn="l">
              <a:spcBef>
                <a:spcPts val="0"/>
              </a:spcBef>
              <a:spcAft>
                <a:spcPts val="0"/>
              </a:spcAft>
              <a:buNone/>
            </a:pPr>
            <a:r>
              <a:rPr lang="en-US"/>
              <a:t>We need to pass two methods to aggregate messages, these are- SendMessage and merge message.A user-defined send msg function is applied to each edge triplet in the graph  while “mergeMsg” function is used to aggregate those messages at their destination vertex.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send message function takes an EdgeContext parameter as input. It does not return anything but it can produce side effects, such as sending a message to a node. EdgeContext parameter represents an edge along with its neighboring nodes. It can access both the edge attribute, and the source and destination nodes' attributes.</a:t>
            </a:r>
            <a:endParaRPr/>
          </a:p>
          <a:p>
            <a:pPr indent="0" lvl="0" marL="0" rtl="0" algn="l">
              <a:spcBef>
                <a:spcPts val="0"/>
              </a:spcBef>
              <a:spcAft>
                <a:spcPts val="0"/>
              </a:spcAft>
              <a:buNone/>
            </a:pPr>
            <a:r>
              <a:rPr lang="en-US"/>
              <a:t>Using these two functions, aggregateMessages returns the aggregated messages inside VertexRDD[Msg].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Aggregate messages are the core aggregation operation in GraphX. the function of this method is to aggregate messages from the neighbouring edges and vertices of each vertex.</a:t>
            </a:r>
            <a:endParaRPr/>
          </a:p>
          <a:p>
            <a:pPr indent="0" lvl="0" marL="0" rtl="0" algn="l">
              <a:spcBef>
                <a:spcPts val="0"/>
              </a:spcBef>
              <a:spcAft>
                <a:spcPts val="0"/>
              </a:spcAft>
              <a:buNone/>
            </a:pPr>
            <a:r>
              <a:rPr lang="en-US"/>
              <a:t>We need to pass two methods to aggregate messages, these are- SendMessage and merge message.A user-defined send msg function is applied to each edge triplet in the graph  while “mergeMsg” function is used to aggregate those messages at their destination vertex.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send message function takes an EdgeContext parameter as input. It does not return anything but it can produce side effects, such as sending a message to a node. EdgeContext parameter represents an edge along with its neighboring nodes. It can access both the edge attribute, and the source and destination nodes' attributes.</a:t>
            </a:r>
            <a:endParaRPr/>
          </a:p>
          <a:p>
            <a:pPr indent="0" lvl="0" marL="0" rtl="0" algn="l">
              <a:spcBef>
                <a:spcPts val="0"/>
              </a:spcBef>
              <a:spcAft>
                <a:spcPts val="0"/>
              </a:spcAft>
              <a:buNone/>
            </a:pPr>
            <a:r>
              <a:rPr lang="en-US"/>
              <a:t>Using these two functions, aggregateMessages returns the aggregated messages inside VertexRDD[Msg].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6" name="Google Shape;102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lang="en-US"/>
              <a:t>Trainer Notes: </a:t>
            </a:r>
            <a:endParaRPr/>
          </a:p>
          <a:p>
            <a:pPr indent="0" lvl="0" marL="0" rtl="0" algn="l">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One of the common aggregation tasks is to compute the degree of every vertex, which is defined by the number of edges that are adjacent to every vertex. </a:t>
            </a:r>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Directed graphs are generally required to identify the out-degree, in-degree, and the total degree of every vertex.</a:t>
            </a:r>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operators to compute these degrees of every vertex are included in the GraphOps class.</a:t>
            </a:r>
            <a:endParaRPr/>
          </a:p>
          <a:p>
            <a:pPr indent="0" lvl="0" marL="0" rtl="0" algn="l">
              <a:spcBef>
                <a:spcPts val="0"/>
              </a:spcBef>
              <a:spcAft>
                <a:spcPts val="0"/>
              </a:spcAft>
              <a:buNone/>
            </a:pPr>
            <a:r>
              <a:rPr lang="en-US" sz="1600">
                <a:solidFill>
                  <a:srgbClr val="3F3F3F"/>
                </a:solidFill>
                <a:latin typeface="Open Sans SemiBold"/>
                <a:ea typeface="Open Sans SemiBold"/>
                <a:cs typeface="Open Sans SemiBold"/>
                <a:sym typeface="Open Sans SemiBold"/>
              </a:rPr>
              <a:t>Example:</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 Compute the max degrees</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val maxInDegree: (VertexId, Int)  = graph.inDegrees.reduce(max)</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val maxOutDegree: (VertexId, Int) = graph.outDegrees.reduce(max)</a:t>
            </a:r>
            <a:endParaRPr/>
          </a:p>
          <a:p>
            <a:pPr indent="0" lvl="0" marL="0" rtl="0" algn="l">
              <a:lnSpc>
                <a:spcPct val="150000"/>
              </a:lnSpc>
              <a:spcBef>
                <a:spcPts val="0"/>
              </a:spcBef>
              <a:spcAft>
                <a:spcPts val="0"/>
              </a:spcAft>
              <a:buNone/>
            </a:pPr>
            <a:r>
              <a:rPr lang="en-US" sz="1600">
                <a:solidFill>
                  <a:srgbClr val="3F3F3F"/>
                </a:solidFill>
                <a:latin typeface="Courier New"/>
                <a:ea typeface="Courier New"/>
                <a:cs typeface="Courier New"/>
                <a:sym typeface="Courier New"/>
              </a:rPr>
              <a:t>val maxDegrees: (VertexId, Int)   = graph.degrees.reduce(max)</a:t>
            </a:r>
            <a:endParaRPr/>
          </a:p>
          <a:p>
            <a:pPr indent="0" lvl="0" marL="0" rtl="0" algn="l">
              <a:spcBef>
                <a:spcPts val="0"/>
              </a:spcBef>
              <a:spcAft>
                <a:spcPts val="0"/>
              </a:spcAft>
              <a:buNone/>
            </a:pPr>
            <a:r>
              <a:t/>
            </a:r>
            <a:endParaRPr b="1"/>
          </a:p>
        </p:txBody>
      </p:sp>
      <p:sp>
        <p:nvSpPr>
          <p:cNvPr id="1027" name="Google Shape;102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1" name="Google Shape;104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lang="en-US"/>
              <a:t>Trainer Notes: </a:t>
            </a:r>
            <a:endParaRPr/>
          </a:p>
          <a:p>
            <a:pPr indent="0" lvl="0" marL="0" rtl="0" algn="l">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Sometimes, it is easy to express computation by performing a collection of neighboring vertices and the related attribute at every vertex.</a:t>
            </a:r>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 To do so, you can use the collectNeighborIds and collectNeighbors operators.</a:t>
            </a:r>
            <a:endParaRPr/>
          </a:p>
          <a:p>
            <a:pPr indent="0" lvl="0" marL="0" marR="0" rtl="0" algn="l">
              <a:lnSpc>
                <a:spcPct val="100000"/>
              </a:lnSpc>
              <a:spcBef>
                <a:spcPts val="0"/>
              </a:spcBef>
              <a:spcAft>
                <a:spcPts val="0"/>
              </a:spcAft>
              <a:buClr>
                <a:srgbClr val="3F3F3F"/>
              </a:buClr>
              <a:buSzPts val="1600"/>
              <a:buFont typeface="Calibri"/>
              <a:buNone/>
            </a:pPr>
            <a:r>
              <a:rPr lang="en-US">
                <a:solidFill>
                  <a:srgbClr val="3F3F3F"/>
                </a:solidFill>
              </a:rPr>
              <a:t>Example</a:t>
            </a:r>
            <a:r>
              <a:rPr b="0" lang="en-US">
                <a:solidFill>
                  <a:srgbClr val="3F3F3F"/>
                </a:solidFill>
              </a:rPr>
              <a:t>:</a:t>
            </a:r>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class GraphOps[VD, ED] {</a:t>
            </a:r>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  def collectNeighborIds(edgeDirection: EdgeDirection): VertexRDD[Array[VertexId]]</a:t>
            </a:r>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  def collectNeighbors(edgeDirection: EdgeDirection): VertexRDD[ Array[(VertexId, VD)] ]</a:t>
            </a:r>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 If possible, try to express the same computation by using the aggregateMessages operator. </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042" name="Google Shape;104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2" name="Google Shape;106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When GraphX is used multiple times, it must be cached explicitly through the Graph.cache() method.</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case of iterative computations, you may also need to uncache to obtain the best performance.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Cached graphs and RDDs, by default, exist in memory until a pressure evicts in an LRU order. Therefore, it is more efficient if you uncache these intermediate results as soon as they are not required.</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Graphs include various RDDs and therefore, it is tricky to correctly unpersist them.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case of iterative computations, you should use the Pregel API that unpersists intermediate results correctly. </a:t>
            </a:r>
            <a:endParaRPr/>
          </a:p>
          <a:p>
            <a:pPr indent="0" lvl="0" marL="0" rtl="0" algn="l">
              <a:spcBef>
                <a:spcPts val="0"/>
              </a:spcBef>
              <a:spcAft>
                <a:spcPts val="0"/>
              </a:spcAft>
              <a:buNone/>
            </a:pPr>
            <a:r>
              <a:t/>
            </a:r>
            <a:endParaRPr/>
          </a:p>
        </p:txBody>
      </p:sp>
      <p:sp>
        <p:nvSpPr>
          <p:cNvPr id="1063" name="Google Shape;106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8" name="Google Shape;107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lang="en-US"/>
              <a:t>Trainer Notes: </a:t>
            </a:r>
            <a:endParaRPr/>
          </a:p>
          <a:p>
            <a:pPr indent="0" lvl="0" marL="0" rtl="0" algn="l">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GraphX provides various ways to build a graph from a vertices and edges collection existing on a disk or in an RDD. </a:t>
            </a:r>
            <a:endParaRPr/>
          </a:p>
          <a:p>
            <a:pPr indent="-469900" lvl="0" marL="4699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By default, none of these graph builders repartitions the edges of a graph. Instead, those are left in there as default partitions. These graph builders are listed below:</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Graph.groupEdges: </a:t>
            </a:r>
            <a:r>
              <a:rPr lang="en-US" sz="1600">
                <a:solidFill>
                  <a:srgbClr val="3F3F3F"/>
                </a:solidFill>
                <a:latin typeface="Open Sans"/>
                <a:ea typeface="Open Sans"/>
                <a:cs typeface="Open Sans"/>
                <a:sym typeface="Open Sans"/>
              </a:rPr>
              <a:t>Lets you merge multiple edges between two vertices into a single edge</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Graph.apply: </a:t>
            </a:r>
            <a:r>
              <a:rPr lang="en-US" sz="1600">
                <a:solidFill>
                  <a:srgbClr val="3F3F3F"/>
                </a:solidFill>
                <a:latin typeface="Open Sans"/>
                <a:ea typeface="Open Sans"/>
                <a:cs typeface="Open Sans"/>
                <a:sym typeface="Open Sans"/>
              </a:rPr>
              <a:t>Lets you construct a graph from a collection of vertices and edges with attributes</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Graph.fromEdges:  </a:t>
            </a:r>
            <a:r>
              <a:rPr lang="en-US" sz="1600">
                <a:solidFill>
                  <a:srgbClr val="3F3F3F"/>
                </a:solidFill>
                <a:latin typeface="Open Sans"/>
                <a:ea typeface="Open Sans"/>
                <a:cs typeface="Open Sans"/>
                <a:sym typeface="Open Sans"/>
              </a:rPr>
              <a:t>Lets you create a graph only from an RDD of edges, creates any vertices mentioned by edges automatically, and then assigns them the default value</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Graph.fromEdgeTuples graph: </a:t>
            </a:r>
            <a:r>
              <a:rPr lang="en-US" sz="1600">
                <a:solidFill>
                  <a:srgbClr val="3F3F3F"/>
                </a:solidFill>
                <a:latin typeface="Open Sans"/>
                <a:ea typeface="Open Sans"/>
                <a:cs typeface="Open Sans"/>
                <a:sym typeface="Open Sans"/>
              </a:rPr>
              <a:t>Lets you create a graph only from an RDD of edge tuples and provides support to deduplicate the edges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079" name="Google Shape;1079;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4" name="Google Shape;110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0" marR="0" rtl="0" algn="l">
              <a:lnSpc>
                <a:spcPct val="150000"/>
              </a:lnSpc>
              <a:spcBef>
                <a:spcPts val="0"/>
              </a:spcBef>
              <a:spcAft>
                <a:spcPts val="0"/>
              </a:spcAft>
              <a:buClr>
                <a:schemeClr val="dk1"/>
              </a:buClr>
              <a:buSzPts val="2400"/>
              <a:buFont typeface="Arial"/>
              <a:buNone/>
            </a:pPr>
            <a:r>
              <a:rPr b="1" lang="en-US" sz="2400"/>
              <a:t>Trainer Notes: </a:t>
            </a:r>
            <a:endParaRPr/>
          </a:p>
          <a:p>
            <a:pPr indent="0" lvl="2" marL="0" rtl="0" algn="l">
              <a:lnSpc>
                <a:spcPct val="150000"/>
              </a:lnSpc>
              <a:spcBef>
                <a:spcPts val="130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0" lvl="2" marL="0" rtl="0" algn="l">
              <a:lnSpc>
                <a:spcPct val="150000"/>
              </a:lnSpc>
              <a:spcBef>
                <a:spcPts val="130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Vertex:</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The VertexRDD[A] is an extension of the RDD[(VertexID, A)] class. </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It adds additional constraints that every VertexID appears just once and represents a vertices set.</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This is accomplished by saving the attributes of vertices in a hash-map and reusable data structure.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Calibri"/>
              <a:buNone/>
            </a:pPr>
            <a:r>
              <a:rPr lang="en-US"/>
              <a:t> </a:t>
            </a:r>
            <a:r>
              <a:rPr lang="en-US">
                <a:solidFill>
                  <a:schemeClr val="lt1"/>
                </a:solidFill>
                <a:latin typeface="Open Sans SemiBold"/>
                <a:ea typeface="Open Sans SemiBold"/>
                <a:cs typeface="Open Sans SemiBold"/>
                <a:sym typeface="Open Sans SemiBold"/>
              </a:rPr>
              <a:t>Edge RDDs</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The EdgeRDD[ED] is an extension of the RDD[Edge[ED]] class. </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It organizes the edges into blocks partitioned by using one of the partitioning strategies defined in PartitionStrategy. </a:t>
            </a:r>
            <a:endParaRPr/>
          </a:p>
          <a:p>
            <a:pPr indent="-342900" lvl="2" marL="342900" rtl="0" algn="l">
              <a:lnSpc>
                <a:spcPct val="150000"/>
              </a:lnSpc>
              <a:spcBef>
                <a:spcPts val="13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The operations on the Edge RDDs are achieved by using graph operators, or they depend upon the operations that are defined in the base RDD class. </a:t>
            </a:r>
            <a:endParaRPr/>
          </a:p>
          <a:p>
            <a:pPr indent="0" lvl="0" marL="0" rtl="0" algn="l">
              <a:spcBef>
                <a:spcPts val="0"/>
              </a:spcBef>
              <a:spcAft>
                <a:spcPts val="0"/>
              </a:spcAft>
              <a:buNone/>
            </a:pPr>
            <a:r>
              <a:t/>
            </a:r>
            <a:endParaRPr/>
          </a:p>
        </p:txBody>
      </p:sp>
      <p:sp>
        <p:nvSpPr>
          <p:cNvPr id="1105" name="Google Shape;110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GraphX uses the vertex-cut approach in case of distributed graph partitioning. </a:t>
            </a:r>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Logically, it corresponds to assigning edges to machines and letting the vertices to span across various machines. </a:t>
            </a:r>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You can choose any strategy by the use of Graph.partitionBy operator that repartitions the graph and switch to 2D-partitioning or other heuristics easily. </a:t>
            </a:r>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The key challenge to effective graph-parallel computation after edges have been partitioned is to join the vertex attributes with the edges efficiently. </a:t>
            </a:r>
            <a:endParaRPr/>
          </a:p>
          <a:p>
            <a:pPr indent="0" lvl="0" marL="0" rtl="0" algn="l">
              <a:spcBef>
                <a:spcPts val="0"/>
              </a:spcBef>
              <a:spcAft>
                <a:spcPts val="0"/>
              </a:spcAft>
              <a:buNone/>
            </a:pPr>
            <a:r>
              <a:t/>
            </a:r>
            <a:endParaRPr/>
          </a:p>
        </p:txBody>
      </p:sp>
      <p:sp>
        <p:nvSpPr>
          <p:cNvPr id="1121" name="Google Shape;112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7" name="Google Shape;115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lang="en-US"/>
              <a:t>Trainer Notes: </a:t>
            </a:r>
            <a:endParaRPr/>
          </a:p>
          <a:p>
            <a:pPr indent="-355600" lvl="0" marL="457200" rtl="0" algn="l">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57200" lvl="0" marL="457200"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For simplifying analytics tasks, GraphX also contains a few graph algorithms.</a:t>
            </a:r>
            <a:endParaRPr/>
          </a:p>
          <a:p>
            <a:pPr indent="-355600" lvl="0" marL="457200" rtl="0" algn="l">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These are included in the org.apache.spark.graphx.lib package and are accessible through GraphOps as directed methods on graphs. These algorithms are:</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PageRank:  </a:t>
            </a:r>
            <a:r>
              <a:rPr lang="en-US" sz="1600">
                <a:solidFill>
                  <a:srgbClr val="3F3F3F"/>
                </a:solidFill>
                <a:latin typeface="Open Sans"/>
                <a:ea typeface="Open Sans"/>
                <a:cs typeface="Open Sans"/>
                <a:sym typeface="Open Sans"/>
              </a:rPr>
              <a:t>Assumes that each edge from a to b represents an endorsement of b’s importance by a; </a:t>
            </a:r>
            <a:r>
              <a:rPr b="1" lang="en-US" sz="1600">
                <a:solidFill>
                  <a:srgbClr val="3F3F3F"/>
                </a:solidFill>
                <a:latin typeface="Open Sans SemiBold"/>
                <a:ea typeface="Open Sans SemiBold"/>
                <a:cs typeface="Open Sans SemiBold"/>
                <a:sym typeface="Open Sans SemiBold"/>
              </a:rPr>
              <a:t>Example</a:t>
            </a:r>
            <a:r>
              <a:rPr lang="en-US" sz="1600">
                <a:solidFill>
                  <a:srgbClr val="3F3F3F"/>
                </a:solidFill>
                <a:latin typeface="Open Sans"/>
                <a:ea typeface="Open Sans"/>
                <a:cs typeface="Open Sans"/>
                <a:sym typeface="Open Sans"/>
              </a:rPr>
              <a:t>: </a:t>
            </a:r>
            <a:r>
              <a:rPr lang="en-US" sz="1600">
                <a:solidFill>
                  <a:srgbClr val="3F3F3F"/>
                </a:solidFill>
                <a:latin typeface="Courier New"/>
                <a:ea typeface="Courier New"/>
                <a:cs typeface="Courier New"/>
                <a:sym typeface="Courier New"/>
              </a:rPr>
              <a:t>def pageRank(tol:Double): Graph[Double, Double</a:t>
            </a:r>
            <a:r>
              <a:rPr i="1" lang="en-US" sz="1600">
                <a:solidFill>
                  <a:srgbClr val="3F3F3F"/>
                </a:solidFill>
                <a:latin typeface="Open Sans"/>
                <a:ea typeface="Open Sans"/>
                <a:cs typeface="Open Sans"/>
                <a:sym typeface="Open Sans"/>
              </a:rPr>
              <a:t>] </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Connected Components: </a:t>
            </a:r>
            <a:r>
              <a:rPr lang="en-US" sz="1600">
                <a:solidFill>
                  <a:srgbClr val="3F3F3F"/>
                </a:solidFill>
                <a:latin typeface="Open Sans"/>
                <a:ea typeface="Open Sans"/>
                <a:cs typeface="Open Sans"/>
                <a:sym typeface="Open Sans"/>
              </a:rPr>
              <a:t>Works by labeling every connected graph component with ID of its lowest-numbered vertex; Example: def triangleCount(): Graph[Int, ED] def connectedComponents()</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Triangle Counting: </a:t>
            </a:r>
            <a:r>
              <a:rPr lang="en-US" sz="1600">
                <a:solidFill>
                  <a:srgbClr val="3F3F3F"/>
                </a:solidFill>
                <a:latin typeface="Open Sans"/>
                <a:ea typeface="Open Sans"/>
                <a:cs typeface="Open Sans"/>
                <a:sym typeface="Open Sans"/>
              </a:rPr>
              <a:t>Assumes a vertex as a part of a triangle, which has two adjacent vertices and an edge between them; Example: def connectedComponents(): Graph[VertexId,ED]</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F2F2F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F2F2F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F2F2F2"/>
              </a:solidFill>
              <a:latin typeface="Open Sans"/>
              <a:ea typeface="Open Sans"/>
              <a:cs typeface="Open Sans"/>
              <a:sym typeface="Open Sans"/>
            </a:endParaRPr>
          </a:p>
          <a:p>
            <a:pPr indent="0" lvl="0" marL="0" rtl="0" algn="l">
              <a:spcBef>
                <a:spcPts val="0"/>
              </a:spcBef>
              <a:spcAft>
                <a:spcPts val="0"/>
              </a:spcAft>
              <a:buNone/>
            </a:pPr>
            <a:r>
              <a:t/>
            </a:r>
            <a:endParaRPr/>
          </a:p>
        </p:txBody>
      </p:sp>
      <p:sp>
        <p:nvSpPr>
          <p:cNvPr id="1158" name="Google Shape;1158;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are Graphs?</a:t>
            </a:r>
            <a:endParaRPr/>
          </a:p>
          <a:p>
            <a:pPr indent="0" lvl="0" marL="0" rtl="0" algn="l">
              <a:spcBef>
                <a:spcPts val="0"/>
              </a:spcBef>
              <a:spcAft>
                <a:spcPts val="0"/>
              </a:spcAft>
              <a:buNone/>
            </a:pPr>
            <a:r>
              <a:rPr lang="en-US"/>
              <a:t>Graphs are one of the coolest representation of information. A graph is made up of nodes and vertices. Nodes in mathematical terms is called vertices.</a:t>
            </a:r>
            <a:endParaRPr/>
          </a:p>
          <a:p>
            <a:pPr indent="0" lvl="0" marL="0" rtl="0" algn="l">
              <a:spcBef>
                <a:spcPts val="0"/>
              </a:spcBef>
              <a:spcAft>
                <a:spcPts val="0"/>
              </a:spcAft>
              <a:buNone/>
            </a:pPr>
            <a:r>
              <a:rPr lang="en-US"/>
              <a:t>In real-world scenario, the data we deal with is often connected in nature, for example, in social media applications, we have entities like users,articles,likes etc.that need to be managed and processed as a single logical unit of data. </a:t>
            </a:r>
            <a:r>
              <a:rPr b="1" lang="en-US"/>
              <a:t>This type of data is called Graph data, and requires a different type of techniques and approaches </a:t>
            </a:r>
            <a:r>
              <a:rPr lang="en-US"/>
              <a:t>to run analytics on this data, compared to traditional data processing.</a:t>
            </a:r>
            <a:endParaRPr/>
          </a:p>
          <a:p>
            <a:pPr indent="0" lvl="0" marL="0" rtl="0" algn="l">
              <a:spcBef>
                <a:spcPts val="0"/>
              </a:spcBef>
              <a:spcAft>
                <a:spcPts val="0"/>
              </a:spcAft>
              <a:buNone/>
            </a:pPr>
            <a:r>
              <a:rPr lang="en-US"/>
              <a:t>Nodes or vertices in real-world are like people(such as customers and employees or affinity groups such as LinkedIn or </a:t>
            </a:r>
            <a:endParaRPr/>
          </a:p>
          <a:p>
            <a:pPr indent="0" lvl="0" marL="0" rtl="0" algn="l">
              <a:spcBef>
                <a:spcPts val="0"/>
              </a:spcBef>
              <a:spcAft>
                <a:spcPts val="0"/>
              </a:spcAft>
              <a:buNone/>
            </a:pPr>
            <a:r>
              <a:rPr lang="en-US"/>
              <a:t>meet-up groups; and can be companies and institutions also.They can also be places such as airports, buildings, </a:t>
            </a:r>
            <a:endParaRPr/>
          </a:p>
          <a:p>
            <a:pPr indent="0" lvl="0" marL="0" rtl="0" algn="l">
              <a:spcBef>
                <a:spcPts val="0"/>
              </a:spcBef>
              <a:spcAft>
                <a:spcPts val="0"/>
              </a:spcAft>
              <a:buNone/>
            </a:pPr>
            <a:r>
              <a:rPr lang="en-US"/>
              <a:t>cities and towns, distribution centers, houses, landmarks, </a:t>
            </a:r>
            <a:endParaRPr/>
          </a:p>
          <a:p>
            <a:pPr indent="0" lvl="0" marL="0" rtl="0" algn="l">
              <a:spcBef>
                <a:spcPts val="0"/>
              </a:spcBef>
              <a:spcAft>
                <a:spcPts val="0"/>
              </a:spcAft>
              <a:buNone/>
            </a:pPr>
            <a:r>
              <a:rPr lang="en-US"/>
              <a:t>retail stores, shipping ports and so on. </a:t>
            </a:r>
            <a:endParaRPr/>
          </a:p>
          <a:p>
            <a:pPr indent="0" lvl="0" marL="0" rtl="0" algn="l">
              <a:spcBef>
                <a:spcPts val="0"/>
              </a:spcBef>
              <a:spcAft>
                <a:spcPts val="0"/>
              </a:spcAft>
              <a:buNone/>
            </a:pPr>
            <a:r>
              <a:rPr b="1" lang="en-US"/>
              <a:t>Edges can be elements that represent relationships such as </a:t>
            </a:r>
            <a:endParaRPr/>
          </a:p>
          <a:p>
            <a:pPr indent="0" lvl="0" marL="0" rtl="0" algn="l">
              <a:spcBef>
                <a:spcPts val="0"/>
              </a:spcBef>
              <a:spcAft>
                <a:spcPts val="0"/>
              </a:spcAft>
              <a:buNone/>
            </a:pPr>
            <a:r>
              <a:rPr lang="en-US"/>
              <a:t>emails, likes and dislikes, payment transactions, phone calls, </a:t>
            </a:r>
            <a:endParaRPr/>
          </a:p>
          <a:p>
            <a:pPr indent="0" lvl="0" marL="0" rtl="0" algn="l">
              <a:spcBef>
                <a:spcPts val="0"/>
              </a:spcBef>
              <a:spcAft>
                <a:spcPts val="0"/>
              </a:spcAft>
              <a:buNone/>
            </a:pPr>
            <a:r>
              <a:rPr lang="en-US"/>
              <a:t>social networking and so on. </a:t>
            </a:r>
            <a:endParaRPr/>
          </a:p>
          <a:p>
            <a:pPr indent="0" lvl="0" marL="0" rtl="0" algn="l">
              <a:spcBef>
                <a:spcPts val="0"/>
              </a:spcBef>
              <a:spcAft>
                <a:spcPts val="0"/>
              </a:spcAft>
              <a:buNone/>
            </a:pPr>
            <a:r>
              <a:rPr lang="en-US"/>
              <a:t>The following example has a picture of graph-Can you list its vertices and edges?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6" name="Google Shape;117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b="1"/>
          </a:p>
          <a:p>
            <a:pPr indent="0" lvl="0" marL="0" marR="0" rtl="0" algn="l">
              <a:lnSpc>
                <a:spcPct val="100000"/>
              </a:lnSpc>
              <a:spcBef>
                <a:spcPts val="0"/>
              </a:spcBef>
              <a:spcAft>
                <a:spcPts val="0"/>
              </a:spcAft>
              <a:buClr>
                <a:schemeClr val="dk1"/>
              </a:buClr>
              <a:buSzPts val="1600"/>
              <a:buFont typeface="Calibri"/>
              <a:buNone/>
            </a:pPr>
            <a:r>
              <a:rPr lang="en-US"/>
              <a:t>Trainer may demonstrate few basic examples of Neighborhood aggregation.</a:t>
            </a:r>
            <a:endParaRPr/>
          </a:p>
        </p:txBody>
      </p:sp>
      <p:sp>
        <p:nvSpPr>
          <p:cNvPr id="1177" name="Google Shape;117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4" name="Google Shape;119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195" name="Google Shape;119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2" name="Google Shape;120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9" name="Google Shape;1209;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seen how to do graph processing using GraphX.Let us see new graph processing library for Apache Spark called GraphFrames.GraphFrames is a package for Apache Spark which provides DataFrame-based Graphs,unlike graphX which are based on RDDs.Note that-GraphFrames is still not directly included in the Spark library and is being developed separately as a Spark package.</a:t>
            </a:r>
            <a:endParaRPr/>
          </a:p>
          <a:p>
            <a:pPr indent="0" lvl="0" marL="0" rtl="0" algn="l">
              <a:spcBef>
                <a:spcPts val="0"/>
              </a:spcBef>
              <a:spcAft>
                <a:spcPts val="0"/>
              </a:spcAft>
              <a:buNone/>
            </a:pPr>
            <a:r>
              <a:rPr lang="en-US"/>
              <a:t>GraphFrames provides high-level APIs in Scala, Java, and Python.</a:t>
            </a:r>
            <a:endParaRPr/>
          </a:p>
          <a:p>
            <a:pPr indent="0" lvl="0" marL="0" rtl="0" algn="l">
              <a:spcBef>
                <a:spcPts val="0"/>
              </a:spcBef>
              <a:spcAft>
                <a:spcPts val="0"/>
              </a:spcAft>
              <a:buNone/>
            </a:pPr>
            <a:r>
              <a:rPr lang="en-US"/>
              <a:t> It aims to provide both the functionality of GraphX and extended functionality taking advantage of Spark DataFrames. This extended functionality includes motif finding, DataFrame-based serialization, and highly expressive graph queries.</a:t>
            </a:r>
            <a:endParaRPr/>
          </a:p>
          <a:p>
            <a:pPr indent="0" lvl="0" marL="0" rtl="0" algn="l">
              <a:spcBef>
                <a:spcPts val="0"/>
              </a:spcBef>
              <a:spcAft>
                <a:spcPts val="0"/>
              </a:spcAft>
              <a:buNone/>
            </a:pPr>
            <a:r>
              <a:rPr lang="en-US"/>
              <a:t>It also  simplifies interactive queries in Spark.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also seen that Spark GraphX supports many graph processing algorithms, but GraphFrames supports not only graph processing algorithms, but also graph queries. So,first let us understand what is the difference between graph algorithms and graph queries,as you can see in the given diagram-There are two sorts of graph libraries, the graph algorithms and graph queries.The major difference between graph processing algorithms and graph queries is that graph processing algorithms are used to process the data hidden in a graph data structure for example-pageRank algorithm while graph queries are used to search for patterns in the data hidden in a graph data structure, for example-finding the number of connected components in a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Motif finding is one of these method by which you can search structural patterns within a Graph object. This is typically available with Graph databases such as Neo4J and Titan, but it is not supported by GraphX or Apache Giraph.We will talk about Motif finding in detail in later slides.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4" name="Google Shape;123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1600"/>
              <a:buFont typeface="Open Sans SemiBold"/>
              <a:buNone/>
            </a:pPr>
            <a:r>
              <a:rPr lang="en-US">
                <a:solidFill>
                  <a:srgbClr val="3F3F3F"/>
                </a:solidFill>
                <a:latin typeface="Open Sans SemiBold"/>
                <a:ea typeface="Open Sans SemiBold"/>
                <a:cs typeface="Open Sans SemiBold"/>
                <a:sym typeface="Open Sans SemiBold"/>
              </a:rPr>
              <a:t>Challenges posed by GraphX:</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Supports only Scala : </a:t>
            </a:r>
            <a:endParaRPr/>
          </a:p>
          <a:p>
            <a:pPr indent="0" lvl="0" marL="0" marR="0" rtl="0" algn="l">
              <a:lnSpc>
                <a:spcPct val="100000"/>
              </a:lnSpc>
              <a:spcBef>
                <a:spcPts val="0"/>
              </a:spcBef>
              <a:spcAft>
                <a:spcPts val="0"/>
              </a:spcAft>
              <a:buClr>
                <a:srgbClr val="3F3F3F"/>
              </a:buClr>
              <a:buSzPts val="1600"/>
              <a:buFont typeface="Open Sans"/>
              <a:buNone/>
            </a:pPr>
            <a:r>
              <a:rPr lang="en-US">
                <a:solidFill>
                  <a:srgbClr val="3F3F3F"/>
                </a:solidFill>
                <a:latin typeface="Open Sans"/>
                <a:ea typeface="Open Sans"/>
                <a:cs typeface="Open Sans"/>
                <a:sym typeface="Open Sans"/>
              </a:rPr>
              <a:t>GraphX </a:t>
            </a:r>
            <a:r>
              <a:rPr lang="en-US" sz="1600">
                <a:solidFill>
                  <a:srgbClr val="3F3F3F"/>
                </a:solidFill>
                <a:latin typeface="Open Sans"/>
                <a:ea typeface="Open Sans"/>
                <a:cs typeface="Open Sans"/>
                <a:sym typeface="Open Sans"/>
              </a:rPr>
              <a:t>supports only Scala API. This is a serious limitation and is hindering GraphX's adoption at the same rate as Streaming, SQL, or machine learning.</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Only RDD interface: </a:t>
            </a:r>
            <a:endParaRPr/>
          </a:p>
          <a:p>
            <a:pPr indent="0" lvl="0" marL="0" marR="0" rtl="0" algn="l">
              <a:lnSpc>
                <a:spcPct val="100000"/>
              </a:lnSpc>
              <a:spcBef>
                <a:spcPts val="0"/>
              </a:spcBef>
              <a:spcAft>
                <a:spcPts val="0"/>
              </a:spcAft>
              <a:buClr>
                <a:srgbClr val="3F3F3F"/>
              </a:buClr>
              <a:buSzPts val="1600"/>
              <a:buFont typeface="Open Sans"/>
              <a:buNone/>
            </a:pPr>
            <a:r>
              <a:rPr lang="en-US">
                <a:solidFill>
                  <a:srgbClr val="3F3F3F"/>
                </a:solidFill>
                <a:latin typeface="Open Sans"/>
                <a:ea typeface="Open Sans"/>
                <a:cs typeface="Open Sans"/>
                <a:sym typeface="Open Sans"/>
              </a:rPr>
              <a:t>As you have seen, GraphX only supports an RDD interface, which is a serious limitation.</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No access to new Spark optimizations: </a:t>
            </a:r>
            <a:endParaRPr sz="1600">
              <a:solidFill>
                <a:schemeClr val="lt1"/>
              </a:solidFill>
            </a:endParaRPr>
          </a:p>
          <a:p>
            <a:pPr indent="0" lvl="0" marL="0" marR="0" rtl="0" algn="l">
              <a:lnSpc>
                <a:spcPct val="100000"/>
              </a:lnSpc>
              <a:spcBef>
                <a:spcPts val="0"/>
              </a:spcBef>
              <a:spcAft>
                <a:spcPts val="0"/>
              </a:spcAft>
              <a:buClr>
                <a:srgbClr val="3F3F3F"/>
              </a:buClr>
              <a:buSzPts val="1600"/>
              <a:buFont typeface="Open Sans"/>
              <a:buNone/>
            </a:pPr>
            <a:r>
              <a:rPr lang="en-US">
                <a:solidFill>
                  <a:srgbClr val="3F3F3F"/>
                </a:solidFill>
                <a:latin typeface="Open Sans"/>
                <a:ea typeface="Open Sans"/>
                <a:cs typeface="Open Sans"/>
                <a:sym typeface="Open Sans"/>
              </a:rPr>
              <a:t>The majority of the Spark optimizations are through Catalyst query optimization and via Tungsten Memory management.</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why do we need GraphFrames? There are certain limitations in GraphX used for graph processing. First being that Spark GraphX library is the graph processing library that has the least programming language support. Scala is the only programming language supported by the Spark GraphX library. </a:t>
            </a:r>
            <a:endParaRPr/>
          </a:p>
          <a:p>
            <a:pPr indent="0" lvl="0" marL="0" rtl="0" algn="l">
              <a:spcBef>
                <a:spcPts val="0"/>
              </a:spcBef>
              <a:spcAft>
                <a:spcPts val="0"/>
              </a:spcAft>
              <a:buNone/>
            </a:pPr>
            <a:r>
              <a:rPr lang="en-US"/>
              <a:t>As you have seen, GraphX only supports an RDD interface, which is quite a serious limitation.It is important to move to data frames.Since GraphFrames is built on top of DataFrames, all the operations that can be done on DataFrames are potentially possible on GraphFrames, with support for programming languages such as Scala, Java, Python, and R with a uniform API. And also,the persistence of data, support for numerous data sources, and powerful graph queries in Spark SQL are additional benefits users get.</a:t>
            </a:r>
            <a:endParaRPr/>
          </a:p>
          <a:p>
            <a:pPr indent="0" lvl="0" marL="0" rtl="0" algn="l">
              <a:spcBef>
                <a:spcPts val="0"/>
              </a:spcBef>
              <a:spcAft>
                <a:spcPts val="0"/>
              </a:spcAft>
              <a:buNone/>
            </a:pPr>
            <a:r>
              <a:rPr lang="en-US"/>
              <a:t>Another issue with graphX is there is no access to spark optimizations  like that provided by catalyst and tungsten, as not using DataFrames limits your ability to make use of those optimizations.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3" name="Google Shape;125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know a graph is composed of vertices and edges.GraphFrames are also similar to a graph representing vertices and edges.</a:t>
            </a:r>
            <a:endParaRPr/>
          </a:p>
          <a:p>
            <a:pPr indent="0" lvl="0" marL="0" rtl="0" algn="l">
              <a:spcBef>
                <a:spcPts val="0"/>
              </a:spcBef>
              <a:spcAft>
                <a:spcPts val="0"/>
              </a:spcAft>
              <a:buNone/>
            </a:pPr>
            <a:r>
              <a:rPr lang="en-US"/>
              <a:t>GraphFrames are composed of two dataframes,the vertices and the edges-</a:t>
            </a:r>
            <a:endParaRPr/>
          </a:p>
          <a:p>
            <a:pPr indent="0" lvl="0" marL="0" rtl="0" algn="l">
              <a:spcBef>
                <a:spcPts val="0"/>
              </a:spcBef>
              <a:spcAft>
                <a:spcPts val="0"/>
              </a:spcAft>
              <a:buNone/>
            </a:pPr>
            <a:r>
              <a:rPr lang="en-US"/>
              <a:t>	1.Vertices DataFrame: A vertices DataFrame is any DataFrame where each row is treated as a Vertex. The frame will have an id column for the ID of the vertex, which can be any data type from the catalyst provided data types. At the time of writing, an id column is mandatory for a dataframe that has to be used as a vertice.</a:t>
            </a:r>
            <a:endParaRPr/>
          </a:p>
          <a:p>
            <a:pPr indent="0" lvl="0" marL="0" rtl="0" algn="l">
              <a:spcBef>
                <a:spcPts val="0"/>
              </a:spcBef>
              <a:spcAft>
                <a:spcPts val="0"/>
              </a:spcAft>
              <a:buNone/>
            </a:pPr>
            <a:r>
              <a:rPr lang="en-US"/>
              <a:t>	2.Edges DataFrame: An edges DataFrame has one edge per row. It should have at least two columns “source” and “destination", which refer to the vertices DataFrame, and defines the connection between two vertices. Any extra columns are additional attributes for the edge dataframe.</a:t>
            </a:r>
            <a:endParaRPr/>
          </a:p>
          <a:p>
            <a:pPr indent="0" lvl="0" marL="0" rtl="0" algn="l">
              <a:spcBef>
                <a:spcPts val="0"/>
              </a:spcBef>
              <a:spcAft>
                <a:spcPts val="0"/>
              </a:spcAft>
              <a:buNone/>
            </a:pPr>
            <a:r>
              <a:rPr lang="en-US"/>
              <a:t>let us take an example of this graph which is showing the connection between different airports and flights between them.</a:t>
            </a:r>
            <a:endParaRPr/>
          </a:p>
          <a:p>
            <a:pPr indent="0" lvl="0" marL="0" rtl="0" algn="l">
              <a:spcBef>
                <a:spcPts val="0"/>
              </a:spcBef>
              <a:spcAft>
                <a:spcPts val="0"/>
              </a:spcAft>
              <a:buNone/>
            </a:pPr>
            <a:r>
              <a:rPr lang="en-US"/>
              <a:t>So, here vertices data frame has one vertex per row, like one airport per row and an id column with unique id.</a:t>
            </a:r>
            <a:endParaRPr/>
          </a:p>
          <a:p>
            <a:pPr indent="0" lvl="0" marL="0" rtl="0" algn="l">
              <a:spcBef>
                <a:spcPts val="0"/>
              </a:spcBef>
              <a:spcAft>
                <a:spcPts val="0"/>
              </a:spcAft>
              <a:buNone/>
            </a:pPr>
            <a:r>
              <a:rPr lang="en-US"/>
              <a:t>And “edges” dataframe has one edge per row with mandatory columns source and destination with additional parameters like delay and tripID.</a:t>
            </a:r>
            <a:endParaRPr/>
          </a:p>
          <a:p>
            <a:pPr indent="0" lvl="0" marL="0" rtl="0" algn="l">
              <a:spcBef>
                <a:spcPts val="0"/>
              </a:spcBef>
              <a:spcAft>
                <a:spcPts val="0"/>
              </a:spcAft>
              <a:buNone/>
            </a:pPr>
            <a:r>
              <a:rPr lang="en-US"/>
              <a:t>In graphX they are called attributes and properties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1" name="Google Shape;129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consider the following example of a social graph, where the election forecasters are trying to apprehend users who are showing interest in content around different presidents and predict results of Presidential Elections. We are looking at users who create, share, or like such content. This is a simplistic example and a social graph is much more complex, but the essence still remains the same.</a:t>
            </a:r>
            <a:endParaRPr/>
          </a:p>
          <a:p>
            <a:pPr indent="0" lvl="0" marL="0" rtl="0" algn="l">
              <a:spcBef>
                <a:spcPts val="0"/>
              </a:spcBef>
              <a:spcAft>
                <a:spcPts val="0"/>
              </a:spcAft>
              <a:buNone/>
            </a:pPr>
            <a:r>
              <a:rPr lang="en-US"/>
              <a:t>Vertices represent the users A,B,C,D and E and posts on different presidents.Vertices also have users data like their location, age and gender.The edges represent the create, like and share options used by the users.Let us see how to create graph frames and run simple operations on it.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3" name="Shape 1333"/>
        <p:cNvGrpSpPr/>
        <p:nvPr/>
      </p:nvGrpSpPr>
      <p:grpSpPr>
        <a:xfrm>
          <a:off x="0" y="0"/>
          <a:ext cx="0" cy="0"/>
          <a:chOff x="0" y="0"/>
          <a:chExt cx="0" cy="0"/>
        </a:xfrm>
      </p:grpSpPr>
      <p:sp>
        <p:nvSpPr>
          <p:cNvPr id="1334" name="Google Shape;133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5" name="Google Shape;1335;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saw the social graph in the previous slide, now let us see the steps to work upon GraphFrames.</a:t>
            </a:r>
            <a:endParaRPr/>
          </a:p>
          <a:p>
            <a:pPr indent="0" lvl="0" marL="0" rtl="0" algn="l">
              <a:spcBef>
                <a:spcPts val="0"/>
              </a:spcBef>
              <a:spcAft>
                <a:spcPts val="0"/>
              </a:spcAft>
              <a:buNone/>
            </a:pPr>
            <a:r>
              <a:rPr lang="en-US"/>
              <a:t>As a first step load the graph frames packages. We can load it simply by specifying the package before starting the Spark-Shell. This can be done as follows:</a:t>
            </a:r>
            <a:endParaRPr/>
          </a:p>
          <a:p>
            <a:pPr indent="0" lvl="0" marL="0" rtl="0" algn="l">
              <a:spcBef>
                <a:spcPts val="0"/>
              </a:spcBef>
              <a:spcAft>
                <a:spcPts val="0"/>
              </a:spcAft>
              <a:buNone/>
            </a:pPr>
            <a:r>
              <a:rPr lang="en-US"/>
              <a:t>./bin/spark-shell --packages graphframes:graphframes:0.3.0-spark2.0-s_2.11</a:t>
            </a:r>
            <a:endParaRPr/>
          </a:p>
          <a:p>
            <a:pPr indent="0" lvl="0" marL="0" rtl="0" algn="l">
              <a:spcBef>
                <a:spcPts val="0"/>
              </a:spcBef>
              <a:spcAft>
                <a:spcPts val="0"/>
              </a:spcAft>
              <a:buNone/>
            </a:pPr>
            <a:r>
              <a:rPr lang="en-US"/>
              <a:t>Next step import GraphFrame and create a Vertices data frame. Remember to add “id” column which is unique. The vertices have other attributes like country ,age and gender.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1" name="Google Shape;1351;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create a Edge data frame and remember to specify the mandatory source and destination columns, also the additional column is “relationship”.</a:t>
            </a:r>
            <a:endParaRPr/>
          </a:p>
          <a:p>
            <a:pPr indent="0" lvl="0" marL="0" rtl="0" algn="l">
              <a:spcBef>
                <a:spcPts val="0"/>
              </a:spcBef>
              <a:spcAft>
                <a:spcPts val="0"/>
              </a:spcAft>
              <a:buNone/>
            </a:pPr>
            <a:r>
              <a:rPr lang="en-US"/>
              <a:t>So,now we have created vertices and edges data frames.</a:t>
            </a:r>
            <a:endParaRPr/>
          </a:p>
          <a:p>
            <a:pPr indent="0" lvl="0" marL="0" rtl="0" algn="l">
              <a:spcBef>
                <a:spcPts val="0"/>
              </a:spcBef>
              <a:spcAft>
                <a:spcPts val="0"/>
              </a:spcAft>
              <a:buNone/>
            </a:pPr>
            <a:r>
              <a:rPr lang="en-US"/>
              <a:t>Next step, we will create the Graph Frame by passing the vertices and edges data frame to the GraphFrame class constructor.</a:t>
            </a:r>
            <a:endParaRPr/>
          </a:p>
          <a:p>
            <a:pPr indent="0" lvl="0" marL="0" rtl="0" algn="l">
              <a:spcBef>
                <a:spcPts val="0"/>
              </a:spcBef>
              <a:spcAft>
                <a:spcPts val="0"/>
              </a:spcAft>
              <a:buNone/>
            </a:pPr>
            <a:r>
              <a:rPr lang="en-US"/>
              <a:t>Now that we have created a GraphFrame,which is actually based on data frames, its quiet easy to run queries.Let us see some operations that can be performed on it.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4" name="Google Shape;1364;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GraphFrames represent graphs as pairs of vertex and edge DataFrames, it is easy to make powerful queries directly on the vertex and edge DataFrames  and those DataFrames are made available as vertices and edges fields in the GraphFrame.</a:t>
            </a:r>
            <a:endParaRPr/>
          </a:p>
          <a:p>
            <a:pPr indent="0" lvl="0" marL="0" rtl="0" algn="l">
              <a:spcBef>
                <a:spcPts val="0"/>
              </a:spcBef>
              <a:spcAft>
                <a:spcPts val="0"/>
              </a:spcAft>
              <a:buNone/>
            </a:pPr>
            <a:r>
              <a:rPr lang="en-US"/>
              <a:t>For example, to display the edge and vertex data frames,show() method is used on vertices and edges fields.</a:t>
            </a:r>
            <a:endParaRPr/>
          </a:p>
          <a:p>
            <a:pPr indent="0" lvl="0" marL="0" rtl="0" algn="l">
              <a:spcBef>
                <a:spcPts val="0"/>
              </a:spcBef>
              <a:spcAft>
                <a:spcPts val="0"/>
              </a:spcAft>
              <a:buNone/>
            </a:pPr>
            <a:r>
              <a:rPr lang="en-US"/>
              <a:t>To get the in-degree use the dot in-degrees on graph frame object.</a:t>
            </a:r>
            <a:endParaRPr/>
          </a:p>
          <a:p>
            <a:pPr indent="0" lvl="0" marL="0" rtl="0" algn="l">
              <a:spcBef>
                <a:spcPts val="0"/>
              </a:spcBef>
              <a:spcAft>
                <a:spcPts val="0"/>
              </a:spcAft>
              <a:buNone/>
            </a:pPr>
            <a:r>
              <a:rPr lang="en-US"/>
              <a:t>You can also perform SQL-type queries like to find youngest user’s age in the graph. This will query the vertex DataFrame.</a:t>
            </a:r>
            <a:endParaRPr/>
          </a:p>
          <a:p>
            <a:pPr indent="0" lvl="0" marL="0" rtl="0" algn="l">
              <a:spcBef>
                <a:spcPts val="0"/>
              </a:spcBef>
              <a:spcAft>
                <a:spcPts val="0"/>
              </a:spcAft>
              <a:buNone/>
            </a:pPr>
            <a:r>
              <a:rPr lang="en-US"/>
              <a:t>GraphFrames also provide several simple graph queries, such as node degree as follows</a:t>
            </a:r>
            <a:endParaRPr/>
          </a:p>
          <a:p>
            <a:pPr indent="0" lvl="0" marL="0" rtl="0" algn="l">
              <a:spcBef>
                <a:spcPts val="0"/>
              </a:spcBef>
              <a:spcAft>
                <a:spcPts val="0"/>
              </a:spcAft>
              <a:buNone/>
            </a:pPr>
            <a:r>
              <a:rPr lang="en-US"/>
              <a:t>To count the number of “creates” in the graph, simply filter on creates and use count operation. This will query the edge dataframe.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some use-cases, Recommendations are everywhere be it Amazon or Netflix for movie recommendation.Graph Analysis is used to generate recommendation and personalisation models on their customers</a:t>
            </a:r>
            <a:endParaRPr/>
          </a:p>
          <a:p>
            <a:pPr indent="0" lvl="0" marL="0" rtl="0" algn="l">
              <a:spcBef>
                <a:spcPts val="0"/>
              </a:spcBef>
              <a:spcAft>
                <a:spcPts val="0"/>
              </a:spcAft>
              <a:buNone/>
            </a:pPr>
            <a:r>
              <a:rPr lang="en-US"/>
              <a:t> to make key decisions from the insights found in the data analysis. This helps the companies to largely influence customers to purchase their products. This graph analysis also helps in marketing strategy and customer service behavior.</a:t>
            </a:r>
            <a:endParaRPr/>
          </a:p>
          <a:p>
            <a:pPr indent="0" lvl="0" marL="0" rtl="0" algn="l">
              <a:spcBef>
                <a:spcPts val="0"/>
              </a:spcBef>
              <a:spcAft>
                <a:spcPts val="0"/>
              </a:spcAft>
              <a:buNone/>
            </a:pPr>
            <a:r>
              <a:rPr lang="en-US"/>
              <a:t>Fraud detection-Data solutions using graph also help to find fraudulent transactions in a payment processing application that is based on the connected data that include the entities like users, products, transactions, and events.</a:t>
            </a:r>
            <a:endParaRPr/>
          </a:p>
          <a:p>
            <a:pPr indent="0" lvl="0" marL="0" rtl="0" algn="l">
              <a:spcBef>
                <a:spcPts val="0"/>
              </a:spcBef>
              <a:spcAft>
                <a:spcPts val="0"/>
              </a:spcAft>
              <a:buNone/>
            </a:pPr>
            <a:r>
              <a:rPr lang="en-US"/>
              <a:t>Community Detection: Alibaba website uses graph data analytics techniques like community detection to solve ecommerce problems.</a:t>
            </a:r>
            <a:endParaRPr/>
          </a:p>
          <a:p>
            <a:pPr indent="0" lvl="0" marL="0" rtl="0" algn="l">
              <a:spcBef>
                <a:spcPts val="0"/>
              </a:spcBef>
              <a:spcAft>
                <a:spcPts val="0"/>
              </a:spcAft>
              <a:buNone/>
            </a:pPr>
            <a:r>
              <a:rPr lang="en-US"/>
              <a:t>	•	Flight Performance: Other use cases include on-time flight performance to analyze flight performance data organized in graph structures and find out statistics like airport ranking and shortest paths between cities.</a:t>
            </a:r>
            <a:endParaRPr/>
          </a:p>
          <a:p>
            <a:pPr indent="0" lvl="0" marL="0" rtl="0" algn="l">
              <a:spcBef>
                <a:spcPts val="0"/>
              </a:spcBef>
              <a:spcAft>
                <a:spcPts val="0"/>
              </a:spcAft>
              <a:buNone/>
            </a:pPr>
            <a:r>
              <a:rPr lang="en-US"/>
              <a:t>	•	Shortest Distance: Shortest distances and paths are also useful in social network applications. They can be used for measuring the relevance of a particular user in the network. Users with smaller shortest distances are more relevant than users farther away.</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1" name="Google Shape;138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600"/>
              <a:buFont typeface="Arial"/>
              <a:buNone/>
            </a:pPr>
            <a:r>
              <a:rPr b="1" lang="en-US" sz="1600"/>
              <a:t>Trainer Notes: </a:t>
            </a:r>
            <a:endParaRPr/>
          </a:p>
          <a:p>
            <a:pPr indent="0" lvl="0" marL="0" rtl="0" algn="l">
              <a:lnSpc>
                <a:spcPct val="150000"/>
              </a:lnSpc>
              <a:spcBef>
                <a:spcPts val="150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15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Motif finding refers to searching structural patterns within the graph. </a:t>
            </a:r>
            <a:endParaRPr/>
          </a:p>
          <a:p>
            <a:pPr indent="-457200" lvl="0" marL="457200" rtl="0" algn="l">
              <a:lnSpc>
                <a:spcPct val="150000"/>
              </a:lnSpc>
              <a:spcBef>
                <a:spcPts val="15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This has been typically a feature of graph databases, and it helps to find recurrent or statistically significant patterns of a graph.</a:t>
            </a:r>
            <a:endParaRPr/>
          </a:p>
          <a:p>
            <a:pPr indent="-457200" lvl="0" marL="457200" rtl="0" algn="l">
              <a:lnSpc>
                <a:spcPct val="150000"/>
              </a:lnSpc>
              <a:spcBef>
                <a:spcPts val="15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GraphFrame supports a simple domain-specific language to express queries for finding the relevant patterns.</a:t>
            </a:r>
            <a:endParaRPr sz="1600">
              <a:solidFill>
                <a:srgbClr val="3F3F3F"/>
              </a:solidFill>
            </a:endParaRPr>
          </a:p>
          <a:p>
            <a:pPr indent="0" lvl="0" marL="0" rtl="0" algn="l">
              <a:spcBef>
                <a:spcPts val="0"/>
              </a:spcBef>
              <a:spcAft>
                <a:spcPts val="0"/>
              </a:spcAft>
              <a:buNone/>
            </a:pPr>
            <a:r>
              <a:t/>
            </a:r>
            <a:endParaRPr/>
          </a:p>
          <a:p>
            <a:pPr indent="0" lvl="0" marL="0" rtl="0" algn="l">
              <a:lnSpc>
                <a:spcPct val="150000"/>
              </a:lnSpc>
              <a:spcBef>
                <a:spcPts val="1500"/>
              </a:spcBef>
              <a:spcAft>
                <a:spcPts val="0"/>
              </a:spcAft>
              <a:buNone/>
            </a:pPr>
            <a:r>
              <a:rPr lang="en-US" sz="1600">
                <a:solidFill>
                  <a:srgbClr val="3F3F3F"/>
                </a:solidFill>
                <a:latin typeface="Open Sans SemiBold"/>
                <a:ea typeface="Open Sans SemiBold"/>
                <a:cs typeface="Open Sans SemiBold"/>
                <a:sym typeface="Open Sans SemiBold"/>
              </a:rPr>
              <a:t>For example:</a:t>
            </a:r>
            <a:endParaRPr/>
          </a:p>
          <a:p>
            <a:pPr indent="0" lvl="0" marL="0" rtl="0" algn="l">
              <a:lnSpc>
                <a:spcPct val="150000"/>
              </a:lnSpc>
              <a:spcBef>
                <a:spcPts val="1500"/>
              </a:spcBef>
              <a:spcAft>
                <a:spcPts val="0"/>
              </a:spcAft>
              <a:buNone/>
            </a:pPr>
            <a:r>
              <a:rPr b="1" lang="en-US" sz="1600">
                <a:solidFill>
                  <a:srgbClr val="3F3F3F"/>
                </a:solidFill>
                <a:latin typeface="Open Sans SemiBold"/>
                <a:ea typeface="Open Sans SemiBold"/>
                <a:cs typeface="Open Sans SemiBold"/>
                <a:sym typeface="Open Sans SemiBold"/>
              </a:rPr>
              <a:t>(v1) -[e1] -&gt; (v2)</a:t>
            </a:r>
            <a:r>
              <a:rPr b="1" lang="en-US" sz="1600">
                <a:solidFill>
                  <a:srgbClr val="3F3F3F"/>
                </a:solidFill>
              </a:rPr>
              <a:t> </a:t>
            </a:r>
            <a:r>
              <a:rPr lang="en-US" sz="1600">
                <a:solidFill>
                  <a:srgbClr val="3F3F3F"/>
                </a:solidFill>
                <a:latin typeface="Open Sans"/>
                <a:ea typeface="Open Sans"/>
                <a:cs typeface="Open Sans"/>
                <a:sym typeface="Open Sans"/>
              </a:rPr>
              <a:t>refers to a an edge e1 from vertex v1 to vertex v2.</a:t>
            </a:r>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paths = g.find(“(a)-[e1]-&gt;(b);</a:t>
            </a:r>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            (b)-[e2]-&gt;(c);</a:t>
            </a:r>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            !(c)-[]-&gt;(a)”)</a:t>
            </a:r>
            <a:endParaRPr/>
          </a:p>
          <a:p>
            <a:pPr indent="0" lvl="0" marL="0" rtl="0" algn="l">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rPr lang="en-US" sz="1600">
                <a:solidFill>
                  <a:srgbClr val="3F3F3F"/>
                </a:solidFill>
                <a:latin typeface="Open Sans"/>
                <a:ea typeface="Open Sans"/>
                <a:cs typeface="Open Sans"/>
                <a:sym typeface="Open Sans"/>
              </a:rPr>
              <a:t>paths.filter(“e1.delay&gt;20”)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GraphFrames support an interesting set of algorithms called Motif Finding. Motif finding refers to finding structural patterns within the graph. This has been typically a feature of graph databases, and it helps to find recurrent or statistically significant patterns of a graph.</a:t>
            </a:r>
            <a:endParaRPr/>
          </a:p>
          <a:p>
            <a:pPr indent="0" lvl="0" marL="0" rtl="0" algn="l">
              <a:spcBef>
                <a:spcPts val="0"/>
              </a:spcBef>
              <a:spcAft>
                <a:spcPts val="0"/>
              </a:spcAft>
              <a:buNone/>
            </a:pPr>
            <a:r>
              <a:rPr lang="en-US"/>
              <a:t>GraphFrame supports a simple domain-specific language to express queries for finding the relevant patterns as given in the example below.</a:t>
            </a:r>
            <a:endParaRPr/>
          </a:p>
          <a:p>
            <a:pPr indent="0" lvl="0" marL="0" rtl="0" algn="l">
              <a:spcBef>
                <a:spcPts val="0"/>
              </a:spcBef>
              <a:spcAft>
                <a:spcPts val="0"/>
              </a:spcAft>
              <a:buNone/>
            </a:pPr>
            <a:r>
              <a:rPr lang="en-US"/>
              <a:t>Let us see the previous example of airports and connecting flights.</a:t>
            </a:r>
            <a:endParaRPr/>
          </a:p>
          <a:p>
            <a:pPr indent="0" lvl="0" marL="0" rtl="0" algn="l">
              <a:spcBef>
                <a:spcPts val="0"/>
              </a:spcBef>
              <a:spcAft>
                <a:spcPts val="0"/>
              </a:spcAft>
              <a:buNone/>
            </a:pPr>
            <a:r>
              <a:rPr lang="en-US"/>
              <a:t>Here we have a graph frame “g” and calling a find on it and passing motif.This motif says there is a node “a” which has an edge connecting to “b” and a node “b” having an edge connecting to “c” and no edge connecting node “c” to “a”.So this path from JFK-&gt;IAD-&gt;DFW fits this pattern.</a:t>
            </a:r>
            <a:endParaRPr/>
          </a:p>
          <a:p>
            <a:pPr indent="0" lvl="0" marL="0" rtl="0" algn="l">
              <a:spcBef>
                <a:spcPts val="0"/>
              </a:spcBef>
              <a:spcAft>
                <a:spcPts val="0"/>
              </a:spcAft>
              <a:buNone/>
            </a:pPr>
            <a:r>
              <a:rPr lang="en-US"/>
              <a:t>Now,once this structure is available to you , you can perform dataframe operations like filter.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9" name="Google Shape;141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few important points to note for the motif DSL.</a:t>
            </a:r>
            <a:endParaRPr/>
          </a:p>
          <a:p>
            <a:pPr indent="0" lvl="0" marL="0" rtl="0" algn="l">
              <a:spcBef>
                <a:spcPts val="0"/>
              </a:spcBef>
              <a:spcAft>
                <a:spcPts val="0"/>
              </a:spcAft>
              <a:buNone/>
            </a:pPr>
            <a:r>
              <a:rPr lang="en-US"/>
              <a:t>A vertex is enclosed in parenthesis, for example, (v1).</a:t>
            </a:r>
            <a:endParaRPr/>
          </a:p>
          <a:p>
            <a:pPr indent="0" lvl="0" marL="0" rtl="0" algn="l">
              <a:spcBef>
                <a:spcPts val="0"/>
              </a:spcBef>
              <a:spcAft>
                <a:spcPts val="0"/>
              </a:spcAft>
              <a:buNone/>
            </a:pPr>
            <a:r>
              <a:rPr lang="en-US"/>
              <a:t>An edge is enclosed by square brackets, for example, [e1].</a:t>
            </a:r>
            <a:endParaRPr/>
          </a:p>
          <a:p>
            <a:pPr indent="0" lvl="0" marL="0" rtl="0" algn="l">
              <a:spcBef>
                <a:spcPts val="0"/>
              </a:spcBef>
              <a:spcAft>
                <a:spcPts val="0"/>
              </a:spcAft>
              <a:buNone/>
            </a:pPr>
            <a:r>
              <a:rPr lang="en-US"/>
              <a:t>An edge can be negated with the ! sign to indicate that the particular edge should not be present in the subgraph.as shown previously.</a:t>
            </a:r>
            <a:endParaRPr/>
          </a:p>
          <a:p>
            <a:pPr indent="0" lvl="0" marL="0" rtl="0" algn="l">
              <a:spcBef>
                <a:spcPts val="0"/>
              </a:spcBef>
              <a:spcAft>
                <a:spcPts val="0"/>
              </a:spcAft>
              <a:buNone/>
            </a:pPr>
            <a:r>
              <a:rPr lang="en-US"/>
              <a:t>A pattern can be expressed as a union of edges and edge patterns can be joined with semicolons. For example, the following Motif (a1)-[e1]-&gt;(a2); (a2)-[e2]-&gt;(a3) specifies two edges from a1 to a2 to a3. In a social network the edge can be a like, share, or  creation of content.</a:t>
            </a:r>
            <a:endParaRPr/>
          </a:p>
          <a:p>
            <a:pPr indent="0" lvl="0" marL="0" rtl="0" algn="l">
              <a:spcBef>
                <a:spcPts val="0"/>
              </a:spcBef>
              <a:spcAft>
                <a:spcPts val="0"/>
              </a:spcAft>
              <a:buNone/>
            </a:pPr>
            <a:r>
              <a:rPr lang="en-US"/>
              <a:t>Within a pattern, names can be assigned to vertices and edges. For example, (person1)-[action1]-&gt;(person2)has three named elements; vertices person1, person2, and edge action1. You can use these names to build complicated patterns, and the resultant dataframe will contain these as column names.</a:t>
            </a:r>
            <a:endParaRPr/>
          </a:p>
          <a:p>
            <a:pPr indent="0" lvl="0" marL="0" rtl="0" algn="l">
              <a:spcBef>
                <a:spcPts val="0"/>
              </a:spcBef>
              <a:spcAft>
                <a:spcPts val="0"/>
              </a:spcAft>
              <a:buNone/>
            </a:pPr>
            <a:r>
              <a:rPr lang="en-US"/>
              <a:t>You can also specify an empty vertice() or an empty edge [] within the pattern. E.g., "(a1)-[]-&gt;(a2)"</a:t>
            </a:r>
            <a:endParaRPr/>
          </a:p>
          <a:p>
            <a:pPr indent="0" lvl="0" marL="0" rtl="0" algn="l">
              <a:spcBef>
                <a:spcPts val="0"/>
              </a:spcBef>
              <a:spcAft>
                <a:spcPts val="0"/>
              </a:spcAft>
              <a:buNone/>
            </a:pPr>
            <a:r>
              <a:rPr lang="en-US"/>
              <a:t>You can additionally apply filters to the results of the find() operation.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7" name="Google Shape;143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can write motifs for the previous example of election predictions.</a:t>
            </a:r>
            <a:endParaRPr/>
          </a:p>
          <a:p>
            <a:pPr indent="0" lvl="0" marL="0" rtl="0" algn="l">
              <a:spcBef>
                <a:spcPts val="0"/>
              </a:spcBef>
              <a:spcAft>
                <a:spcPts val="0"/>
              </a:spcAft>
              <a:buNone/>
            </a:pPr>
            <a:r>
              <a:rPr lang="en-US"/>
              <a:t>This example is selecting distinct ids  for destination node “Trump” having an edge with it.</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6" name="Google Shape;148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have seen In GraphX, the subgraph() method takes an edge triplet (edge, src vertex, and dst vertex, plus attributes) and allows the user to select a subgraph based on triplet and vertex filters.</a:t>
            </a:r>
            <a:endParaRPr/>
          </a:p>
          <a:p>
            <a:pPr indent="0" lvl="0" marL="0" rtl="0" algn="l">
              <a:spcBef>
                <a:spcPts val="0"/>
              </a:spcBef>
              <a:spcAft>
                <a:spcPts val="0"/>
              </a:spcAft>
              <a:buNone/>
            </a:pPr>
            <a:r>
              <a:rPr lang="en-US"/>
              <a:t>GraphFrames provide an even more powerful way to select subgraphs based on a combination of motif finding and DataFrame filters.</a:t>
            </a:r>
            <a:endParaRPr/>
          </a:p>
          <a:p>
            <a:pPr indent="0" lvl="0" marL="0" rtl="0" algn="l">
              <a:spcBef>
                <a:spcPts val="0"/>
              </a:spcBef>
              <a:spcAft>
                <a:spcPts val="0"/>
              </a:spcAft>
              <a:buNone/>
            </a:pPr>
            <a:r>
              <a:rPr lang="en-US"/>
              <a:t>Let us see an example of simple subgraph showing vertex and edge filters. This example shows how to select a subgraph based upon vertex and edge filters.</a:t>
            </a:r>
            <a:endParaRPr/>
          </a:p>
          <a:p>
            <a:pPr indent="0" lvl="0" marL="0" rtl="0" algn="l">
              <a:spcBef>
                <a:spcPts val="0"/>
              </a:spcBef>
              <a:spcAft>
                <a:spcPts val="0"/>
              </a:spcAft>
              <a:buNone/>
            </a:pPr>
            <a:r>
              <a:rPr lang="en-US"/>
              <a:t>Another example is of complex-subgraph using triplet filters. This example is showing how to select a subgraph based upon triplet filters which operate on an edge and its source and destination vertices.</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8" name="Google Shape;149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4" name="Google Shape;1504;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rPr lang="en-US"/>
              <a:t>GraphFrames provides the same suite of standard graph algorithms as GraphX,with some additions also. GraphFrames provides the complete list of GraphX algorithms, some of which are wrappers on the GraphX API, while others have been written from scratch.Some Algorithms implemented using graphFrames are - Breadth-First Search and Triangle counting.</a:t>
            </a:r>
            <a:endParaRPr/>
          </a:p>
          <a:p>
            <a:pPr indent="0" lvl="0" marL="0" rtl="0" algn="l">
              <a:spcBef>
                <a:spcPts val="0"/>
              </a:spcBef>
              <a:spcAft>
                <a:spcPts val="0"/>
              </a:spcAft>
              <a:buNone/>
            </a:pPr>
            <a:r>
              <a:rPr lang="en-US"/>
              <a:t>Different Algorithms supported by graph frames are listed below.</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1" name="Google Shape;1511;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b="1"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1600"/>
              <a:buFont typeface="Open Sans SemiBold"/>
              <a:buNone/>
            </a:pPr>
            <a:r>
              <a:rPr b="1" lang="en-US" sz="1600">
                <a:solidFill>
                  <a:srgbClr val="3F3F3F"/>
                </a:solidFill>
                <a:latin typeface="Open Sans SemiBold"/>
                <a:ea typeface="Open Sans SemiBold"/>
                <a:cs typeface="Open Sans SemiBold"/>
                <a:sym typeface="Open Sans SemiBold"/>
              </a:rPr>
              <a:t>1. BFS-Breadth-First search (BFS): </a:t>
            </a:r>
            <a:r>
              <a:rPr lang="en-US" sz="1600">
                <a:solidFill>
                  <a:srgbClr val="3F3F3F"/>
                </a:solidFill>
                <a:latin typeface="Open Sans"/>
                <a:ea typeface="Open Sans"/>
                <a:cs typeface="Open Sans"/>
                <a:sym typeface="Open Sans"/>
              </a:rPr>
              <a:t>It</a:t>
            </a:r>
            <a:r>
              <a:rPr lang="en-US" sz="1600">
                <a:solidFill>
                  <a:srgbClr val="3F3F3F"/>
                </a:solidFill>
                <a:latin typeface="Open Sans SemiBold"/>
                <a:ea typeface="Open Sans SemiBold"/>
                <a:cs typeface="Open Sans SemiBold"/>
                <a:sym typeface="Open Sans SemiBold"/>
              </a:rPr>
              <a:t> </a:t>
            </a:r>
            <a:r>
              <a:rPr lang="en-US" sz="1600">
                <a:solidFill>
                  <a:srgbClr val="3F3F3F"/>
                </a:solidFill>
                <a:latin typeface="Open Sans"/>
                <a:ea typeface="Open Sans"/>
                <a:cs typeface="Open Sans"/>
                <a:sym typeface="Open Sans"/>
              </a:rPr>
              <a:t>finds the shortest path(s) from one vertex (or a set of vertices) to another vertex (or a set of vertices). The beginning and end vertices are specified as Spark DataFrame expressions.</a:t>
            </a:r>
            <a:endParaRPr/>
          </a:p>
          <a:p>
            <a:pPr indent="0" lvl="0" marL="0" rtl="0" algn="l">
              <a:lnSpc>
                <a:spcPct val="120000"/>
              </a:lnSpc>
              <a:spcBef>
                <a:spcPts val="0"/>
              </a:spcBef>
              <a:spcAft>
                <a:spcPts val="0"/>
              </a:spcAft>
              <a:buNone/>
            </a:pPr>
            <a:r>
              <a:rPr b="1" lang="en-US" sz="1600">
                <a:solidFill>
                  <a:srgbClr val="3F3F3F"/>
                </a:solidFill>
                <a:latin typeface="Courier New"/>
                <a:ea typeface="Courier New"/>
                <a:cs typeface="Courier New"/>
                <a:sym typeface="Courier New"/>
              </a:rPr>
              <a:t>val</a:t>
            </a:r>
            <a:r>
              <a:rPr lang="en-US" sz="1600">
                <a:solidFill>
                  <a:srgbClr val="3F3F3F"/>
                </a:solidFill>
                <a:latin typeface="Courier New"/>
                <a:ea typeface="Courier New"/>
                <a:cs typeface="Courier New"/>
                <a:sym typeface="Courier New"/>
              </a:rPr>
              <a:t> paths = g.bfs.fromExpr("name = 'Esther'").toExpr("age &lt; 32").run()</a:t>
            </a:r>
            <a:endParaRPr/>
          </a:p>
          <a:p>
            <a:pPr indent="0" lvl="0" marL="0" rtl="0" algn="l">
              <a:lnSpc>
                <a:spcPct val="120000"/>
              </a:lnSpc>
              <a:spcBef>
                <a:spcPts val="0"/>
              </a:spcBef>
              <a:spcAft>
                <a:spcPts val="0"/>
              </a:spcAft>
              <a:buNone/>
            </a:pPr>
            <a:r>
              <a:rPr lang="en-US" sz="1600">
                <a:solidFill>
                  <a:srgbClr val="3F3F3F"/>
                </a:solidFill>
                <a:latin typeface="Courier New"/>
                <a:ea typeface="Courier New"/>
                <a:cs typeface="Courier New"/>
                <a:sym typeface="Courier New"/>
              </a:rPr>
              <a:t>paths.show()</a:t>
            </a:r>
            <a:endParaRPr/>
          </a:p>
          <a:p>
            <a:pPr indent="0" lvl="0" marL="0" rtl="0" algn="l">
              <a:lnSpc>
                <a:spcPct val="120000"/>
              </a:lnSpc>
              <a:spcBef>
                <a:spcPts val="0"/>
              </a:spcBef>
              <a:spcAft>
                <a:spcPts val="0"/>
              </a:spcAft>
              <a:buNone/>
            </a:pPr>
            <a:r>
              <a:t/>
            </a:r>
            <a:endParaRPr sz="1600">
              <a:solidFill>
                <a:srgbClr val="3F3F3F"/>
              </a:solidFill>
              <a:latin typeface="Courier New"/>
              <a:ea typeface="Courier New"/>
              <a:cs typeface="Courier New"/>
              <a:sym typeface="Courier New"/>
            </a:endParaRPr>
          </a:p>
          <a:p>
            <a:pPr indent="0" lvl="1" marL="609585" rtl="0" algn="l">
              <a:lnSpc>
                <a:spcPct val="120000"/>
              </a:lnSpc>
              <a:spcBef>
                <a:spcPts val="0"/>
              </a:spcBef>
              <a:spcAft>
                <a:spcPts val="0"/>
              </a:spcAft>
              <a:buNone/>
            </a:pPr>
            <a:r>
              <a:t/>
            </a:r>
            <a:endParaRPr sz="1600">
              <a:solidFill>
                <a:srgbClr val="3F3F3F"/>
              </a:solidFill>
              <a:latin typeface="Courier New"/>
              <a:ea typeface="Courier New"/>
              <a:cs typeface="Courier New"/>
              <a:sym typeface="Courier New"/>
            </a:endParaRPr>
          </a:p>
          <a:p>
            <a:pPr indent="-457200" lvl="1" marL="1066785" rtl="0" algn="l">
              <a:spcBef>
                <a:spcPts val="0"/>
              </a:spcBef>
              <a:spcAft>
                <a:spcPts val="0"/>
              </a:spcAft>
              <a:buClr>
                <a:srgbClr val="3F3F3F"/>
              </a:buClr>
              <a:buSzPts val="1600"/>
              <a:buFont typeface="Calibri"/>
              <a:buAutoNum type="arabicPeriod" startAt="2"/>
            </a:pPr>
            <a:r>
              <a:rPr b="1" lang="en-US" sz="1600">
                <a:solidFill>
                  <a:srgbClr val="3F3F3F"/>
                </a:solidFill>
                <a:latin typeface="Open Sans SemiBold"/>
                <a:ea typeface="Open Sans SemiBold"/>
                <a:cs typeface="Open Sans SemiBold"/>
                <a:sym typeface="Open Sans SemiBold"/>
              </a:rPr>
              <a:t>Page Rank: </a:t>
            </a:r>
            <a:r>
              <a:rPr lang="en-US" sz="1600">
                <a:solidFill>
                  <a:srgbClr val="3F3F3F"/>
                </a:solidFill>
                <a:latin typeface="Open Sans"/>
                <a:ea typeface="Open Sans"/>
                <a:cs typeface="Open Sans"/>
                <a:sym typeface="Open Sans"/>
              </a:rPr>
              <a:t>There are two implementations of PageRank.</a:t>
            </a:r>
            <a:endParaRPr/>
          </a:p>
          <a:p>
            <a:pPr indent="-288925" lvl="1" marL="1066785"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first implementation uses the standalone GraphFrame interface and runs PageRank for a fixed number of iterations. This can be run by setting maxIter.</a:t>
            </a:r>
            <a:endParaRPr/>
          </a:p>
          <a:p>
            <a:pPr indent="-288925" lvl="1" marL="1066785" rtl="0" algn="l">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second implementation uses the org.apache.spark.graphx.Pregel interface and runs PageRank until convergence. This can be run by setting “tol”</a:t>
            </a:r>
            <a:endParaRPr/>
          </a:p>
          <a:p>
            <a:pPr indent="0" lvl="0" marL="0" rtl="0" algn="l">
              <a:lnSpc>
                <a:spcPct val="120000"/>
              </a:lnSpc>
              <a:spcBef>
                <a:spcPts val="0"/>
              </a:spcBef>
              <a:spcAft>
                <a:spcPts val="0"/>
              </a:spcAft>
              <a:buNone/>
            </a:pPr>
            <a:r>
              <a:rPr b="1" lang="en-US" sz="1600">
                <a:solidFill>
                  <a:srgbClr val="3F3F3F"/>
                </a:solidFill>
                <a:latin typeface="Open Sans"/>
                <a:ea typeface="Open Sans"/>
                <a:cs typeface="Open Sans"/>
                <a:sym typeface="Open Sans"/>
              </a:rPr>
              <a:t>Example:-</a:t>
            </a:r>
            <a:endParaRPr/>
          </a:p>
          <a:p>
            <a:pPr indent="0" lvl="0" marL="0" rtl="0" algn="l">
              <a:lnSpc>
                <a:spcPct val="120000"/>
              </a:lnSpc>
              <a:spcBef>
                <a:spcPts val="0"/>
              </a:spcBef>
              <a:spcAft>
                <a:spcPts val="0"/>
              </a:spcAft>
              <a:buNone/>
            </a:pPr>
            <a:r>
              <a:rPr lang="en-US" sz="1600">
                <a:solidFill>
                  <a:srgbClr val="3F3F3F"/>
                </a:solidFill>
                <a:latin typeface="Courier New"/>
                <a:ea typeface="Courier New"/>
                <a:cs typeface="Courier New"/>
                <a:sym typeface="Courier New"/>
              </a:rPr>
              <a:t>val results2 = g.pageRank.resetProbability(0.15).maxIter(10).run()</a:t>
            </a:r>
            <a:endParaRPr/>
          </a:p>
          <a:p>
            <a:pPr indent="0" lvl="0" marL="0" rtl="0" algn="l">
              <a:lnSpc>
                <a:spcPct val="120000"/>
              </a:lnSpc>
              <a:spcBef>
                <a:spcPts val="0"/>
              </a:spcBef>
              <a:spcAft>
                <a:spcPts val="0"/>
              </a:spcAft>
              <a:buNone/>
            </a:pPr>
            <a:r>
              <a:rPr lang="en-US" sz="1600">
                <a:solidFill>
                  <a:srgbClr val="3F3F3F"/>
                </a:solidFill>
                <a:latin typeface="Courier New"/>
                <a:ea typeface="Courier New"/>
                <a:cs typeface="Courier New"/>
                <a:sym typeface="Courier New"/>
              </a:rPr>
              <a:t>// Run PageRank until convergence to tolerance "tol".</a:t>
            </a:r>
            <a:endParaRPr/>
          </a:p>
          <a:p>
            <a:pPr indent="0" lvl="0" marL="0" rtl="0" algn="l">
              <a:lnSpc>
                <a:spcPct val="120000"/>
              </a:lnSpc>
              <a:spcBef>
                <a:spcPts val="0"/>
              </a:spcBef>
              <a:spcAft>
                <a:spcPts val="0"/>
              </a:spcAft>
              <a:buNone/>
            </a:pPr>
            <a:r>
              <a:rPr lang="en-US" sz="1600">
                <a:solidFill>
                  <a:srgbClr val="3F3F3F"/>
                </a:solidFill>
                <a:latin typeface="Courier New"/>
                <a:ea typeface="Courier New"/>
                <a:cs typeface="Courier New"/>
                <a:sym typeface="Courier New"/>
              </a:rPr>
              <a:t>val results = g.pageRank.resetProbability(0.15).tol(0.01).run()</a:t>
            </a:r>
            <a:endParaRPr/>
          </a:p>
          <a:p>
            <a:pPr indent="0" lvl="0" marL="0" rtl="0" algn="l">
              <a:lnSpc>
                <a:spcPct val="120000"/>
              </a:lnSpc>
              <a:spcBef>
                <a:spcPts val="0"/>
              </a:spcBef>
              <a:spcAft>
                <a:spcPts val="0"/>
              </a:spcAft>
              <a:buNone/>
            </a:pPr>
            <a:r>
              <a:t/>
            </a:r>
            <a:endParaRPr sz="1600">
              <a:solidFill>
                <a:srgbClr val="3F3F3F"/>
              </a:solidFill>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1)BFS-Breadth-first search (BFS) finds the shortest path(s) from one vertex (or a set of vertices) to another vertex (or a set of vertices). The beginning and end vertices are specified as Spark DataFrame expressions.</a:t>
            </a:r>
            <a:endParaRPr/>
          </a:p>
          <a:p>
            <a:pPr indent="0" lvl="0" marL="0" rtl="0" algn="l">
              <a:spcBef>
                <a:spcPts val="0"/>
              </a:spcBef>
              <a:spcAft>
                <a:spcPts val="0"/>
              </a:spcAft>
              <a:buNone/>
            </a:pPr>
            <a:r>
              <a:rPr lang="en-US"/>
              <a:t>2)Page Ranking algorithm is one of the ways of  measuring the importance of website pages.</a:t>
            </a:r>
            <a:endParaRPr/>
          </a:p>
          <a:p>
            <a:pPr indent="0" lvl="0" marL="0" rtl="0" algn="l">
              <a:spcBef>
                <a:spcPts val="0"/>
              </a:spcBef>
              <a:spcAft>
                <a:spcPts val="0"/>
              </a:spcAft>
              <a:buNone/>
            </a:pPr>
            <a:r>
              <a:rPr lang="en-US"/>
              <a:t>There are two implementations of PageRank.</a:t>
            </a:r>
            <a:endParaRPr/>
          </a:p>
          <a:p>
            <a:pPr indent="0" lvl="0" marL="0" rtl="0" algn="l">
              <a:spcBef>
                <a:spcPts val="0"/>
              </a:spcBef>
              <a:spcAft>
                <a:spcPts val="0"/>
              </a:spcAft>
              <a:buNone/>
            </a:pPr>
            <a:r>
              <a:rPr lang="en-US"/>
              <a:t>	•The first implementation uses the standalone GraphFrame interface and runs PageRank for a fixed number of iterations. This can be run by setting maxIteration.</a:t>
            </a:r>
            <a:endParaRPr/>
          </a:p>
          <a:p>
            <a:pPr indent="0" lvl="0" marL="0" rtl="0" algn="l">
              <a:spcBef>
                <a:spcPts val="0"/>
              </a:spcBef>
              <a:spcAft>
                <a:spcPts val="0"/>
              </a:spcAft>
              <a:buNone/>
            </a:pPr>
            <a:r>
              <a:rPr lang="en-US"/>
              <a:t>	•The second implementation uses the org.apache.spark.graphx.Pregel interface and runs PageRank until convergence. This can be run by setting ‘tolerance’.</a:t>
            </a:r>
            <a:endParaRPr/>
          </a:p>
          <a:p>
            <a:pPr indent="0" lvl="0" marL="0" rtl="0" algn="l">
              <a:spcBef>
                <a:spcPts val="0"/>
              </a:spcBef>
              <a:spcAft>
                <a:spcPts val="0"/>
              </a:spcAft>
              <a:buNone/>
            </a:pPr>
            <a:r>
              <a:rPr lang="en-US"/>
              <a:t>Triangle Count-This algorithm computes the number of triangles passing through each vertex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5" name="Google Shape;152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1)BFS-Breadth-first search (BFS) finds the shortest path(s) from one vertex (or a set of vertices) to another vertex (or a set of vertices). The beginning and end vertices are specified as Spark DataFrame expressions.</a:t>
            </a:r>
            <a:endParaRPr/>
          </a:p>
          <a:p>
            <a:pPr indent="0" lvl="0" marL="0" rtl="0" algn="l">
              <a:spcBef>
                <a:spcPts val="0"/>
              </a:spcBef>
              <a:spcAft>
                <a:spcPts val="0"/>
              </a:spcAft>
              <a:buNone/>
            </a:pPr>
            <a:r>
              <a:rPr lang="en-US"/>
              <a:t>2)Page Ranking algorithm is one of the ways of  measuring the importance of website pages.</a:t>
            </a:r>
            <a:endParaRPr/>
          </a:p>
          <a:p>
            <a:pPr indent="0" lvl="0" marL="0" rtl="0" algn="l">
              <a:spcBef>
                <a:spcPts val="0"/>
              </a:spcBef>
              <a:spcAft>
                <a:spcPts val="0"/>
              </a:spcAft>
              <a:buNone/>
            </a:pPr>
            <a:r>
              <a:rPr lang="en-US"/>
              <a:t>There are two implementations of PageRank.</a:t>
            </a:r>
            <a:endParaRPr/>
          </a:p>
          <a:p>
            <a:pPr indent="0" lvl="0" marL="0" rtl="0" algn="l">
              <a:spcBef>
                <a:spcPts val="0"/>
              </a:spcBef>
              <a:spcAft>
                <a:spcPts val="0"/>
              </a:spcAft>
              <a:buNone/>
            </a:pPr>
            <a:r>
              <a:rPr lang="en-US"/>
              <a:t>	•The first implementation uses the standalone GraphFrame interface and runs PageRank for a fixed number of iterations. This can be run by setting maxIteration.</a:t>
            </a:r>
            <a:endParaRPr/>
          </a:p>
          <a:p>
            <a:pPr indent="0" lvl="0" marL="0" rtl="0" algn="l">
              <a:spcBef>
                <a:spcPts val="0"/>
              </a:spcBef>
              <a:spcAft>
                <a:spcPts val="0"/>
              </a:spcAft>
              <a:buNone/>
            </a:pPr>
            <a:r>
              <a:rPr lang="en-US"/>
              <a:t>	•The second implementation uses the org.apache.spark.graphx.Pregel interface and runs PageRank until convergence. This can be run by setting ‘tolerance’.</a:t>
            </a:r>
            <a:endParaRPr/>
          </a:p>
          <a:p>
            <a:pPr indent="0" lvl="0" marL="0" rtl="0" algn="l">
              <a:spcBef>
                <a:spcPts val="0"/>
              </a:spcBef>
              <a:spcAft>
                <a:spcPts val="0"/>
              </a:spcAft>
              <a:buNone/>
            </a:pPr>
            <a:r>
              <a:rPr lang="en-US"/>
              <a:t>Triangle Count-This algorithm computes the number of triangles passing through each vertex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1" name="Google Shape;1541;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Since GraphFrames are built around DataFrames, they automatically support saving and loading to and from the same set of datasources like CSV,json,parquet.This was something quiet difficult with GraphX.</a:t>
            </a:r>
            <a:endParaRPr/>
          </a:p>
          <a:p>
            <a:pPr indent="0" lvl="0" marL="0" rtl="0" algn="l">
              <a:spcBef>
                <a:spcPts val="0"/>
              </a:spcBef>
              <a:spcAft>
                <a:spcPts val="0"/>
              </a:spcAft>
              <a:buNone/>
            </a:pPr>
            <a:r>
              <a:rPr lang="en-US"/>
              <a:t>In the given example ,we are loading vertices/edges from a Parquet Source ,then performing some operations on it and saving a data frame to a parquet source using write.parquet.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Big graphs exist in various important applications such as:</a:t>
            </a:r>
            <a:r>
              <a:rPr lang="en-US" sz="1600">
                <a:latin typeface="Open Sans"/>
                <a:ea typeface="Open Sans"/>
                <a:cs typeface="Open Sans"/>
                <a:sym typeface="Open Sans"/>
              </a:rPr>
              <a:t>Web Graphs and User-Item Graphs</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These graphs allow performing targeting advertising, identifying communities, and deciphering the meaning of documents.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size and significance of graph data is growing. This has led to the development of large-scale distributed graph-parallel frameworks, such as GraphLab, Giraph, and PowerGraph.</a:t>
            </a:r>
            <a:endParaRPr/>
          </a:p>
          <a:p>
            <a:pPr indent="0" lvl="0" marL="0" rtl="0" algn="l">
              <a:spcBef>
                <a:spcPts val="0"/>
              </a:spcBef>
              <a:spcAft>
                <a:spcPts val="0"/>
              </a:spcAft>
              <a:buNone/>
            </a:pPr>
            <a:r>
              <a:t/>
            </a:r>
            <a:endParaRPr b="1"/>
          </a:p>
        </p:txBody>
      </p:sp>
      <p:sp>
        <p:nvSpPr>
          <p:cNvPr id="444" name="Google Shape;4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2" name="Google Shape;155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GraphFrames to GraphX and GraphX to graphFrame conversion is quiet easy without any data loss</a:t>
            </a:r>
            <a:endParaRPr/>
          </a:p>
          <a:p>
            <a:pPr indent="0" lvl="0" marL="0" rtl="0" algn="l">
              <a:spcBef>
                <a:spcPts val="0"/>
              </a:spcBef>
              <a:spcAft>
                <a:spcPts val="0"/>
              </a:spcAft>
              <a:buNone/>
            </a:pPr>
            <a:r>
              <a:rPr lang="en-US"/>
              <a:t>For converting a GraphFrame to GraphX,use toGraphX() method on Graph object. Conversion to GraphX creates a GraphX Graph which has Long vertex IDs and attributes of type 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converting GraphX to GraphFrame use fromGraphX() method.</a:t>
            </a:r>
            <a:endParaRPr/>
          </a:p>
          <a:p>
            <a:pPr indent="0" lvl="0" marL="0" rtl="0" algn="l">
              <a:spcBef>
                <a:spcPts val="0"/>
              </a:spcBef>
              <a:spcAft>
                <a:spcPts val="0"/>
              </a:spcAft>
              <a:buNone/>
            </a:pPr>
            <a:r>
              <a:rPr lang="en-US"/>
              <a:t>One of the ways you can convert graphX to graphFrame is to convert the vertex and edge RDDs into DataFrames using schema inference. Those DataFrames are then used to create a GraphFrame.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7" name="Google Shape;156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lang="en-US"/>
              <a:t>Trainer Notes: </a:t>
            </a:r>
            <a:endParaRPr/>
          </a:p>
          <a:p>
            <a:pPr indent="-184150" lvl="0" marL="285750" rtl="0" algn="l">
              <a:spcBef>
                <a:spcPts val="0"/>
              </a:spcBef>
              <a:spcAft>
                <a:spcPts val="0"/>
              </a:spcAft>
              <a:buClr>
                <a:schemeClr val="dk1"/>
              </a:buClr>
              <a:buSzPts val="1600"/>
              <a:buFont typeface="Arial"/>
              <a:buNone/>
            </a:pPr>
            <a:r>
              <a:t/>
            </a:r>
            <a:endParaRPr/>
          </a:p>
          <a:p>
            <a:pPr indent="-285750" lvl="0" marL="285750" rtl="0" algn="l">
              <a:spcBef>
                <a:spcPts val="0"/>
              </a:spcBef>
              <a:spcAft>
                <a:spcPts val="0"/>
              </a:spcAft>
              <a:buClr>
                <a:schemeClr val="dk1"/>
              </a:buClr>
              <a:buSzPts val="1600"/>
              <a:buFont typeface="Arial"/>
              <a:buChar char="•"/>
            </a:pPr>
            <a:r>
              <a:rPr lang="en-US"/>
              <a:t>So, how do GraphFrames compare with GraphX?</a:t>
            </a:r>
            <a:endParaRPr/>
          </a:p>
          <a:p>
            <a:pPr indent="-285750" lvl="0" marL="285750" rtl="0" algn="l">
              <a:spcBef>
                <a:spcPts val="0"/>
              </a:spcBef>
              <a:spcAft>
                <a:spcPts val="0"/>
              </a:spcAft>
              <a:buClr>
                <a:schemeClr val="dk1"/>
              </a:buClr>
              <a:buSzPts val="1600"/>
              <a:buFont typeface="Arial"/>
              <a:buChar char="•"/>
            </a:pPr>
            <a:r>
              <a:rPr lang="en-US"/>
              <a:t>First and foremost difference is GraphFrames are built on data frames while GraphX is built on RDDs. While GraphX supports Scala language only, GraphFrames support Scala,java and python also.</a:t>
            </a:r>
            <a:endParaRPr/>
          </a:p>
          <a:p>
            <a:pPr indent="-285750" lvl="0" marL="285750" rtl="0" algn="l">
              <a:spcBef>
                <a:spcPts val="0"/>
              </a:spcBef>
              <a:spcAft>
                <a:spcPts val="0"/>
              </a:spcAft>
              <a:buClr>
                <a:schemeClr val="dk1"/>
              </a:buClr>
              <a:buSzPts val="1600"/>
              <a:buFont typeface="Arial"/>
              <a:buChar char="•"/>
            </a:pPr>
            <a:r>
              <a:rPr lang="en-US"/>
              <a:t>Use cases for GraphFrames are both graph queries as well as graph processing algorithms as compared to GraphX which supports only graph algorithms.</a:t>
            </a:r>
            <a:endParaRPr/>
          </a:p>
          <a:p>
            <a:pPr indent="-285750" lvl="0" marL="285750" rtl="0" algn="l">
              <a:spcBef>
                <a:spcPts val="0"/>
              </a:spcBef>
              <a:spcAft>
                <a:spcPts val="0"/>
              </a:spcAft>
              <a:buClr>
                <a:schemeClr val="dk1"/>
              </a:buClr>
              <a:buSzPts val="1600"/>
              <a:buFont typeface="Arial"/>
              <a:buChar char="•"/>
            </a:pPr>
            <a:r>
              <a:rPr lang="en-US"/>
              <a:t>Vertexids in GraphFrame can be of Any type while in graphX it need to be of type long.</a:t>
            </a:r>
            <a:endParaRPr/>
          </a:p>
          <a:p>
            <a:pPr indent="-285750" lvl="0" marL="285750" rtl="0" algn="l">
              <a:spcBef>
                <a:spcPts val="0"/>
              </a:spcBef>
              <a:spcAft>
                <a:spcPts val="0"/>
              </a:spcAft>
              <a:buClr>
                <a:schemeClr val="dk1"/>
              </a:buClr>
              <a:buSzPts val="1600"/>
              <a:buFont typeface="Arial"/>
              <a:buChar char="•"/>
            </a:pPr>
            <a:r>
              <a:rPr lang="en-US"/>
              <a:t>Vertex and edge attributes or metadata are similar. For graphX you can essentially associate any vertex to an edge, In GraphFrames any extra column you happen to have into those data frames will convert to vertex and edge attributes.</a:t>
            </a:r>
            <a:endParaRPr/>
          </a:p>
          <a:p>
            <a:pPr indent="-285750" lvl="0" marL="285750" rtl="0" algn="l">
              <a:spcBef>
                <a:spcPts val="0"/>
              </a:spcBef>
              <a:spcAft>
                <a:spcPts val="0"/>
              </a:spcAft>
              <a:buClr>
                <a:schemeClr val="dk1"/>
              </a:buClr>
              <a:buSzPts val="1600"/>
              <a:buFont typeface="Arial"/>
              <a:buChar char="•"/>
            </a:pPr>
            <a:r>
              <a:rPr lang="en-US"/>
              <a:t>Then, the return types in case of GraphX is a graph or RDD, while in case of GraphFrames it is a graph frame or a data frame.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5" name="Google Shape;1575;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 </a:t>
            </a:r>
            <a:endParaRPr/>
          </a:p>
          <a:p>
            <a:pPr indent="0" lvl="0" marL="0" rtl="0" algn="l">
              <a:spcBef>
                <a:spcPts val="0"/>
              </a:spcBef>
              <a:spcAft>
                <a:spcPts val="0"/>
              </a:spcAft>
              <a:buNone/>
            </a:pPr>
            <a:r>
              <a:t/>
            </a:r>
            <a:endParaRPr b="1"/>
          </a:p>
          <a:p>
            <a:pPr indent="0" lvl="0" marL="0" marR="0" rtl="0" algn="l">
              <a:lnSpc>
                <a:spcPct val="100000"/>
              </a:lnSpc>
              <a:spcBef>
                <a:spcPts val="0"/>
              </a:spcBef>
              <a:spcAft>
                <a:spcPts val="0"/>
              </a:spcAft>
              <a:buClr>
                <a:schemeClr val="dk1"/>
              </a:buClr>
              <a:buSzPts val="1600"/>
              <a:buFont typeface="Calibri"/>
              <a:buNone/>
            </a:pPr>
            <a:r>
              <a:rPr lang="en-US"/>
              <a:t>Trainer may demonstrate GraphFrame codes explained in previous slides.</a:t>
            </a:r>
            <a:endParaRPr/>
          </a:p>
        </p:txBody>
      </p:sp>
      <p:sp>
        <p:nvSpPr>
          <p:cNvPr id="1576" name="Google Shape;1576;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3" name="Google Shape;159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594" name="Google Shape;159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1" name="Google Shape;160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3" name="Shape 1613"/>
        <p:cNvGrpSpPr/>
        <p:nvPr/>
      </p:nvGrpSpPr>
      <p:grpSpPr>
        <a:xfrm>
          <a:off x="0" y="0"/>
          <a:ext cx="0" cy="0"/>
          <a:chOff x="0" y="0"/>
          <a:chExt cx="0" cy="0"/>
        </a:xfrm>
      </p:grpSpPr>
      <p:sp>
        <p:nvSpPr>
          <p:cNvPr id="1614" name="Google Shape;1614;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5" name="Google Shape;1615;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7" name="Google Shape;1627;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1" name="Google Shape;1631;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1" name="Google Shape;164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1" name="Shape 1651"/>
        <p:cNvGrpSpPr/>
        <p:nvPr/>
      </p:nvGrpSpPr>
      <p:grpSpPr>
        <a:xfrm>
          <a:off x="0" y="0"/>
          <a:ext cx="0" cy="0"/>
          <a:chOff x="0" y="0"/>
          <a:chExt cx="0" cy="0"/>
        </a:xfrm>
      </p:grpSpPr>
      <p:sp>
        <p:nvSpPr>
          <p:cNvPr id="1652" name="Google Shape;165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3" name="Google Shape;165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Each framework presents a slightly different graph computation based on specific graph applications, algorithms, or the original domain.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 these frameworks depend on different runtime.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These frameworks cannot resolve the data ETL issues and problems related to the process of deciphering and applying the computation results. </a:t>
            </a:r>
            <a:endParaRPr/>
          </a:p>
          <a:p>
            <a:pPr indent="0" lvl="0" marL="0" rtl="0" algn="l">
              <a:spcBef>
                <a:spcPts val="0"/>
              </a:spcBef>
              <a:spcAft>
                <a:spcPts val="0"/>
              </a:spcAft>
              <a:buNone/>
            </a:pPr>
            <a:r>
              <a:t/>
            </a:r>
            <a:endParaRPr/>
          </a:p>
        </p:txBody>
      </p:sp>
      <p:sp>
        <p:nvSpPr>
          <p:cNvPr id="489" name="Google Shape;48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3" name="Google Shape;166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5" name="Google Shape;167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5" name="Google Shape;1685;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7" name="Google Shape;169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7" name="Google Shape;170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9" name="Google Shape;171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7" name="Shape 1727"/>
        <p:cNvGrpSpPr/>
        <p:nvPr/>
      </p:nvGrpSpPr>
      <p:grpSpPr>
        <a:xfrm>
          <a:off x="0" y="0"/>
          <a:ext cx="0" cy="0"/>
          <a:chOff x="0" y="0"/>
          <a:chExt cx="0" cy="0"/>
        </a:xfrm>
      </p:grpSpPr>
      <p:sp>
        <p:nvSpPr>
          <p:cNvPr id="1728" name="Google Shape;1728;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9" name="Google Shape;1729;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80: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741" name="Google Shape;1741;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6" name="Google Shape;1746;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1" lang="en-US"/>
              <a:t>Trainer Notes: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GraphX is a graph computation system running in the framework of the data-parallel system. </a:t>
            </a:r>
            <a:r>
              <a:rPr lang="en-US" sz="1600">
                <a:solidFill>
                  <a:srgbClr val="3F3F3F"/>
                </a:solidFill>
                <a:latin typeface="Open Sans SemiBold"/>
                <a:ea typeface="Open Sans SemiBold"/>
                <a:cs typeface="Open Sans SemiBold"/>
                <a:sym typeface="Open Sans SemiBold"/>
              </a:rPr>
              <a:t>GraphX:</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Extends the RDD abstraction and introduces a new feature called Resilient Distributed Graph (RDG)</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Simplifies the graph ETL and analysis process by providing new operations for viewing, filtering, and transforming graphs</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Combines the benefits of graph-parallel and data-parallel systems </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Distributes graphs efficiently as tabular data structures by leveraging new ideas in their representations</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Uses in-memory computation and fault-tolerance</a:t>
            </a:r>
            <a:endParaRPr/>
          </a:p>
          <a:p>
            <a:pPr indent="-466725" lvl="0" marL="466725"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Simplifies the graph construction and transformation process</a:t>
            </a:r>
            <a:endParaRPr/>
          </a:p>
          <a:p>
            <a:pPr indent="0" lvl="0" marL="0" rtl="0" algn="l">
              <a:spcBef>
                <a:spcPts val="0"/>
              </a:spcBef>
              <a:spcAft>
                <a:spcPts val="0"/>
              </a:spcAft>
              <a:buNone/>
            </a:pPr>
            <a:r>
              <a:t/>
            </a:r>
            <a:endParaRPr/>
          </a:p>
        </p:txBody>
      </p:sp>
      <p:sp>
        <p:nvSpPr>
          <p:cNvPr id="510" name="Google Shape;51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4.vml"/><Relationship Id="rId3" Type="http://schemas.openxmlformats.org/officeDocument/2006/relationships/oleObject" Target="../embeddings/oleObject4.bin"/><Relationship Id="rId4" Type="http://schemas.openxmlformats.org/officeDocument/2006/relationships/oleObject" Target="../embeddings/oleObject4.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5.vml"/><Relationship Id="rId3" Type="http://schemas.openxmlformats.org/officeDocument/2006/relationships/oleObject" Target="../embeddings/oleObject5.bin"/><Relationship Id="rId4" Type="http://schemas.openxmlformats.org/officeDocument/2006/relationships/oleObject" Target="../embeddings/oleObject5.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6.vml"/><Relationship Id="rId3" Type="http://schemas.openxmlformats.org/officeDocument/2006/relationships/oleObject" Target="../embeddings/oleObject6.bin"/><Relationship Id="rId4" Type="http://schemas.openxmlformats.org/officeDocument/2006/relationships/oleObject" Target="../embeddings/oleObject6.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4.pn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13.png"/><Relationship Id="rId6"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5.pn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83"/>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17" name="Google Shape;17;p83"/>
          <p:cNvPicPr preferRelativeResize="0"/>
          <p:nvPr/>
        </p:nvPicPr>
        <p:blipFill rotWithShape="1">
          <a:blip r:embed="rId2">
            <a:alphaModFix/>
          </a:blip>
          <a:srcRect b="0" l="0" r="0" t="0"/>
          <a:stretch/>
        </p:blipFill>
        <p:spPr>
          <a:xfrm>
            <a:off x="-6323" y="4602338"/>
            <a:ext cx="16256000" cy="4541663"/>
          </a:xfrm>
          <a:prstGeom prst="rect">
            <a:avLst/>
          </a:prstGeom>
          <a:noFill/>
          <a:ln>
            <a:noFill/>
          </a:ln>
        </p:spPr>
      </p:pic>
      <p:grpSp>
        <p:nvGrpSpPr>
          <p:cNvPr id="18" name="Google Shape;18;p83"/>
          <p:cNvGrpSpPr/>
          <p:nvPr/>
        </p:nvGrpSpPr>
        <p:grpSpPr>
          <a:xfrm>
            <a:off x="-6323" y="-31263"/>
            <a:ext cx="16256000" cy="130964"/>
            <a:chOff x="0" y="474414"/>
            <a:chExt cx="7908925" cy="61412"/>
          </a:xfrm>
        </p:grpSpPr>
        <p:sp>
          <p:nvSpPr>
            <p:cNvPr id="19" name="Google Shape;19;p83"/>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0" name="Google Shape;20;p83"/>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1" name="Google Shape;21;p83"/>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2" name="Google Shape;22;p83"/>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3" name="Google Shape;23;p83"/>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4" name="Google Shape;24;p83"/>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5" name="Google Shape;25;p83"/>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grpSp>
      <p:sp>
        <p:nvSpPr>
          <p:cNvPr id="26" name="Google Shape;26;p83"/>
          <p:cNvSpPr txBox="1"/>
          <p:nvPr>
            <p:ph idx="1" type="body"/>
          </p:nvPr>
        </p:nvSpPr>
        <p:spPr>
          <a:xfrm>
            <a:off x="2306069" y="2539467"/>
            <a:ext cx="11643865" cy="3877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83"/>
          <p:cNvSpPr txBox="1"/>
          <p:nvPr>
            <p:ph idx="2" type="body"/>
          </p:nvPr>
        </p:nvSpPr>
        <p:spPr>
          <a:xfrm>
            <a:off x="2306069" y="1968711"/>
            <a:ext cx="11643865" cy="4431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3"/>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9" name="Google Shape;29;p83"/>
          <p:cNvGrpSpPr/>
          <p:nvPr/>
        </p:nvGrpSpPr>
        <p:grpSpPr>
          <a:xfrm>
            <a:off x="2491259" y="5289896"/>
            <a:ext cx="2066183" cy="2143731"/>
            <a:chOff x="3579462" y="4179551"/>
            <a:chExt cx="1668847" cy="1731482"/>
          </a:xfrm>
        </p:grpSpPr>
        <p:sp>
          <p:nvSpPr>
            <p:cNvPr id="30" name="Google Shape;30;p83"/>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1" name="Google Shape;31;p83"/>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83"/>
          <p:cNvGrpSpPr/>
          <p:nvPr/>
        </p:nvGrpSpPr>
        <p:grpSpPr>
          <a:xfrm>
            <a:off x="5560359" y="5289896"/>
            <a:ext cx="2066183" cy="2143731"/>
            <a:chOff x="6044193" y="4179551"/>
            <a:chExt cx="1668847" cy="1731482"/>
          </a:xfrm>
        </p:grpSpPr>
        <p:sp>
          <p:nvSpPr>
            <p:cNvPr id="33" name="Google Shape;33;p83"/>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4" name="Google Shape;34;p83"/>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83"/>
          <p:cNvGrpSpPr/>
          <p:nvPr/>
        </p:nvGrpSpPr>
        <p:grpSpPr>
          <a:xfrm>
            <a:off x="8629459" y="5289896"/>
            <a:ext cx="2066183" cy="2143731"/>
            <a:chOff x="8517392" y="4179551"/>
            <a:chExt cx="1668847" cy="1731482"/>
          </a:xfrm>
        </p:grpSpPr>
        <p:sp>
          <p:nvSpPr>
            <p:cNvPr id="36" name="Google Shape;36;p83"/>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7" name="Google Shape;37;p83"/>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83"/>
          <p:cNvGrpSpPr/>
          <p:nvPr/>
        </p:nvGrpSpPr>
        <p:grpSpPr>
          <a:xfrm>
            <a:off x="11698561" y="5289896"/>
            <a:ext cx="2066183" cy="2143731"/>
            <a:chOff x="11016161" y="4179551"/>
            <a:chExt cx="1668847" cy="1731482"/>
          </a:xfrm>
        </p:grpSpPr>
        <p:sp>
          <p:nvSpPr>
            <p:cNvPr id="39" name="Google Shape;39;p83"/>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40" name="Google Shape;40;p83"/>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83"/>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rm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83"/>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93" name="Shape 193"/>
        <p:cNvGrpSpPr/>
        <p:nvPr/>
      </p:nvGrpSpPr>
      <p:grpSpPr>
        <a:xfrm>
          <a:off x="0" y="0"/>
          <a:ext cx="0" cy="0"/>
          <a:chOff x="0" y="0"/>
          <a:chExt cx="0" cy="0"/>
        </a:xfrm>
      </p:grpSpPr>
      <p:sp>
        <p:nvSpPr>
          <p:cNvPr id="194" name="Google Shape;194;p92"/>
          <p:cNvSpPr/>
          <p:nvPr/>
        </p:nvSpPr>
        <p:spPr>
          <a:xfrm>
            <a:off x="-1" y="7677018"/>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195" name="Google Shape;195;p92"/>
          <p:cNvGrpSpPr/>
          <p:nvPr/>
        </p:nvGrpSpPr>
        <p:grpSpPr>
          <a:xfrm>
            <a:off x="-3" y="7545045"/>
            <a:ext cx="16256000" cy="130964"/>
            <a:chOff x="0" y="474414"/>
            <a:chExt cx="7908925" cy="61412"/>
          </a:xfrm>
        </p:grpSpPr>
        <p:sp>
          <p:nvSpPr>
            <p:cNvPr id="196" name="Google Shape;196;p92"/>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7" name="Google Shape;197;p92"/>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8" name="Google Shape;198;p92"/>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9" name="Google Shape;199;p92"/>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0" name="Google Shape;200;p92"/>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1" name="Google Shape;201;p92"/>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2" name="Google Shape;202;p92"/>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203" name="Google Shape;203;p92"/>
          <p:cNvSpPr/>
          <p:nvPr/>
        </p:nvSpPr>
        <p:spPr>
          <a:xfrm>
            <a:off x="-1" y="4732"/>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4" name="Google Shape;204;p92"/>
          <p:cNvSpPr txBox="1"/>
          <p:nvPr/>
        </p:nvSpPr>
        <p:spPr>
          <a:xfrm>
            <a:off x="6760067" y="3801294"/>
            <a:ext cx="501502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7200"/>
              <a:buFont typeface="Open Sans"/>
              <a:buNone/>
            </a:pPr>
            <a:r>
              <a:rPr b="1" lang="en-US" sz="7200">
                <a:solidFill>
                  <a:srgbClr val="262626"/>
                </a:solidFill>
                <a:latin typeface="Open Sans"/>
                <a:ea typeface="Open Sans"/>
                <a:cs typeface="Open Sans"/>
                <a:sym typeface="Open Sans"/>
              </a:rPr>
              <a:t>Thank You</a:t>
            </a:r>
            <a:endParaRPr/>
          </a:p>
        </p:txBody>
      </p:sp>
      <p:grpSp>
        <p:nvGrpSpPr>
          <p:cNvPr id="205" name="Google Shape;205;p92"/>
          <p:cNvGrpSpPr/>
          <p:nvPr/>
        </p:nvGrpSpPr>
        <p:grpSpPr>
          <a:xfrm>
            <a:off x="2493994" y="2493927"/>
            <a:ext cx="3549856" cy="3683090"/>
            <a:chOff x="1430872" y="1152875"/>
            <a:chExt cx="1727088" cy="1727088"/>
          </a:xfrm>
        </p:grpSpPr>
        <p:sp>
          <p:nvSpPr>
            <p:cNvPr id="206" name="Google Shape;206;p92"/>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207" name="Google Shape;207;p92"/>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208" name="Google Shape;208;p92"/>
          <p:cNvPicPr preferRelativeResize="0"/>
          <p:nvPr/>
        </p:nvPicPr>
        <p:blipFill rotWithShape="1">
          <a:blip r:embed="rId3">
            <a:alphaModFix/>
          </a:blip>
          <a:srcRect b="0" l="0" r="0" t="0"/>
          <a:stretch/>
        </p:blipFill>
        <p:spPr>
          <a:xfrm>
            <a:off x="13413429" y="174759"/>
            <a:ext cx="2673811" cy="771649"/>
          </a:xfrm>
          <a:prstGeom prst="rect">
            <a:avLst/>
          </a:prstGeom>
          <a:noFill/>
          <a:ln>
            <a:noFill/>
          </a:ln>
        </p:spPr>
      </p:pic>
      <p:pic>
        <p:nvPicPr>
          <p:cNvPr id="209" name="Google Shape;209;p92"/>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210" name="Shape 210"/>
        <p:cNvGrpSpPr/>
        <p:nvPr/>
      </p:nvGrpSpPr>
      <p:grpSpPr>
        <a:xfrm>
          <a:off x="0" y="0"/>
          <a:ext cx="0" cy="0"/>
          <a:chOff x="0" y="0"/>
          <a:chExt cx="0" cy="0"/>
        </a:xfrm>
      </p:grpSpPr>
      <p:sp>
        <p:nvSpPr>
          <p:cNvPr id="211" name="Google Shape;211;p93"/>
          <p:cNvSpPr/>
          <p:nvPr/>
        </p:nvSpPr>
        <p:spPr>
          <a:xfrm>
            <a:off x="1" y="0"/>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2" name="Google Shape;212;p93"/>
          <p:cNvSpPr/>
          <p:nvPr/>
        </p:nvSpPr>
        <p:spPr>
          <a:xfrm>
            <a:off x="1" y="7677022"/>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3" name="Google Shape;213;p93"/>
          <p:cNvSpPr txBox="1"/>
          <p:nvPr>
            <p:ph idx="1" type="body"/>
          </p:nvPr>
        </p:nvSpPr>
        <p:spPr>
          <a:xfrm>
            <a:off x="3687281" y="3289822"/>
            <a:ext cx="9486278" cy="3877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93"/>
          <p:cNvSpPr txBox="1"/>
          <p:nvPr>
            <p:ph idx="2" type="body"/>
          </p:nvPr>
        </p:nvSpPr>
        <p:spPr>
          <a:xfrm>
            <a:off x="3687281" y="2625331"/>
            <a:ext cx="9486278" cy="4431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5" name="Google Shape;215;p93"/>
          <p:cNvGrpSpPr/>
          <p:nvPr/>
        </p:nvGrpSpPr>
        <p:grpSpPr>
          <a:xfrm>
            <a:off x="-1" y="7545046"/>
            <a:ext cx="16256000" cy="130964"/>
            <a:chOff x="0" y="474414"/>
            <a:chExt cx="7908925" cy="61412"/>
          </a:xfrm>
        </p:grpSpPr>
        <p:sp>
          <p:nvSpPr>
            <p:cNvPr id="216" name="Google Shape;216;p93"/>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7" name="Google Shape;217;p93"/>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8" name="Google Shape;218;p93"/>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19" name="Google Shape;219;p93"/>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0" name="Google Shape;220;p93"/>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1" name="Google Shape;221;p93"/>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2" name="Google Shape;222;p93"/>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223" name="Google Shape;223;p93"/>
          <p:cNvSpPr txBox="1"/>
          <p:nvPr/>
        </p:nvSpPr>
        <p:spPr>
          <a:xfrm>
            <a:off x="88120" y="8713208"/>
            <a:ext cx="3757952"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1800">
                <a:solidFill>
                  <a:schemeClr val="lt1"/>
                </a:solidFill>
                <a:latin typeface="Open Sans"/>
                <a:ea typeface="Open Sans"/>
                <a:cs typeface="Open Sans"/>
                <a:sym typeface="Open Sans"/>
              </a:rPr>
              <a:t>©</a:t>
            </a:r>
            <a:r>
              <a:rPr lang="en-US" sz="1800">
                <a:solidFill>
                  <a:schemeClr val="dk1"/>
                </a:solidFill>
                <a:latin typeface="Open Sans"/>
                <a:ea typeface="Open Sans"/>
                <a:cs typeface="Open Sans"/>
                <a:sym typeface="Open Sans"/>
              </a:rPr>
              <a:t> </a:t>
            </a:r>
            <a:r>
              <a:rPr b="0" lang="en-US" sz="1800">
                <a:solidFill>
                  <a:schemeClr val="lt1"/>
                </a:solidFill>
                <a:latin typeface="Open Sans"/>
                <a:ea typeface="Open Sans"/>
                <a:cs typeface="Open Sans"/>
                <a:sym typeface="Open Sans"/>
              </a:rPr>
              <a:t>Simplilearn. All rights reserved.</a:t>
            </a:r>
            <a:endParaRPr/>
          </a:p>
        </p:txBody>
      </p:sp>
      <p:sp>
        <p:nvSpPr>
          <p:cNvPr id="224" name="Google Shape;224;p93"/>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5" name="Google Shape;225;p93"/>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6" name="Google Shape;226;p93"/>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27" name="Google Shape;227;p93"/>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228" name="Google Shape;228;p93"/>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29" name="Google Shape;229;p93"/>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30" name="Google Shape;230;p93"/>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31" name="Google Shape;231;p93"/>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32" name="Google Shape;232;p93"/>
          <p:cNvPicPr preferRelativeResize="0"/>
          <p:nvPr/>
        </p:nvPicPr>
        <p:blipFill rotWithShape="1">
          <a:blip r:embed="rId6">
            <a:alphaModFix/>
          </a:blip>
          <a:srcRect b="0" l="0" r="0" t="0"/>
          <a:stretch/>
        </p:blipFill>
        <p:spPr>
          <a:xfrm>
            <a:off x="13413429" y="174759"/>
            <a:ext cx="2673811" cy="7716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33" name="Shape 233"/>
        <p:cNvGrpSpPr/>
        <p:nvPr/>
      </p:nvGrpSpPr>
      <p:grpSpPr>
        <a:xfrm>
          <a:off x="0" y="0"/>
          <a:ext cx="0" cy="0"/>
          <a:chOff x="0" y="0"/>
          <a:chExt cx="0" cy="0"/>
        </a:xfrm>
      </p:grpSpPr>
      <p:sp>
        <p:nvSpPr>
          <p:cNvPr id="234" name="Google Shape;234;p94"/>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35" name="Google Shape;235;p94"/>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36" name="Google Shape;236;p94"/>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7" name="Google Shape;237;p94"/>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38" name="Google Shape;238;p9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94"/>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40" name="Google Shape;240;p94"/>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40" name="Google Shape;240;p94"/>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41" name="Google Shape;241;p94"/>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42" name="Google Shape;242;p94"/>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43" name="Google Shape;243;p94"/>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44" name="Google Shape;244;p94"/>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45" name="Google Shape;245;p94"/>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94"/>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94"/>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94"/>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94"/>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50" name="Google Shape;250;p94"/>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1" name="Google Shape;251;p94"/>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52" name="Google Shape;252;p94"/>
          <p:cNvGrpSpPr/>
          <p:nvPr/>
        </p:nvGrpSpPr>
        <p:grpSpPr>
          <a:xfrm>
            <a:off x="0" y="-4724"/>
            <a:ext cx="16256000" cy="195000"/>
            <a:chOff x="0" y="-4724"/>
            <a:chExt cx="16256000" cy="195000"/>
          </a:xfrm>
        </p:grpSpPr>
        <p:sp>
          <p:nvSpPr>
            <p:cNvPr id="253" name="Google Shape;253;p94"/>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4" name="Google Shape;254;p94"/>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55" name="Google Shape;255;p94"/>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6" name="Google Shape;256;p94"/>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7" name="Google Shape;257;p94"/>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8" name="Google Shape;258;p94"/>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59" name="Google Shape;259;p94"/>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60" name="Shape 260"/>
        <p:cNvGrpSpPr/>
        <p:nvPr/>
      </p:nvGrpSpPr>
      <p:grpSpPr>
        <a:xfrm>
          <a:off x="0" y="0"/>
          <a:ext cx="0" cy="0"/>
          <a:chOff x="0" y="0"/>
          <a:chExt cx="0" cy="0"/>
        </a:xfrm>
      </p:grpSpPr>
      <p:sp>
        <p:nvSpPr>
          <p:cNvPr id="261" name="Google Shape;261;p95"/>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262" name="Google Shape;262;p95"/>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95"/>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264" name="Google Shape;264;p95"/>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65" name="Google Shape;265;p95"/>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66" name="Google Shape;266;p9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95"/>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68" name="Google Shape;268;p95"/>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269" name="Google Shape;269;p95"/>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0" name="Google Shape;270;p9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95"/>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72" name="Google Shape;272;p95"/>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72" name="Google Shape;272;p95"/>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73" name="Google Shape;273;p95"/>
          <p:cNvSpPr txBox="1"/>
          <p:nvPr>
            <p:ph idx="4"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95"/>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75" name="Google Shape;275;p95"/>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76" name="Google Shape;276;p95"/>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77" name="Google Shape;277;p95"/>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78" name="Google Shape;278;p95"/>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95"/>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95"/>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95"/>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95"/>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83" name="Google Shape;283;p95"/>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4" name="Google Shape;284;p95"/>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85" name="Google Shape;285;p95"/>
          <p:cNvGrpSpPr/>
          <p:nvPr/>
        </p:nvGrpSpPr>
        <p:grpSpPr>
          <a:xfrm>
            <a:off x="0" y="-4724"/>
            <a:ext cx="16256000" cy="195000"/>
            <a:chOff x="0" y="-4724"/>
            <a:chExt cx="16256000" cy="195000"/>
          </a:xfrm>
        </p:grpSpPr>
        <p:sp>
          <p:nvSpPr>
            <p:cNvPr id="286" name="Google Shape;286;p95"/>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7" name="Google Shape;287;p95"/>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88" name="Google Shape;288;p95"/>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9" name="Google Shape;289;p95"/>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0" name="Google Shape;290;p95"/>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1" name="Google Shape;291;p95"/>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2" name="Google Shape;292;p95"/>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93" name="Shape 293"/>
        <p:cNvGrpSpPr/>
        <p:nvPr/>
      </p:nvGrpSpPr>
      <p:grpSpPr>
        <a:xfrm>
          <a:off x="0" y="0"/>
          <a:ext cx="0" cy="0"/>
          <a:chOff x="0" y="0"/>
          <a:chExt cx="0" cy="0"/>
        </a:xfrm>
      </p:grpSpPr>
      <p:sp>
        <p:nvSpPr>
          <p:cNvPr id="294" name="Google Shape;294;p96"/>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95" name="Google Shape;295;p96"/>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96" name="Google Shape;296;p96"/>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7" name="Google Shape;297;p96"/>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98" name="Google Shape;298;p96"/>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96"/>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300" name="Google Shape;300;p96"/>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00" name="Google Shape;300;p96"/>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01" name="Google Shape;301;p96"/>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02" name="Google Shape;302;p96"/>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03" name="Google Shape;303;p96"/>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96"/>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5" name="Google Shape;305;p96"/>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306" name="Google Shape;306;p96"/>
          <p:cNvGrpSpPr/>
          <p:nvPr/>
        </p:nvGrpSpPr>
        <p:grpSpPr>
          <a:xfrm>
            <a:off x="0" y="-4724"/>
            <a:ext cx="16256000" cy="195000"/>
            <a:chOff x="0" y="-4724"/>
            <a:chExt cx="16256000" cy="195000"/>
          </a:xfrm>
        </p:grpSpPr>
        <p:sp>
          <p:nvSpPr>
            <p:cNvPr id="307" name="Google Shape;307;p96"/>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08" name="Google Shape;308;p96"/>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309" name="Google Shape;309;p96"/>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0" name="Google Shape;310;p96"/>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1" name="Google Shape;311;p96"/>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2" name="Google Shape;312;p96"/>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3" name="Google Shape;313;p96"/>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314" name="Shape 314"/>
        <p:cNvGrpSpPr/>
        <p:nvPr/>
      </p:nvGrpSpPr>
      <p:grpSpPr>
        <a:xfrm>
          <a:off x="0" y="0"/>
          <a:ext cx="0" cy="0"/>
          <a:chOff x="0" y="0"/>
          <a:chExt cx="0" cy="0"/>
        </a:xfrm>
      </p:grpSpPr>
      <p:sp>
        <p:nvSpPr>
          <p:cNvPr id="315" name="Google Shape;315;p97"/>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316" name="Google Shape;316;p97"/>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97"/>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318" name="Google Shape;318;p97"/>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19" name="Google Shape;319;p97"/>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320" name="Google Shape;320;p97"/>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97"/>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322" name="Google Shape;322;p97"/>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323" name="Google Shape;323;p97"/>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24" name="Google Shape;324;p97"/>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97"/>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326" name="Google Shape;326;p97"/>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26" name="Google Shape;326;p97"/>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27" name="Google Shape;327;p97"/>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28" name="Google Shape;328;p97"/>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29" name="Google Shape;329;p97"/>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97"/>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97"/>
          <p:cNvSpPr txBox="1"/>
          <p:nvPr>
            <p:ph idx="6"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2" name="Google Shape;332;p97"/>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333" name="Google Shape;333;p97"/>
          <p:cNvGrpSpPr/>
          <p:nvPr/>
        </p:nvGrpSpPr>
        <p:grpSpPr>
          <a:xfrm>
            <a:off x="0" y="-4724"/>
            <a:ext cx="16256000" cy="195000"/>
            <a:chOff x="0" y="-4724"/>
            <a:chExt cx="16256000" cy="195000"/>
          </a:xfrm>
        </p:grpSpPr>
        <p:sp>
          <p:nvSpPr>
            <p:cNvPr id="334" name="Google Shape;334;p9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5" name="Google Shape;335;p9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336" name="Google Shape;336;p9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7" name="Google Shape;337;p9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8" name="Google Shape;338;p9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39" name="Google Shape;339;p9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40" name="Google Shape;340;p9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type="tx">
  <p:cSld name="TITLE_AND_BODY">
    <p:spTree>
      <p:nvGrpSpPr>
        <p:cNvPr id="341" name="Shape 341"/>
        <p:cNvGrpSpPr/>
        <p:nvPr/>
      </p:nvGrpSpPr>
      <p:grpSpPr>
        <a:xfrm>
          <a:off x="0" y="0"/>
          <a:ext cx="0" cy="0"/>
          <a:chOff x="0" y="0"/>
          <a:chExt cx="0" cy="0"/>
        </a:xfrm>
      </p:grpSpPr>
      <p:sp>
        <p:nvSpPr>
          <p:cNvPr id="342" name="Google Shape;342;p98"/>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98"/>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98"/>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98"/>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98"/>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98"/>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98"/>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98"/>
          <p:cNvSpPr txBox="1"/>
          <p:nvPr>
            <p:ph idx="1" type="body"/>
          </p:nvPr>
        </p:nvSpPr>
        <p:spPr>
          <a:xfrm>
            <a:off x="364902" y="1250984"/>
            <a:ext cx="15528770" cy="7268479"/>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000"/>
              </a:spcBef>
              <a:spcAft>
                <a:spcPts val="0"/>
              </a:spcAft>
              <a:buClr>
                <a:schemeClr val="dk1"/>
              </a:buClr>
              <a:buSzPts val="2800"/>
              <a:buChar char="•"/>
              <a:defRPr sz="2800"/>
            </a:lvl1pPr>
            <a:lvl2pPr indent="-406400" lvl="1" marL="914400" algn="l">
              <a:lnSpc>
                <a:spcPct val="100000"/>
              </a:lnSpc>
              <a:spcBef>
                <a:spcPts val="500"/>
              </a:spcBef>
              <a:spcAft>
                <a:spcPts val="0"/>
              </a:spcAft>
              <a:buClr>
                <a:schemeClr val="dk1"/>
              </a:buClr>
              <a:buSzPts val="2800"/>
              <a:buChar char="•"/>
              <a:defRPr sz="2800"/>
            </a:lvl2pPr>
            <a:lvl3pPr indent="-406400" lvl="2" marL="1371600" algn="l">
              <a:lnSpc>
                <a:spcPct val="100000"/>
              </a:lnSpc>
              <a:spcBef>
                <a:spcPts val="500"/>
              </a:spcBef>
              <a:spcAft>
                <a:spcPts val="0"/>
              </a:spcAft>
              <a:buClr>
                <a:schemeClr val="dk1"/>
              </a:buClr>
              <a:buSzPts val="2800"/>
              <a:buChar char="•"/>
              <a:defRPr sz="2800"/>
            </a:lvl3pPr>
            <a:lvl4pPr indent="-406400" lvl="3" marL="1828800" algn="l">
              <a:lnSpc>
                <a:spcPct val="100000"/>
              </a:lnSpc>
              <a:spcBef>
                <a:spcPts val="500"/>
              </a:spcBef>
              <a:spcAft>
                <a:spcPts val="0"/>
              </a:spcAft>
              <a:buClr>
                <a:schemeClr val="dk1"/>
              </a:buClr>
              <a:buSzPts val="2800"/>
              <a:buChar char="•"/>
              <a:defRPr sz="2800"/>
            </a:lvl4pPr>
            <a:lvl5pPr indent="-406400" lvl="4" marL="2286000" algn="l">
              <a:lnSpc>
                <a:spcPct val="100000"/>
              </a:lnSpc>
              <a:spcBef>
                <a:spcPts val="500"/>
              </a:spcBef>
              <a:spcAft>
                <a:spcPts val="0"/>
              </a:spcAft>
              <a:buClr>
                <a:schemeClr val="dk1"/>
              </a:buClr>
              <a:buSzPts val="2800"/>
              <a:buChar char="•"/>
              <a:defRPr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98"/>
          <p:cNvSpPr txBox="1"/>
          <p:nvPr>
            <p:ph idx="2" type="body"/>
          </p:nvPr>
        </p:nvSpPr>
        <p:spPr>
          <a:xfrm>
            <a:off x="1" y="190278"/>
            <a:ext cx="13306560" cy="670313"/>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98"/>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icture 16" id="352" name="Google Shape;352;p98"/>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353" name="Google Shape;353;p98"/>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800">
                <a:solidFill>
                  <a:srgbClr val="808080"/>
                </a:solidFill>
                <a:latin typeface="Calibri"/>
                <a:ea typeface="Calibri"/>
                <a:cs typeface="Calibri"/>
                <a:sym typeface="Calibri"/>
              </a:defRPr>
            </a:lvl1pPr>
            <a:lvl2pPr indent="0" lvl="1" marL="0" algn="ctr">
              <a:spcBef>
                <a:spcPts val="0"/>
              </a:spcBef>
              <a:buNone/>
              <a:defRPr sz="1800">
                <a:solidFill>
                  <a:srgbClr val="808080"/>
                </a:solidFill>
                <a:latin typeface="Calibri"/>
                <a:ea typeface="Calibri"/>
                <a:cs typeface="Calibri"/>
                <a:sym typeface="Calibri"/>
              </a:defRPr>
            </a:lvl2pPr>
            <a:lvl3pPr indent="0" lvl="2" marL="0" algn="ctr">
              <a:spcBef>
                <a:spcPts val="0"/>
              </a:spcBef>
              <a:buNone/>
              <a:defRPr sz="1800">
                <a:solidFill>
                  <a:srgbClr val="808080"/>
                </a:solidFill>
                <a:latin typeface="Calibri"/>
                <a:ea typeface="Calibri"/>
                <a:cs typeface="Calibri"/>
                <a:sym typeface="Calibri"/>
              </a:defRPr>
            </a:lvl3pPr>
            <a:lvl4pPr indent="0" lvl="3" marL="0" algn="ctr">
              <a:spcBef>
                <a:spcPts val="0"/>
              </a:spcBef>
              <a:buNone/>
              <a:defRPr sz="1800">
                <a:solidFill>
                  <a:srgbClr val="808080"/>
                </a:solidFill>
                <a:latin typeface="Calibri"/>
                <a:ea typeface="Calibri"/>
                <a:cs typeface="Calibri"/>
                <a:sym typeface="Calibri"/>
              </a:defRPr>
            </a:lvl4pPr>
            <a:lvl5pPr indent="0" lvl="4" marL="0" algn="ctr">
              <a:spcBef>
                <a:spcPts val="0"/>
              </a:spcBef>
              <a:buNone/>
              <a:defRPr sz="1800">
                <a:solidFill>
                  <a:srgbClr val="808080"/>
                </a:solidFill>
                <a:latin typeface="Calibri"/>
                <a:ea typeface="Calibri"/>
                <a:cs typeface="Calibri"/>
                <a:sym typeface="Calibri"/>
              </a:defRPr>
            </a:lvl5pPr>
            <a:lvl6pPr indent="0" lvl="5" marL="0" algn="ctr">
              <a:spcBef>
                <a:spcPts val="0"/>
              </a:spcBef>
              <a:buNone/>
              <a:defRPr sz="1800">
                <a:solidFill>
                  <a:srgbClr val="808080"/>
                </a:solidFill>
                <a:latin typeface="Calibri"/>
                <a:ea typeface="Calibri"/>
                <a:cs typeface="Calibri"/>
                <a:sym typeface="Calibri"/>
              </a:defRPr>
            </a:lvl6pPr>
            <a:lvl7pPr indent="0" lvl="6" marL="0" algn="ctr">
              <a:spcBef>
                <a:spcPts val="0"/>
              </a:spcBef>
              <a:buNone/>
              <a:defRPr sz="1800">
                <a:solidFill>
                  <a:srgbClr val="808080"/>
                </a:solidFill>
                <a:latin typeface="Calibri"/>
                <a:ea typeface="Calibri"/>
                <a:cs typeface="Calibri"/>
                <a:sym typeface="Calibri"/>
              </a:defRPr>
            </a:lvl7pPr>
            <a:lvl8pPr indent="0" lvl="7" marL="0" algn="ctr">
              <a:spcBef>
                <a:spcPts val="0"/>
              </a:spcBef>
              <a:buNone/>
              <a:defRPr sz="1800">
                <a:solidFill>
                  <a:srgbClr val="808080"/>
                </a:solidFill>
                <a:latin typeface="Calibri"/>
                <a:ea typeface="Calibri"/>
                <a:cs typeface="Calibri"/>
                <a:sym typeface="Calibri"/>
              </a:defRPr>
            </a:lvl8pPr>
            <a:lvl9pPr indent="0" lvl="8" marL="0" algn="ctr">
              <a:spcBef>
                <a:spcPts val="0"/>
              </a:spcBef>
              <a:buNone/>
              <a:defRPr sz="1800">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84"/>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84"/>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46" name="Google Shape;46;p84"/>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7" name="Google Shape;47;p84"/>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dk1"/>
              </a:solidFill>
              <a:latin typeface="Calibri"/>
              <a:ea typeface="Calibri"/>
              <a:cs typeface="Calibri"/>
              <a:sym typeface="Calibri"/>
            </a:endParaRPr>
          </a:p>
        </p:txBody>
      </p:sp>
      <p:sp>
        <p:nvSpPr>
          <p:cNvPr id="48" name="Google Shape;48;p84"/>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9" name="Google Shape;49;p84"/>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0" name="Google Shape;50;p84"/>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1" name="Google Shape;51;p84"/>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2" name="Google Shape;52;p84"/>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3" name="Google Shape;53;p84"/>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4"/>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4"/>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84"/>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84"/>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84"/>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85"/>
          <p:cNvGrpSpPr/>
          <p:nvPr/>
        </p:nvGrpSpPr>
        <p:grpSpPr>
          <a:xfrm>
            <a:off x="4" y="1425868"/>
            <a:ext cx="16230596" cy="7659509"/>
            <a:chOff x="4" y="1425868"/>
            <a:chExt cx="16230596" cy="7659509"/>
          </a:xfrm>
        </p:grpSpPr>
        <p:grpSp>
          <p:nvGrpSpPr>
            <p:cNvPr id="62" name="Google Shape;62;p85"/>
            <p:cNvGrpSpPr/>
            <p:nvPr/>
          </p:nvGrpSpPr>
          <p:grpSpPr>
            <a:xfrm>
              <a:off x="4" y="1425868"/>
              <a:ext cx="16230596" cy="4611509"/>
              <a:chOff x="0" y="4531017"/>
              <a:chExt cx="16230596" cy="4611509"/>
            </a:xfrm>
          </p:grpSpPr>
          <p:pic>
            <p:nvPicPr>
              <p:cNvPr id="63" name="Google Shape;63;p85"/>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85"/>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85"/>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85"/>
            <p:cNvGrpSpPr/>
            <p:nvPr/>
          </p:nvGrpSpPr>
          <p:grpSpPr>
            <a:xfrm>
              <a:off x="4" y="4473868"/>
              <a:ext cx="16230596" cy="4611509"/>
              <a:chOff x="0" y="4531017"/>
              <a:chExt cx="16230596" cy="4611509"/>
            </a:xfrm>
          </p:grpSpPr>
          <p:pic>
            <p:nvPicPr>
              <p:cNvPr id="67" name="Google Shape;67;p85"/>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85"/>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85"/>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85"/>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43" u="none" cap="none" strike="noStrike">
              <a:solidFill>
                <a:srgbClr val="FFFFFF"/>
              </a:solidFill>
              <a:latin typeface="Calibri"/>
              <a:ea typeface="Calibri"/>
              <a:cs typeface="Calibri"/>
              <a:sym typeface="Calibri"/>
            </a:endParaRPr>
          </a:p>
        </p:txBody>
      </p:sp>
      <p:pic>
        <p:nvPicPr>
          <p:cNvPr id="71" name="Google Shape;71;p85"/>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72" name="Google Shape;72;p85"/>
          <p:cNvGrpSpPr/>
          <p:nvPr/>
        </p:nvGrpSpPr>
        <p:grpSpPr>
          <a:xfrm>
            <a:off x="0" y="3238671"/>
            <a:ext cx="16256000" cy="130964"/>
            <a:chOff x="0" y="474414"/>
            <a:chExt cx="7908925" cy="61412"/>
          </a:xfrm>
        </p:grpSpPr>
        <p:sp>
          <p:nvSpPr>
            <p:cNvPr id="73" name="Google Shape;73;p8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4" name="Google Shape;74;p8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5" name="Google Shape;75;p8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6" name="Google Shape;76;p8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7" name="Google Shape;77;p8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8" name="Google Shape;78;p8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9" name="Google Shape;79;p85"/>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grpSp>
      <p:sp>
        <p:nvSpPr>
          <p:cNvPr id="80" name="Google Shape;80;p85"/>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chemeClr val="lt1"/>
              </a:buClr>
              <a:buSzPts val="3200"/>
              <a:buFont typeface="Arial"/>
              <a:buNone/>
              <a:defRPr b="0"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85"/>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85"/>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86"/>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8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87"/>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87"/>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89" name="Google Shape;89;p87"/>
          <p:cNvGrpSpPr/>
          <p:nvPr/>
        </p:nvGrpSpPr>
        <p:grpSpPr>
          <a:xfrm>
            <a:off x="0" y="-4724"/>
            <a:ext cx="16256000" cy="195000"/>
            <a:chOff x="0" y="-4724"/>
            <a:chExt cx="16256000" cy="195000"/>
          </a:xfrm>
        </p:grpSpPr>
        <p:sp>
          <p:nvSpPr>
            <p:cNvPr id="90" name="Google Shape;90;p8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1" name="Google Shape;91;p8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92" name="Google Shape;92;p8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3" name="Google Shape;93;p8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4" name="Google Shape;94;p8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5" name="Google Shape;95;p8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6" name="Google Shape;96;p8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pic>
        <p:nvPicPr>
          <p:cNvPr id="97" name="Google Shape;97;p87"/>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87"/>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7"/>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87"/>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7"/>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87"/>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87"/>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88"/>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88"/>
          <p:cNvSpPr txBox="1"/>
          <p:nvPr/>
        </p:nvSpPr>
        <p:spPr>
          <a:xfrm>
            <a:off x="4298939" y="3577955"/>
            <a:ext cx="1954381" cy="1230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399">
                <a:solidFill>
                  <a:schemeClr val="lt1"/>
                </a:solidFill>
                <a:latin typeface="Calibri"/>
                <a:ea typeface="Calibri"/>
                <a:cs typeface="Calibri"/>
                <a:sym typeface="Calibri"/>
              </a:rPr>
              <a:t>Quiz</a:t>
            </a:r>
            <a:endParaRPr/>
          </a:p>
        </p:txBody>
      </p:sp>
      <p:pic>
        <p:nvPicPr>
          <p:cNvPr id="107" name="Google Shape;107;p88"/>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88"/>
          <p:cNvGrpSpPr/>
          <p:nvPr/>
        </p:nvGrpSpPr>
        <p:grpSpPr>
          <a:xfrm>
            <a:off x="0" y="-4724"/>
            <a:ext cx="16256000" cy="195000"/>
            <a:chOff x="0" y="-4724"/>
            <a:chExt cx="16256000" cy="195000"/>
          </a:xfrm>
        </p:grpSpPr>
        <p:sp>
          <p:nvSpPr>
            <p:cNvPr id="109" name="Google Shape;109;p88"/>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0" name="Google Shape;110;p88"/>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11" name="Google Shape;111;p88"/>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2" name="Google Shape;112;p88"/>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3" name="Google Shape;113;p88"/>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4" name="Google Shape;114;p88"/>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5" name="Google Shape;115;p88"/>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89"/>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18" name="Google Shape;118;p89"/>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119" name="Google Shape;119;p89"/>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89"/>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89"/>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89"/>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23" name="Google Shape;123;p89"/>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23" name="Google Shape;123;p89"/>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24" name="Google Shape;124;p89"/>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25" name="Google Shape;125;p89"/>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26" name="Google Shape;126;p89"/>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27" name="Google Shape;127;p89"/>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28" name="Google Shape;128;p89"/>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89"/>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89"/>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89"/>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89"/>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133" name="Google Shape;133;p89"/>
          <p:cNvGrpSpPr/>
          <p:nvPr/>
        </p:nvGrpSpPr>
        <p:grpSpPr>
          <a:xfrm>
            <a:off x="0" y="-4724"/>
            <a:ext cx="16256000" cy="195000"/>
            <a:chOff x="0" y="-4724"/>
            <a:chExt cx="16256000" cy="195000"/>
          </a:xfrm>
        </p:grpSpPr>
        <p:sp>
          <p:nvSpPr>
            <p:cNvPr id="134" name="Google Shape;134;p8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5" name="Google Shape;135;p8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36" name="Google Shape;136;p8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7" name="Google Shape;137;p8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8" name="Google Shape;138;p8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9" name="Google Shape;139;p8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40" name="Google Shape;140;p8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90"/>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143" name="Google Shape;143;p90"/>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90"/>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145" name="Google Shape;145;p90"/>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90"/>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90"/>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90"/>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49" name="Google Shape;149;p90"/>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150" name="Google Shape;150;p90"/>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90"/>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90"/>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53" name="Google Shape;153;p90"/>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53" name="Google Shape;153;p90"/>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54" name="Google Shape;154;p90"/>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55" name="Google Shape;155;p90"/>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56" name="Google Shape;156;p90"/>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57" name="Google Shape;157;p90"/>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58" name="Google Shape;158;p90"/>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90"/>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90"/>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90"/>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90"/>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90"/>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164" name="Google Shape;164;p90"/>
          <p:cNvGrpSpPr/>
          <p:nvPr/>
        </p:nvGrpSpPr>
        <p:grpSpPr>
          <a:xfrm>
            <a:off x="0" y="-4724"/>
            <a:ext cx="16256000" cy="195000"/>
            <a:chOff x="0" y="-4724"/>
            <a:chExt cx="16256000" cy="195000"/>
          </a:xfrm>
        </p:grpSpPr>
        <p:sp>
          <p:nvSpPr>
            <p:cNvPr id="165" name="Google Shape;165;p9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6" name="Google Shape;166;p9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67" name="Google Shape;167;p9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8" name="Google Shape;168;p9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9" name="Google Shape;169;p9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0" name="Google Shape;170;p9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1" name="Google Shape;171;p9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172" name="Shape 172"/>
        <p:cNvGrpSpPr/>
        <p:nvPr/>
      </p:nvGrpSpPr>
      <p:grpSpPr>
        <a:xfrm>
          <a:off x="0" y="0"/>
          <a:ext cx="0" cy="0"/>
          <a:chOff x="0" y="0"/>
          <a:chExt cx="0" cy="0"/>
        </a:xfrm>
      </p:grpSpPr>
      <p:grpSp>
        <p:nvGrpSpPr>
          <p:cNvPr id="173" name="Google Shape;173;p91"/>
          <p:cNvGrpSpPr/>
          <p:nvPr/>
        </p:nvGrpSpPr>
        <p:grpSpPr>
          <a:xfrm>
            <a:off x="-1" y="4423429"/>
            <a:ext cx="16256001" cy="4792283"/>
            <a:chOff x="0" y="4606764"/>
            <a:chExt cx="15661900" cy="4233211"/>
          </a:xfrm>
        </p:grpSpPr>
        <p:pic>
          <p:nvPicPr>
            <p:cNvPr id="174" name="Google Shape;174;p91"/>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175" name="Google Shape;175;p91"/>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76" name="Google Shape;176;p91"/>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77" name="Google Shape;177;p91"/>
          <p:cNvGrpSpPr/>
          <p:nvPr/>
        </p:nvGrpSpPr>
        <p:grpSpPr>
          <a:xfrm>
            <a:off x="-1" y="123515"/>
            <a:ext cx="16256001" cy="4792283"/>
            <a:chOff x="0" y="4606764"/>
            <a:chExt cx="15661900" cy="4233211"/>
          </a:xfrm>
        </p:grpSpPr>
        <p:pic>
          <p:nvPicPr>
            <p:cNvPr id="178" name="Google Shape;178;p91"/>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179" name="Google Shape;179;p91"/>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80" name="Google Shape;180;p91"/>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81" name="Google Shape;181;p91"/>
          <p:cNvGrpSpPr/>
          <p:nvPr/>
        </p:nvGrpSpPr>
        <p:grpSpPr>
          <a:xfrm>
            <a:off x="0" y="-7450"/>
            <a:ext cx="16256000" cy="130964"/>
            <a:chOff x="0" y="474414"/>
            <a:chExt cx="7908925" cy="61412"/>
          </a:xfrm>
        </p:grpSpPr>
        <p:sp>
          <p:nvSpPr>
            <p:cNvPr id="182" name="Google Shape;182;p91"/>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3" name="Google Shape;183;p91"/>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4" name="Google Shape;184;p91"/>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5" name="Google Shape;185;p91"/>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6" name="Google Shape;186;p91"/>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7" name="Google Shape;187;p91"/>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8" name="Google Shape;188;p91"/>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pic>
        <p:nvPicPr>
          <p:cNvPr id="189" name="Google Shape;189;p91"/>
          <p:cNvPicPr preferRelativeResize="0"/>
          <p:nvPr/>
        </p:nvPicPr>
        <p:blipFill rotWithShape="1">
          <a:blip r:embed="rId3">
            <a:alphaModFix/>
          </a:blip>
          <a:srcRect b="0" l="0" r="0" t="0"/>
          <a:stretch/>
        </p:blipFill>
        <p:spPr>
          <a:xfrm>
            <a:off x="14272524" y="2563382"/>
            <a:ext cx="1644872" cy="594709"/>
          </a:xfrm>
          <a:prstGeom prst="rect">
            <a:avLst/>
          </a:prstGeom>
          <a:noFill/>
          <a:ln>
            <a:noFill/>
          </a:ln>
        </p:spPr>
      </p:pic>
      <p:sp>
        <p:nvSpPr>
          <p:cNvPr id="190" name="Google Shape;190;p91"/>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3200"/>
              <a:buFont typeface="Arial"/>
              <a:buNone/>
              <a:defRPr b="0"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91"/>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91"/>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1117600" y="487363"/>
            <a:ext cx="14020800" cy="17668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2"/>
          <p:cNvSpPr txBox="1"/>
          <p:nvPr>
            <p:ph idx="1" type="body"/>
          </p:nvPr>
        </p:nvSpPr>
        <p:spPr>
          <a:xfrm>
            <a:off x="1117600" y="2433638"/>
            <a:ext cx="14020800" cy="580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2"/>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2"/>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comments" Target="../comments/commen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3.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38.png"/><Relationship Id="rId4" Type="http://schemas.openxmlformats.org/officeDocument/2006/relationships/image" Target="../media/image37.png"/><Relationship Id="rId5"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2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 Id="rId3" Type="http://schemas.openxmlformats.org/officeDocument/2006/relationships/comments" Target="../comments/commen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2800"/>
              <a:buNone/>
            </a:pPr>
            <a:r>
              <a:rPr lang="en-US"/>
              <a:t>Lesson 09—Graph Processing using GraphX and GraphFrames</a:t>
            </a:r>
            <a:endParaRPr/>
          </a:p>
        </p:txBody>
      </p:sp>
      <p:sp>
        <p:nvSpPr>
          <p:cNvPr id="360" name="Google Shape;360;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4267"/>
              <a:buNone/>
            </a:pPr>
            <a:r>
              <a:rPr lang="en-US" sz="4267"/>
              <a:t>Apache Spark and Scala</a:t>
            </a:r>
            <a:endParaRPr/>
          </a:p>
        </p:txBody>
      </p:sp>
      <p:sp>
        <p:nvSpPr>
          <p:cNvPr id="361" name="Google Shape;361;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500"/>
                                        <p:tgtEl>
                                          <p:spTgt spid="36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500"/>
                                        <p:tgtEl>
                                          <p:spTgt spid="35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sp>
        <p:nvSpPr>
          <p:cNvPr id="526" name="Google Shape;526;p10"/>
          <p:cNvSpPr txBox="1"/>
          <p:nvPr>
            <p:ph idx="4294967295" type="body"/>
          </p:nvPr>
        </p:nvSpPr>
        <p:spPr>
          <a:xfrm>
            <a:off x="727075" y="1993662"/>
            <a:ext cx="15528925" cy="480059"/>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The image below shows how GraphX works:</a:t>
            </a:r>
            <a:endParaRPr/>
          </a:p>
        </p:txBody>
      </p:sp>
      <p:grpSp>
        <p:nvGrpSpPr>
          <p:cNvPr id="527" name="Google Shape;527;p10"/>
          <p:cNvGrpSpPr/>
          <p:nvPr/>
        </p:nvGrpSpPr>
        <p:grpSpPr>
          <a:xfrm>
            <a:off x="2967286" y="3350246"/>
            <a:ext cx="10339276" cy="4325879"/>
            <a:chOff x="0" y="0"/>
            <a:chExt cx="10339274" cy="4325878"/>
          </a:xfrm>
        </p:grpSpPr>
        <p:pic>
          <p:nvPicPr>
            <p:cNvPr descr="Picture 2" id="528" name="Google Shape;528;p10"/>
            <p:cNvPicPr preferRelativeResize="0"/>
            <p:nvPr/>
          </p:nvPicPr>
          <p:blipFill rotWithShape="1">
            <a:blip r:embed="rId3">
              <a:alphaModFix/>
            </a:blip>
            <a:srcRect b="47896" l="18268" r="65188" t="19803"/>
            <a:stretch/>
          </p:blipFill>
          <p:spPr>
            <a:xfrm>
              <a:off x="2743200" y="402335"/>
              <a:ext cx="1700785" cy="1426465"/>
            </a:xfrm>
            <a:prstGeom prst="rect">
              <a:avLst/>
            </a:prstGeom>
            <a:noFill/>
            <a:ln>
              <a:noFill/>
            </a:ln>
          </p:spPr>
        </p:pic>
        <p:pic>
          <p:nvPicPr>
            <p:cNvPr descr="Picture 2" id="529" name="Google Shape;529;p10"/>
            <p:cNvPicPr preferRelativeResize="0"/>
            <p:nvPr/>
          </p:nvPicPr>
          <p:blipFill rotWithShape="1">
            <a:blip r:embed="rId3">
              <a:alphaModFix/>
            </a:blip>
            <a:srcRect b="46652" l="36947" r="45798" t="21045"/>
            <a:stretch/>
          </p:blipFill>
          <p:spPr>
            <a:xfrm>
              <a:off x="4657342" y="383977"/>
              <a:ext cx="1773937" cy="1426464"/>
            </a:xfrm>
            <a:prstGeom prst="rect">
              <a:avLst/>
            </a:prstGeom>
            <a:noFill/>
            <a:ln>
              <a:noFill/>
            </a:ln>
          </p:spPr>
        </p:pic>
        <p:pic>
          <p:nvPicPr>
            <p:cNvPr descr="Picture 2" id="530" name="Google Shape;530;p10"/>
            <p:cNvPicPr preferRelativeResize="0"/>
            <p:nvPr/>
          </p:nvPicPr>
          <p:blipFill rotWithShape="1">
            <a:blip r:embed="rId3">
              <a:alphaModFix/>
            </a:blip>
            <a:srcRect b="46238" l="59004" r="23383" t="19389"/>
            <a:stretch/>
          </p:blipFill>
          <p:spPr>
            <a:xfrm>
              <a:off x="6629400" y="457199"/>
              <a:ext cx="1680306" cy="1408742"/>
            </a:xfrm>
            <a:prstGeom prst="rect">
              <a:avLst/>
            </a:prstGeom>
            <a:noFill/>
            <a:ln>
              <a:noFill/>
            </a:ln>
          </p:spPr>
        </p:pic>
        <p:grpSp>
          <p:nvGrpSpPr>
            <p:cNvPr id="531" name="Google Shape;531;p10"/>
            <p:cNvGrpSpPr/>
            <p:nvPr/>
          </p:nvGrpSpPr>
          <p:grpSpPr>
            <a:xfrm>
              <a:off x="4370832" y="3878836"/>
              <a:ext cx="5896235" cy="447042"/>
              <a:chOff x="0" y="0"/>
              <a:chExt cx="5896234" cy="447041"/>
            </a:xfrm>
          </p:grpSpPr>
          <p:sp>
            <p:nvSpPr>
              <p:cNvPr id="532" name="Google Shape;532;p10"/>
              <p:cNvSpPr/>
              <p:nvPr/>
            </p:nvSpPr>
            <p:spPr>
              <a:xfrm>
                <a:off x="0" y="36966"/>
                <a:ext cx="5896234" cy="373108"/>
              </a:xfrm>
              <a:prstGeom prst="rect">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10"/>
              <p:cNvSpPr/>
              <p:nvPr/>
            </p:nvSpPr>
            <p:spPr>
              <a:xfrm>
                <a:off x="0" y="0"/>
                <a:ext cx="589623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Repeat</a:t>
                </a:r>
                <a:endParaRPr/>
              </a:p>
            </p:txBody>
          </p:sp>
        </p:grpSp>
        <p:pic>
          <p:nvPicPr>
            <p:cNvPr descr="Picture 2" id="534" name="Google Shape;534;p10"/>
            <p:cNvPicPr preferRelativeResize="0"/>
            <p:nvPr/>
          </p:nvPicPr>
          <p:blipFill rotWithShape="1">
            <a:blip r:embed="rId3">
              <a:alphaModFix/>
            </a:blip>
            <a:srcRect b="46237" l="79818" r="3816" t="22287"/>
            <a:stretch/>
          </p:blipFill>
          <p:spPr>
            <a:xfrm>
              <a:off x="8511417" y="512063"/>
              <a:ext cx="1682497" cy="1389890"/>
            </a:xfrm>
            <a:prstGeom prst="rect">
              <a:avLst/>
            </a:prstGeom>
            <a:noFill/>
            <a:ln>
              <a:noFill/>
            </a:ln>
          </p:spPr>
        </p:pic>
        <p:grpSp>
          <p:nvGrpSpPr>
            <p:cNvPr id="535" name="Google Shape;535;p10"/>
            <p:cNvGrpSpPr/>
            <p:nvPr/>
          </p:nvGrpSpPr>
          <p:grpSpPr>
            <a:xfrm>
              <a:off x="0" y="694942"/>
              <a:ext cx="2376585" cy="1702092"/>
              <a:chOff x="0" y="-1"/>
              <a:chExt cx="2376584" cy="1702090"/>
            </a:xfrm>
          </p:grpSpPr>
          <p:sp>
            <p:nvSpPr>
              <p:cNvPr id="536" name="Google Shape;536;p10"/>
              <p:cNvSpPr/>
              <p:nvPr/>
            </p:nvSpPr>
            <p:spPr>
              <a:xfrm>
                <a:off x="0" y="-1"/>
                <a:ext cx="1971022" cy="1297242"/>
              </a:xfrm>
              <a:custGeom>
                <a:rect b="b" l="l" r="r" t="t"/>
                <a:pathLst>
                  <a:path extrusionOk="0" h="21600" w="21600">
                    <a:moveTo>
                      <a:pt x="19231" y="21600"/>
                    </a:moveTo>
                    <a:lnTo>
                      <a:pt x="19704" y="18720"/>
                    </a:lnTo>
                    <a:lnTo>
                      <a:pt x="21600" y="18000"/>
                    </a:lnTo>
                    <a:lnTo>
                      <a:pt x="19231" y="21600"/>
                    </a:lnTo>
                    <a:lnTo>
                      <a:pt x="0" y="21600"/>
                    </a:lnTo>
                    <a:lnTo>
                      <a:pt x="0" y="0"/>
                    </a:lnTo>
                    <a:lnTo>
                      <a:pt x="21600" y="0"/>
                    </a:lnTo>
                    <a:lnTo>
                      <a:pt x="21600" y="18000"/>
                    </a:lnTo>
                  </a:path>
                </a:pathLst>
              </a:custGeom>
              <a:no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537" name="Google Shape;537;p10"/>
              <p:cNvGrpSpPr/>
              <p:nvPr/>
            </p:nvGrpSpPr>
            <p:grpSpPr>
              <a:xfrm>
                <a:off x="202780" y="202423"/>
                <a:ext cx="1971024" cy="1297243"/>
                <a:chOff x="0" y="0"/>
                <a:chExt cx="1971023" cy="1297242"/>
              </a:xfrm>
            </p:grpSpPr>
            <p:sp>
              <p:nvSpPr>
                <p:cNvPr id="538" name="Google Shape;538;p10"/>
                <p:cNvSpPr/>
                <p:nvPr/>
              </p:nvSpPr>
              <p:spPr>
                <a:xfrm>
                  <a:off x="0" y="0"/>
                  <a:ext cx="1971022" cy="1297241"/>
                </a:xfrm>
                <a:custGeom>
                  <a:rect b="b" l="l" r="r" t="t"/>
                  <a:pathLst>
                    <a:path extrusionOk="0" h="21600" w="21600">
                      <a:moveTo>
                        <a:pt x="0" y="0"/>
                      </a:moveTo>
                      <a:lnTo>
                        <a:pt x="21600" y="0"/>
                      </a:lnTo>
                      <a:lnTo>
                        <a:pt x="21600" y="18000"/>
                      </a:lnTo>
                      <a:lnTo>
                        <a:pt x="19231" y="21600"/>
                      </a:lnTo>
                      <a:lnTo>
                        <a:pt x="0" y="2160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10"/>
                <p:cNvSpPr/>
                <p:nvPr/>
              </p:nvSpPr>
              <p:spPr>
                <a:xfrm>
                  <a:off x="1754811" y="1081030"/>
                  <a:ext cx="216212" cy="216212"/>
                </a:xfrm>
                <a:custGeom>
                  <a:rect b="b" l="l" r="r" t="t"/>
                  <a:pathLst>
                    <a:path extrusionOk="0" h="21600" w="21600">
                      <a:moveTo>
                        <a:pt x="0" y="21600"/>
                      </a:moveTo>
                      <a:lnTo>
                        <a:pt x="4320" y="4320"/>
                      </a:lnTo>
                      <a:lnTo>
                        <a:pt x="21600" y="0"/>
                      </a:lnTo>
                      <a:close/>
                    </a:path>
                  </a:pathLst>
                </a:custGeom>
                <a:solidFill>
                  <a:srgbClr val="000000">
                    <a:alpha val="20000"/>
                  </a:srgbClr>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10"/>
                <p:cNvSpPr/>
                <p:nvPr/>
              </p:nvSpPr>
              <p:spPr>
                <a:xfrm>
                  <a:off x="0" y="0"/>
                  <a:ext cx="1971022" cy="1297241"/>
                </a:xfrm>
                <a:custGeom>
                  <a:rect b="b" l="l" r="r" t="t"/>
                  <a:pathLst>
                    <a:path extrusionOk="0" h="21600" w="21600">
                      <a:moveTo>
                        <a:pt x="19231" y="21600"/>
                      </a:moveTo>
                      <a:lnTo>
                        <a:pt x="19704" y="18720"/>
                      </a:lnTo>
                      <a:lnTo>
                        <a:pt x="21600" y="18000"/>
                      </a:lnTo>
                      <a:lnTo>
                        <a:pt x="19231" y="21600"/>
                      </a:lnTo>
                      <a:lnTo>
                        <a:pt x="0" y="21600"/>
                      </a:lnTo>
                      <a:lnTo>
                        <a:pt x="0" y="0"/>
                      </a:lnTo>
                      <a:lnTo>
                        <a:pt x="21600" y="0"/>
                      </a:lnTo>
                      <a:lnTo>
                        <a:pt x="21600" y="18000"/>
                      </a:lnTo>
                    </a:path>
                  </a:pathLst>
                </a:custGeom>
                <a:no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1" name="Google Shape;541;p10"/>
              <p:cNvGrpSpPr/>
              <p:nvPr/>
            </p:nvGrpSpPr>
            <p:grpSpPr>
              <a:xfrm>
                <a:off x="405560" y="404846"/>
                <a:ext cx="1971024" cy="1297243"/>
                <a:chOff x="0" y="0"/>
                <a:chExt cx="1971023" cy="1297242"/>
              </a:xfrm>
            </p:grpSpPr>
            <p:sp>
              <p:nvSpPr>
                <p:cNvPr id="542" name="Google Shape;542;p10"/>
                <p:cNvSpPr/>
                <p:nvPr/>
              </p:nvSpPr>
              <p:spPr>
                <a:xfrm>
                  <a:off x="0" y="0"/>
                  <a:ext cx="1971022" cy="1297241"/>
                </a:xfrm>
                <a:custGeom>
                  <a:rect b="b" l="l" r="r" t="t"/>
                  <a:pathLst>
                    <a:path extrusionOk="0" h="21600" w="21600">
                      <a:moveTo>
                        <a:pt x="0" y="0"/>
                      </a:moveTo>
                      <a:lnTo>
                        <a:pt x="21600" y="0"/>
                      </a:lnTo>
                      <a:lnTo>
                        <a:pt x="21600" y="18000"/>
                      </a:lnTo>
                      <a:lnTo>
                        <a:pt x="19231" y="21600"/>
                      </a:lnTo>
                      <a:lnTo>
                        <a:pt x="0" y="2160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10"/>
                <p:cNvSpPr/>
                <p:nvPr/>
              </p:nvSpPr>
              <p:spPr>
                <a:xfrm>
                  <a:off x="1754811" y="1081030"/>
                  <a:ext cx="216212" cy="216212"/>
                </a:xfrm>
                <a:custGeom>
                  <a:rect b="b" l="l" r="r" t="t"/>
                  <a:pathLst>
                    <a:path extrusionOk="0" h="21600" w="21600">
                      <a:moveTo>
                        <a:pt x="0" y="21600"/>
                      </a:moveTo>
                      <a:lnTo>
                        <a:pt x="4320" y="4320"/>
                      </a:lnTo>
                      <a:lnTo>
                        <a:pt x="21600" y="0"/>
                      </a:lnTo>
                      <a:close/>
                    </a:path>
                  </a:pathLst>
                </a:custGeom>
                <a:solidFill>
                  <a:srgbClr val="000000">
                    <a:alpha val="20000"/>
                  </a:srgbClr>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10"/>
                <p:cNvSpPr/>
                <p:nvPr/>
              </p:nvSpPr>
              <p:spPr>
                <a:xfrm>
                  <a:off x="0" y="0"/>
                  <a:ext cx="1971022" cy="1297241"/>
                </a:xfrm>
                <a:custGeom>
                  <a:rect b="b" l="l" r="r" t="t"/>
                  <a:pathLst>
                    <a:path extrusionOk="0" h="21600" w="21600">
                      <a:moveTo>
                        <a:pt x="19231" y="21600"/>
                      </a:moveTo>
                      <a:lnTo>
                        <a:pt x="19704" y="18720"/>
                      </a:lnTo>
                      <a:lnTo>
                        <a:pt x="21600" y="18000"/>
                      </a:lnTo>
                      <a:lnTo>
                        <a:pt x="19231" y="21600"/>
                      </a:lnTo>
                      <a:lnTo>
                        <a:pt x="0" y="21600"/>
                      </a:lnTo>
                      <a:lnTo>
                        <a:pt x="0" y="0"/>
                      </a:lnTo>
                      <a:lnTo>
                        <a:pt x="21600" y="0"/>
                      </a:lnTo>
                      <a:lnTo>
                        <a:pt x="21600" y="18000"/>
                      </a:lnTo>
                    </a:path>
                  </a:pathLst>
                </a:custGeom>
                <a:no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5" name="Google Shape;545;p10"/>
              <p:cNvGrpSpPr/>
              <p:nvPr/>
            </p:nvGrpSpPr>
            <p:grpSpPr>
              <a:xfrm>
                <a:off x="405560" y="1119108"/>
                <a:ext cx="1289683" cy="558690"/>
                <a:chOff x="0" y="0"/>
                <a:chExt cx="1289681" cy="558688"/>
              </a:xfrm>
            </p:grpSpPr>
            <p:sp>
              <p:nvSpPr>
                <p:cNvPr id="546" name="Google Shape;546;p10"/>
                <p:cNvSpPr/>
                <p:nvPr/>
              </p:nvSpPr>
              <p:spPr>
                <a:xfrm>
                  <a:off x="0" y="0"/>
                  <a:ext cx="1289681" cy="558688"/>
                </a:xfrm>
                <a:prstGeom prst="rect">
                  <a:avLst/>
                </a:prstGeom>
                <a:solidFill>
                  <a:srgbClr val="0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10"/>
                <p:cNvSpPr/>
                <p:nvPr/>
              </p:nvSpPr>
              <p:spPr>
                <a:xfrm>
                  <a:off x="0" y="55823"/>
                  <a:ext cx="1289681"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XML</a:t>
                  </a:r>
                  <a:endParaRPr/>
                </a:p>
              </p:txBody>
            </p:sp>
          </p:grpSp>
        </p:grpSp>
        <p:cxnSp>
          <p:nvCxnSpPr>
            <p:cNvPr id="548" name="Google Shape;548;p10"/>
            <p:cNvCxnSpPr/>
            <p:nvPr/>
          </p:nvCxnSpPr>
          <p:spPr>
            <a:xfrm flipH="1">
              <a:off x="2651759" y="0"/>
              <a:ext cx="1" cy="3182112"/>
            </a:xfrm>
            <a:prstGeom prst="straightConnector1">
              <a:avLst/>
            </a:prstGeom>
            <a:noFill/>
            <a:ln cap="flat" cmpd="sng" w="38100">
              <a:solidFill>
                <a:srgbClr val="000000"/>
              </a:solidFill>
              <a:prstDash val="dash"/>
              <a:miter lim="800000"/>
              <a:headEnd len="sm" w="sm" type="none"/>
              <a:tailEnd len="sm" w="sm" type="none"/>
            </a:ln>
          </p:spPr>
        </p:cxnSp>
        <p:cxnSp>
          <p:nvCxnSpPr>
            <p:cNvPr id="549" name="Google Shape;549;p10"/>
            <p:cNvCxnSpPr/>
            <p:nvPr/>
          </p:nvCxnSpPr>
          <p:spPr>
            <a:xfrm flipH="1">
              <a:off x="4559807" y="0"/>
              <a:ext cx="1" cy="3182112"/>
            </a:xfrm>
            <a:prstGeom prst="straightConnector1">
              <a:avLst/>
            </a:prstGeom>
            <a:noFill/>
            <a:ln cap="flat" cmpd="sng" w="38100">
              <a:solidFill>
                <a:srgbClr val="000000"/>
              </a:solidFill>
              <a:prstDash val="dash"/>
              <a:miter lim="800000"/>
              <a:headEnd len="sm" w="sm" type="none"/>
              <a:tailEnd len="sm" w="sm" type="none"/>
            </a:ln>
          </p:spPr>
        </p:cxnSp>
        <p:sp>
          <p:nvSpPr>
            <p:cNvPr id="550" name="Google Shape;550;p10"/>
            <p:cNvSpPr/>
            <p:nvPr/>
          </p:nvSpPr>
          <p:spPr>
            <a:xfrm rot="5400000">
              <a:off x="9067176" y="3082400"/>
              <a:ext cx="1996567" cy="416458"/>
            </a:xfrm>
            <a:prstGeom prst="rect">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551" name="Google Shape;551;p10"/>
            <p:cNvCxnSpPr/>
            <p:nvPr/>
          </p:nvCxnSpPr>
          <p:spPr>
            <a:xfrm>
              <a:off x="6532135" y="0"/>
              <a:ext cx="1" cy="3182112"/>
            </a:xfrm>
            <a:prstGeom prst="straightConnector1">
              <a:avLst/>
            </a:prstGeom>
            <a:noFill/>
            <a:ln cap="flat" cmpd="sng" w="38100">
              <a:solidFill>
                <a:srgbClr val="000000"/>
              </a:solidFill>
              <a:prstDash val="dash"/>
              <a:miter lim="800000"/>
              <a:headEnd len="sm" w="sm" type="none"/>
              <a:tailEnd len="sm" w="sm" type="none"/>
            </a:ln>
          </p:spPr>
        </p:cxnSp>
        <p:cxnSp>
          <p:nvCxnSpPr>
            <p:cNvPr id="552" name="Google Shape;552;p10"/>
            <p:cNvCxnSpPr/>
            <p:nvPr/>
          </p:nvCxnSpPr>
          <p:spPr>
            <a:xfrm>
              <a:off x="8410560" y="0"/>
              <a:ext cx="1" cy="3182112"/>
            </a:xfrm>
            <a:prstGeom prst="straightConnector1">
              <a:avLst/>
            </a:prstGeom>
            <a:noFill/>
            <a:ln cap="flat" cmpd="sng" w="38100">
              <a:solidFill>
                <a:srgbClr val="000000"/>
              </a:solidFill>
              <a:prstDash val="dash"/>
              <a:miter lim="800000"/>
              <a:headEnd len="sm" w="sm" type="none"/>
              <a:tailEnd len="sm" w="sm" type="none"/>
            </a:ln>
          </p:spPr>
        </p:cxnSp>
        <p:grpSp>
          <p:nvGrpSpPr>
            <p:cNvPr id="553" name="Google Shape;553;p10"/>
            <p:cNvGrpSpPr/>
            <p:nvPr/>
          </p:nvGrpSpPr>
          <p:grpSpPr>
            <a:xfrm>
              <a:off x="2668930" y="1856604"/>
              <a:ext cx="1840452" cy="725177"/>
              <a:chOff x="0" y="0"/>
              <a:chExt cx="1840451" cy="725176"/>
            </a:xfrm>
          </p:grpSpPr>
          <p:sp>
            <p:nvSpPr>
              <p:cNvPr id="554" name="Google Shape;554;p10"/>
              <p:cNvSpPr/>
              <p:nvPr/>
            </p:nvSpPr>
            <p:spPr>
              <a:xfrm>
                <a:off x="0" y="0"/>
                <a:ext cx="1840451" cy="725176"/>
              </a:xfrm>
              <a:prstGeom prst="rightArrow">
                <a:avLst>
                  <a:gd fmla="val 50000" name="adj1"/>
                  <a:gd fmla="val 50000" name="adj2"/>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0"/>
              <p:cNvSpPr/>
              <p:nvPr/>
            </p:nvSpPr>
            <p:spPr>
              <a:xfrm>
                <a:off x="0" y="139067"/>
                <a:ext cx="1659156"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ETL</a:t>
                </a:r>
                <a:endParaRPr/>
              </a:p>
            </p:txBody>
          </p:sp>
        </p:grpSp>
        <p:grpSp>
          <p:nvGrpSpPr>
            <p:cNvPr id="556" name="Google Shape;556;p10"/>
            <p:cNvGrpSpPr/>
            <p:nvPr/>
          </p:nvGrpSpPr>
          <p:grpSpPr>
            <a:xfrm>
              <a:off x="4566431" y="1874891"/>
              <a:ext cx="1914158" cy="725177"/>
              <a:chOff x="-1" y="0"/>
              <a:chExt cx="1914157" cy="725176"/>
            </a:xfrm>
          </p:grpSpPr>
          <p:sp>
            <p:nvSpPr>
              <p:cNvPr id="557" name="Google Shape;557;p10"/>
              <p:cNvSpPr/>
              <p:nvPr/>
            </p:nvSpPr>
            <p:spPr>
              <a:xfrm>
                <a:off x="0" y="0"/>
                <a:ext cx="1914156" cy="725176"/>
              </a:xfrm>
              <a:prstGeom prst="rightArrow">
                <a:avLst>
                  <a:gd fmla="val 50000" name="adj1"/>
                  <a:gd fmla="val 50000" name="adj2"/>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0"/>
              <p:cNvSpPr/>
              <p:nvPr/>
            </p:nvSpPr>
            <p:spPr>
              <a:xfrm>
                <a:off x="-1" y="139067"/>
                <a:ext cx="1732863"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Slice</a:t>
                </a:r>
                <a:endParaRPr/>
              </a:p>
            </p:txBody>
          </p:sp>
        </p:grpSp>
        <p:grpSp>
          <p:nvGrpSpPr>
            <p:cNvPr id="559" name="Google Shape;559;p10"/>
            <p:cNvGrpSpPr/>
            <p:nvPr/>
          </p:nvGrpSpPr>
          <p:grpSpPr>
            <a:xfrm>
              <a:off x="6549304" y="1883663"/>
              <a:ext cx="1816755" cy="725177"/>
              <a:chOff x="-1" y="0"/>
              <a:chExt cx="1816754" cy="725176"/>
            </a:xfrm>
          </p:grpSpPr>
          <p:sp>
            <p:nvSpPr>
              <p:cNvPr id="560" name="Google Shape;560;p10"/>
              <p:cNvSpPr/>
              <p:nvPr/>
            </p:nvSpPr>
            <p:spPr>
              <a:xfrm>
                <a:off x="0" y="0"/>
                <a:ext cx="1816753" cy="725176"/>
              </a:xfrm>
              <a:prstGeom prst="rightArrow">
                <a:avLst>
                  <a:gd fmla="val 50000" name="adj1"/>
                  <a:gd fmla="val 50000" name="adj2"/>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0"/>
              <p:cNvSpPr/>
              <p:nvPr/>
            </p:nvSpPr>
            <p:spPr>
              <a:xfrm>
                <a:off x="-1" y="139067"/>
                <a:ext cx="1635460"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Compute</a:t>
                </a:r>
                <a:endParaRPr/>
              </a:p>
            </p:txBody>
          </p:sp>
        </p:grpSp>
        <p:grpSp>
          <p:nvGrpSpPr>
            <p:cNvPr id="562" name="Google Shape;562;p10"/>
            <p:cNvGrpSpPr/>
            <p:nvPr/>
          </p:nvGrpSpPr>
          <p:grpSpPr>
            <a:xfrm>
              <a:off x="8459728" y="1874890"/>
              <a:ext cx="1879546" cy="725178"/>
              <a:chOff x="-1" y="0"/>
              <a:chExt cx="1879545" cy="725176"/>
            </a:xfrm>
          </p:grpSpPr>
          <p:sp>
            <p:nvSpPr>
              <p:cNvPr id="563" name="Google Shape;563;p10"/>
              <p:cNvSpPr/>
              <p:nvPr/>
            </p:nvSpPr>
            <p:spPr>
              <a:xfrm>
                <a:off x="0" y="0"/>
                <a:ext cx="1879544" cy="725176"/>
              </a:xfrm>
              <a:prstGeom prst="rightArrow">
                <a:avLst>
                  <a:gd fmla="val 50000" name="adj1"/>
                  <a:gd fmla="val 50000" name="adj2"/>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10"/>
              <p:cNvSpPr/>
              <p:nvPr/>
            </p:nvSpPr>
            <p:spPr>
              <a:xfrm>
                <a:off x="-1" y="139067"/>
                <a:ext cx="1698252"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Analyze</a:t>
                </a:r>
                <a:endParaRPr/>
              </a:p>
            </p:txBody>
          </p:sp>
        </p:grpSp>
        <p:sp>
          <p:nvSpPr>
            <p:cNvPr id="565" name="Google Shape;565;p10"/>
            <p:cNvSpPr/>
            <p:nvPr/>
          </p:nvSpPr>
          <p:spPr>
            <a:xfrm rot="-5400000">
              <a:off x="3990511" y="3405292"/>
              <a:ext cx="1069476" cy="715301"/>
            </a:xfrm>
            <a:prstGeom prst="rightArrow">
              <a:avLst>
                <a:gd fmla="val 50000" name="adj1"/>
                <a:gd fmla="val 50000" name="adj2"/>
              </a:avLst>
            </a:prstGeom>
            <a:solidFill>
              <a:srgbClr val="E7E6E6"/>
            </a:solidFill>
            <a:ln cap="flat" cmpd="sng" w="12700">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10"/>
            <p:cNvSpPr/>
            <p:nvPr/>
          </p:nvSpPr>
          <p:spPr>
            <a:xfrm>
              <a:off x="566929" y="2533288"/>
              <a:ext cx="1388379"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Raw Data</a:t>
              </a:r>
              <a:endParaRPr/>
            </a:p>
          </p:txBody>
        </p:sp>
        <p:sp>
          <p:nvSpPr>
            <p:cNvPr id="567" name="Google Shape;567;p10"/>
            <p:cNvSpPr/>
            <p:nvPr/>
          </p:nvSpPr>
          <p:spPr>
            <a:xfrm>
              <a:off x="2737939" y="2600065"/>
              <a:ext cx="1813134"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Initial Graph</a:t>
              </a:r>
              <a:endParaRPr/>
            </a:p>
          </p:txBody>
        </p:sp>
        <p:sp>
          <p:nvSpPr>
            <p:cNvPr id="568" name="Google Shape;568;p10"/>
            <p:cNvSpPr/>
            <p:nvPr/>
          </p:nvSpPr>
          <p:spPr>
            <a:xfrm>
              <a:off x="4755382" y="2623048"/>
              <a:ext cx="1355041"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Subgraph</a:t>
              </a:r>
              <a:endParaRPr/>
            </a:p>
          </p:txBody>
        </p:sp>
        <p:sp>
          <p:nvSpPr>
            <p:cNvPr id="569" name="Google Shape;569;p10"/>
            <p:cNvSpPr/>
            <p:nvPr/>
          </p:nvSpPr>
          <p:spPr>
            <a:xfrm>
              <a:off x="6727707" y="2623048"/>
              <a:ext cx="1397011"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PageRank</a:t>
              </a:r>
              <a:endParaRPr/>
            </a:p>
          </p:txBody>
        </p:sp>
        <p:sp>
          <p:nvSpPr>
            <p:cNvPr id="570" name="Google Shape;570;p10"/>
            <p:cNvSpPr/>
            <p:nvPr/>
          </p:nvSpPr>
          <p:spPr>
            <a:xfrm>
              <a:off x="8449440" y="2643421"/>
              <a:ext cx="1397458"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Top Users</a:t>
              </a:r>
              <a:endParaRPr/>
            </a:p>
          </p:txBody>
        </p:sp>
      </p:grpSp>
      <p:sp>
        <p:nvSpPr>
          <p:cNvPr id="571" name="Google Shape;571;p10"/>
          <p:cNvSpPr/>
          <p:nvPr/>
        </p:nvSpPr>
        <p:spPr>
          <a:xfrm>
            <a:off x="2955496" y="2952887"/>
            <a:ext cx="1966725"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Preprocessing</a:t>
            </a:r>
            <a:endParaRPr/>
          </a:p>
        </p:txBody>
      </p:sp>
      <p:sp>
        <p:nvSpPr>
          <p:cNvPr id="572" name="Google Shape;572;p10"/>
          <p:cNvSpPr/>
          <p:nvPr/>
        </p:nvSpPr>
        <p:spPr>
          <a:xfrm>
            <a:off x="9759499" y="2952887"/>
            <a:ext cx="1326467"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Compute</a:t>
            </a:r>
            <a:endParaRPr/>
          </a:p>
        </p:txBody>
      </p:sp>
      <p:sp>
        <p:nvSpPr>
          <p:cNvPr id="573" name="Google Shape;573;p10"/>
          <p:cNvSpPr/>
          <p:nvPr/>
        </p:nvSpPr>
        <p:spPr>
          <a:xfrm>
            <a:off x="11594142" y="2952887"/>
            <a:ext cx="1459965" cy="44704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Post Proc.</a:t>
            </a:r>
            <a:endParaRPr/>
          </a:p>
        </p:txBody>
      </p:sp>
      <p:pic>
        <p:nvPicPr>
          <p:cNvPr id="574" name="Google Shape;574;p10"/>
          <p:cNvPicPr preferRelativeResize="0"/>
          <p:nvPr/>
        </p:nvPicPr>
        <p:blipFill rotWithShape="1">
          <a:blip r:embed="rId4">
            <a:alphaModFix/>
          </a:blip>
          <a:srcRect b="0" l="0" r="0" t="0"/>
          <a:stretch/>
        </p:blipFill>
        <p:spPr>
          <a:xfrm>
            <a:off x="4381500" y="870793"/>
            <a:ext cx="7479452" cy="274320"/>
          </a:xfrm>
          <a:prstGeom prst="rect">
            <a:avLst/>
          </a:prstGeom>
          <a:noFill/>
          <a:ln>
            <a:noFill/>
          </a:ln>
        </p:spPr>
      </p:pic>
      <p:sp>
        <p:nvSpPr>
          <p:cNvPr id="575" name="Google Shape;575;p10"/>
          <p:cNvSpPr/>
          <p:nvPr/>
        </p:nvSpPr>
        <p:spPr>
          <a:xfrm>
            <a:off x="5406435" y="1169036"/>
            <a:ext cx="551933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INTRODUCTION TO GRAPHX (CONTD.)</a:t>
            </a:r>
            <a:endParaRPr sz="22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1"/>
          <p:cNvSpPr/>
          <p:nvPr/>
        </p:nvSpPr>
        <p:spPr>
          <a:xfrm>
            <a:off x="915709" y="3871878"/>
            <a:ext cx="14433121" cy="245969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11"/>
          <p:cNvSpPr/>
          <p:nvPr/>
        </p:nvSpPr>
        <p:spPr>
          <a:xfrm>
            <a:off x="1486325" y="4229141"/>
            <a:ext cx="14020792"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sp>
        <p:nvSpPr>
          <p:cNvPr id="583" name="Google Shape;583;p11"/>
          <p:cNvSpPr/>
          <p:nvPr/>
        </p:nvSpPr>
        <p:spPr>
          <a:xfrm>
            <a:off x="1837477" y="4814833"/>
            <a:ext cx="812800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org.apache.spark._</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org.apache.spark.graphx._</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org.apache.spark.rdd.RDD</a:t>
            </a:r>
            <a:endParaRPr sz="2200">
              <a:solidFill>
                <a:srgbClr val="3F3F3F"/>
              </a:solidFill>
              <a:latin typeface="Courier New"/>
              <a:ea typeface="Courier New"/>
              <a:cs typeface="Courier New"/>
              <a:sym typeface="Courier New"/>
            </a:endParaRPr>
          </a:p>
        </p:txBody>
      </p:sp>
      <p:sp>
        <p:nvSpPr>
          <p:cNvPr id="584" name="Google Shape;584;p11"/>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To start working with GraphX, you first need to import it and Spark into your project.</a:t>
            </a:r>
            <a:endParaRPr/>
          </a:p>
        </p:txBody>
      </p:sp>
      <p:sp>
        <p:nvSpPr>
          <p:cNvPr id="585" name="Google Shape;585;p11"/>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11"/>
          <p:cNvSpPr txBox="1"/>
          <p:nvPr/>
        </p:nvSpPr>
        <p:spPr>
          <a:xfrm>
            <a:off x="1587459" y="2605109"/>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code to import GraphX and Spark in your project is as follows:</a:t>
            </a:r>
            <a:endParaRPr/>
          </a:p>
        </p:txBody>
      </p:sp>
      <p:sp>
        <p:nvSpPr>
          <p:cNvPr id="587" name="Google Shape;587;p11"/>
          <p:cNvSpPr/>
          <p:nvPr/>
        </p:nvSpPr>
        <p:spPr>
          <a:xfrm>
            <a:off x="963955" y="279937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 name="Google Shape;588;p11"/>
          <p:cNvSpPr/>
          <p:nvPr/>
        </p:nvSpPr>
        <p:spPr>
          <a:xfrm>
            <a:off x="6599806" y="1169036"/>
            <a:ext cx="313258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IMPORTING GRAPHX</a:t>
            </a:r>
            <a:endParaRPr sz="2200">
              <a:solidFill>
                <a:srgbClr val="3F3F3F"/>
              </a:solidFill>
              <a:latin typeface="Calibri"/>
              <a:ea typeface="Calibri"/>
              <a:cs typeface="Calibri"/>
              <a:sym typeface="Calibri"/>
            </a:endParaRPr>
          </a:p>
        </p:txBody>
      </p:sp>
      <p:sp>
        <p:nvSpPr>
          <p:cNvPr id="589" name="Google Shape;589;p1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590" name="Google Shape;590;p11"/>
          <p:cNvPicPr preferRelativeResize="0"/>
          <p:nvPr/>
        </p:nvPicPr>
        <p:blipFill rotWithShape="1">
          <a:blip r:embed="rId3">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grpSp>
        <p:nvGrpSpPr>
          <p:cNvPr id="597" name="Google Shape;597;p12"/>
          <p:cNvGrpSpPr/>
          <p:nvPr/>
        </p:nvGrpSpPr>
        <p:grpSpPr>
          <a:xfrm>
            <a:off x="4012448" y="2357501"/>
            <a:ext cx="8239292" cy="4991098"/>
            <a:chOff x="5730135" y="2076451"/>
            <a:chExt cx="8239292" cy="4991098"/>
          </a:xfrm>
        </p:grpSpPr>
        <p:grpSp>
          <p:nvGrpSpPr>
            <p:cNvPr id="598" name="Google Shape;598;p12"/>
            <p:cNvGrpSpPr/>
            <p:nvPr/>
          </p:nvGrpSpPr>
          <p:grpSpPr>
            <a:xfrm>
              <a:off x="10525865" y="2850219"/>
              <a:ext cx="3443562" cy="3443562"/>
              <a:chOff x="11502189" y="3441032"/>
              <a:chExt cx="2887579" cy="2887579"/>
            </a:xfrm>
          </p:grpSpPr>
          <p:sp>
            <p:nvSpPr>
              <p:cNvPr id="599" name="Google Shape;599;p12"/>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0" name="Google Shape;600;p12"/>
              <p:cNvPicPr preferRelativeResize="0"/>
              <p:nvPr/>
            </p:nvPicPr>
            <p:blipFill rotWithShape="1">
              <a:blip r:embed="rId3">
                <a:alphaModFix/>
              </a:blip>
              <a:srcRect b="0" l="0" r="0" t="0"/>
              <a:stretch/>
            </p:blipFill>
            <p:spPr>
              <a:xfrm>
                <a:off x="12050553" y="3989396"/>
                <a:ext cx="1790850" cy="1790850"/>
              </a:xfrm>
              <a:prstGeom prst="rect">
                <a:avLst/>
              </a:prstGeom>
              <a:noFill/>
              <a:ln>
                <a:noFill/>
              </a:ln>
            </p:spPr>
          </p:pic>
        </p:grpSp>
        <p:grpSp>
          <p:nvGrpSpPr>
            <p:cNvPr id="601" name="Google Shape;601;p12"/>
            <p:cNvGrpSpPr/>
            <p:nvPr/>
          </p:nvGrpSpPr>
          <p:grpSpPr>
            <a:xfrm>
              <a:off x="5730135" y="2076451"/>
              <a:ext cx="4795730" cy="4991098"/>
              <a:chOff x="5526814" y="1970814"/>
              <a:chExt cx="5202371" cy="5202371"/>
            </a:xfrm>
          </p:grpSpPr>
          <p:pic>
            <p:nvPicPr>
              <p:cNvPr id="602" name="Google Shape;602;p12"/>
              <p:cNvPicPr preferRelativeResize="0"/>
              <p:nvPr/>
            </p:nvPicPr>
            <p:blipFill rotWithShape="1">
              <a:blip r:embed="rId4">
                <a:alphaModFix/>
              </a:blip>
              <a:srcRect b="0" l="0" r="0" t="0"/>
              <a:stretch/>
            </p:blipFill>
            <p:spPr>
              <a:xfrm>
                <a:off x="5526814" y="1970814"/>
                <a:ext cx="5202371" cy="5202371"/>
              </a:xfrm>
              <a:prstGeom prst="rect">
                <a:avLst/>
              </a:prstGeom>
              <a:noFill/>
              <a:ln>
                <a:noFill/>
              </a:ln>
            </p:spPr>
          </p:pic>
          <p:grpSp>
            <p:nvGrpSpPr>
              <p:cNvPr id="603" name="Google Shape;603;p12"/>
              <p:cNvGrpSpPr/>
              <p:nvPr/>
            </p:nvGrpSpPr>
            <p:grpSpPr>
              <a:xfrm>
                <a:off x="6738981" y="3795027"/>
                <a:ext cx="1093458" cy="1093458"/>
                <a:chOff x="6738981" y="3795027"/>
                <a:chExt cx="1093458" cy="1093458"/>
              </a:xfrm>
            </p:grpSpPr>
            <p:sp>
              <p:nvSpPr>
                <p:cNvPr id="604" name="Google Shape;604;p12"/>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5" name="Google Shape;605;p12"/>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06" name="Google Shape;606;p12"/>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START LAB</a:t>
                </a:r>
                <a:endParaRPr b="1" sz="2400">
                  <a:solidFill>
                    <a:srgbClr val="3F3F3F"/>
                  </a:solidFill>
                  <a:latin typeface="Open Sans"/>
                  <a:ea typeface="Open Sans"/>
                  <a:cs typeface="Open Sans"/>
                  <a:sym typeface="Open Sans"/>
                </a:endParaRPr>
              </a:p>
            </p:txBody>
          </p:sp>
        </p:grpSp>
      </p:grpSp>
      <p:sp>
        <p:nvSpPr>
          <p:cNvPr id="607" name="Google Shape;607;p12"/>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LIVE EXAMPLE</a:t>
            </a:r>
            <a:endParaRPr sz="2200">
              <a:solidFill>
                <a:srgbClr val="3F3F3F"/>
              </a:solidFill>
              <a:latin typeface="Open Sans ExtraBold"/>
              <a:ea typeface="Open Sans ExtraBold"/>
              <a:cs typeface="Open Sans ExtraBold"/>
              <a:sym typeface="Open Sans ExtraBold"/>
            </a:endParaRPr>
          </a:p>
        </p:txBody>
      </p:sp>
      <p:pic>
        <p:nvPicPr>
          <p:cNvPr id="608" name="Google Shape;608;p12"/>
          <p:cNvPicPr preferRelativeResize="0"/>
          <p:nvPr/>
        </p:nvPicPr>
        <p:blipFill rotWithShape="1">
          <a:blip r:embed="rId5">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grpSp>
        <p:nvGrpSpPr>
          <p:cNvPr id="614" name="Google Shape;614;p13"/>
          <p:cNvGrpSpPr/>
          <p:nvPr/>
        </p:nvGrpSpPr>
        <p:grpSpPr>
          <a:xfrm>
            <a:off x="927100" y="3213348"/>
            <a:ext cx="14458509" cy="3214988"/>
            <a:chOff x="308211" y="-1025010"/>
            <a:chExt cx="14458508" cy="2379606"/>
          </a:xfrm>
        </p:grpSpPr>
        <p:sp>
          <p:nvSpPr>
            <p:cNvPr id="615" name="Google Shape;615;p13"/>
            <p:cNvSpPr/>
            <p:nvPr/>
          </p:nvSpPr>
          <p:spPr>
            <a:xfrm>
              <a:off x="308211" y="-1025010"/>
              <a:ext cx="14433120" cy="237960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13"/>
            <p:cNvSpPr/>
            <p:nvPr/>
          </p:nvSpPr>
          <p:spPr>
            <a:xfrm>
              <a:off x="745928" y="-873336"/>
              <a:ext cx="14020791" cy="387265"/>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800">
                  <a:solidFill>
                    <a:schemeClr val="dk1"/>
                  </a:solidFill>
                  <a:latin typeface="Calibri"/>
                  <a:ea typeface="Calibri"/>
                  <a:cs typeface="Calibri"/>
                  <a:sym typeface="Calibri"/>
                </a:rPr>
                <a:t>:</a:t>
              </a:r>
              <a:endParaRPr/>
            </a:p>
          </p:txBody>
        </p:sp>
      </p:grpSp>
      <p:sp>
        <p:nvSpPr>
          <p:cNvPr id="617" name="Google Shape;617;p13"/>
          <p:cNvSpPr/>
          <p:nvPr/>
        </p:nvSpPr>
        <p:spPr>
          <a:xfrm>
            <a:off x="1574787" y="3941487"/>
            <a:ext cx="8128000" cy="203902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2200">
                <a:solidFill>
                  <a:srgbClr val="3F3F3F"/>
                </a:solidFill>
                <a:latin typeface="Courier New"/>
                <a:ea typeface="Courier New"/>
                <a:cs typeface="Courier New"/>
                <a:sym typeface="Courier New"/>
              </a:rPr>
              <a:t>class Graph[VD, ED] {  </a:t>
            </a:r>
            <a:endParaRPr/>
          </a:p>
          <a:p>
            <a:pPr indent="0" lvl="0" marL="0" marR="0" rtl="0" algn="l">
              <a:lnSpc>
                <a:spcPct val="200000"/>
              </a:lnSpc>
              <a:spcBef>
                <a:spcPts val="0"/>
              </a:spcBef>
              <a:spcAft>
                <a:spcPts val="0"/>
              </a:spcAft>
              <a:buNone/>
            </a:pPr>
            <a:r>
              <a:rPr lang="en-US" sz="2200">
                <a:solidFill>
                  <a:srgbClr val="3F3F3F"/>
                </a:solidFill>
                <a:latin typeface="Courier New"/>
                <a:ea typeface="Courier New"/>
                <a:cs typeface="Courier New"/>
                <a:sym typeface="Courier New"/>
              </a:rPr>
              <a:t>val vertices: VertexRDD[VD]</a:t>
            </a:r>
            <a:endParaRPr/>
          </a:p>
          <a:p>
            <a:pPr indent="0" lvl="0" marL="0" marR="0" rtl="0" algn="l">
              <a:lnSpc>
                <a:spcPct val="200000"/>
              </a:lnSpc>
              <a:spcBef>
                <a:spcPts val="0"/>
              </a:spcBef>
              <a:spcAft>
                <a:spcPts val="0"/>
              </a:spcAft>
              <a:buNone/>
            </a:pPr>
            <a:r>
              <a:rPr lang="en-US" sz="2200">
                <a:solidFill>
                  <a:srgbClr val="3F3F3F"/>
                </a:solidFill>
                <a:latin typeface="Courier New"/>
                <a:ea typeface="Courier New"/>
                <a:cs typeface="Courier New"/>
                <a:sym typeface="Courier New"/>
              </a:rPr>
              <a:t>val edges: EdgeRDD[ED]}</a:t>
            </a:r>
            <a:endParaRPr/>
          </a:p>
        </p:txBody>
      </p:sp>
      <p:sp>
        <p:nvSpPr>
          <p:cNvPr id="618" name="Google Shape;618;p13"/>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50000"/>
              </a:lnSpc>
              <a:spcBef>
                <a:spcPts val="0"/>
              </a:spcBef>
              <a:spcAft>
                <a:spcPts val="0"/>
              </a:spcAft>
              <a:buClr>
                <a:srgbClr val="3F3F3F"/>
              </a:buClr>
              <a:buSzPct val="100000"/>
              <a:buFont typeface="Arial"/>
              <a:buNone/>
            </a:pPr>
            <a:r>
              <a:rPr lang="en-US" sz="2400">
                <a:solidFill>
                  <a:srgbClr val="3F3F3F"/>
                </a:solidFill>
                <a:latin typeface="Open Sans"/>
                <a:ea typeface="Open Sans"/>
                <a:cs typeface="Open Sans"/>
                <a:sym typeface="Open Sans"/>
              </a:rPr>
              <a:t>The property graph is a directed multigraph that has properties related to every vertex and edge.</a:t>
            </a:r>
            <a:endParaRPr/>
          </a:p>
        </p:txBody>
      </p:sp>
      <p:sp>
        <p:nvSpPr>
          <p:cNvPr id="619" name="Google Shape;619;p13"/>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13"/>
          <p:cNvSpPr/>
          <p:nvPr/>
        </p:nvSpPr>
        <p:spPr>
          <a:xfrm>
            <a:off x="6495611" y="1169036"/>
            <a:ext cx="334097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THE PROPERTY GRAPH</a:t>
            </a:r>
            <a:endParaRPr sz="2200">
              <a:solidFill>
                <a:srgbClr val="3F3F3F"/>
              </a:solidFill>
              <a:latin typeface="Calibri"/>
              <a:ea typeface="Calibri"/>
              <a:cs typeface="Calibri"/>
              <a:sym typeface="Calibri"/>
            </a:endParaRPr>
          </a:p>
        </p:txBody>
      </p:sp>
      <p:sp>
        <p:nvSpPr>
          <p:cNvPr id="621" name="Google Shape;621;p1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622" name="Google Shape;622;p13"/>
          <p:cNvPicPr preferRelativeResize="0"/>
          <p:nvPr/>
        </p:nvPicPr>
        <p:blipFill rotWithShape="1">
          <a:blip r:embed="rId3">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pSp>
        <p:nvGrpSpPr>
          <p:cNvPr id="628" name="Google Shape;628;p14"/>
          <p:cNvGrpSpPr/>
          <p:nvPr/>
        </p:nvGrpSpPr>
        <p:grpSpPr>
          <a:xfrm>
            <a:off x="2505168" y="3006208"/>
            <a:ext cx="11972738" cy="4589488"/>
            <a:chOff x="38855" y="0"/>
            <a:chExt cx="10559776" cy="3557550"/>
          </a:xfrm>
        </p:grpSpPr>
        <p:cxnSp>
          <p:nvCxnSpPr>
            <p:cNvPr id="629" name="Google Shape;629;p14"/>
            <p:cNvCxnSpPr/>
            <p:nvPr/>
          </p:nvCxnSpPr>
          <p:spPr>
            <a:xfrm flipH="1">
              <a:off x="8608959" y="499428"/>
              <a:ext cx="4022" cy="1920241"/>
            </a:xfrm>
            <a:prstGeom prst="straightConnector1">
              <a:avLst/>
            </a:prstGeom>
            <a:noFill/>
            <a:ln cap="flat" cmpd="sng" w="38100">
              <a:solidFill>
                <a:srgbClr val="FF9429"/>
              </a:solidFill>
              <a:prstDash val="solid"/>
              <a:miter lim="800000"/>
              <a:headEnd len="sm" w="sm" type="none"/>
              <a:tailEnd len="med" w="med" type="triangle"/>
            </a:ln>
          </p:spPr>
        </p:cxnSp>
        <p:grpSp>
          <p:nvGrpSpPr>
            <p:cNvPr id="630" name="Google Shape;630;p14"/>
            <p:cNvGrpSpPr/>
            <p:nvPr/>
          </p:nvGrpSpPr>
          <p:grpSpPr>
            <a:xfrm>
              <a:off x="227807" y="182434"/>
              <a:ext cx="640083" cy="640083"/>
              <a:chOff x="-1" y="-1"/>
              <a:chExt cx="640082" cy="640082"/>
            </a:xfrm>
          </p:grpSpPr>
          <p:sp>
            <p:nvSpPr>
              <p:cNvPr id="631" name="Google Shape;631;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32" name="Google Shape;632;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1</a:t>
                </a:r>
                <a:endParaRPr/>
              </a:p>
            </p:txBody>
          </p:sp>
        </p:grpSp>
        <p:cxnSp>
          <p:nvCxnSpPr>
            <p:cNvPr id="633" name="Google Shape;633;p14"/>
            <p:cNvCxnSpPr/>
            <p:nvPr/>
          </p:nvCxnSpPr>
          <p:spPr>
            <a:xfrm rot="10800000">
              <a:off x="547848" y="844595"/>
              <a:ext cx="4022" cy="1920241"/>
            </a:xfrm>
            <a:prstGeom prst="straightConnector1">
              <a:avLst/>
            </a:prstGeom>
            <a:noFill/>
            <a:ln cap="flat" cmpd="sng" w="38100">
              <a:solidFill>
                <a:srgbClr val="FF9429"/>
              </a:solidFill>
              <a:prstDash val="solid"/>
              <a:miter lim="800000"/>
              <a:headEnd len="sm" w="sm" type="none"/>
              <a:tailEnd len="med" w="med" type="triangle"/>
            </a:ln>
          </p:spPr>
        </p:cxnSp>
        <p:grpSp>
          <p:nvGrpSpPr>
            <p:cNvPr id="634" name="Google Shape;634;p14"/>
            <p:cNvGrpSpPr/>
            <p:nvPr/>
          </p:nvGrpSpPr>
          <p:grpSpPr>
            <a:xfrm>
              <a:off x="4248119" y="182434"/>
              <a:ext cx="640083" cy="640083"/>
              <a:chOff x="-1" y="-1"/>
              <a:chExt cx="640082" cy="640082"/>
            </a:xfrm>
          </p:grpSpPr>
          <p:sp>
            <p:nvSpPr>
              <p:cNvPr id="635" name="Google Shape;635;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36" name="Google Shape;636;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2</a:t>
                </a:r>
                <a:endParaRPr/>
              </a:p>
            </p:txBody>
          </p:sp>
        </p:grpSp>
        <p:cxnSp>
          <p:nvCxnSpPr>
            <p:cNvPr id="637" name="Google Shape;637;p14"/>
            <p:cNvCxnSpPr/>
            <p:nvPr/>
          </p:nvCxnSpPr>
          <p:spPr>
            <a:xfrm rot="10800000">
              <a:off x="4576392" y="848535"/>
              <a:ext cx="4022" cy="1920241"/>
            </a:xfrm>
            <a:prstGeom prst="straightConnector1">
              <a:avLst/>
            </a:prstGeom>
            <a:noFill/>
            <a:ln cap="flat" cmpd="sng" w="38100">
              <a:solidFill>
                <a:srgbClr val="FF9429"/>
              </a:solidFill>
              <a:prstDash val="solid"/>
              <a:miter lim="800000"/>
              <a:headEnd len="sm" w="sm" type="none"/>
              <a:tailEnd len="med" w="med" type="triangle"/>
            </a:ln>
          </p:spPr>
        </p:cxnSp>
        <p:grpSp>
          <p:nvGrpSpPr>
            <p:cNvPr id="638" name="Google Shape;638;p14"/>
            <p:cNvGrpSpPr/>
            <p:nvPr/>
          </p:nvGrpSpPr>
          <p:grpSpPr>
            <a:xfrm>
              <a:off x="8268432" y="182434"/>
              <a:ext cx="640083" cy="640083"/>
              <a:chOff x="-1" y="-1"/>
              <a:chExt cx="640082" cy="640082"/>
            </a:xfrm>
          </p:grpSpPr>
          <p:sp>
            <p:nvSpPr>
              <p:cNvPr id="639" name="Google Shape;639;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40" name="Google Shape;640;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3</a:t>
                </a:r>
                <a:endParaRPr/>
              </a:p>
            </p:txBody>
          </p:sp>
        </p:grpSp>
        <p:grpSp>
          <p:nvGrpSpPr>
            <p:cNvPr id="641" name="Google Shape;641;p14"/>
            <p:cNvGrpSpPr/>
            <p:nvPr/>
          </p:nvGrpSpPr>
          <p:grpSpPr>
            <a:xfrm>
              <a:off x="227807" y="2401378"/>
              <a:ext cx="640083" cy="640083"/>
              <a:chOff x="-1" y="-1"/>
              <a:chExt cx="640082" cy="640082"/>
            </a:xfrm>
          </p:grpSpPr>
          <p:sp>
            <p:nvSpPr>
              <p:cNvPr id="642" name="Google Shape;642;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43" name="Google Shape;643;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4</a:t>
                </a:r>
                <a:endParaRPr/>
              </a:p>
            </p:txBody>
          </p:sp>
        </p:grpSp>
        <p:grpSp>
          <p:nvGrpSpPr>
            <p:cNvPr id="644" name="Google Shape;644;p14"/>
            <p:cNvGrpSpPr/>
            <p:nvPr/>
          </p:nvGrpSpPr>
          <p:grpSpPr>
            <a:xfrm>
              <a:off x="4248119" y="2401378"/>
              <a:ext cx="640083" cy="640083"/>
              <a:chOff x="-1" y="-1"/>
              <a:chExt cx="640082" cy="640082"/>
            </a:xfrm>
          </p:grpSpPr>
          <p:sp>
            <p:nvSpPr>
              <p:cNvPr id="645" name="Google Shape;645;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46" name="Google Shape;646;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5</a:t>
                </a:r>
                <a:endParaRPr/>
              </a:p>
            </p:txBody>
          </p:sp>
        </p:grpSp>
        <p:grpSp>
          <p:nvGrpSpPr>
            <p:cNvPr id="647" name="Google Shape;647;p14"/>
            <p:cNvGrpSpPr/>
            <p:nvPr/>
          </p:nvGrpSpPr>
          <p:grpSpPr>
            <a:xfrm>
              <a:off x="8268432" y="2401378"/>
              <a:ext cx="640083" cy="640083"/>
              <a:chOff x="-1" y="-1"/>
              <a:chExt cx="640082" cy="640082"/>
            </a:xfrm>
          </p:grpSpPr>
          <p:sp>
            <p:nvSpPr>
              <p:cNvPr id="648" name="Google Shape;648;p14"/>
              <p:cNvSpPr/>
              <p:nvPr/>
            </p:nvSpPr>
            <p:spPr>
              <a:xfrm>
                <a:off x="-1" y="-1"/>
                <a:ext cx="640082" cy="640082"/>
              </a:xfrm>
              <a:prstGeom prst="ellipse">
                <a:avLst/>
              </a:prstGeom>
              <a:solidFill>
                <a:srgbClr val="FFFFFF"/>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49" name="Google Shape;649;p14"/>
              <p:cNvSpPr/>
              <p:nvPr/>
            </p:nvSpPr>
            <p:spPr>
              <a:xfrm>
                <a:off x="93737" y="135376"/>
                <a:ext cx="452606" cy="369329"/>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6</a:t>
                </a:r>
                <a:endParaRPr/>
              </a:p>
            </p:txBody>
          </p:sp>
        </p:grpSp>
        <p:cxnSp>
          <p:nvCxnSpPr>
            <p:cNvPr id="650" name="Google Shape;650;p14"/>
            <p:cNvCxnSpPr/>
            <p:nvPr/>
          </p:nvCxnSpPr>
          <p:spPr>
            <a:xfrm flipH="1">
              <a:off x="867887" y="524599"/>
              <a:ext cx="3383281" cy="4023"/>
            </a:xfrm>
            <a:prstGeom prst="straightConnector1">
              <a:avLst/>
            </a:prstGeom>
            <a:noFill/>
            <a:ln cap="flat" cmpd="sng" w="38100">
              <a:solidFill>
                <a:srgbClr val="FF9429"/>
              </a:solidFill>
              <a:prstDash val="solid"/>
              <a:miter lim="800000"/>
              <a:headEnd len="sm" w="sm" type="none"/>
              <a:tailEnd len="med" w="med" type="triangle"/>
            </a:ln>
          </p:spPr>
        </p:cxnSp>
        <p:cxnSp>
          <p:nvCxnSpPr>
            <p:cNvPr id="651" name="Google Shape;651;p14"/>
            <p:cNvCxnSpPr/>
            <p:nvPr/>
          </p:nvCxnSpPr>
          <p:spPr>
            <a:xfrm flipH="1">
              <a:off x="4886676" y="498454"/>
              <a:ext cx="3383281" cy="4023"/>
            </a:xfrm>
            <a:prstGeom prst="straightConnector1">
              <a:avLst/>
            </a:prstGeom>
            <a:noFill/>
            <a:ln cap="flat" cmpd="sng" w="38100">
              <a:solidFill>
                <a:srgbClr val="FF9429"/>
              </a:solidFill>
              <a:prstDash val="solid"/>
              <a:miter lim="800000"/>
              <a:headEnd len="sm" w="sm" type="none"/>
              <a:tailEnd len="med" w="med" type="triangle"/>
            </a:ln>
          </p:spPr>
        </p:cxnSp>
        <p:cxnSp>
          <p:nvCxnSpPr>
            <p:cNvPr id="652" name="Google Shape;652;p14"/>
            <p:cNvCxnSpPr/>
            <p:nvPr/>
          </p:nvCxnSpPr>
          <p:spPr>
            <a:xfrm>
              <a:off x="4904964" y="2721420"/>
              <a:ext cx="3383281" cy="4021"/>
            </a:xfrm>
            <a:prstGeom prst="straightConnector1">
              <a:avLst/>
            </a:prstGeom>
            <a:noFill/>
            <a:ln cap="flat" cmpd="sng" w="38100">
              <a:solidFill>
                <a:srgbClr val="FF9429"/>
              </a:solidFill>
              <a:prstDash val="solid"/>
              <a:miter lim="800000"/>
              <a:headEnd len="sm" w="sm" type="none"/>
              <a:tailEnd len="med" w="med" type="triangle"/>
            </a:ln>
          </p:spPr>
        </p:cxnSp>
        <p:cxnSp>
          <p:nvCxnSpPr>
            <p:cNvPr id="653" name="Google Shape;653;p14"/>
            <p:cNvCxnSpPr/>
            <p:nvPr/>
          </p:nvCxnSpPr>
          <p:spPr>
            <a:xfrm flipH="1">
              <a:off x="867889" y="780243"/>
              <a:ext cx="3530009" cy="1941178"/>
            </a:xfrm>
            <a:prstGeom prst="straightConnector1">
              <a:avLst/>
            </a:prstGeom>
            <a:noFill/>
            <a:ln cap="flat" cmpd="sng" w="38100">
              <a:solidFill>
                <a:srgbClr val="FF9429"/>
              </a:solidFill>
              <a:prstDash val="solid"/>
              <a:miter lim="800000"/>
              <a:headEnd len="sm" w="sm" type="none"/>
              <a:tailEnd len="med" w="med" type="triangle"/>
            </a:ln>
          </p:spPr>
        </p:cxnSp>
        <p:cxnSp>
          <p:nvCxnSpPr>
            <p:cNvPr id="654" name="Google Shape;654;p14"/>
            <p:cNvCxnSpPr/>
            <p:nvPr/>
          </p:nvCxnSpPr>
          <p:spPr>
            <a:xfrm flipH="1" rot="10800000">
              <a:off x="4794462" y="728778"/>
              <a:ext cx="3567709" cy="1766341"/>
            </a:xfrm>
            <a:prstGeom prst="straightConnector1">
              <a:avLst/>
            </a:prstGeom>
            <a:noFill/>
            <a:ln cap="flat" cmpd="sng" w="38100">
              <a:solidFill>
                <a:srgbClr val="FF9429"/>
              </a:solidFill>
              <a:prstDash val="solid"/>
              <a:miter lim="800000"/>
              <a:headEnd len="sm" w="sm" type="none"/>
              <a:tailEnd len="med" w="med" type="triangle"/>
            </a:ln>
          </p:spPr>
        </p:cxnSp>
        <p:sp>
          <p:nvSpPr>
            <p:cNvPr id="655" name="Google Shape;655;p14"/>
            <p:cNvSpPr/>
            <p:nvPr/>
          </p:nvSpPr>
          <p:spPr>
            <a:xfrm>
              <a:off x="653839" y="667855"/>
              <a:ext cx="1859971"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56" name="Google Shape;656;p14"/>
            <p:cNvSpPr/>
            <p:nvPr/>
          </p:nvSpPr>
          <p:spPr>
            <a:xfrm>
              <a:off x="1144923" y="815095"/>
              <a:ext cx="877802"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Alice </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28</a:t>
              </a:r>
              <a:endParaRPr/>
            </a:p>
          </p:txBody>
        </p:sp>
        <p:sp>
          <p:nvSpPr>
            <p:cNvPr id="657" name="Google Shape;657;p14"/>
            <p:cNvSpPr/>
            <p:nvPr/>
          </p:nvSpPr>
          <p:spPr>
            <a:xfrm>
              <a:off x="4718346" y="651952"/>
              <a:ext cx="1859970"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58" name="Google Shape;658;p14"/>
            <p:cNvSpPr/>
            <p:nvPr/>
          </p:nvSpPr>
          <p:spPr>
            <a:xfrm>
              <a:off x="5209429" y="815095"/>
              <a:ext cx="877802"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Bob </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27</a:t>
              </a:r>
              <a:endParaRPr/>
            </a:p>
          </p:txBody>
        </p:sp>
        <p:sp>
          <p:nvSpPr>
            <p:cNvPr id="659" name="Google Shape;659;p14"/>
            <p:cNvSpPr/>
            <p:nvPr/>
          </p:nvSpPr>
          <p:spPr>
            <a:xfrm>
              <a:off x="8738661" y="695170"/>
              <a:ext cx="1859970"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60" name="Google Shape;660;p14"/>
            <p:cNvSpPr/>
            <p:nvPr/>
          </p:nvSpPr>
          <p:spPr>
            <a:xfrm>
              <a:off x="9215316" y="815095"/>
              <a:ext cx="906656"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Charlie </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65</a:t>
              </a:r>
              <a:endParaRPr/>
            </a:p>
          </p:txBody>
        </p:sp>
        <p:sp>
          <p:nvSpPr>
            <p:cNvPr id="661" name="Google Shape;661;p14"/>
            <p:cNvSpPr/>
            <p:nvPr/>
          </p:nvSpPr>
          <p:spPr>
            <a:xfrm>
              <a:off x="8738661" y="2769451"/>
              <a:ext cx="1859970"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62" name="Google Shape;662;p14"/>
            <p:cNvSpPr/>
            <p:nvPr/>
          </p:nvSpPr>
          <p:spPr>
            <a:xfrm>
              <a:off x="9314672" y="2911221"/>
              <a:ext cx="877802"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Frank </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50</a:t>
              </a:r>
              <a:endParaRPr/>
            </a:p>
          </p:txBody>
        </p:sp>
        <p:sp>
          <p:nvSpPr>
            <p:cNvPr id="663" name="Google Shape;663;p14"/>
            <p:cNvSpPr/>
            <p:nvPr/>
          </p:nvSpPr>
          <p:spPr>
            <a:xfrm>
              <a:off x="4758907" y="2813978"/>
              <a:ext cx="1859970"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64" name="Google Shape;664;p14"/>
            <p:cNvSpPr/>
            <p:nvPr/>
          </p:nvSpPr>
          <p:spPr>
            <a:xfrm>
              <a:off x="5233105" y="2911221"/>
              <a:ext cx="959748"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Edward </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52</a:t>
              </a:r>
              <a:endParaRPr/>
            </a:p>
          </p:txBody>
        </p:sp>
        <p:sp>
          <p:nvSpPr>
            <p:cNvPr id="665" name="Google Shape;665;p14"/>
            <p:cNvSpPr/>
            <p:nvPr/>
          </p:nvSpPr>
          <p:spPr>
            <a:xfrm>
              <a:off x="762682" y="2817099"/>
              <a:ext cx="1859970" cy="703053"/>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28AADD"/>
            </a:solidFill>
            <a:ln cap="flat" cmpd="sng" w="12700">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66" name="Google Shape;666;p14"/>
            <p:cNvSpPr/>
            <p:nvPr/>
          </p:nvSpPr>
          <p:spPr>
            <a:xfrm>
              <a:off x="1233442" y="2911221"/>
              <a:ext cx="877802" cy="646329"/>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David</a:t>
              </a:r>
              <a:endParaRPr/>
            </a:p>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Age: 40</a:t>
              </a:r>
              <a:endParaRPr/>
            </a:p>
          </p:txBody>
        </p:sp>
        <p:sp>
          <p:nvSpPr>
            <p:cNvPr id="667" name="Google Shape;667;p14"/>
            <p:cNvSpPr/>
            <p:nvPr/>
          </p:nvSpPr>
          <p:spPr>
            <a:xfrm>
              <a:off x="2192549" y="33269"/>
              <a:ext cx="804728"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68" name="Google Shape;668;p14"/>
            <p:cNvSpPr/>
            <p:nvPr/>
          </p:nvSpPr>
          <p:spPr>
            <a:xfrm>
              <a:off x="2483023" y="12774"/>
              <a:ext cx="223777"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7</a:t>
              </a:r>
              <a:endParaRPr/>
            </a:p>
          </p:txBody>
        </p:sp>
        <p:sp>
          <p:nvSpPr>
            <p:cNvPr id="669" name="Google Shape;669;p14"/>
            <p:cNvSpPr/>
            <p:nvPr/>
          </p:nvSpPr>
          <p:spPr>
            <a:xfrm>
              <a:off x="6284086" y="20495"/>
              <a:ext cx="804728"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70" name="Google Shape;670;p14"/>
            <p:cNvSpPr/>
            <p:nvPr/>
          </p:nvSpPr>
          <p:spPr>
            <a:xfrm>
              <a:off x="6574560" y="0"/>
              <a:ext cx="223777"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4</a:t>
              </a:r>
              <a:endParaRPr/>
            </a:p>
          </p:txBody>
        </p:sp>
        <p:sp>
          <p:nvSpPr>
            <p:cNvPr id="671" name="Google Shape;671;p14"/>
            <p:cNvSpPr/>
            <p:nvPr/>
          </p:nvSpPr>
          <p:spPr>
            <a:xfrm>
              <a:off x="6285334" y="2223726"/>
              <a:ext cx="804728"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72" name="Google Shape;672;p14"/>
            <p:cNvSpPr/>
            <p:nvPr/>
          </p:nvSpPr>
          <p:spPr>
            <a:xfrm>
              <a:off x="6575808" y="2203230"/>
              <a:ext cx="223777"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3</a:t>
              </a:r>
              <a:endParaRPr/>
            </a:p>
          </p:txBody>
        </p:sp>
        <p:sp>
          <p:nvSpPr>
            <p:cNvPr id="673" name="Google Shape;673;p14"/>
            <p:cNvSpPr/>
            <p:nvPr/>
          </p:nvSpPr>
          <p:spPr>
            <a:xfrm rot="-1730391">
              <a:off x="6691189" y="834168"/>
              <a:ext cx="804728"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74" name="Google Shape;674;p14"/>
            <p:cNvSpPr/>
            <p:nvPr/>
          </p:nvSpPr>
          <p:spPr>
            <a:xfrm rot="-1569062">
              <a:off x="6978440" y="853276"/>
              <a:ext cx="223777"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8</a:t>
              </a:r>
              <a:endParaRPr/>
            </a:p>
          </p:txBody>
        </p:sp>
        <p:sp>
          <p:nvSpPr>
            <p:cNvPr id="675" name="Google Shape;675;p14"/>
            <p:cNvSpPr/>
            <p:nvPr/>
          </p:nvSpPr>
          <p:spPr>
            <a:xfrm rot="-5400000">
              <a:off x="7851974" y="1500303"/>
              <a:ext cx="940393"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76" name="Google Shape;676;p14"/>
            <p:cNvSpPr/>
            <p:nvPr/>
          </p:nvSpPr>
          <p:spPr>
            <a:xfrm rot="-5400000">
              <a:off x="8076945" y="1525975"/>
              <a:ext cx="397504"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3</a:t>
              </a:r>
              <a:endParaRPr/>
            </a:p>
          </p:txBody>
        </p:sp>
        <p:sp>
          <p:nvSpPr>
            <p:cNvPr id="677" name="Google Shape;677;p14"/>
            <p:cNvSpPr/>
            <p:nvPr/>
          </p:nvSpPr>
          <p:spPr>
            <a:xfrm rot="-5400000">
              <a:off x="3834965" y="1581686"/>
              <a:ext cx="940392"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78" name="Google Shape;678;p14"/>
            <p:cNvSpPr/>
            <p:nvPr/>
          </p:nvSpPr>
          <p:spPr>
            <a:xfrm rot="-5400000">
              <a:off x="4059935" y="1607357"/>
              <a:ext cx="397504"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2</a:t>
              </a:r>
              <a:endParaRPr/>
            </a:p>
          </p:txBody>
        </p:sp>
        <p:sp>
          <p:nvSpPr>
            <p:cNvPr id="679" name="Google Shape;679;p14"/>
            <p:cNvSpPr/>
            <p:nvPr/>
          </p:nvSpPr>
          <p:spPr>
            <a:xfrm rot="-1892807">
              <a:off x="2581672" y="1032998"/>
              <a:ext cx="804728"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80" name="Google Shape;680;p14"/>
            <p:cNvSpPr/>
            <p:nvPr/>
          </p:nvSpPr>
          <p:spPr>
            <a:xfrm rot="-1569062">
              <a:off x="2868923" y="1052106"/>
              <a:ext cx="223777"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2</a:t>
              </a:r>
              <a:endParaRPr/>
            </a:p>
          </p:txBody>
        </p:sp>
        <p:sp>
          <p:nvSpPr>
            <p:cNvPr id="681" name="Google Shape;681;p14"/>
            <p:cNvSpPr/>
            <p:nvPr/>
          </p:nvSpPr>
          <p:spPr>
            <a:xfrm rot="-5400000">
              <a:off x="-200203" y="1531409"/>
              <a:ext cx="940393" cy="40915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Open Sans"/>
                <a:ea typeface="Open Sans"/>
                <a:cs typeface="Open Sans"/>
                <a:sym typeface="Open Sans"/>
              </a:endParaRPr>
            </a:p>
          </p:txBody>
        </p:sp>
        <p:sp>
          <p:nvSpPr>
            <p:cNvPr id="682" name="Google Shape;682;p14"/>
            <p:cNvSpPr/>
            <p:nvPr/>
          </p:nvSpPr>
          <p:spPr>
            <a:xfrm rot="-5400000">
              <a:off x="24768" y="1557080"/>
              <a:ext cx="397504"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1</a:t>
              </a:r>
              <a:endParaRPr/>
            </a:p>
          </p:txBody>
        </p:sp>
      </p:grpSp>
      <p:sp>
        <p:nvSpPr>
          <p:cNvPr id="683" name="Google Shape;683;p14"/>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diagram depicts a mini social network with users (vertices) and “likes” as directed edges.</a:t>
            </a:r>
            <a:endParaRPr/>
          </a:p>
        </p:txBody>
      </p:sp>
      <p:sp>
        <p:nvSpPr>
          <p:cNvPr id="684" name="Google Shape;684;p14"/>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14"/>
          <p:cNvSpPr/>
          <p:nvPr/>
        </p:nvSpPr>
        <p:spPr>
          <a:xfrm>
            <a:off x="5817188" y="1169036"/>
            <a:ext cx="469782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THE PROPERTY GRAPH (CONTD.)</a:t>
            </a:r>
            <a:endParaRPr/>
          </a:p>
        </p:txBody>
      </p:sp>
      <p:sp>
        <p:nvSpPr>
          <p:cNvPr id="686" name="Google Shape;686;p1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687" name="Google Shape;687;p14"/>
          <p:cNvPicPr preferRelativeResize="0"/>
          <p:nvPr/>
        </p:nvPicPr>
        <p:blipFill rotWithShape="1">
          <a:blip r:embed="rId4">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15"/>
          <p:cNvGrpSpPr/>
          <p:nvPr/>
        </p:nvGrpSpPr>
        <p:grpSpPr>
          <a:xfrm>
            <a:off x="2162127" y="4158701"/>
            <a:ext cx="3185846" cy="1564702"/>
            <a:chOff x="267954" y="2432228"/>
            <a:chExt cx="3185846" cy="1564702"/>
          </a:xfrm>
        </p:grpSpPr>
        <p:sp>
          <p:nvSpPr>
            <p:cNvPr id="694" name="Google Shape;694;p15"/>
            <p:cNvSpPr/>
            <p:nvPr/>
          </p:nvSpPr>
          <p:spPr>
            <a:xfrm>
              <a:off x="267954" y="2443400"/>
              <a:ext cx="3150012" cy="1553530"/>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15"/>
            <p:cNvSpPr/>
            <p:nvPr/>
          </p:nvSpPr>
          <p:spPr>
            <a:xfrm>
              <a:off x="267954" y="2432228"/>
              <a:ext cx="3185846" cy="1487554"/>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Fault-Tolerant, Distributed, Immutable</a:t>
              </a:r>
              <a:endParaRPr/>
            </a:p>
          </p:txBody>
        </p:sp>
      </p:grpSp>
      <p:grpSp>
        <p:nvGrpSpPr>
          <p:cNvPr id="696" name="Google Shape;696;p15"/>
          <p:cNvGrpSpPr/>
          <p:nvPr/>
        </p:nvGrpSpPr>
        <p:grpSpPr>
          <a:xfrm>
            <a:off x="6443944" y="4125713"/>
            <a:ext cx="3410541" cy="1553530"/>
            <a:chOff x="323931" y="4184218"/>
            <a:chExt cx="3410541" cy="1553530"/>
          </a:xfrm>
        </p:grpSpPr>
        <p:sp>
          <p:nvSpPr>
            <p:cNvPr id="697" name="Google Shape;697;p15"/>
            <p:cNvSpPr/>
            <p:nvPr/>
          </p:nvSpPr>
          <p:spPr>
            <a:xfrm>
              <a:off x="437075" y="4184218"/>
              <a:ext cx="3150012" cy="1553530"/>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15"/>
            <p:cNvSpPr/>
            <p:nvPr/>
          </p:nvSpPr>
          <p:spPr>
            <a:xfrm>
              <a:off x="323931" y="4440446"/>
              <a:ext cx="3410541" cy="1118223"/>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Vertex-Partitioning Heuristics</a:t>
              </a:r>
              <a:endParaRPr/>
            </a:p>
          </p:txBody>
        </p:sp>
      </p:grpSp>
      <p:grpSp>
        <p:nvGrpSpPr>
          <p:cNvPr id="699" name="Google Shape;699;p15"/>
          <p:cNvGrpSpPr/>
          <p:nvPr/>
        </p:nvGrpSpPr>
        <p:grpSpPr>
          <a:xfrm>
            <a:off x="10950456" y="4096861"/>
            <a:ext cx="3150012" cy="1553530"/>
            <a:chOff x="11945538" y="4125713"/>
            <a:chExt cx="3150012" cy="1553530"/>
          </a:xfrm>
        </p:grpSpPr>
        <p:sp>
          <p:nvSpPr>
            <p:cNvPr id="700" name="Google Shape;700;p15"/>
            <p:cNvSpPr/>
            <p:nvPr/>
          </p:nvSpPr>
          <p:spPr>
            <a:xfrm>
              <a:off x="11945538" y="4125713"/>
              <a:ext cx="3150012" cy="1553530"/>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15"/>
            <p:cNvSpPr/>
            <p:nvPr/>
          </p:nvSpPr>
          <p:spPr>
            <a:xfrm>
              <a:off x="11965681" y="4333176"/>
              <a:ext cx="3073893" cy="1118223"/>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Similar to a Typed Collections RDDs </a:t>
              </a:r>
              <a:endParaRPr/>
            </a:p>
          </p:txBody>
        </p:sp>
      </p:grpSp>
      <p:sp>
        <p:nvSpPr>
          <p:cNvPr id="702" name="Google Shape;702;p15"/>
          <p:cNvSpPr txBox="1"/>
          <p:nvPr/>
        </p:nvSpPr>
        <p:spPr>
          <a:xfrm>
            <a:off x="1801133" y="3184293"/>
            <a:ext cx="15528925" cy="72474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p:txBody>
      </p:sp>
      <p:sp>
        <p:nvSpPr>
          <p:cNvPr id="703" name="Google Shape;703;p15"/>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A few features of the property graph are listed below:</a:t>
            </a:r>
            <a:endParaRPr/>
          </a:p>
        </p:txBody>
      </p:sp>
      <p:sp>
        <p:nvSpPr>
          <p:cNvPr id="704" name="Google Shape;704;p15"/>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5" name="Google Shape;705;p15"/>
          <p:cNvSpPr/>
          <p:nvPr/>
        </p:nvSpPr>
        <p:spPr>
          <a:xfrm>
            <a:off x="5542049" y="1169036"/>
            <a:ext cx="524810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FEATURES OF THE PROPERTY GRAPH</a:t>
            </a:r>
            <a:endParaRPr sz="2200">
              <a:solidFill>
                <a:srgbClr val="3F3F3F"/>
              </a:solidFill>
              <a:latin typeface="Calibri"/>
              <a:ea typeface="Calibri"/>
              <a:cs typeface="Calibri"/>
              <a:sym typeface="Calibri"/>
            </a:endParaRPr>
          </a:p>
        </p:txBody>
      </p:sp>
      <p:sp>
        <p:nvSpPr>
          <p:cNvPr id="706" name="Google Shape;706;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707" name="Google Shape;707;p15"/>
          <p:cNvPicPr preferRelativeResize="0"/>
          <p:nvPr/>
        </p:nvPicPr>
        <p:blipFill rotWithShape="1">
          <a:blip r:embed="rId3">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grpSp>
        <p:nvGrpSpPr>
          <p:cNvPr id="713" name="Google Shape;713;p16"/>
          <p:cNvGrpSpPr/>
          <p:nvPr/>
        </p:nvGrpSpPr>
        <p:grpSpPr>
          <a:xfrm>
            <a:off x="1058164" y="2469351"/>
            <a:ext cx="14433121" cy="3357974"/>
            <a:chOff x="476163" y="358647"/>
            <a:chExt cx="14433120" cy="3357973"/>
          </a:xfrm>
        </p:grpSpPr>
        <p:sp>
          <p:nvSpPr>
            <p:cNvPr id="714" name="Google Shape;714;p16"/>
            <p:cNvSpPr/>
            <p:nvPr/>
          </p:nvSpPr>
          <p:spPr>
            <a:xfrm>
              <a:off x="476163" y="358647"/>
              <a:ext cx="14433120" cy="335797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16"/>
            <p:cNvSpPr/>
            <p:nvPr/>
          </p:nvSpPr>
          <p:spPr>
            <a:xfrm>
              <a:off x="764432" y="476850"/>
              <a:ext cx="14020792"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716" name="Google Shape;716;p16"/>
          <p:cNvSpPr/>
          <p:nvPr/>
        </p:nvSpPr>
        <p:spPr>
          <a:xfrm>
            <a:off x="1587459" y="3159607"/>
            <a:ext cx="11955501"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type VertexId = Long</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vertices:RDD[(VertexId,String)] = sc.parallelize(List((1L,“Alice”),(2L,“Bob”),(3L,“Charlie”)))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class Edge[ED]( val srcId:VertexId,val dstId: VertexId,val attr: ED)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edges: RDD[Edge[String]] = sc.parallelize(List(Edge(1L,2L,“coworker”),Edge(2L,3L,“friend”)))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graph = Graph(vertices,edges)</a:t>
            </a:r>
            <a:endParaRPr/>
          </a:p>
        </p:txBody>
      </p:sp>
      <p:grpSp>
        <p:nvGrpSpPr>
          <p:cNvPr id="717" name="Google Shape;717;p16"/>
          <p:cNvGrpSpPr/>
          <p:nvPr/>
        </p:nvGrpSpPr>
        <p:grpSpPr>
          <a:xfrm>
            <a:off x="7053067" y="5945528"/>
            <a:ext cx="2798110" cy="2931193"/>
            <a:chOff x="10323886" y="5201885"/>
            <a:chExt cx="3410775" cy="3572999"/>
          </a:xfrm>
        </p:grpSpPr>
        <p:grpSp>
          <p:nvGrpSpPr>
            <p:cNvPr id="718" name="Google Shape;718;p16"/>
            <p:cNvGrpSpPr/>
            <p:nvPr/>
          </p:nvGrpSpPr>
          <p:grpSpPr>
            <a:xfrm>
              <a:off x="10751516" y="8134800"/>
              <a:ext cx="640082" cy="640084"/>
              <a:chOff x="0" y="-1"/>
              <a:chExt cx="640080" cy="640082"/>
            </a:xfrm>
          </p:grpSpPr>
          <p:sp>
            <p:nvSpPr>
              <p:cNvPr id="719" name="Google Shape;719;p16"/>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16"/>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3</a:t>
                </a:r>
                <a:endParaRPr/>
              </a:p>
            </p:txBody>
          </p:sp>
        </p:grpSp>
        <p:grpSp>
          <p:nvGrpSpPr>
            <p:cNvPr id="721" name="Google Shape;721;p16"/>
            <p:cNvGrpSpPr/>
            <p:nvPr/>
          </p:nvGrpSpPr>
          <p:grpSpPr>
            <a:xfrm>
              <a:off x="10323886" y="5201885"/>
              <a:ext cx="3410775" cy="3361504"/>
              <a:chOff x="10323886" y="5201885"/>
              <a:chExt cx="3410775" cy="3361504"/>
            </a:xfrm>
          </p:grpSpPr>
          <p:cxnSp>
            <p:nvCxnSpPr>
              <p:cNvPr id="722" name="Google Shape;722;p16"/>
              <p:cNvCxnSpPr/>
              <p:nvPr/>
            </p:nvCxnSpPr>
            <p:spPr>
              <a:xfrm flipH="1">
                <a:off x="11083915" y="5293954"/>
                <a:ext cx="4021" cy="1371601"/>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15" id="723" name="Google Shape;723;p16"/>
              <p:cNvPicPr preferRelativeResize="0"/>
              <p:nvPr/>
            </p:nvPicPr>
            <p:blipFill rotWithShape="1">
              <a:blip r:embed="rId3">
                <a:alphaModFix/>
              </a:blip>
              <a:srcRect b="0" l="0" r="0" t="0"/>
              <a:stretch/>
            </p:blipFill>
            <p:spPr>
              <a:xfrm>
                <a:off x="11832449" y="5201885"/>
                <a:ext cx="1787603" cy="973441"/>
              </a:xfrm>
              <a:prstGeom prst="rect">
                <a:avLst/>
              </a:prstGeom>
              <a:noFill/>
              <a:ln>
                <a:noFill/>
              </a:ln>
            </p:spPr>
          </p:pic>
          <p:sp>
            <p:nvSpPr>
              <p:cNvPr id="724" name="Google Shape;724;p16"/>
              <p:cNvSpPr/>
              <p:nvPr/>
            </p:nvSpPr>
            <p:spPr>
              <a:xfrm>
                <a:off x="12230304" y="5526050"/>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Amy</a:t>
                </a:r>
                <a:endParaRPr/>
              </a:p>
            </p:txBody>
          </p:sp>
          <p:pic>
            <p:nvPicPr>
              <p:cNvPr descr="Picture 17" id="725" name="Google Shape;725;p16"/>
              <p:cNvPicPr preferRelativeResize="0"/>
              <p:nvPr/>
            </p:nvPicPr>
            <p:blipFill rotWithShape="1">
              <a:blip r:embed="rId3">
                <a:alphaModFix/>
              </a:blip>
              <a:srcRect b="0" l="0" r="0" t="0"/>
              <a:stretch/>
            </p:blipFill>
            <p:spPr>
              <a:xfrm>
                <a:off x="11946287" y="6434591"/>
                <a:ext cx="1787603" cy="973440"/>
              </a:xfrm>
              <a:prstGeom prst="rect">
                <a:avLst/>
              </a:prstGeom>
              <a:noFill/>
              <a:ln>
                <a:noFill/>
              </a:ln>
            </p:spPr>
          </p:pic>
          <p:sp>
            <p:nvSpPr>
              <p:cNvPr id="726" name="Google Shape;726;p16"/>
              <p:cNvSpPr/>
              <p:nvPr/>
            </p:nvSpPr>
            <p:spPr>
              <a:xfrm>
                <a:off x="12344142" y="6777044"/>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Bob</a:t>
                </a:r>
                <a:endParaRPr/>
              </a:p>
            </p:txBody>
          </p:sp>
          <p:pic>
            <p:nvPicPr>
              <p:cNvPr descr="Picture 19" id="727" name="Google Shape;727;p16"/>
              <p:cNvPicPr preferRelativeResize="0"/>
              <p:nvPr/>
            </p:nvPicPr>
            <p:blipFill rotWithShape="1">
              <a:blip r:embed="rId3">
                <a:alphaModFix/>
              </a:blip>
              <a:srcRect b="0" l="0" r="0" t="0"/>
              <a:stretch/>
            </p:blipFill>
            <p:spPr>
              <a:xfrm>
                <a:off x="11947058" y="7589948"/>
                <a:ext cx="1787603" cy="973441"/>
              </a:xfrm>
              <a:prstGeom prst="rect">
                <a:avLst/>
              </a:prstGeom>
              <a:noFill/>
              <a:ln>
                <a:noFill/>
              </a:ln>
            </p:spPr>
          </p:pic>
          <p:sp>
            <p:nvSpPr>
              <p:cNvPr id="728" name="Google Shape;728;p16"/>
              <p:cNvSpPr/>
              <p:nvPr/>
            </p:nvSpPr>
            <p:spPr>
              <a:xfrm>
                <a:off x="12344913" y="7932401"/>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Cathie</a:t>
                </a:r>
                <a:endParaRPr/>
              </a:p>
            </p:txBody>
          </p:sp>
          <p:grpSp>
            <p:nvGrpSpPr>
              <p:cNvPr id="729" name="Google Shape;729;p16"/>
              <p:cNvGrpSpPr/>
              <p:nvPr/>
            </p:nvGrpSpPr>
            <p:grpSpPr>
              <a:xfrm>
                <a:off x="10751515" y="5227157"/>
                <a:ext cx="640082" cy="640083"/>
                <a:chOff x="0" y="-1"/>
                <a:chExt cx="640080" cy="640082"/>
              </a:xfrm>
            </p:grpSpPr>
            <p:sp>
              <p:nvSpPr>
                <p:cNvPr id="730" name="Google Shape;730;p16"/>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16"/>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1</a:t>
                  </a:r>
                  <a:endParaRPr/>
                </a:p>
              </p:txBody>
            </p:sp>
          </p:grpSp>
          <p:cxnSp>
            <p:nvCxnSpPr>
              <p:cNvPr id="732" name="Google Shape;732;p16"/>
              <p:cNvCxnSpPr/>
              <p:nvPr/>
            </p:nvCxnSpPr>
            <p:spPr>
              <a:xfrm>
                <a:off x="11090753" y="6538849"/>
                <a:ext cx="0" cy="1582283"/>
              </a:xfrm>
              <a:prstGeom prst="straightConnector1">
                <a:avLst/>
              </a:prstGeom>
              <a:noFill/>
              <a:ln cap="flat" cmpd="sng" w="38100">
                <a:solidFill>
                  <a:srgbClr val="FF9429"/>
                </a:solidFill>
                <a:prstDash val="solid"/>
                <a:miter lim="800000"/>
                <a:headEnd len="sm" w="sm" type="none"/>
                <a:tailEnd len="med" w="med" type="triangle"/>
              </a:ln>
            </p:spPr>
          </p:cxnSp>
          <p:grpSp>
            <p:nvGrpSpPr>
              <p:cNvPr id="733" name="Google Shape;733;p16"/>
              <p:cNvGrpSpPr/>
              <p:nvPr/>
            </p:nvGrpSpPr>
            <p:grpSpPr>
              <a:xfrm>
                <a:off x="10781188" y="6655653"/>
                <a:ext cx="640081" cy="640083"/>
                <a:chOff x="0" y="-1"/>
                <a:chExt cx="640080" cy="640082"/>
              </a:xfrm>
            </p:grpSpPr>
            <p:sp>
              <p:nvSpPr>
                <p:cNvPr id="734" name="Google Shape;734;p16"/>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16"/>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2</a:t>
                  </a:r>
                  <a:endParaRPr/>
                </a:p>
              </p:txBody>
            </p:sp>
          </p:grpSp>
          <p:sp>
            <p:nvSpPr>
              <p:cNvPr id="736" name="Google Shape;736;p16"/>
              <p:cNvSpPr/>
              <p:nvPr/>
            </p:nvSpPr>
            <p:spPr>
              <a:xfrm>
                <a:off x="10370869" y="7361639"/>
                <a:ext cx="1573276" cy="456618"/>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16"/>
              <p:cNvSpPr/>
              <p:nvPr/>
            </p:nvSpPr>
            <p:spPr>
              <a:xfrm>
                <a:off x="10323886" y="5924293"/>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Google Shape;738;p16"/>
              <p:cNvSpPr/>
              <p:nvPr/>
            </p:nvSpPr>
            <p:spPr>
              <a:xfrm>
                <a:off x="10406543" y="6004905"/>
                <a:ext cx="1539744"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Coworker</a:t>
                </a:r>
                <a:endParaRPr/>
              </a:p>
            </p:txBody>
          </p:sp>
          <p:sp>
            <p:nvSpPr>
              <p:cNvPr id="739" name="Google Shape;739;p16"/>
              <p:cNvSpPr/>
              <p:nvPr/>
            </p:nvSpPr>
            <p:spPr>
              <a:xfrm>
                <a:off x="10327851" y="7424397"/>
                <a:ext cx="1539744"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Friend</a:t>
                </a:r>
                <a:endParaRPr/>
              </a:p>
            </p:txBody>
          </p:sp>
        </p:grpSp>
      </p:grpSp>
      <p:sp>
        <p:nvSpPr>
          <p:cNvPr id="740" name="Google Shape;740;p16"/>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 The code to create a simple graph of coworker is shown below:</a:t>
            </a:r>
            <a:endParaRPr/>
          </a:p>
        </p:txBody>
      </p:sp>
      <p:sp>
        <p:nvSpPr>
          <p:cNvPr id="741" name="Google Shape;741;p16"/>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Google Shape;742;p16"/>
          <p:cNvSpPr/>
          <p:nvPr/>
        </p:nvSpPr>
        <p:spPr>
          <a:xfrm>
            <a:off x="6686593" y="1169036"/>
            <a:ext cx="295901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CREATING A GRAPH</a:t>
            </a:r>
            <a:endParaRPr sz="2200">
              <a:solidFill>
                <a:srgbClr val="3F3F3F"/>
              </a:solidFill>
              <a:latin typeface="Calibri"/>
              <a:ea typeface="Calibri"/>
              <a:cs typeface="Calibri"/>
              <a:sym typeface="Calibri"/>
            </a:endParaRPr>
          </a:p>
        </p:txBody>
      </p:sp>
      <p:sp>
        <p:nvSpPr>
          <p:cNvPr id="743" name="Google Shape;743;p1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744" name="Google Shape;744;p16"/>
          <p:cNvPicPr preferRelativeResize="0"/>
          <p:nvPr/>
        </p:nvPicPr>
        <p:blipFill rotWithShape="1">
          <a:blip r:embed="rId4">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grpSp>
        <p:nvGrpSpPr>
          <p:cNvPr id="751" name="Google Shape;751;p17"/>
          <p:cNvGrpSpPr/>
          <p:nvPr/>
        </p:nvGrpSpPr>
        <p:grpSpPr>
          <a:xfrm>
            <a:off x="4012448" y="2357501"/>
            <a:ext cx="8239292" cy="4991098"/>
            <a:chOff x="5730135" y="2076451"/>
            <a:chExt cx="8239292" cy="4991098"/>
          </a:xfrm>
        </p:grpSpPr>
        <p:grpSp>
          <p:nvGrpSpPr>
            <p:cNvPr id="752" name="Google Shape;752;p17"/>
            <p:cNvGrpSpPr/>
            <p:nvPr/>
          </p:nvGrpSpPr>
          <p:grpSpPr>
            <a:xfrm>
              <a:off x="10525865" y="2850219"/>
              <a:ext cx="3443562" cy="3443562"/>
              <a:chOff x="11502189" y="3441032"/>
              <a:chExt cx="2887579" cy="2887579"/>
            </a:xfrm>
          </p:grpSpPr>
          <p:sp>
            <p:nvSpPr>
              <p:cNvPr id="753" name="Google Shape;753;p17"/>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54" name="Google Shape;754;p17"/>
              <p:cNvPicPr preferRelativeResize="0"/>
              <p:nvPr/>
            </p:nvPicPr>
            <p:blipFill rotWithShape="1">
              <a:blip r:embed="rId3">
                <a:alphaModFix/>
              </a:blip>
              <a:srcRect b="0" l="0" r="0" t="0"/>
              <a:stretch/>
            </p:blipFill>
            <p:spPr>
              <a:xfrm>
                <a:off x="12050553" y="3989396"/>
                <a:ext cx="1790850" cy="1790850"/>
              </a:xfrm>
              <a:prstGeom prst="rect">
                <a:avLst/>
              </a:prstGeom>
              <a:noFill/>
              <a:ln>
                <a:noFill/>
              </a:ln>
            </p:spPr>
          </p:pic>
        </p:grpSp>
        <p:grpSp>
          <p:nvGrpSpPr>
            <p:cNvPr id="755" name="Google Shape;755;p17"/>
            <p:cNvGrpSpPr/>
            <p:nvPr/>
          </p:nvGrpSpPr>
          <p:grpSpPr>
            <a:xfrm>
              <a:off x="5730135" y="2076451"/>
              <a:ext cx="4795730" cy="4991098"/>
              <a:chOff x="5526814" y="1970814"/>
              <a:chExt cx="5202371" cy="5202371"/>
            </a:xfrm>
          </p:grpSpPr>
          <p:pic>
            <p:nvPicPr>
              <p:cNvPr id="756" name="Google Shape;756;p17"/>
              <p:cNvPicPr preferRelativeResize="0"/>
              <p:nvPr/>
            </p:nvPicPr>
            <p:blipFill rotWithShape="1">
              <a:blip r:embed="rId4">
                <a:alphaModFix/>
              </a:blip>
              <a:srcRect b="0" l="0" r="0" t="0"/>
              <a:stretch/>
            </p:blipFill>
            <p:spPr>
              <a:xfrm>
                <a:off x="5526814" y="1970814"/>
                <a:ext cx="5202371" cy="5202371"/>
              </a:xfrm>
              <a:prstGeom prst="rect">
                <a:avLst/>
              </a:prstGeom>
              <a:noFill/>
              <a:ln>
                <a:noFill/>
              </a:ln>
            </p:spPr>
          </p:pic>
          <p:grpSp>
            <p:nvGrpSpPr>
              <p:cNvPr id="757" name="Google Shape;757;p17"/>
              <p:cNvGrpSpPr/>
              <p:nvPr/>
            </p:nvGrpSpPr>
            <p:grpSpPr>
              <a:xfrm>
                <a:off x="6738981" y="3795027"/>
                <a:ext cx="1093458" cy="1093458"/>
                <a:chOff x="6738981" y="3795027"/>
                <a:chExt cx="1093458" cy="1093458"/>
              </a:xfrm>
            </p:grpSpPr>
            <p:sp>
              <p:nvSpPr>
                <p:cNvPr id="758" name="Google Shape;758;p17"/>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17"/>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760" name="Google Shape;760;p17"/>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START LAB</a:t>
                </a:r>
                <a:endParaRPr b="1" sz="2400">
                  <a:solidFill>
                    <a:srgbClr val="3F3F3F"/>
                  </a:solidFill>
                  <a:latin typeface="Open Sans"/>
                  <a:ea typeface="Open Sans"/>
                  <a:cs typeface="Open Sans"/>
                  <a:sym typeface="Open Sans"/>
                </a:endParaRPr>
              </a:p>
            </p:txBody>
          </p:sp>
        </p:grpSp>
      </p:grpSp>
      <p:sp>
        <p:nvSpPr>
          <p:cNvPr id="761" name="Google Shape;761;p17"/>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LIVE EXAMPLE</a:t>
            </a:r>
            <a:endParaRPr sz="2200">
              <a:solidFill>
                <a:srgbClr val="3F3F3F"/>
              </a:solidFill>
              <a:latin typeface="Open Sans ExtraBold"/>
              <a:ea typeface="Open Sans ExtraBold"/>
              <a:cs typeface="Open Sans ExtraBold"/>
              <a:sym typeface="Open Sans ExtraBold"/>
            </a:endParaRPr>
          </a:p>
        </p:txBody>
      </p:sp>
      <p:pic>
        <p:nvPicPr>
          <p:cNvPr id="762" name="Google Shape;762;p17"/>
          <p:cNvPicPr preferRelativeResize="0"/>
          <p:nvPr/>
        </p:nvPicPr>
        <p:blipFill rotWithShape="1">
          <a:blip r:embed="rId5">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aphicFrame>
        <p:nvGraphicFramePr>
          <p:cNvPr id="768" name="Google Shape;768;p19"/>
          <p:cNvGraphicFramePr/>
          <p:nvPr/>
        </p:nvGraphicFramePr>
        <p:xfrm>
          <a:off x="9111943" y="4971546"/>
          <a:ext cx="3000000" cy="3000000"/>
        </p:xfrm>
        <a:graphic>
          <a:graphicData uri="http://schemas.openxmlformats.org/drawingml/2006/table">
            <a:tbl>
              <a:tblPr>
                <a:noFill/>
                <a:tableStyleId>{683969FE-00B3-4EF3-812D-B533BCE2601A}</a:tableStyleId>
              </a:tblPr>
              <a:tblGrid>
                <a:gridCol w="1893275"/>
                <a:gridCol w="1760825"/>
                <a:gridCol w="1930700"/>
              </a:tblGrid>
              <a:tr h="370850">
                <a:tc>
                  <a:txBody>
                    <a:bodyPr/>
                    <a:lstStyle/>
                    <a:p>
                      <a:pPr indent="0" lvl="0" marL="0" marR="0" rtl="0" algn="l">
                        <a:spcBef>
                          <a:spcPts val="0"/>
                        </a:spcBef>
                        <a:spcAft>
                          <a:spcPts val="0"/>
                        </a:spcAft>
                        <a:buNone/>
                      </a:pPr>
                      <a:r>
                        <a:rPr b="1" lang="en-US" sz="2400" u="none" cap="none" strike="noStrike">
                          <a:solidFill>
                            <a:srgbClr val="3F3F3F"/>
                          </a:solidFill>
                        </a:rPr>
                        <a:t>srcAttr</a:t>
                      </a:r>
                      <a:endParaRPr b="1" sz="2400" u="none" cap="none" strike="noStrike">
                        <a:solidFill>
                          <a:srgbClr val="3F3F3F"/>
                        </a:solidFill>
                      </a:endParaRPr>
                    </a:p>
                  </a:txBody>
                  <a:tcPr marT="45725" marB="45725" marR="45725" marL="45725"/>
                </a:tc>
                <a:tc>
                  <a:txBody>
                    <a:bodyPr/>
                    <a:lstStyle/>
                    <a:p>
                      <a:pPr indent="0" lvl="0" marL="0" marR="0" rtl="0" algn="l">
                        <a:spcBef>
                          <a:spcPts val="0"/>
                        </a:spcBef>
                        <a:spcAft>
                          <a:spcPts val="0"/>
                        </a:spcAft>
                        <a:buNone/>
                      </a:pPr>
                      <a:r>
                        <a:rPr b="1" lang="en-US" sz="2400" u="none" cap="none" strike="noStrike">
                          <a:solidFill>
                            <a:srgbClr val="3F3F3F"/>
                          </a:solidFill>
                        </a:rPr>
                        <a:t>dstAtrr </a:t>
                      </a:r>
                      <a:endParaRPr/>
                    </a:p>
                  </a:txBody>
                  <a:tcPr marT="45725" marB="45725" marR="45725" marL="45725"/>
                </a:tc>
                <a:tc>
                  <a:txBody>
                    <a:bodyPr/>
                    <a:lstStyle/>
                    <a:p>
                      <a:pPr indent="0" lvl="0" marL="0" marR="0" rtl="0" algn="l">
                        <a:spcBef>
                          <a:spcPts val="0"/>
                        </a:spcBef>
                        <a:spcAft>
                          <a:spcPts val="0"/>
                        </a:spcAft>
                        <a:buNone/>
                      </a:pPr>
                      <a:r>
                        <a:rPr b="1" lang="en-US" sz="2400" u="none" cap="none" strike="noStrike">
                          <a:solidFill>
                            <a:srgbClr val="3F3F3F"/>
                          </a:solidFill>
                        </a:rPr>
                        <a:t>Atrr</a:t>
                      </a:r>
                      <a:endParaRPr b="1" sz="2400" u="none" cap="none" strike="noStrike">
                        <a:solidFill>
                          <a:srgbClr val="3F3F3F"/>
                        </a:solidFill>
                      </a:endParaRPr>
                    </a:p>
                  </a:txBody>
                  <a:tcPr marT="45725" marB="45725" marR="45725" marL="45725"/>
                </a:tc>
              </a:tr>
              <a:tr h="370850">
                <a:tc>
                  <a:txBody>
                    <a:bodyPr/>
                    <a:lstStyle/>
                    <a:p>
                      <a:pPr indent="0" lvl="0" marL="0" marR="0" rtl="0" algn="l">
                        <a:spcBef>
                          <a:spcPts val="0"/>
                        </a:spcBef>
                        <a:spcAft>
                          <a:spcPts val="0"/>
                        </a:spcAft>
                        <a:buNone/>
                      </a:pPr>
                      <a:r>
                        <a:rPr lang="en-US" sz="2400" u="none" cap="none" strike="noStrike"/>
                        <a:t>Amy</a:t>
                      </a:r>
                      <a:endParaRPr/>
                    </a:p>
                  </a:txBody>
                  <a:tcPr marT="45725" marB="45725" marR="45725" marL="45725"/>
                </a:tc>
                <a:tc>
                  <a:txBody>
                    <a:bodyPr/>
                    <a:lstStyle/>
                    <a:p>
                      <a:pPr indent="0" lvl="0" marL="0" marR="0" rtl="0" algn="l">
                        <a:spcBef>
                          <a:spcPts val="0"/>
                        </a:spcBef>
                        <a:spcAft>
                          <a:spcPts val="0"/>
                        </a:spcAft>
                        <a:buNone/>
                      </a:pPr>
                      <a:r>
                        <a:rPr lang="en-US" sz="2400" u="none" cap="none" strike="noStrike"/>
                        <a:t>Coworker</a:t>
                      </a:r>
                      <a:endParaRPr/>
                    </a:p>
                  </a:txBody>
                  <a:tcPr marT="45725" marB="45725" marR="45725" marL="45725"/>
                </a:tc>
                <a:tc>
                  <a:txBody>
                    <a:bodyPr/>
                    <a:lstStyle/>
                    <a:p>
                      <a:pPr indent="0" lvl="0" marL="0" marR="0" rtl="0" algn="l">
                        <a:spcBef>
                          <a:spcPts val="0"/>
                        </a:spcBef>
                        <a:spcAft>
                          <a:spcPts val="0"/>
                        </a:spcAft>
                        <a:buNone/>
                      </a:pPr>
                      <a:r>
                        <a:rPr lang="en-US" sz="2400" u="none" cap="none" strike="noStrike"/>
                        <a:t>Bob</a:t>
                      </a:r>
                      <a:endParaRPr/>
                    </a:p>
                  </a:txBody>
                  <a:tcPr marT="45725" marB="45725" marR="45725" marL="45725"/>
                </a:tc>
              </a:tr>
              <a:tr h="370850">
                <a:tc>
                  <a:txBody>
                    <a:bodyPr/>
                    <a:lstStyle/>
                    <a:p>
                      <a:pPr indent="0" lvl="0" marL="0" marR="0" rtl="0" algn="l">
                        <a:spcBef>
                          <a:spcPts val="0"/>
                        </a:spcBef>
                        <a:spcAft>
                          <a:spcPts val="0"/>
                        </a:spcAft>
                        <a:buNone/>
                      </a:pPr>
                      <a:r>
                        <a:rPr lang="en-US" sz="2400" u="none" cap="none" strike="noStrike"/>
                        <a:t>Bob</a:t>
                      </a:r>
                      <a:endParaRPr/>
                    </a:p>
                  </a:txBody>
                  <a:tcPr marT="45725" marB="45725" marR="45725" marL="45725"/>
                </a:tc>
                <a:tc>
                  <a:txBody>
                    <a:bodyPr/>
                    <a:lstStyle/>
                    <a:p>
                      <a:pPr indent="0" lvl="0" marL="0" marR="0" rtl="0" algn="l">
                        <a:spcBef>
                          <a:spcPts val="0"/>
                        </a:spcBef>
                        <a:spcAft>
                          <a:spcPts val="0"/>
                        </a:spcAft>
                        <a:buNone/>
                      </a:pPr>
                      <a:r>
                        <a:rPr lang="en-US" sz="2400" u="none" cap="none" strike="noStrike"/>
                        <a:t>Friend</a:t>
                      </a:r>
                      <a:endParaRPr/>
                    </a:p>
                  </a:txBody>
                  <a:tcPr marT="45725" marB="45725" marR="45725" marL="45725"/>
                </a:tc>
                <a:tc>
                  <a:txBody>
                    <a:bodyPr/>
                    <a:lstStyle/>
                    <a:p>
                      <a:pPr indent="0" lvl="0" marL="0" marR="0" rtl="0" algn="l">
                        <a:spcBef>
                          <a:spcPts val="0"/>
                        </a:spcBef>
                        <a:spcAft>
                          <a:spcPts val="0"/>
                        </a:spcAft>
                        <a:buNone/>
                      </a:pPr>
                      <a:r>
                        <a:rPr lang="en-US" sz="2400" u="none" cap="none" strike="noStrike"/>
                        <a:t>Cathie</a:t>
                      </a:r>
                      <a:endParaRPr/>
                    </a:p>
                  </a:txBody>
                  <a:tcPr marT="45725" marB="45725" marR="45725" marL="45725"/>
                </a:tc>
              </a:tr>
            </a:tbl>
          </a:graphicData>
        </a:graphic>
      </p:graphicFrame>
      <p:sp>
        <p:nvSpPr>
          <p:cNvPr id="769" name="Google Shape;769;p19"/>
          <p:cNvSpPr/>
          <p:nvPr/>
        </p:nvSpPr>
        <p:spPr>
          <a:xfrm>
            <a:off x="6848651" y="4603992"/>
            <a:ext cx="1154844" cy="36933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1" lang="en-US" sz="1800">
                <a:solidFill>
                  <a:srgbClr val="3F3F3F"/>
                </a:solidFill>
                <a:latin typeface="Open Sans"/>
                <a:ea typeface="Open Sans"/>
                <a:cs typeface="Open Sans"/>
                <a:sym typeface="Open Sans"/>
              </a:rPr>
              <a:t>triplets</a:t>
            </a:r>
            <a:endParaRPr/>
          </a:p>
        </p:txBody>
      </p:sp>
      <p:grpSp>
        <p:nvGrpSpPr>
          <p:cNvPr id="770" name="Google Shape;770;p19"/>
          <p:cNvGrpSpPr/>
          <p:nvPr/>
        </p:nvGrpSpPr>
        <p:grpSpPr>
          <a:xfrm>
            <a:off x="2617076" y="3724950"/>
            <a:ext cx="3410775" cy="3572999"/>
            <a:chOff x="10323886" y="5201885"/>
            <a:chExt cx="3410775" cy="3572999"/>
          </a:xfrm>
        </p:grpSpPr>
        <p:grpSp>
          <p:nvGrpSpPr>
            <p:cNvPr id="771" name="Google Shape;771;p19"/>
            <p:cNvGrpSpPr/>
            <p:nvPr/>
          </p:nvGrpSpPr>
          <p:grpSpPr>
            <a:xfrm>
              <a:off x="10751516" y="8134800"/>
              <a:ext cx="640082" cy="640084"/>
              <a:chOff x="0" y="-1"/>
              <a:chExt cx="640080" cy="640082"/>
            </a:xfrm>
          </p:grpSpPr>
          <p:sp>
            <p:nvSpPr>
              <p:cNvPr id="772" name="Google Shape;772;p19"/>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19"/>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3</a:t>
                </a:r>
                <a:endParaRPr/>
              </a:p>
            </p:txBody>
          </p:sp>
        </p:grpSp>
        <p:grpSp>
          <p:nvGrpSpPr>
            <p:cNvPr id="774" name="Google Shape;774;p19"/>
            <p:cNvGrpSpPr/>
            <p:nvPr/>
          </p:nvGrpSpPr>
          <p:grpSpPr>
            <a:xfrm>
              <a:off x="10323886" y="5201885"/>
              <a:ext cx="3410775" cy="3361504"/>
              <a:chOff x="10323886" y="5201885"/>
              <a:chExt cx="3410775" cy="3361504"/>
            </a:xfrm>
          </p:grpSpPr>
          <p:cxnSp>
            <p:nvCxnSpPr>
              <p:cNvPr id="775" name="Google Shape;775;p19"/>
              <p:cNvCxnSpPr/>
              <p:nvPr/>
            </p:nvCxnSpPr>
            <p:spPr>
              <a:xfrm flipH="1">
                <a:off x="11083915" y="5293954"/>
                <a:ext cx="4021" cy="1371601"/>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15" id="776" name="Google Shape;776;p19"/>
              <p:cNvPicPr preferRelativeResize="0"/>
              <p:nvPr/>
            </p:nvPicPr>
            <p:blipFill rotWithShape="1">
              <a:blip r:embed="rId3">
                <a:alphaModFix/>
              </a:blip>
              <a:srcRect b="0" l="0" r="0" t="0"/>
              <a:stretch/>
            </p:blipFill>
            <p:spPr>
              <a:xfrm>
                <a:off x="11832449" y="5201885"/>
                <a:ext cx="1787603" cy="973441"/>
              </a:xfrm>
              <a:prstGeom prst="rect">
                <a:avLst/>
              </a:prstGeom>
              <a:noFill/>
              <a:ln>
                <a:noFill/>
              </a:ln>
            </p:spPr>
          </p:pic>
          <p:sp>
            <p:nvSpPr>
              <p:cNvPr id="777" name="Google Shape;777;p19"/>
              <p:cNvSpPr/>
              <p:nvPr/>
            </p:nvSpPr>
            <p:spPr>
              <a:xfrm>
                <a:off x="12230304" y="5526050"/>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Amy</a:t>
                </a:r>
                <a:endParaRPr/>
              </a:p>
            </p:txBody>
          </p:sp>
          <p:pic>
            <p:nvPicPr>
              <p:cNvPr descr="Picture 17" id="778" name="Google Shape;778;p19"/>
              <p:cNvPicPr preferRelativeResize="0"/>
              <p:nvPr/>
            </p:nvPicPr>
            <p:blipFill rotWithShape="1">
              <a:blip r:embed="rId3">
                <a:alphaModFix/>
              </a:blip>
              <a:srcRect b="0" l="0" r="0" t="0"/>
              <a:stretch/>
            </p:blipFill>
            <p:spPr>
              <a:xfrm>
                <a:off x="11946287" y="6434591"/>
                <a:ext cx="1787603" cy="973440"/>
              </a:xfrm>
              <a:prstGeom prst="rect">
                <a:avLst/>
              </a:prstGeom>
              <a:noFill/>
              <a:ln>
                <a:noFill/>
              </a:ln>
            </p:spPr>
          </p:pic>
          <p:sp>
            <p:nvSpPr>
              <p:cNvPr id="779" name="Google Shape;779;p19"/>
              <p:cNvSpPr/>
              <p:nvPr/>
            </p:nvSpPr>
            <p:spPr>
              <a:xfrm>
                <a:off x="12344142" y="6777044"/>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Bob</a:t>
                </a:r>
                <a:endParaRPr/>
              </a:p>
            </p:txBody>
          </p:sp>
          <p:pic>
            <p:nvPicPr>
              <p:cNvPr descr="Picture 19" id="780" name="Google Shape;780;p19"/>
              <p:cNvPicPr preferRelativeResize="0"/>
              <p:nvPr/>
            </p:nvPicPr>
            <p:blipFill rotWithShape="1">
              <a:blip r:embed="rId3">
                <a:alphaModFix/>
              </a:blip>
              <a:srcRect b="0" l="0" r="0" t="0"/>
              <a:stretch/>
            </p:blipFill>
            <p:spPr>
              <a:xfrm>
                <a:off x="11947058" y="7589948"/>
                <a:ext cx="1787603" cy="973441"/>
              </a:xfrm>
              <a:prstGeom prst="rect">
                <a:avLst/>
              </a:prstGeom>
              <a:noFill/>
              <a:ln>
                <a:noFill/>
              </a:ln>
            </p:spPr>
          </p:pic>
          <p:sp>
            <p:nvSpPr>
              <p:cNvPr id="781" name="Google Shape;781;p19"/>
              <p:cNvSpPr/>
              <p:nvPr/>
            </p:nvSpPr>
            <p:spPr>
              <a:xfrm>
                <a:off x="12344913" y="7932401"/>
                <a:ext cx="1028466" cy="447041"/>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Cathie</a:t>
                </a:r>
                <a:endParaRPr/>
              </a:p>
            </p:txBody>
          </p:sp>
          <p:grpSp>
            <p:nvGrpSpPr>
              <p:cNvPr id="782" name="Google Shape;782;p19"/>
              <p:cNvGrpSpPr/>
              <p:nvPr/>
            </p:nvGrpSpPr>
            <p:grpSpPr>
              <a:xfrm>
                <a:off x="10751515" y="5227157"/>
                <a:ext cx="640082" cy="640083"/>
                <a:chOff x="0" y="-1"/>
                <a:chExt cx="640080" cy="640082"/>
              </a:xfrm>
            </p:grpSpPr>
            <p:sp>
              <p:nvSpPr>
                <p:cNvPr id="783" name="Google Shape;783;p19"/>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19"/>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1</a:t>
                  </a:r>
                  <a:endParaRPr/>
                </a:p>
              </p:txBody>
            </p:sp>
          </p:grpSp>
          <p:cxnSp>
            <p:nvCxnSpPr>
              <p:cNvPr id="785" name="Google Shape;785;p19"/>
              <p:cNvCxnSpPr/>
              <p:nvPr/>
            </p:nvCxnSpPr>
            <p:spPr>
              <a:xfrm>
                <a:off x="11090753" y="6538849"/>
                <a:ext cx="0" cy="1582283"/>
              </a:xfrm>
              <a:prstGeom prst="straightConnector1">
                <a:avLst/>
              </a:prstGeom>
              <a:noFill/>
              <a:ln cap="flat" cmpd="sng" w="38100">
                <a:solidFill>
                  <a:srgbClr val="FF9429"/>
                </a:solidFill>
                <a:prstDash val="solid"/>
                <a:miter lim="800000"/>
                <a:headEnd len="sm" w="sm" type="none"/>
                <a:tailEnd len="med" w="med" type="triangle"/>
              </a:ln>
            </p:spPr>
          </p:cxnSp>
          <p:grpSp>
            <p:nvGrpSpPr>
              <p:cNvPr id="786" name="Google Shape;786;p19"/>
              <p:cNvGrpSpPr/>
              <p:nvPr/>
            </p:nvGrpSpPr>
            <p:grpSpPr>
              <a:xfrm>
                <a:off x="10781188" y="6655653"/>
                <a:ext cx="640081" cy="640083"/>
                <a:chOff x="0" y="-1"/>
                <a:chExt cx="640080" cy="640082"/>
              </a:xfrm>
            </p:grpSpPr>
            <p:sp>
              <p:nvSpPr>
                <p:cNvPr id="787" name="Google Shape;787;p19"/>
                <p:cNvSpPr/>
                <p:nvPr/>
              </p:nvSpPr>
              <p:spPr>
                <a:xfrm>
                  <a:off x="0" y="-1"/>
                  <a:ext cx="640080" cy="640082"/>
                </a:xfrm>
                <a:prstGeom prst="ellipse">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19"/>
                <p:cNvSpPr/>
                <p:nvPr/>
              </p:nvSpPr>
              <p:spPr>
                <a:xfrm>
                  <a:off x="93738" y="96520"/>
                  <a:ext cx="452604" cy="4470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1800">
                      <a:solidFill>
                        <a:srgbClr val="FFFFFF"/>
                      </a:solidFill>
                      <a:latin typeface="Calibri"/>
                      <a:ea typeface="Calibri"/>
                      <a:cs typeface="Calibri"/>
                      <a:sym typeface="Calibri"/>
                    </a:rPr>
                    <a:t>2</a:t>
                  </a:r>
                  <a:endParaRPr/>
                </a:p>
              </p:txBody>
            </p:sp>
          </p:grpSp>
          <p:sp>
            <p:nvSpPr>
              <p:cNvPr id="789" name="Google Shape;789;p19"/>
              <p:cNvSpPr/>
              <p:nvPr/>
            </p:nvSpPr>
            <p:spPr>
              <a:xfrm>
                <a:off x="10370869" y="7361639"/>
                <a:ext cx="1573276" cy="456618"/>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19"/>
              <p:cNvSpPr/>
              <p:nvPr/>
            </p:nvSpPr>
            <p:spPr>
              <a:xfrm>
                <a:off x="10323886" y="5924293"/>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1" name="Google Shape;791;p19"/>
              <p:cNvSpPr/>
              <p:nvPr/>
            </p:nvSpPr>
            <p:spPr>
              <a:xfrm>
                <a:off x="10406543" y="6004905"/>
                <a:ext cx="1539744"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Coworker</a:t>
                </a:r>
                <a:endParaRPr/>
              </a:p>
            </p:txBody>
          </p:sp>
          <p:sp>
            <p:nvSpPr>
              <p:cNvPr id="792" name="Google Shape;792;p19"/>
              <p:cNvSpPr/>
              <p:nvPr/>
            </p:nvSpPr>
            <p:spPr>
              <a:xfrm>
                <a:off x="10327851" y="7424397"/>
                <a:ext cx="1539744"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Friend</a:t>
                </a:r>
                <a:endParaRPr/>
              </a:p>
            </p:txBody>
          </p:sp>
        </p:grpSp>
      </p:grpSp>
      <p:sp>
        <p:nvSpPr>
          <p:cNvPr id="793" name="Google Shape;793;p19"/>
          <p:cNvSpPr/>
          <p:nvPr/>
        </p:nvSpPr>
        <p:spPr>
          <a:xfrm>
            <a:off x="6848651" y="5218556"/>
            <a:ext cx="1442492" cy="888973"/>
          </a:xfrm>
          <a:prstGeom prst="rightArrow">
            <a:avLst>
              <a:gd fmla="val 50000" name="adj1"/>
              <a:gd fmla="val 50000" name="adj2"/>
            </a:avLst>
          </a:prstGeom>
          <a:solidFill>
            <a:srgbClr val="D9D9D9"/>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94" name="Google Shape;794;p19"/>
          <p:cNvSpPr txBox="1"/>
          <p:nvPr/>
        </p:nvSpPr>
        <p:spPr>
          <a:xfrm>
            <a:off x="1587459" y="1782810"/>
            <a:ext cx="14324054" cy="166998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GraphX also includes a triplet view, which combines the properties of the vertices and edges logically that produce the given class. </a:t>
            </a:r>
            <a:endParaRPr/>
          </a:p>
        </p:txBody>
      </p:sp>
      <p:sp>
        <p:nvSpPr>
          <p:cNvPr id="795" name="Google Shape;795;p19"/>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6" name="Google Shape;796;p19"/>
          <p:cNvSpPr txBox="1"/>
          <p:nvPr/>
        </p:nvSpPr>
        <p:spPr>
          <a:xfrm>
            <a:off x="1589874" y="1782810"/>
            <a:ext cx="14324054" cy="166998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GraphX also includes a triplet view, which combines the properties of the vertices and edges logically that produce the given class. </a:t>
            </a:r>
            <a:endParaRPr/>
          </a:p>
        </p:txBody>
      </p:sp>
      <p:sp>
        <p:nvSpPr>
          <p:cNvPr id="797" name="Google Shape;797;p19"/>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Google Shape;798;p19"/>
          <p:cNvSpPr/>
          <p:nvPr/>
        </p:nvSpPr>
        <p:spPr>
          <a:xfrm>
            <a:off x="7106355" y="1169036"/>
            <a:ext cx="211949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TRIPLET VIEW</a:t>
            </a:r>
            <a:endParaRPr sz="2200">
              <a:solidFill>
                <a:srgbClr val="3F3F3F"/>
              </a:solidFill>
              <a:latin typeface="Calibri"/>
              <a:ea typeface="Calibri"/>
              <a:cs typeface="Calibri"/>
              <a:sym typeface="Calibri"/>
            </a:endParaRPr>
          </a:p>
        </p:txBody>
      </p:sp>
      <p:sp>
        <p:nvSpPr>
          <p:cNvPr id="799" name="Google Shape;799;p1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 (Contd.)</a:t>
            </a:r>
            <a:endParaRPr/>
          </a:p>
        </p:txBody>
      </p:sp>
      <p:pic>
        <p:nvPicPr>
          <p:cNvPr id="800" name="Google Shape;800;p19"/>
          <p:cNvPicPr preferRelativeResize="0"/>
          <p:nvPr/>
        </p:nvPicPr>
        <p:blipFill rotWithShape="1">
          <a:blip r:embed="rId4">
            <a:alphaModFix/>
          </a:blip>
          <a:srcRect b="0" l="0" r="0" t="0"/>
          <a:stretch/>
        </p:blipFill>
        <p:spPr>
          <a:xfrm>
            <a:off x="4381500" y="870793"/>
            <a:ext cx="7479452" cy="2743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0"/>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806" name="Google Shape;806;p20"/>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3: Graph Operators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
          <p:cNvSpPr txBox="1"/>
          <p:nvPr>
            <p:ph idx="1" type="body"/>
          </p:nvPr>
        </p:nvSpPr>
        <p:spPr>
          <a:xfrm>
            <a:off x="4969540" y="1567216"/>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the key concepts of Spark GraphX programming</a:t>
            </a:r>
            <a:endParaRPr/>
          </a:p>
        </p:txBody>
      </p:sp>
      <p:sp>
        <p:nvSpPr>
          <p:cNvPr id="367" name="Google Shape;367;p2"/>
          <p:cNvSpPr txBox="1"/>
          <p:nvPr>
            <p:ph idx="2" type="body"/>
          </p:nvPr>
        </p:nvSpPr>
        <p:spPr>
          <a:xfrm>
            <a:off x="4969540" y="275991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Discuss the limitations of the Graph-Parallel system </a:t>
            </a:r>
            <a:endParaRPr/>
          </a:p>
        </p:txBody>
      </p:sp>
      <p:sp>
        <p:nvSpPr>
          <p:cNvPr id="368" name="Google Shape;368;p2"/>
          <p:cNvSpPr txBox="1"/>
          <p:nvPr>
            <p:ph idx="3" type="body"/>
          </p:nvPr>
        </p:nvSpPr>
        <p:spPr>
          <a:xfrm>
            <a:off x="4969540" y="395261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Describe the operations with a graph</a:t>
            </a:r>
            <a:endParaRPr/>
          </a:p>
        </p:txBody>
      </p:sp>
      <p:sp>
        <p:nvSpPr>
          <p:cNvPr id="369" name="Google Shape;369;p2"/>
          <p:cNvSpPr txBox="1"/>
          <p:nvPr>
            <p:ph idx="4" type="body"/>
          </p:nvPr>
        </p:nvSpPr>
        <p:spPr>
          <a:xfrm>
            <a:off x="4969540" y="514530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Discuss the Graph system optimizations</a:t>
            </a:r>
            <a:endParaRPr/>
          </a:p>
        </p:txBody>
      </p:sp>
      <p:pic>
        <p:nvPicPr>
          <p:cNvPr id="370" name="Google Shape;370;p2"/>
          <p:cNvPicPr preferRelativeResize="0"/>
          <p:nvPr/>
        </p:nvPicPr>
        <p:blipFill rotWithShape="1">
          <a:blip r:embed="rId3">
            <a:alphaModFix/>
          </a:blip>
          <a:srcRect b="23651" l="19927" r="25876" t="20892"/>
          <a:stretch/>
        </p:blipFill>
        <p:spPr>
          <a:xfrm>
            <a:off x="4279014" y="1631740"/>
            <a:ext cx="457415" cy="457200"/>
          </a:xfrm>
          <a:prstGeom prst="rect">
            <a:avLst/>
          </a:prstGeom>
          <a:noFill/>
          <a:ln>
            <a:noFill/>
          </a:ln>
        </p:spPr>
      </p:pic>
      <p:pic>
        <p:nvPicPr>
          <p:cNvPr id="371" name="Google Shape;371;p2"/>
          <p:cNvPicPr preferRelativeResize="0"/>
          <p:nvPr/>
        </p:nvPicPr>
        <p:blipFill rotWithShape="1">
          <a:blip r:embed="rId3">
            <a:alphaModFix/>
          </a:blip>
          <a:srcRect b="23651" l="19927" r="25876" t="20892"/>
          <a:stretch/>
        </p:blipFill>
        <p:spPr>
          <a:xfrm>
            <a:off x="4279013" y="2759913"/>
            <a:ext cx="457415" cy="457200"/>
          </a:xfrm>
          <a:prstGeom prst="rect">
            <a:avLst/>
          </a:prstGeom>
          <a:noFill/>
          <a:ln>
            <a:noFill/>
          </a:ln>
        </p:spPr>
      </p:pic>
      <p:pic>
        <p:nvPicPr>
          <p:cNvPr id="372" name="Google Shape;372;p2"/>
          <p:cNvPicPr preferRelativeResize="0"/>
          <p:nvPr/>
        </p:nvPicPr>
        <p:blipFill rotWithShape="1">
          <a:blip r:embed="rId3">
            <a:alphaModFix/>
          </a:blip>
          <a:srcRect b="23651" l="19927" r="25876" t="20892"/>
          <a:stretch/>
        </p:blipFill>
        <p:spPr>
          <a:xfrm>
            <a:off x="4279013" y="3952610"/>
            <a:ext cx="457415" cy="457200"/>
          </a:xfrm>
          <a:prstGeom prst="rect">
            <a:avLst/>
          </a:prstGeom>
          <a:noFill/>
          <a:ln>
            <a:noFill/>
          </a:ln>
        </p:spPr>
      </p:pic>
      <p:pic>
        <p:nvPicPr>
          <p:cNvPr id="373" name="Google Shape;373;p2"/>
          <p:cNvPicPr preferRelativeResize="0"/>
          <p:nvPr/>
        </p:nvPicPr>
        <p:blipFill rotWithShape="1">
          <a:blip r:embed="rId3">
            <a:alphaModFix/>
          </a:blip>
          <a:srcRect b="23651" l="19927" r="25876" t="20892"/>
          <a:stretch/>
        </p:blipFill>
        <p:spPr>
          <a:xfrm>
            <a:off x="4279013" y="5145307"/>
            <a:ext cx="457415" cy="457200"/>
          </a:xfrm>
          <a:prstGeom prst="rect">
            <a:avLst/>
          </a:prstGeom>
          <a:noFill/>
          <a:ln>
            <a:noFill/>
          </a:ln>
        </p:spPr>
      </p:pic>
      <p:sp>
        <p:nvSpPr>
          <p:cNvPr id="374" name="Google Shape;374;p2"/>
          <p:cNvSpPr txBox="1"/>
          <p:nvPr/>
        </p:nvSpPr>
        <p:spPr>
          <a:xfrm>
            <a:off x="4969540" y="6208957"/>
            <a:ext cx="8946989" cy="7516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Explain key features of GraphFrames and discuss how to create and operate them</a:t>
            </a:r>
            <a:endParaRPr/>
          </a:p>
        </p:txBody>
      </p:sp>
      <p:pic>
        <p:nvPicPr>
          <p:cNvPr id="375" name="Google Shape;375;p2"/>
          <p:cNvPicPr preferRelativeResize="0"/>
          <p:nvPr/>
        </p:nvPicPr>
        <p:blipFill rotWithShape="1">
          <a:blip r:embed="rId3">
            <a:alphaModFix/>
          </a:blip>
          <a:srcRect b="23651" l="19927" r="25876" t="20892"/>
          <a:stretch/>
        </p:blipFill>
        <p:spPr>
          <a:xfrm>
            <a:off x="4279013" y="6208957"/>
            <a:ext cx="457415" cy="457200"/>
          </a:xfrm>
          <a:prstGeom prst="rect">
            <a:avLst/>
          </a:prstGeom>
          <a:noFill/>
          <a:ln>
            <a:noFill/>
          </a:ln>
        </p:spPr>
      </p:pic>
      <p:sp>
        <p:nvSpPr>
          <p:cNvPr id="376" name="Google Shape;376;p2"/>
          <p:cNvSpPr txBox="1"/>
          <p:nvPr/>
        </p:nvSpPr>
        <p:spPr>
          <a:xfrm>
            <a:off x="4969540" y="727260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Interoperating between GraphX and GraphFrames</a:t>
            </a:r>
            <a:endParaRPr b="0" i="0" sz="2200" u="none" cap="none" strike="noStrike">
              <a:solidFill>
                <a:srgbClr val="3F3F3F"/>
              </a:solidFill>
              <a:latin typeface="Open Sans"/>
              <a:ea typeface="Open Sans"/>
              <a:cs typeface="Open Sans"/>
              <a:sym typeface="Open Sans"/>
            </a:endParaRPr>
          </a:p>
        </p:txBody>
      </p:sp>
      <p:pic>
        <p:nvPicPr>
          <p:cNvPr id="377" name="Google Shape;377;p2"/>
          <p:cNvPicPr preferRelativeResize="0"/>
          <p:nvPr/>
        </p:nvPicPr>
        <p:blipFill rotWithShape="1">
          <a:blip r:embed="rId3">
            <a:alphaModFix/>
          </a:blip>
          <a:srcRect b="23651" l="19927" r="25876" t="20892"/>
          <a:stretch/>
        </p:blipFill>
        <p:spPr>
          <a:xfrm>
            <a:off x="4279013" y="7272606"/>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2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a:t>
            </a:r>
            <a:endParaRPr/>
          </a:p>
        </p:txBody>
      </p:sp>
      <p:grpSp>
        <p:nvGrpSpPr>
          <p:cNvPr id="813" name="Google Shape;813;p21"/>
          <p:cNvGrpSpPr/>
          <p:nvPr/>
        </p:nvGrpSpPr>
        <p:grpSpPr>
          <a:xfrm>
            <a:off x="988860" y="3496976"/>
            <a:ext cx="14433121" cy="2534895"/>
            <a:chOff x="362173" y="1001199"/>
            <a:chExt cx="14433120" cy="2534893"/>
          </a:xfrm>
        </p:grpSpPr>
        <p:sp>
          <p:nvSpPr>
            <p:cNvPr id="814" name="Google Shape;814;p21"/>
            <p:cNvSpPr/>
            <p:nvPr/>
          </p:nvSpPr>
          <p:spPr>
            <a:xfrm>
              <a:off x="362173" y="1001199"/>
              <a:ext cx="14433120" cy="253489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21"/>
            <p:cNvSpPr/>
            <p:nvPr/>
          </p:nvSpPr>
          <p:spPr>
            <a:xfrm>
              <a:off x="745928" y="1258435"/>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pic>
        <p:nvPicPr>
          <p:cNvPr id="816" name="Google Shape;816;p21"/>
          <p:cNvPicPr preferRelativeResize="0"/>
          <p:nvPr/>
        </p:nvPicPr>
        <p:blipFill rotWithShape="1">
          <a:blip r:embed="rId3">
            <a:alphaModFix/>
          </a:blip>
          <a:srcRect b="0" l="0" r="0" t="0"/>
          <a:stretch/>
        </p:blipFill>
        <p:spPr>
          <a:xfrm>
            <a:off x="6412652" y="870793"/>
            <a:ext cx="3417148" cy="274320"/>
          </a:xfrm>
          <a:prstGeom prst="rect">
            <a:avLst/>
          </a:prstGeom>
          <a:noFill/>
          <a:ln>
            <a:noFill/>
          </a:ln>
        </p:spPr>
      </p:pic>
      <p:sp>
        <p:nvSpPr>
          <p:cNvPr id="817" name="Google Shape;817;p21"/>
          <p:cNvSpPr/>
          <p:nvPr/>
        </p:nvSpPr>
        <p:spPr>
          <a:xfrm>
            <a:off x="2111726" y="4231231"/>
            <a:ext cx="8128000" cy="13388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val graph: Graph[(String, String), String]</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Use the implicit GraphOps.inDegrees operator</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val inDegrees: VertexRDD[Int] = graph.inDegrees</a:t>
            </a:r>
            <a:endParaRPr sz="1800">
              <a:solidFill>
                <a:schemeClr val="dk1"/>
              </a:solidFill>
              <a:latin typeface="Calibri"/>
              <a:ea typeface="Calibri"/>
              <a:cs typeface="Calibri"/>
              <a:sym typeface="Calibri"/>
            </a:endParaRPr>
          </a:p>
        </p:txBody>
      </p:sp>
      <p:sp>
        <p:nvSpPr>
          <p:cNvPr id="818" name="Google Shape;818;p21"/>
          <p:cNvSpPr txBox="1"/>
          <p:nvPr/>
        </p:nvSpPr>
        <p:spPr>
          <a:xfrm>
            <a:off x="1589874" y="1782810"/>
            <a:ext cx="14324054" cy="166998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Property graphs also provide various basic operators. These operators input user-defined functions and results into new graphs that have transformed properties and structures.</a:t>
            </a:r>
            <a:endParaRPr/>
          </a:p>
        </p:txBody>
      </p:sp>
      <p:sp>
        <p:nvSpPr>
          <p:cNvPr id="819" name="Google Shape;819;p21"/>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Google Shape;820;p21"/>
          <p:cNvSpPr/>
          <p:nvPr/>
        </p:nvSpPr>
        <p:spPr>
          <a:xfrm>
            <a:off x="6700635" y="1169036"/>
            <a:ext cx="293093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 OPERATORS</a:t>
            </a:r>
            <a:endParaRPr sz="2200">
              <a:solidFill>
                <a:srgbClr val="3F3F3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grpSp>
        <p:nvGrpSpPr>
          <p:cNvPr id="826" name="Google Shape;826;p22"/>
          <p:cNvGrpSpPr/>
          <p:nvPr/>
        </p:nvGrpSpPr>
        <p:grpSpPr>
          <a:xfrm>
            <a:off x="501131" y="2040483"/>
            <a:ext cx="15023778" cy="6635166"/>
            <a:chOff x="476162" y="358648"/>
            <a:chExt cx="14433120" cy="6983751"/>
          </a:xfrm>
        </p:grpSpPr>
        <p:sp>
          <p:nvSpPr>
            <p:cNvPr id="827" name="Google Shape;827;p22"/>
            <p:cNvSpPr/>
            <p:nvPr/>
          </p:nvSpPr>
          <p:spPr>
            <a:xfrm>
              <a:off x="476162" y="358648"/>
              <a:ext cx="14433120" cy="698375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22"/>
            <p:cNvSpPr/>
            <p:nvPr/>
          </p:nvSpPr>
          <p:spPr>
            <a:xfrm>
              <a:off x="682325" y="467176"/>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829" name="Google Shape;829;p22"/>
          <p:cNvSpPr/>
          <p:nvPr/>
        </p:nvSpPr>
        <p:spPr>
          <a:xfrm>
            <a:off x="760336" y="2621301"/>
            <a:ext cx="15151177" cy="56784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class Graph[VD, ED] {</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 Information about the Graph</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numEdges: Long</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numVertices: Long</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inDegrees: VertexRDD[Int]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outDegrees: VertexRDD[Int]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degrees: VertexRDD[Int]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 Views of the graph as collections</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vertices: VertexRDD[VD]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edges: EdgeRDD[ED]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val triplets: RDD[EdgeTriplet[VD, ED]]</a:t>
            </a:r>
            <a:endParaRPr/>
          </a:p>
        </p:txBody>
      </p:sp>
      <p:sp>
        <p:nvSpPr>
          <p:cNvPr id="830" name="Google Shape;830;p22"/>
          <p:cNvSpPr/>
          <p:nvPr/>
        </p:nvSpPr>
        <p:spPr>
          <a:xfrm>
            <a:off x="6678995" y="1169036"/>
            <a:ext cx="297421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LIST OF OPERATORS</a:t>
            </a:r>
            <a:endParaRPr sz="2200">
              <a:solidFill>
                <a:srgbClr val="3F3F3F"/>
              </a:solidFill>
              <a:latin typeface="Calibri"/>
              <a:ea typeface="Calibri"/>
              <a:cs typeface="Calibri"/>
              <a:sym typeface="Calibri"/>
            </a:endParaRPr>
          </a:p>
        </p:txBody>
      </p:sp>
      <p:sp>
        <p:nvSpPr>
          <p:cNvPr id="831" name="Google Shape;831;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832" name="Google Shape;832;p22"/>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pSp>
        <p:nvGrpSpPr>
          <p:cNvPr id="838" name="Google Shape;838;p23"/>
          <p:cNvGrpSpPr/>
          <p:nvPr/>
        </p:nvGrpSpPr>
        <p:grpSpPr>
          <a:xfrm>
            <a:off x="545736" y="1605911"/>
            <a:ext cx="15023778" cy="7094201"/>
            <a:chOff x="476162" y="358647"/>
            <a:chExt cx="14433120" cy="7466902"/>
          </a:xfrm>
        </p:grpSpPr>
        <p:sp>
          <p:nvSpPr>
            <p:cNvPr id="839" name="Google Shape;839;p23"/>
            <p:cNvSpPr/>
            <p:nvPr/>
          </p:nvSpPr>
          <p:spPr>
            <a:xfrm>
              <a:off x="476162" y="358647"/>
              <a:ext cx="14433120" cy="746690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23"/>
            <p:cNvSpPr/>
            <p:nvPr/>
          </p:nvSpPr>
          <p:spPr>
            <a:xfrm>
              <a:off x="682325" y="467176"/>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841" name="Google Shape;841;p23"/>
          <p:cNvSpPr/>
          <p:nvPr/>
        </p:nvSpPr>
        <p:spPr>
          <a:xfrm>
            <a:off x="760336" y="2175250"/>
            <a:ext cx="15151177" cy="618630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Change the partitioning heuristic</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partitionBy(partitionStrategy: PartitionStrategy): Graph[VD, 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 Transform vertex and edge attributes</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mapVertices[VD2](map: (VertexID, VD) =&gt; VD2): Graph[VD2, 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mapEdges[ED2](map: Edge[ED] =&gt; ED2): Graph[VD, ED2]</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mapEdges[ED2](map: (PartitionID, Iterator[Edge[ED]]) =&gt; Iterator[ED2]): Graph[VD, ED2]</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mapTriplets[ED2](map: EdgeTriplet[VD, ED] =&gt; ED2): Graph[VD, ED2]</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Modify the graph structure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reverse: Graph[VD,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subgraph(epred: EdgeTriplet[VD,ED] =&gt; Boolean = (x =&gt; true),  vpred: (VertexID, VD) =&gt; Boolean = ((v, d) =&gt; true)) : Graph[VD,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groupEdges(merge: (ED, ED) =&gt; ED): Graph[VD,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t>
            </a:r>
            <a:endParaRPr/>
          </a:p>
        </p:txBody>
      </p:sp>
      <p:sp>
        <p:nvSpPr>
          <p:cNvPr id="842" name="Google Shape;842;p23"/>
          <p:cNvSpPr/>
          <p:nvPr/>
        </p:nvSpPr>
        <p:spPr>
          <a:xfrm>
            <a:off x="6000573" y="1169036"/>
            <a:ext cx="433105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LIST OF OPERATORS (CONTD.)</a:t>
            </a:r>
            <a:endParaRPr sz="2200">
              <a:solidFill>
                <a:srgbClr val="3F3F3F"/>
              </a:solidFill>
              <a:latin typeface="Calibri"/>
              <a:ea typeface="Calibri"/>
              <a:cs typeface="Calibri"/>
              <a:sym typeface="Calibri"/>
            </a:endParaRPr>
          </a:p>
        </p:txBody>
      </p:sp>
      <p:sp>
        <p:nvSpPr>
          <p:cNvPr id="843" name="Google Shape;843;p2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844" name="Google Shape;844;p23"/>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grpSp>
        <p:nvGrpSpPr>
          <p:cNvPr id="850" name="Google Shape;850;p24"/>
          <p:cNvGrpSpPr/>
          <p:nvPr/>
        </p:nvGrpSpPr>
        <p:grpSpPr>
          <a:xfrm>
            <a:off x="321277" y="1599923"/>
            <a:ext cx="15590236" cy="7077244"/>
            <a:chOff x="260528" y="358647"/>
            <a:chExt cx="14977307" cy="7466902"/>
          </a:xfrm>
        </p:grpSpPr>
        <p:sp>
          <p:nvSpPr>
            <p:cNvPr id="851" name="Google Shape;851;p24"/>
            <p:cNvSpPr/>
            <p:nvPr/>
          </p:nvSpPr>
          <p:spPr>
            <a:xfrm>
              <a:off x="260528" y="358647"/>
              <a:ext cx="14977307" cy="746690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24"/>
            <p:cNvSpPr/>
            <p:nvPr/>
          </p:nvSpPr>
          <p:spPr>
            <a:xfrm>
              <a:off x="599275" y="383887"/>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853" name="Google Shape;853;p24"/>
          <p:cNvSpPr/>
          <p:nvPr/>
        </p:nvSpPr>
        <p:spPr>
          <a:xfrm>
            <a:off x="760336" y="2028734"/>
            <a:ext cx="15214012" cy="6524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Join RDDs with the graph</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joinVertices[U](table: RDD[(VertexID, U)])(mapFunc: (VertexID, VD, U) =&gt; VD): Graph[VD,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outerJoinVertices[U, VD2](other: RDD[(VertexID, U)])</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(mapFunc: (VertexID, VD, Option[U]) =&gt; VD2)     : Graph[VD2, ED]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Aggregate information about adjacent triplets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collectNeighbors(edgeDirection: EdgeDirection): VertexRDD[Array[(VertexID, VD)]]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mapReduceTriplets[A: ClassTag](  mapFunc: EdgeTriplet[VD, ED] =&gt; Iterator[(VertexID, A)],  reduceFunc: (A, A) =&gt; A)  : VertexRDD[A]</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Iterative graph-parallel computation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pregel[A](initialMsg: A, maxIterations: Int, activeDirection: EdgeDirection)(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vprog: (VertexID, VD, A) =&gt; VD,  sendMsg: EdgeTriplet[VD, ED] =&gt; Iterator[(VertexID,A)],  mergeMsg: (A, A) =&gt; A) : Graph[VD,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Basic graph algorithms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pageRank(tol: Double, resetProb: Double = 0.15): Graph[Double, Double]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connectedComponents(): Graph[VertexID,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triangleCount(): Graph[Int, ED]</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stronglyConnectedComponents(numIter: Int): Graph[VertexID, ED]}</a:t>
            </a:r>
            <a:endParaRPr/>
          </a:p>
        </p:txBody>
      </p:sp>
      <p:sp>
        <p:nvSpPr>
          <p:cNvPr id="854" name="Google Shape;854;p24"/>
          <p:cNvSpPr/>
          <p:nvPr/>
        </p:nvSpPr>
        <p:spPr>
          <a:xfrm>
            <a:off x="6000572" y="1169036"/>
            <a:ext cx="433105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LIST OF OPERATORS (CONTD.)</a:t>
            </a:r>
            <a:endParaRPr sz="2200">
              <a:solidFill>
                <a:srgbClr val="3F3F3F"/>
              </a:solidFill>
              <a:latin typeface="Calibri"/>
              <a:ea typeface="Calibri"/>
              <a:cs typeface="Calibri"/>
              <a:sym typeface="Calibri"/>
            </a:endParaRPr>
          </a:p>
        </p:txBody>
      </p:sp>
      <p:sp>
        <p:nvSpPr>
          <p:cNvPr id="855" name="Google Shape;855;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856" name="Google Shape;856;p24"/>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2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grpSp>
        <p:nvGrpSpPr>
          <p:cNvPr id="863" name="Google Shape;863;p25"/>
          <p:cNvGrpSpPr/>
          <p:nvPr/>
        </p:nvGrpSpPr>
        <p:grpSpPr>
          <a:xfrm>
            <a:off x="4012448" y="2357501"/>
            <a:ext cx="8239292" cy="4991098"/>
            <a:chOff x="5730135" y="2076451"/>
            <a:chExt cx="8239292" cy="4991098"/>
          </a:xfrm>
        </p:grpSpPr>
        <p:grpSp>
          <p:nvGrpSpPr>
            <p:cNvPr id="864" name="Google Shape;864;p25"/>
            <p:cNvGrpSpPr/>
            <p:nvPr/>
          </p:nvGrpSpPr>
          <p:grpSpPr>
            <a:xfrm>
              <a:off x="10525865" y="2850219"/>
              <a:ext cx="3443562" cy="3443562"/>
              <a:chOff x="11502189" y="3441032"/>
              <a:chExt cx="2887579" cy="2887579"/>
            </a:xfrm>
          </p:grpSpPr>
          <p:sp>
            <p:nvSpPr>
              <p:cNvPr id="865" name="Google Shape;865;p25"/>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66" name="Google Shape;866;p25"/>
              <p:cNvPicPr preferRelativeResize="0"/>
              <p:nvPr/>
            </p:nvPicPr>
            <p:blipFill rotWithShape="1">
              <a:blip r:embed="rId3">
                <a:alphaModFix/>
              </a:blip>
              <a:srcRect b="0" l="0" r="0" t="0"/>
              <a:stretch/>
            </p:blipFill>
            <p:spPr>
              <a:xfrm>
                <a:off x="12050553" y="3989396"/>
                <a:ext cx="1790850" cy="1790850"/>
              </a:xfrm>
              <a:prstGeom prst="rect">
                <a:avLst/>
              </a:prstGeom>
              <a:noFill/>
              <a:ln>
                <a:noFill/>
              </a:ln>
            </p:spPr>
          </p:pic>
        </p:grpSp>
        <p:grpSp>
          <p:nvGrpSpPr>
            <p:cNvPr id="867" name="Google Shape;867;p25"/>
            <p:cNvGrpSpPr/>
            <p:nvPr/>
          </p:nvGrpSpPr>
          <p:grpSpPr>
            <a:xfrm>
              <a:off x="5730135" y="2076451"/>
              <a:ext cx="4795730" cy="4991098"/>
              <a:chOff x="5526814" y="1970814"/>
              <a:chExt cx="5202371" cy="5202371"/>
            </a:xfrm>
          </p:grpSpPr>
          <p:pic>
            <p:nvPicPr>
              <p:cNvPr id="868" name="Google Shape;868;p25"/>
              <p:cNvPicPr preferRelativeResize="0"/>
              <p:nvPr/>
            </p:nvPicPr>
            <p:blipFill rotWithShape="1">
              <a:blip r:embed="rId4">
                <a:alphaModFix/>
              </a:blip>
              <a:srcRect b="0" l="0" r="0" t="0"/>
              <a:stretch/>
            </p:blipFill>
            <p:spPr>
              <a:xfrm>
                <a:off x="5526814" y="1970814"/>
                <a:ext cx="5202371" cy="5202371"/>
              </a:xfrm>
              <a:prstGeom prst="rect">
                <a:avLst/>
              </a:prstGeom>
              <a:noFill/>
              <a:ln>
                <a:noFill/>
              </a:ln>
            </p:spPr>
          </p:pic>
          <p:grpSp>
            <p:nvGrpSpPr>
              <p:cNvPr id="869" name="Google Shape;869;p25"/>
              <p:cNvGrpSpPr/>
              <p:nvPr/>
            </p:nvGrpSpPr>
            <p:grpSpPr>
              <a:xfrm>
                <a:off x="6738981" y="3795027"/>
                <a:ext cx="1093458" cy="1093458"/>
                <a:chOff x="6738981" y="3795027"/>
                <a:chExt cx="1093458" cy="1093458"/>
              </a:xfrm>
            </p:grpSpPr>
            <p:sp>
              <p:nvSpPr>
                <p:cNvPr id="870" name="Google Shape;870;p25"/>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Google Shape;871;p25"/>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2" name="Google Shape;872;p25"/>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START LAB</a:t>
                </a:r>
                <a:endParaRPr b="1" sz="2400">
                  <a:solidFill>
                    <a:srgbClr val="3F3F3F"/>
                  </a:solidFill>
                  <a:latin typeface="Open Sans"/>
                  <a:ea typeface="Open Sans"/>
                  <a:cs typeface="Open Sans"/>
                  <a:sym typeface="Open Sans"/>
                </a:endParaRPr>
              </a:p>
            </p:txBody>
          </p:sp>
        </p:grpSp>
      </p:grpSp>
      <p:sp>
        <p:nvSpPr>
          <p:cNvPr id="873" name="Google Shape;873;p25"/>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LIVE EXAMPLE</a:t>
            </a:r>
            <a:endParaRPr sz="2200">
              <a:solidFill>
                <a:srgbClr val="3F3F3F"/>
              </a:solidFill>
              <a:latin typeface="Open Sans ExtraBold"/>
              <a:ea typeface="Open Sans ExtraBold"/>
              <a:cs typeface="Open Sans ExtraBold"/>
              <a:sym typeface="Open Sans ExtraBold"/>
            </a:endParaRPr>
          </a:p>
        </p:txBody>
      </p:sp>
      <p:pic>
        <p:nvPicPr>
          <p:cNvPr id="874" name="Google Shape;874;p25"/>
          <p:cNvPicPr preferRelativeResize="0"/>
          <p:nvPr/>
        </p:nvPicPr>
        <p:blipFill rotWithShape="1">
          <a:blip r:embed="rId5">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grpSp>
        <p:nvGrpSpPr>
          <p:cNvPr id="880" name="Google Shape;880;p26"/>
          <p:cNvGrpSpPr/>
          <p:nvPr/>
        </p:nvGrpSpPr>
        <p:grpSpPr>
          <a:xfrm>
            <a:off x="1071663" y="2811583"/>
            <a:ext cx="14433121" cy="4281195"/>
            <a:chOff x="476162" y="358647"/>
            <a:chExt cx="14433120" cy="2612634"/>
          </a:xfrm>
        </p:grpSpPr>
        <p:sp>
          <p:nvSpPr>
            <p:cNvPr id="881" name="Google Shape;881;p26"/>
            <p:cNvSpPr/>
            <p:nvPr/>
          </p:nvSpPr>
          <p:spPr>
            <a:xfrm>
              <a:off x="476162" y="358647"/>
              <a:ext cx="14433120" cy="261263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26"/>
            <p:cNvSpPr/>
            <p:nvPr/>
          </p:nvSpPr>
          <p:spPr>
            <a:xfrm>
              <a:off x="888491" y="616704"/>
              <a:ext cx="14020791" cy="281734"/>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883" name="Google Shape;883;p26"/>
          <p:cNvSpPr/>
          <p:nvPr/>
        </p:nvSpPr>
        <p:spPr>
          <a:xfrm>
            <a:off x="1635505" y="3696112"/>
            <a:ext cx="12971442" cy="26314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class Graph[VD, ED] {</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mapVertices[VD2](map: (VertexId, VD) =&gt; VD2): raph[VD2, 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def mapEdges[ED2](map: Edge[ED] =&gt; ED2): Graph[VD, ED2]</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def mapTriplets[ED2](map: EdgeTriplet[VD, ED] =&gt; ED2): Graph[VD, ED2]</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a:t>
            </a:r>
            <a:endParaRPr/>
          </a:p>
        </p:txBody>
      </p:sp>
      <p:sp>
        <p:nvSpPr>
          <p:cNvPr id="884" name="Google Shape;884;p26"/>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property graph also contains property operators.</a:t>
            </a:r>
            <a:endParaRPr/>
          </a:p>
        </p:txBody>
      </p:sp>
      <p:sp>
        <p:nvSpPr>
          <p:cNvPr id="885" name="Google Shape;885;p26"/>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26"/>
          <p:cNvSpPr/>
          <p:nvPr/>
        </p:nvSpPr>
        <p:spPr>
          <a:xfrm>
            <a:off x="6464192" y="1169036"/>
            <a:ext cx="340381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PROPERTY OPERATORS</a:t>
            </a:r>
            <a:endParaRPr sz="2200">
              <a:solidFill>
                <a:srgbClr val="3F3F3F"/>
              </a:solidFill>
              <a:latin typeface="Calibri"/>
              <a:ea typeface="Calibri"/>
              <a:cs typeface="Calibri"/>
              <a:sym typeface="Calibri"/>
            </a:endParaRPr>
          </a:p>
        </p:txBody>
      </p:sp>
      <p:sp>
        <p:nvSpPr>
          <p:cNvPr id="887" name="Google Shape;887;p2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888" name="Google Shape;888;p26"/>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27"/>
          <p:cNvSpPr/>
          <p:nvPr/>
        </p:nvSpPr>
        <p:spPr>
          <a:xfrm>
            <a:off x="987001" y="1081814"/>
            <a:ext cx="14268450" cy="2280015"/>
          </a:xfrm>
          <a:prstGeom prst="rect">
            <a:avLst/>
          </a:prstGeom>
          <a:noFill/>
          <a:ln>
            <a:noFill/>
          </a:ln>
        </p:spPr>
        <p:txBody>
          <a:bodyPr anchorCtr="0" anchor="t" bIns="45700" lIns="45700" spcFirstLastPara="1" rIns="45700" wrap="square" tIns="45700">
            <a:normAutofit/>
          </a:bodyPr>
          <a:lstStyle/>
          <a:p>
            <a:pPr indent="-304800" lvl="0" marL="457200" marR="0" rtl="0" algn="l">
              <a:lnSpc>
                <a:spcPct val="150000"/>
              </a:lnSpc>
              <a:spcBef>
                <a:spcPts val="0"/>
              </a:spcBef>
              <a:spcAft>
                <a:spcPts val="0"/>
              </a:spcAft>
              <a:buClr>
                <a:schemeClr val="dk1"/>
              </a:buClr>
              <a:buSzPts val="2400"/>
              <a:buFont typeface="Arial"/>
              <a:buNone/>
            </a:pPr>
            <a:r>
              <a:t/>
            </a:r>
            <a:endParaRPr sz="2400">
              <a:solidFill>
                <a:srgbClr val="3F3F3F"/>
              </a:solidFill>
              <a:latin typeface="Calibri"/>
              <a:ea typeface="Calibri"/>
              <a:cs typeface="Calibri"/>
              <a:sym typeface="Calibri"/>
            </a:endParaRPr>
          </a:p>
        </p:txBody>
      </p:sp>
      <p:grpSp>
        <p:nvGrpSpPr>
          <p:cNvPr id="895" name="Google Shape;895;p27"/>
          <p:cNvGrpSpPr/>
          <p:nvPr/>
        </p:nvGrpSpPr>
        <p:grpSpPr>
          <a:xfrm>
            <a:off x="1071663" y="3488593"/>
            <a:ext cx="14528709" cy="4828294"/>
            <a:chOff x="476162" y="358646"/>
            <a:chExt cx="14528708" cy="3896693"/>
          </a:xfrm>
        </p:grpSpPr>
        <p:sp>
          <p:nvSpPr>
            <p:cNvPr id="896" name="Google Shape;896;p27"/>
            <p:cNvSpPr/>
            <p:nvPr/>
          </p:nvSpPr>
          <p:spPr>
            <a:xfrm>
              <a:off x="476162" y="358646"/>
              <a:ext cx="14433120" cy="389669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897" name="Google Shape;897;p27"/>
            <p:cNvSpPr/>
            <p:nvPr/>
          </p:nvSpPr>
          <p:spPr>
            <a:xfrm>
              <a:off x="984079" y="527980"/>
              <a:ext cx="14020791" cy="372587"/>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898" name="Google Shape;898;p27"/>
          <p:cNvSpPr/>
          <p:nvPr/>
        </p:nvSpPr>
        <p:spPr>
          <a:xfrm>
            <a:off x="1678436" y="4318594"/>
            <a:ext cx="12104130" cy="3970318"/>
          </a:xfrm>
          <a:prstGeom prst="rect">
            <a:avLst/>
          </a:prstGeom>
          <a:noFill/>
          <a:ln>
            <a:noFill/>
          </a:ln>
        </p:spPr>
        <p:txBody>
          <a:bodyPr anchorCtr="0" anchor="t" bIns="45700" lIns="91425" spcFirstLastPara="1" rIns="91425" wrap="square" tIns="45700">
            <a:spAutoFit/>
          </a:bodyPr>
          <a:lstStyle/>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class Graph[VD, ED] {</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  def reverse: Graph[VD, ED]</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  def subgraph(epred: EdgeTriplet[VD,ED] =&gt; Boolean,</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  vpred: (VertexId, VD) =&gt; Boolean): Graph[VD, ED]</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  def mask[VD2, ED2](other: Graph[VD2, ED2]): Graph[VD, ED]</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  def groupEdges(merge: (ED, ED) =&gt; ED): Graph[VD,ED]</a:t>
            </a:r>
            <a:endParaRPr/>
          </a:p>
          <a:p>
            <a:pPr indent="238125" lvl="0" marL="0" marR="0" rtl="0" algn="l">
              <a:lnSpc>
                <a:spcPct val="150000"/>
              </a:lnSpc>
              <a:spcBef>
                <a:spcPts val="0"/>
              </a:spcBef>
              <a:spcAft>
                <a:spcPts val="0"/>
              </a:spcAft>
              <a:buNone/>
            </a:pPr>
            <a:r>
              <a:rPr i="1" lang="en-US" sz="2400">
                <a:solidFill>
                  <a:srgbClr val="3F3F3F"/>
                </a:solidFill>
                <a:latin typeface="Courier New"/>
                <a:ea typeface="Courier New"/>
                <a:cs typeface="Courier New"/>
                <a:sym typeface="Courier New"/>
              </a:rPr>
              <a:t>}</a:t>
            </a:r>
            <a:endParaRPr/>
          </a:p>
        </p:txBody>
      </p:sp>
      <p:sp>
        <p:nvSpPr>
          <p:cNvPr id="899" name="Google Shape;899;p27"/>
          <p:cNvSpPr txBox="1"/>
          <p:nvPr/>
        </p:nvSpPr>
        <p:spPr>
          <a:xfrm>
            <a:off x="1589874" y="1782810"/>
            <a:ext cx="14324054" cy="1669983"/>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GraphX provides support to just commonly-used structural operators; however, more operators are expected to be added in the future. </a:t>
            </a:r>
            <a:endParaRPr/>
          </a:p>
        </p:txBody>
      </p:sp>
      <p:sp>
        <p:nvSpPr>
          <p:cNvPr id="900" name="Google Shape;900;p27"/>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Google Shape;901;p27"/>
          <p:cNvSpPr/>
          <p:nvPr/>
        </p:nvSpPr>
        <p:spPr>
          <a:xfrm>
            <a:off x="6271831" y="1169036"/>
            <a:ext cx="378853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STRUCTURAL OPERATORS</a:t>
            </a:r>
            <a:endParaRPr sz="2200">
              <a:solidFill>
                <a:srgbClr val="3F3F3F"/>
              </a:solidFill>
              <a:latin typeface="Calibri"/>
              <a:ea typeface="Calibri"/>
              <a:cs typeface="Calibri"/>
              <a:sym typeface="Calibri"/>
            </a:endParaRPr>
          </a:p>
        </p:txBody>
      </p:sp>
      <p:sp>
        <p:nvSpPr>
          <p:cNvPr id="902" name="Google Shape;902;p2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903" name="Google Shape;903;p27"/>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28"/>
          <p:cNvSpPr/>
          <p:nvPr/>
        </p:nvSpPr>
        <p:spPr>
          <a:xfrm>
            <a:off x="1189228" y="3460763"/>
            <a:ext cx="13632240" cy="742069"/>
          </a:xfrm>
          <a:prstGeom prst="rect">
            <a:avLst/>
          </a:prstGeom>
          <a:noFill/>
          <a:ln>
            <a:noFill/>
          </a:ln>
        </p:spPr>
        <p:txBody>
          <a:bodyPr anchorCtr="0" anchor="t" bIns="45700" lIns="45700" spcFirstLastPara="1" rIns="45700" wrap="square" tIns="45700">
            <a:normAutofit/>
          </a:bodyPr>
          <a:lstStyle/>
          <a:p>
            <a:pPr indent="0" lvl="0" marL="0" marR="0" rtl="0" algn="l">
              <a:spcBef>
                <a:spcPts val="0"/>
              </a:spcBef>
              <a:spcAft>
                <a:spcPts val="0"/>
              </a:spcAft>
              <a:buNone/>
            </a:pPr>
            <a:r>
              <a:t/>
            </a:r>
            <a:endParaRPr sz="2400">
              <a:solidFill>
                <a:srgbClr val="FF0000"/>
              </a:solidFill>
              <a:latin typeface="Open Sans"/>
              <a:ea typeface="Open Sans"/>
              <a:cs typeface="Open Sans"/>
              <a:sym typeface="Open Sans"/>
            </a:endParaRPr>
          </a:p>
        </p:txBody>
      </p:sp>
      <p:sp>
        <p:nvSpPr>
          <p:cNvPr id="910" name="Google Shape;910;p28"/>
          <p:cNvSpPr/>
          <p:nvPr/>
        </p:nvSpPr>
        <p:spPr>
          <a:xfrm>
            <a:off x="7325556" y="4601140"/>
            <a:ext cx="1659861" cy="888974"/>
          </a:xfrm>
          <a:prstGeom prst="rightArrow">
            <a:avLst>
              <a:gd fmla="val 50000" name="adj1"/>
              <a:gd fmla="val 50000" name="adj2"/>
            </a:avLst>
          </a:prstGeom>
          <a:solidFill>
            <a:srgbClr val="D9D9D9"/>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911" name="Google Shape;911;p28"/>
          <p:cNvSpPr/>
          <p:nvPr/>
        </p:nvSpPr>
        <p:spPr>
          <a:xfrm>
            <a:off x="7193961" y="4269697"/>
            <a:ext cx="1590148" cy="369330"/>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0" lang="en-US" sz="1800">
                <a:solidFill>
                  <a:srgbClr val="3F3F3F"/>
                </a:solidFill>
                <a:latin typeface="Open Sans"/>
                <a:ea typeface="Open Sans"/>
                <a:cs typeface="Open Sans"/>
                <a:sym typeface="Open Sans"/>
              </a:rPr>
              <a:t>Subgraph</a:t>
            </a:r>
            <a:endParaRPr/>
          </a:p>
        </p:txBody>
      </p:sp>
      <p:sp>
        <p:nvSpPr>
          <p:cNvPr id="912" name="Google Shape;912;p28"/>
          <p:cNvSpPr/>
          <p:nvPr/>
        </p:nvSpPr>
        <p:spPr>
          <a:xfrm>
            <a:off x="4711899" y="6918419"/>
            <a:ext cx="6966008" cy="954107"/>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i="1" lang="en-US" sz="2800">
                <a:solidFill>
                  <a:srgbClr val="3F3F3F"/>
                </a:solidFill>
                <a:latin typeface="Courier New"/>
                <a:ea typeface="Courier New"/>
                <a:cs typeface="Courier New"/>
                <a:sym typeface="Courier New"/>
              </a:rPr>
              <a:t>graph.subgraph(vpred=(id,name)=&gt;</a:t>
            </a:r>
            <a:endParaRPr/>
          </a:p>
          <a:p>
            <a:pPr indent="0" lvl="0" marL="0" marR="0" rtl="0" algn="l">
              <a:spcBef>
                <a:spcPts val="0"/>
              </a:spcBef>
              <a:spcAft>
                <a:spcPts val="0"/>
              </a:spcAft>
              <a:buNone/>
            </a:pPr>
            <a:r>
              <a:rPr i="1" lang="en-US" sz="2800">
                <a:solidFill>
                  <a:srgbClr val="3F3F3F"/>
                </a:solidFill>
                <a:latin typeface="Courier New"/>
                <a:ea typeface="Courier New"/>
                <a:cs typeface="Courier New"/>
                <a:sym typeface="Courier New"/>
              </a:rPr>
              <a:t>name!=“Bob”)</a:t>
            </a:r>
            <a:endParaRPr/>
          </a:p>
        </p:txBody>
      </p:sp>
      <p:grpSp>
        <p:nvGrpSpPr>
          <p:cNvPr id="913" name="Google Shape;913;p28"/>
          <p:cNvGrpSpPr/>
          <p:nvPr/>
        </p:nvGrpSpPr>
        <p:grpSpPr>
          <a:xfrm>
            <a:off x="990702" y="3455667"/>
            <a:ext cx="5940131" cy="3054373"/>
            <a:chOff x="1460404" y="3431117"/>
            <a:chExt cx="5940131" cy="3054373"/>
          </a:xfrm>
        </p:grpSpPr>
        <p:cxnSp>
          <p:nvCxnSpPr>
            <p:cNvPr id="914" name="Google Shape;914;p28"/>
            <p:cNvCxnSpPr/>
            <p:nvPr/>
          </p:nvCxnSpPr>
          <p:spPr>
            <a:xfrm>
              <a:off x="2857303" y="3902013"/>
              <a:ext cx="3095548" cy="21260"/>
            </a:xfrm>
            <a:prstGeom prst="straightConnector1">
              <a:avLst/>
            </a:prstGeom>
            <a:noFill/>
            <a:ln cap="flat" cmpd="sng" w="38100">
              <a:solidFill>
                <a:srgbClr val="FF9429"/>
              </a:solidFill>
              <a:prstDash val="solid"/>
              <a:miter lim="800000"/>
              <a:headEnd len="sm" w="sm" type="none"/>
              <a:tailEnd len="med" w="med" type="triangle"/>
            </a:ln>
          </p:spPr>
        </p:cxnSp>
        <p:cxnSp>
          <p:nvCxnSpPr>
            <p:cNvPr id="915" name="Google Shape;915;p28"/>
            <p:cNvCxnSpPr/>
            <p:nvPr/>
          </p:nvCxnSpPr>
          <p:spPr>
            <a:xfrm flipH="1">
              <a:off x="2260996" y="4135227"/>
              <a:ext cx="3589" cy="1527087"/>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14" id="916" name="Google Shape;916;p28"/>
            <p:cNvPicPr preferRelativeResize="0"/>
            <p:nvPr/>
          </p:nvPicPr>
          <p:blipFill rotWithShape="1">
            <a:blip r:embed="rId3">
              <a:alphaModFix/>
            </a:blip>
            <a:srcRect b="0" l="0" r="0" t="0"/>
            <a:stretch/>
          </p:blipFill>
          <p:spPr>
            <a:xfrm>
              <a:off x="1460404" y="3431117"/>
              <a:ext cx="1595371" cy="855625"/>
            </a:xfrm>
            <a:prstGeom prst="rect">
              <a:avLst/>
            </a:prstGeom>
            <a:noFill/>
            <a:ln>
              <a:noFill/>
            </a:ln>
          </p:spPr>
        </p:pic>
        <p:sp>
          <p:nvSpPr>
            <p:cNvPr id="917" name="Google Shape;917;p28"/>
            <p:cNvSpPr/>
            <p:nvPr/>
          </p:nvSpPr>
          <p:spPr>
            <a:xfrm>
              <a:off x="1797187" y="3770913"/>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Amy</a:t>
              </a:r>
              <a:endParaRPr/>
            </a:p>
          </p:txBody>
        </p:sp>
        <p:cxnSp>
          <p:nvCxnSpPr>
            <p:cNvPr id="918" name="Google Shape;918;p28"/>
            <p:cNvCxnSpPr/>
            <p:nvPr/>
          </p:nvCxnSpPr>
          <p:spPr>
            <a:xfrm>
              <a:off x="2860241" y="6016654"/>
              <a:ext cx="3095549" cy="21261"/>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24" id="919" name="Google Shape;919;p28"/>
            <p:cNvPicPr preferRelativeResize="0"/>
            <p:nvPr/>
          </p:nvPicPr>
          <p:blipFill rotWithShape="1">
            <a:blip r:embed="rId3">
              <a:alphaModFix/>
            </a:blip>
            <a:srcRect b="0" l="0" r="0" t="0"/>
            <a:stretch/>
          </p:blipFill>
          <p:spPr>
            <a:xfrm>
              <a:off x="5805164" y="3431117"/>
              <a:ext cx="1595371" cy="855624"/>
            </a:xfrm>
            <a:prstGeom prst="rect">
              <a:avLst/>
            </a:prstGeom>
            <a:noFill/>
            <a:ln>
              <a:noFill/>
            </a:ln>
          </p:spPr>
        </p:pic>
        <p:sp>
          <p:nvSpPr>
            <p:cNvPr id="920" name="Google Shape;920;p28"/>
            <p:cNvSpPr/>
            <p:nvPr/>
          </p:nvSpPr>
          <p:spPr>
            <a:xfrm>
              <a:off x="6160237" y="3732123"/>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Bob</a:t>
              </a:r>
              <a:endParaRPr/>
            </a:p>
          </p:txBody>
        </p:sp>
        <p:pic>
          <p:nvPicPr>
            <p:cNvPr descr="Picture 26" id="921" name="Google Shape;921;p28"/>
            <p:cNvPicPr preferRelativeResize="0"/>
            <p:nvPr/>
          </p:nvPicPr>
          <p:blipFill rotWithShape="1">
            <a:blip r:embed="rId3">
              <a:alphaModFix/>
            </a:blip>
            <a:srcRect b="0" l="0" r="0" t="0"/>
            <a:stretch/>
          </p:blipFill>
          <p:spPr>
            <a:xfrm>
              <a:off x="1481081" y="5530151"/>
              <a:ext cx="1595371" cy="855625"/>
            </a:xfrm>
            <a:prstGeom prst="rect">
              <a:avLst/>
            </a:prstGeom>
            <a:noFill/>
            <a:ln>
              <a:noFill/>
            </a:ln>
          </p:spPr>
        </p:pic>
        <p:sp>
          <p:nvSpPr>
            <p:cNvPr id="922" name="Google Shape;922;p28"/>
            <p:cNvSpPr/>
            <p:nvPr/>
          </p:nvSpPr>
          <p:spPr>
            <a:xfrm>
              <a:off x="1836152" y="5831158"/>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Cathie</a:t>
              </a:r>
              <a:endParaRPr/>
            </a:p>
          </p:txBody>
        </p:sp>
        <p:cxnSp>
          <p:nvCxnSpPr>
            <p:cNvPr id="923" name="Google Shape;923;p28"/>
            <p:cNvCxnSpPr/>
            <p:nvPr/>
          </p:nvCxnSpPr>
          <p:spPr>
            <a:xfrm flipH="1">
              <a:off x="2884722" y="4179294"/>
              <a:ext cx="3619700" cy="1778667"/>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36" id="924" name="Google Shape;924;p28"/>
            <p:cNvPicPr preferRelativeResize="0"/>
            <p:nvPr/>
          </p:nvPicPr>
          <p:blipFill rotWithShape="1">
            <a:blip r:embed="rId3">
              <a:alphaModFix/>
            </a:blip>
            <a:srcRect b="0" l="0" r="0" t="0"/>
            <a:stretch/>
          </p:blipFill>
          <p:spPr>
            <a:xfrm>
              <a:off x="5805164" y="5629866"/>
              <a:ext cx="1595371" cy="855624"/>
            </a:xfrm>
            <a:prstGeom prst="rect">
              <a:avLst/>
            </a:prstGeom>
            <a:noFill/>
            <a:ln>
              <a:noFill/>
            </a:ln>
          </p:spPr>
        </p:pic>
        <p:sp>
          <p:nvSpPr>
            <p:cNvPr id="925" name="Google Shape;925;p28"/>
            <p:cNvSpPr/>
            <p:nvPr/>
          </p:nvSpPr>
          <p:spPr>
            <a:xfrm>
              <a:off x="6127133" y="5925814"/>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David</a:t>
              </a:r>
              <a:endParaRPr/>
            </a:p>
          </p:txBody>
        </p:sp>
        <p:sp>
          <p:nvSpPr>
            <p:cNvPr id="926" name="Google Shape;926;p28"/>
            <p:cNvSpPr/>
            <p:nvPr/>
          </p:nvSpPr>
          <p:spPr>
            <a:xfrm>
              <a:off x="1518207" y="4644877"/>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Google Shape;927;p28"/>
            <p:cNvSpPr/>
            <p:nvPr/>
          </p:nvSpPr>
          <p:spPr>
            <a:xfrm>
              <a:off x="1640857" y="4792026"/>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Relative</a:t>
              </a:r>
              <a:endParaRPr/>
            </a:p>
          </p:txBody>
        </p:sp>
        <p:sp>
          <p:nvSpPr>
            <p:cNvPr id="928" name="Google Shape;928;p28"/>
            <p:cNvSpPr/>
            <p:nvPr/>
          </p:nvSpPr>
          <p:spPr>
            <a:xfrm>
              <a:off x="3608325" y="3605057"/>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9" name="Google Shape;929;p28"/>
            <p:cNvSpPr/>
            <p:nvPr/>
          </p:nvSpPr>
          <p:spPr>
            <a:xfrm>
              <a:off x="3743387" y="3716718"/>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Coworker</a:t>
              </a:r>
              <a:endParaRPr/>
            </a:p>
          </p:txBody>
        </p:sp>
        <p:sp>
          <p:nvSpPr>
            <p:cNvPr id="930" name="Google Shape;930;p28"/>
            <p:cNvSpPr/>
            <p:nvPr/>
          </p:nvSpPr>
          <p:spPr>
            <a:xfrm>
              <a:off x="3608325" y="4634632"/>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Google Shape;931;p28"/>
            <p:cNvSpPr/>
            <p:nvPr/>
          </p:nvSpPr>
          <p:spPr>
            <a:xfrm>
              <a:off x="3600459" y="5778927"/>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28"/>
            <p:cNvSpPr/>
            <p:nvPr/>
          </p:nvSpPr>
          <p:spPr>
            <a:xfrm>
              <a:off x="3688215" y="4773509"/>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Friend</a:t>
              </a:r>
              <a:endParaRPr/>
            </a:p>
          </p:txBody>
        </p:sp>
        <p:sp>
          <p:nvSpPr>
            <p:cNvPr id="933" name="Google Shape;933;p28"/>
            <p:cNvSpPr/>
            <p:nvPr/>
          </p:nvSpPr>
          <p:spPr>
            <a:xfrm>
              <a:off x="3707881" y="5887603"/>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Relative</a:t>
              </a:r>
              <a:endParaRPr/>
            </a:p>
          </p:txBody>
        </p:sp>
      </p:grpSp>
      <p:grpSp>
        <p:nvGrpSpPr>
          <p:cNvPr id="934" name="Google Shape;934;p28"/>
          <p:cNvGrpSpPr/>
          <p:nvPr/>
        </p:nvGrpSpPr>
        <p:grpSpPr>
          <a:xfrm>
            <a:off x="9812091" y="3443813"/>
            <a:ext cx="5940131" cy="3054374"/>
            <a:chOff x="9111722" y="3284952"/>
            <a:chExt cx="5940131" cy="3054374"/>
          </a:xfrm>
        </p:grpSpPr>
        <p:cxnSp>
          <p:nvCxnSpPr>
            <p:cNvPr id="935" name="Google Shape;935;p28"/>
            <p:cNvCxnSpPr/>
            <p:nvPr/>
          </p:nvCxnSpPr>
          <p:spPr>
            <a:xfrm flipH="1">
              <a:off x="9912314" y="3989062"/>
              <a:ext cx="3589" cy="1527087"/>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50" id="936" name="Google Shape;936;p28"/>
            <p:cNvPicPr preferRelativeResize="0"/>
            <p:nvPr/>
          </p:nvPicPr>
          <p:blipFill rotWithShape="1">
            <a:blip r:embed="rId3">
              <a:alphaModFix/>
            </a:blip>
            <a:srcRect b="0" l="0" r="0" t="0"/>
            <a:stretch/>
          </p:blipFill>
          <p:spPr>
            <a:xfrm>
              <a:off x="9111722" y="3284952"/>
              <a:ext cx="1595371" cy="855625"/>
            </a:xfrm>
            <a:prstGeom prst="rect">
              <a:avLst/>
            </a:prstGeom>
            <a:noFill/>
            <a:ln>
              <a:noFill/>
            </a:ln>
          </p:spPr>
        </p:pic>
        <p:sp>
          <p:nvSpPr>
            <p:cNvPr id="937" name="Google Shape;937;p28"/>
            <p:cNvSpPr/>
            <p:nvPr/>
          </p:nvSpPr>
          <p:spPr>
            <a:xfrm>
              <a:off x="9448505" y="3624748"/>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Amy</a:t>
              </a:r>
              <a:endParaRPr/>
            </a:p>
          </p:txBody>
        </p:sp>
        <p:cxnSp>
          <p:nvCxnSpPr>
            <p:cNvPr id="938" name="Google Shape;938;p28"/>
            <p:cNvCxnSpPr/>
            <p:nvPr/>
          </p:nvCxnSpPr>
          <p:spPr>
            <a:xfrm>
              <a:off x="10511560" y="5870489"/>
              <a:ext cx="3095549" cy="21261"/>
            </a:xfrm>
            <a:prstGeom prst="straightConnector1">
              <a:avLst/>
            </a:prstGeom>
            <a:noFill/>
            <a:ln cap="flat" cmpd="sng" w="38100">
              <a:solidFill>
                <a:srgbClr val="FF9429"/>
              </a:solidFill>
              <a:prstDash val="solid"/>
              <a:miter lim="800000"/>
              <a:headEnd len="sm" w="sm" type="none"/>
              <a:tailEnd len="med" w="med" type="triangle"/>
            </a:ln>
          </p:spPr>
        </p:cxnSp>
        <p:pic>
          <p:nvPicPr>
            <p:cNvPr descr="Picture 55" id="939" name="Google Shape;939;p28"/>
            <p:cNvPicPr preferRelativeResize="0"/>
            <p:nvPr/>
          </p:nvPicPr>
          <p:blipFill rotWithShape="1">
            <a:blip r:embed="rId3">
              <a:alphaModFix/>
            </a:blip>
            <a:srcRect b="0" l="0" r="0" t="0"/>
            <a:stretch/>
          </p:blipFill>
          <p:spPr>
            <a:xfrm>
              <a:off x="9132399" y="5383986"/>
              <a:ext cx="1595371" cy="855625"/>
            </a:xfrm>
            <a:prstGeom prst="rect">
              <a:avLst/>
            </a:prstGeom>
            <a:noFill/>
            <a:ln>
              <a:noFill/>
            </a:ln>
          </p:spPr>
        </p:pic>
        <p:sp>
          <p:nvSpPr>
            <p:cNvPr id="940" name="Google Shape;940;p28"/>
            <p:cNvSpPr/>
            <p:nvPr/>
          </p:nvSpPr>
          <p:spPr>
            <a:xfrm>
              <a:off x="9487470" y="5684993"/>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Cathie</a:t>
              </a:r>
              <a:endParaRPr/>
            </a:p>
          </p:txBody>
        </p:sp>
        <p:pic>
          <p:nvPicPr>
            <p:cNvPr descr="Picture 61" id="941" name="Google Shape;941;p28"/>
            <p:cNvPicPr preferRelativeResize="0"/>
            <p:nvPr/>
          </p:nvPicPr>
          <p:blipFill rotWithShape="1">
            <a:blip r:embed="rId3">
              <a:alphaModFix/>
            </a:blip>
            <a:srcRect b="0" l="0" r="0" t="0"/>
            <a:stretch/>
          </p:blipFill>
          <p:spPr>
            <a:xfrm>
              <a:off x="13456482" y="5483701"/>
              <a:ext cx="1595371" cy="855625"/>
            </a:xfrm>
            <a:prstGeom prst="rect">
              <a:avLst/>
            </a:prstGeom>
            <a:noFill/>
            <a:ln>
              <a:noFill/>
            </a:ln>
          </p:spPr>
        </p:pic>
        <p:sp>
          <p:nvSpPr>
            <p:cNvPr id="942" name="Google Shape;942;p28"/>
            <p:cNvSpPr/>
            <p:nvPr/>
          </p:nvSpPr>
          <p:spPr>
            <a:xfrm>
              <a:off x="13778451" y="5779649"/>
              <a:ext cx="917869" cy="383542"/>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David</a:t>
              </a:r>
              <a:endParaRPr/>
            </a:p>
          </p:txBody>
        </p:sp>
        <p:sp>
          <p:nvSpPr>
            <p:cNvPr id="943" name="Google Shape;943;p28"/>
            <p:cNvSpPr/>
            <p:nvPr/>
          </p:nvSpPr>
          <p:spPr>
            <a:xfrm>
              <a:off x="9122289" y="4501670"/>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4" name="Google Shape;944;p28"/>
            <p:cNvSpPr/>
            <p:nvPr/>
          </p:nvSpPr>
          <p:spPr>
            <a:xfrm>
              <a:off x="11148336" y="5605689"/>
              <a:ext cx="1573276" cy="557502"/>
            </a:xfrm>
            <a:prstGeom prst="can">
              <a:avLst>
                <a:gd fmla="val 25000"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5" name="Google Shape;945;p28"/>
            <p:cNvSpPr/>
            <p:nvPr/>
          </p:nvSpPr>
          <p:spPr>
            <a:xfrm>
              <a:off x="9292175" y="4645862"/>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Relative</a:t>
              </a:r>
              <a:endParaRPr/>
            </a:p>
          </p:txBody>
        </p:sp>
        <p:sp>
          <p:nvSpPr>
            <p:cNvPr id="946" name="Google Shape;946;p28"/>
            <p:cNvSpPr/>
            <p:nvPr/>
          </p:nvSpPr>
          <p:spPr>
            <a:xfrm>
              <a:off x="11359199" y="5741438"/>
              <a:ext cx="1374165" cy="400108"/>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Relative</a:t>
              </a:r>
              <a:endParaRPr/>
            </a:p>
          </p:txBody>
        </p:sp>
      </p:grpSp>
      <p:sp>
        <p:nvSpPr>
          <p:cNvPr id="947" name="Google Shape;947;p28"/>
          <p:cNvSpPr txBox="1"/>
          <p:nvPr/>
        </p:nvSpPr>
        <p:spPr>
          <a:xfrm>
            <a:off x="1589874" y="1782811"/>
            <a:ext cx="14324054" cy="82686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following example shows the subgraph created after removal of the vertex “Bob.”</a:t>
            </a:r>
            <a:endParaRPr/>
          </a:p>
        </p:txBody>
      </p:sp>
      <p:sp>
        <p:nvSpPr>
          <p:cNvPr id="948" name="Google Shape;948;p28"/>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Google Shape;949;p28"/>
          <p:cNvSpPr/>
          <p:nvPr/>
        </p:nvSpPr>
        <p:spPr>
          <a:xfrm>
            <a:off x="7208947" y="1169036"/>
            <a:ext cx="191430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SUBGRAPHS</a:t>
            </a:r>
            <a:endParaRPr sz="2200">
              <a:solidFill>
                <a:srgbClr val="3F3F3F"/>
              </a:solidFill>
              <a:latin typeface="Calibri"/>
              <a:ea typeface="Calibri"/>
              <a:cs typeface="Calibri"/>
              <a:sym typeface="Calibri"/>
            </a:endParaRPr>
          </a:p>
        </p:txBody>
      </p:sp>
      <p:sp>
        <p:nvSpPr>
          <p:cNvPr id="950" name="Google Shape;950;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pic>
        <p:nvPicPr>
          <p:cNvPr id="951" name="Google Shape;951;p28"/>
          <p:cNvPicPr preferRelativeResize="0"/>
          <p:nvPr/>
        </p:nvPicPr>
        <p:blipFill rotWithShape="1">
          <a:blip r:embed="rId4">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Operators (Contd.)</a:t>
            </a:r>
            <a:endParaRPr/>
          </a:p>
        </p:txBody>
      </p:sp>
      <p:grpSp>
        <p:nvGrpSpPr>
          <p:cNvPr id="958" name="Google Shape;958;p29"/>
          <p:cNvGrpSpPr/>
          <p:nvPr/>
        </p:nvGrpSpPr>
        <p:grpSpPr>
          <a:xfrm>
            <a:off x="586154" y="4342909"/>
            <a:ext cx="15325359" cy="4400545"/>
            <a:chOff x="681569" y="803314"/>
            <a:chExt cx="14227714" cy="3178067"/>
          </a:xfrm>
        </p:grpSpPr>
        <p:sp>
          <p:nvSpPr>
            <p:cNvPr id="959" name="Google Shape;959;p29"/>
            <p:cNvSpPr/>
            <p:nvPr/>
          </p:nvSpPr>
          <p:spPr>
            <a:xfrm>
              <a:off x="681569" y="803314"/>
              <a:ext cx="14125190" cy="317806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960" name="Google Shape;960;p29"/>
            <p:cNvSpPr/>
            <p:nvPr/>
          </p:nvSpPr>
          <p:spPr>
            <a:xfrm>
              <a:off x="888491" y="869977"/>
              <a:ext cx="14020792" cy="33341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961" name="Google Shape;961;p29"/>
          <p:cNvSpPr/>
          <p:nvPr/>
        </p:nvSpPr>
        <p:spPr>
          <a:xfrm>
            <a:off x="966370" y="4799221"/>
            <a:ext cx="13757326" cy="36471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class Graph[VD, ED] {</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joinVertices[U](table: RDD[(VertexId, U)])(map: (VertexId, VD, U) =&gt; VD) : Graph[VD, 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def outerJoinVertices[U, VD2](table: RDD[(VertexId, U)])(map: (VertexId, VD, Option[U]) =&gt; VD2)</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 Graph[VD2, ED]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a:t>
            </a:r>
            <a:endParaRPr/>
          </a:p>
        </p:txBody>
      </p:sp>
      <p:sp>
        <p:nvSpPr>
          <p:cNvPr id="962" name="Google Shape;962;p29"/>
          <p:cNvSpPr txBox="1"/>
          <p:nvPr/>
        </p:nvSpPr>
        <p:spPr>
          <a:xfrm>
            <a:off x="1589874" y="1782810"/>
            <a:ext cx="14324054" cy="1171405"/>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Sometimes, it is required to join data originating from RDDs or external collections that have graphs.</a:t>
            </a:r>
            <a:endParaRPr/>
          </a:p>
        </p:txBody>
      </p:sp>
      <p:sp>
        <p:nvSpPr>
          <p:cNvPr id="963" name="Google Shape;963;p29"/>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Google Shape;964;p29"/>
          <p:cNvSpPr txBox="1"/>
          <p:nvPr/>
        </p:nvSpPr>
        <p:spPr>
          <a:xfrm>
            <a:off x="1589874" y="2954215"/>
            <a:ext cx="14324054" cy="1171405"/>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In such cases, join operators are useful. The supported operators include joinVertices and outerJoinVertices.</a:t>
            </a:r>
            <a:endParaRPr/>
          </a:p>
        </p:txBody>
      </p:sp>
      <p:sp>
        <p:nvSpPr>
          <p:cNvPr id="965" name="Google Shape;965;p29"/>
          <p:cNvSpPr/>
          <p:nvPr/>
        </p:nvSpPr>
        <p:spPr>
          <a:xfrm>
            <a:off x="966370" y="314848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Google Shape;966;p29"/>
          <p:cNvSpPr/>
          <p:nvPr/>
        </p:nvSpPr>
        <p:spPr>
          <a:xfrm>
            <a:off x="6871355" y="1169036"/>
            <a:ext cx="258949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JOIN OPERATORS</a:t>
            </a:r>
            <a:endParaRPr sz="2200">
              <a:solidFill>
                <a:srgbClr val="3F3F3F"/>
              </a:solidFill>
              <a:latin typeface="Calibri"/>
              <a:ea typeface="Calibri"/>
              <a:cs typeface="Calibri"/>
              <a:sym typeface="Calibri"/>
            </a:endParaRPr>
          </a:p>
        </p:txBody>
      </p:sp>
      <p:pic>
        <p:nvPicPr>
          <p:cNvPr id="967" name="Google Shape;967;p29"/>
          <p:cNvPicPr preferRelativeResize="0"/>
          <p:nvPr/>
        </p:nvPicPr>
        <p:blipFill rotWithShape="1">
          <a:blip r:embed="rId3">
            <a:alphaModFix/>
          </a:blip>
          <a:srcRect b="0" l="0" r="0" t="0"/>
          <a:stretch/>
        </p:blipFill>
        <p:spPr>
          <a:xfrm>
            <a:off x="5600700" y="870793"/>
            <a:ext cx="5041052" cy="274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2"/>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973" name="Google Shape;973;p32"/>
          <p:cNvSpPr txBox="1"/>
          <p:nvPr>
            <p:ph idx="2" type="body"/>
          </p:nvPr>
        </p:nvSpPr>
        <p:spPr>
          <a:xfrm>
            <a:off x="926743" y="2380587"/>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4: </a:t>
            </a:r>
            <a:r>
              <a:rPr b="1" lang="en-US"/>
              <a:t>Graph Analytics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384" name="Google Shape;384;p3"/>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1: Graph and Graph Parallel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Analytics</a:t>
            </a:r>
            <a:endParaRPr/>
          </a:p>
        </p:txBody>
      </p:sp>
      <p:sp>
        <p:nvSpPr>
          <p:cNvPr id="980" name="Google Shape;980;p33"/>
          <p:cNvSpPr/>
          <p:nvPr/>
        </p:nvSpPr>
        <p:spPr>
          <a:xfrm>
            <a:off x="988860" y="1327503"/>
            <a:ext cx="14768434" cy="572854"/>
          </a:xfrm>
          <a:prstGeom prst="rect">
            <a:avLst/>
          </a:prstGeom>
          <a:noFill/>
          <a:ln>
            <a:noFill/>
          </a:ln>
        </p:spPr>
        <p:txBody>
          <a:bodyPr anchorCtr="0" anchor="t" bIns="45700" lIns="45700" spcFirstLastPara="1" rIns="45700" wrap="square" tIns="45700">
            <a:normAutofit/>
          </a:bodyPr>
          <a:lstStyle/>
          <a:p>
            <a:pPr indent="-203200" lvl="0" marL="342900" marR="0" rtl="0" algn="l">
              <a:spcBef>
                <a:spcPts val="0"/>
              </a:spcBef>
              <a:spcAft>
                <a:spcPts val="0"/>
              </a:spcAft>
              <a:buClr>
                <a:schemeClr val="dk1"/>
              </a:buClr>
              <a:buSzPts val="2200"/>
              <a:buFont typeface="Arial"/>
              <a:buNone/>
            </a:pPr>
            <a:r>
              <a:t/>
            </a:r>
            <a:endParaRPr sz="2200">
              <a:solidFill>
                <a:srgbClr val="3F3F3F"/>
              </a:solidFill>
              <a:latin typeface="Open Sans"/>
              <a:ea typeface="Open Sans"/>
              <a:cs typeface="Open Sans"/>
              <a:sym typeface="Open Sans"/>
            </a:endParaRPr>
          </a:p>
        </p:txBody>
      </p:sp>
      <p:grpSp>
        <p:nvGrpSpPr>
          <p:cNvPr id="981" name="Google Shape;981;p33"/>
          <p:cNvGrpSpPr/>
          <p:nvPr/>
        </p:nvGrpSpPr>
        <p:grpSpPr>
          <a:xfrm>
            <a:off x="988860" y="4370029"/>
            <a:ext cx="14768434" cy="2400498"/>
            <a:chOff x="-230599" y="358647"/>
            <a:chExt cx="14889594" cy="2400496"/>
          </a:xfrm>
        </p:grpSpPr>
        <p:sp>
          <p:nvSpPr>
            <p:cNvPr id="982" name="Google Shape;982;p33"/>
            <p:cNvSpPr/>
            <p:nvPr/>
          </p:nvSpPr>
          <p:spPr>
            <a:xfrm>
              <a:off x="-230599" y="358647"/>
              <a:ext cx="14889594" cy="240049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983" name="Google Shape;983;p33"/>
            <p:cNvSpPr/>
            <p:nvPr/>
          </p:nvSpPr>
          <p:spPr>
            <a:xfrm>
              <a:off x="50971" y="456647"/>
              <a:ext cx="14020792" cy="523218"/>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800">
                  <a:solidFill>
                    <a:srgbClr val="3F3F3F"/>
                  </a:solidFill>
                  <a:latin typeface="Calibri"/>
                  <a:ea typeface="Calibri"/>
                  <a:cs typeface="Calibri"/>
                  <a:sym typeface="Calibri"/>
                </a:rPr>
                <a:t>Example</a:t>
              </a:r>
              <a:r>
                <a:rPr b="0" lang="en-US" sz="2800">
                  <a:solidFill>
                    <a:srgbClr val="3F3F3F"/>
                  </a:solidFill>
                  <a:latin typeface="Calibri"/>
                  <a:ea typeface="Calibri"/>
                  <a:cs typeface="Calibri"/>
                  <a:sym typeface="Calibri"/>
                </a:rPr>
                <a:t>:</a:t>
              </a:r>
              <a:endParaRPr/>
            </a:p>
          </p:txBody>
        </p:sp>
      </p:grpSp>
      <p:pic>
        <p:nvPicPr>
          <p:cNvPr id="984" name="Google Shape;984;p33"/>
          <p:cNvPicPr preferRelativeResize="0"/>
          <p:nvPr/>
        </p:nvPicPr>
        <p:blipFill rotWithShape="1">
          <a:blip r:embed="rId3">
            <a:alphaModFix/>
          </a:blip>
          <a:srcRect b="0" l="0" r="0" t="0"/>
          <a:stretch/>
        </p:blipFill>
        <p:spPr>
          <a:xfrm>
            <a:off x="6507480" y="870793"/>
            <a:ext cx="3227492" cy="274320"/>
          </a:xfrm>
          <a:prstGeom prst="rect">
            <a:avLst/>
          </a:prstGeom>
          <a:noFill/>
          <a:ln>
            <a:noFill/>
          </a:ln>
        </p:spPr>
      </p:pic>
      <p:sp>
        <p:nvSpPr>
          <p:cNvPr id="985" name="Google Shape;985;p33"/>
          <p:cNvSpPr/>
          <p:nvPr/>
        </p:nvSpPr>
        <p:spPr>
          <a:xfrm>
            <a:off x="1612818" y="5089247"/>
            <a:ext cx="12790616"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class Graph[VD, ED]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def mapReduceTriplets[A](</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map: EdgeTriplet[VD, ED] =&gt; Iterator[(VertexId, A)],reduce: (A, A) =&gt; A) : VertexRDD[A] }\</a:t>
            </a:r>
            <a:endParaRPr/>
          </a:p>
        </p:txBody>
      </p:sp>
      <p:sp>
        <p:nvSpPr>
          <p:cNvPr id="986" name="Google Shape;986;p33"/>
          <p:cNvSpPr txBox="1"/>
          <p:nvPr/>
        </p:nvSpPr>
        <p:spPr>
          <a:xfrm>
            <a:off x="1589873" y="1782811"/>
            <a:ext cx="14167421" cy="12404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An important step in various graph analytics tasks is to aggregate the neighborhood information of every vertex.</a:t>
            </a:r>
            <a:endParaRPr/>
          </a:p>
        </p:txBody>
      </p:sp>
      <p:sp>
        <p:nvSpPr>
          <p:cNvPr id="987" name="Google Shape;987;p33"/>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8" name="Google Shape;988;p33"/>
          <p:cNvSpPr/>
          <p:nvPr/>
        </p:nvSpPr>
        <p:spPr>
          <a:xfrm>
            <a:off x="5800549" y="1169036"/>
            <a:ext cx="473110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NEIGHBORHOOD AGGREGATION</a:t>
            </a:r>
            <a:endParaRPr sz="2200">
              <a:solidFill>
                <a:srgbClr val="3F3F3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3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994" name="Google Shape;994;p34"/>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
        <p:nvSpPr>
          <p:cNvPr id="995" name="Google Shape;995;p34"/>
          <p:cNvSpPr/>
          <p:nvPr/>
        </p:nvSpPr>
        <p:spPr>
          <a:xfrm>
            <a:off x="727075" y="3272800"/>
            <a:ext cx="6870358" cy="1853513"/>
          </a:xfrm>
          <a:prstGeom prst="rect">
            <a:avLst/>
          </a:prstGeom>
          <a:solidFill>
            <a:srgbClr val="DDEA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996" name="Google Shape;996;p34"/>
          <p:cNvSpPr/>
          <p:nvPr/>
        </p:nvSpPr>
        <p:spPr>
          <a:xfrm>
            <a:off x="9030815" y="3272800"/>
            <a:ext cx="6870358" cy="1853513"/>
          </a:xfrm>
          <a:prstGeom prst="rect">
            <a:avLst/>
          </a:prstGeom>
          <a:solidFill>
            <a:srgbClr val="DDEA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997" name="Google Shape;997;p34"/>
          <p:cNvSpPr/>
          <p:nvPr/>
        </p:nvSpPr>
        <p:spPr>
          <a:xfrm>
            <a:off x="10096243" y="3556730"/>
            <a:ext cx="52755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“mergeMsg” function is used to aggregate those messages at their destination vertex</a:t>
            </a:r>
            <a:endParaRPr/>
          </a:p>
        </p:txBody>
      </p:sp>
      <p:sp>
        <p:nvSpPr>
          <p:cNvPr id="998" name="Google Shape;998;p34"/>
          <p:cNvSpPr/>
          <p:nvPr/>
        </p:nvSpPr>
        <p:spPr>
          <a:xfrm>
            <a:off x="1615252" y="3599652"/>
            <a:ext cx="573779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 user defined sendMsg function is applied to each edge triplet in the graph </a:t>
            </a:r>
            <a:endParaRPr/>
          </a:p>
        </p:txBody>
      </p:sp>
      <p:sp>
        <p:nvSpPr>
          <p:cNvPr id="999" name="Google Shape;999;p34"/>
          <p:cNvSpPr txBox="1"/>
          <p:nvPr/>
        </p:nvSpPr>
        <p:spPr>
          <a:xfrm>
            <a:off x="887613" y="3895284"/>
            <a:ext cx="3898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F3F3F"/>
                </a:solidFill>
                <a:latin typeface="Open Sans SemiBold"/>
                <a:ea typeface="Open Sans SemiBold"/>
                <a:cs typeface="Open Sans SemiBold"/>
                <a:sym typeface="Open Sans SemiBold"/>
              </a:rPr>
              <a:t>1</a:t>
            </a:r>
            <a:endParaRPr/>
          </a:p>
        </p:txBody>
      </p:sp>
      <p:sp>
        <p:nvSpPr>
          <p:cNvPr id="1000" name="Google Shape;1000;p34"/>
          <p:cNvSpPr txBox="1"/>
          <p:nvPr/>
        </p:nvSpPr>
        <p:spPr>
          <a:xfrm>
            <a:off x="9367093" y="3895284"/>
            <a:ext cx="3898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3F3F3F"/>
                </a:solidFill>
                <a:latin typeface="Open Sans SemiBold"/>
                <a:ea typeface="Open Sans SemiBold"/>
                <a:cs typeface="Open Sans SemiBold"/>
                <a:sym typeface="Open Sans SemiBold"/>
              </a:rPr>
              <a:t>2</a:t>
            </a:r>
            <a:endParaRPr/>
          </a:p>
        </p:txBody>
      </p:sp>
      <p:sp>
        <p:nvSpPr>
          <p:cNvPr id="1001" name="Google Shape;1001;p34"/>
          <p:cNvSpPr/>
          <p:nvPr/>
        </p:nvSpPr>
        <p:spPr>
          <a:xfrm>
            <a:off x="727075" y="5372483"/>
            <a:ext cx="15174098" cy="33040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002" name="Google Shape;1002;p34"/>
          <p:cNvSpPr/>
          <p:nvPr/>
        </p:nvSpPr>
        <p:spPr>
          <a:xfrm>
            <a:off x="1419445" y="5785512"/>
            <a:ext cx="13403562" cy="293618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3F3F3F"/>
                </a:solidFill>
                <a:latin typeface="Courier New"/>
                <a:ea typeface="Courier New"/>
                <a:cs typeface="Courier New"/>
                <a:sym typeface="Courier New"/>
              </a:rPr>
              <a:t>class</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Graph</a:t>
            </a:r>
            <a:r>
              <a:rPr lang="en-US" sz="2200">
                <a:solidFill>
                  <a:srgbClr val="3F3F3F"/>
                </a:solidFill>
                <a:latin typeface="Courier New"/>
                <a:ea typeface="Courier New"/>
                <a:cs typeface="Courier New"/>
                <a:sym typeface="Courier New"/>
              </a:rPr>
              <a:t>[VD, ED] {</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def</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aggregateMessages</a:t>
            </a:r>
            <a:r>
              <a:rPr lang="en-US" sz="2200">
                <a:solidFill>
                  <a:srgbClr val="3F3F3F"/>
                </a:solidFill>
                <a:latin typeface="Courier New"/>
                <a:ea typeface="Courier New"/>
                <a:cs typeface="Courier New"/>
                <a:sym typeface="Courier New"/>
              </a:rPr>
              <a:t>[Msg: ClassTag](</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sendMsg:</a:t>
            </a:r>
            <a:r>
              <a:rPr lang="en-US" sz="2200">
                <a:solidFill>
                  <a:srgbClr val="3F3F3F"/>
                </a:solidFill>
                <a:latin typeface="Courier New"/>
                <a:ea typeface="Courier New"/>
                <a:cs typeface="Courier New"/>
                <a:sym typeface="Courier New"/>
              </a:rPr>
              <a:t> EdgeContext[VD, ED, Msg] </a:t>
            </a:r>
            <a:r>
              <a:rPr b="1" lang="en-US" sz="2200">
                <a:solidFill>
                  <a:srgbClr val="3F3F3F"/>
                </a:solidFill>
                <a:latin typeface="Courier New"/>
                <a:ea typeface="Courier New"/>
                <a:cs typeface="Courier New"/>
                <a:sym typeface="Courier New"/>
              </a:rPr>
              <a:t>=&gt;</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Unit</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mergeMsg:</a:t>
            </a:r>
            <a:r>
              <a:rPr lang="en-US" sz="2200">
                <a:solidFill>
                  <a:srgbClr val="3F3F3F"/>
                </a:solidFill>
                <a:latin typeface="Courier New"/>
                <a:ea typeface="Courier New"/>
                <a:cs typeface="Courier New"/>
                <a:sym typeface="Courier New"/>
              </a:rPr>
              <a:t> (Msg, Msg) </a:t>
            </a:r>
            <a:r>
              <a:rPr b="1" lang="en-US" sz="2200">
                <a:solidFill>
                  <a:srgbClr val="3F3F3F"/>
                </a:solidFill>
                <a:latin typeface="Courier New"/>
                <a:ea typeface="Courier New"/>
                <a:cs typeface="Courier New"/>
                <a:sym typeface="Courier New"/>
              </a:rPr>
              <a:t>=&gt;</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Msg</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tripletFields:</a:t>
            </a:r>
            <a:r>
              <a:rPr lang="en-US" sz="2200">
                <a:solidFill>
                  <a:srgbClr val="3F3F3F"/>
                </a:solidFill>
                <a:latin typeface="Courier New"/>
                <a:ea typeface="Courier New"/>
                <a:cs typeface="Courier New"/>
                <a:sym typeface="Courier New"/>
              </a:rPr>
              <a:t> TripletFields = </a:t>
            </a:r>
            <a:r>
              <a:rPr b="1" lang="en-US" sz="2200">
                <a:solidFill>
                  <a:srgbClr val="3F3F3F"/>
                </a:solidFill>
                <a:latin typeface="Courier New"/>
                <a:ea typeface="Courier New"/>
                <a:cs typeface="Courier New"/>
                <a:sym typeface="Courier New"/>
              </a:rPr>
              <a:t>TripletFields</a:t>
            </a:r>
            <a:r>
              <a:rPr lang="en-US" sz="2200">
                <a:solidFill>
                  <a:srgbClr val="3F3F3F"/>
                </a:solidFill>
                <a:latin typeface="Courier New"/>
                <a:ea typeface="Courier New"/>
                <a:cs typeface="Courier New"/>
                <a:sym typeface="Courier New"/>
              </a:rPr>
              <a:t>.</a:t>
            </a:r>
            <a:r>
              <a:rPr b="1" lang="en-US" sz="2200">
                <a:solidFill>
                  <a:srgbClr val="3F3F3F"/>
                </a:solidFill>
                <a:latin typeface="Courier New"/>
                <a:ea typeface="Courier New"/>
                <a:cs typeface="Courier New"/>
                <a:sym typeface="Courier New"/>
              </a:rPr>
              <a:t>All</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a:t>
            </a:r>
            <a:r>
              <a:rPr lang="en-US" sz="2200">
                <a:solidFill>
                  <a:srgbClr val="3F3F3F"/>
                </a:solidFill>
                <a:latin typeface="Courier New"/>
                <a:ea typeface="Courier New"/>
                <a:cs typeface="Courier New"/>
                <a:sym typeface="Courier New"/>
              </a:rPr>
              <a:t> VertexRDD[Msg]</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a:t>
            </a:r>
            <a:endParaRPr/>
          </a:p>
        </p:txBody>
      </p:sp>
      <p:sp>
        <p:nvSpPr>
          <p:cNvPr id="1003" name="Google Shape;1003;p34"/>
          <p:cNvSpPr txBox="1"/>
          <p:nvPr/>
        </p:nvSpPr>
        <p:spPr>
          <a:xfrm>
            <a:off x="1277463" y="5415406"/>
            <a:ext cx="134684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SemiBold"/>
                <a:ea typeface="Open Sans SemiBold"/>
                <a:cs typeface="Open Sans SemiBold"/>
                <a:sym typeface="Open Sans SemiBold"/>
              </a:rPr>
              <a:t>Example</a:t>
            </a:r>
            <a:endParaRPr/>
          </a:p>
        </p:txBody>
      </p:sp>
      <p:sp>
        <p:nvSpPr>
          <p:cNvPr id="1004" name="Google Shape;1004;p34"/>
          <p:cNvSpPr txBox="1"/>
          <p:nvPr/>
        </p:nvSpPr>
        <p:spPr>
          <a:xfrm>
            <a:off x="1589873" y="1782811"/>
            <a:ext cx="14167421" cy="71648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core aggregation operation in GraphX is aggregateMessages. </a:t>
            </a:r>
            <a:endParaRPr/>
          </a:p>
        </p:txBody>
      </p:sp>
      <p:sp>
        <p:nvSpPr>
          <p:cNvPr id="1005" name="Google Shape;1005;p34"/>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6" name="Google Shape;1006;p34"/>
          <p:cNvSpPr txBox="1"/>
          <p:nvPr/>
        </p:nvSpPr>
        <p:spPr>
          <a:xfrm>
            <a:off x="1615252" y="2377616"/>
            <a:ext cx="14167421" cy="71648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Two methods need to be passed to aggregateMessages:</a:t>
            </a:r>
            <a:endParaRPr/>
          </a:p>
        </p:txBody>
      </p:sp>
      <p:sp>
        <p:nvSpPr>
          <p:cNvPr id="1007" name="Google Shape;1007;p34"/>
          <p:cNvSpPr/>
          <p:nvPr/>
        </p:nvSpPr>
        <p:spPr>
          <a:xfrm>
            <a:off x="991749" y="257188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8" name="Google Shape;1008;p34"/>
          <p:cNvSpPr/>
          <p:nvPr/>
        </p:nvSpPr>
        <p:spPr>
          <a:xfrm>
            <a:off x="6456594" y="1169036"/>
            <a:ext cx="341901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AGGREGATE MESSAGES</a:t>
            </a:r>
            <a:endParaRPr sz="2200">
              <a:solidFill>
                <a:srgbClr val="3F3F3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35"/>
          <p:cNvSpPr/>
          <p:nvPr/>
        </p:nvSpPr>
        <p:spPr>
          <a:xfrm>
            <a:off x="737415" y="4216671"/>
            <a:ext cx="15174098" cy="33040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014" name="Google Shape;1014;p35"/>
          <p:cNvSpPr/>
          <p:nvPr/>
        </p:nvSpPr>
        <p:spPr>
          <a:xfrm>
            <a:off x="1419445" y="4586777"/>
            <a:ext cx="13403562" cy="2936188"/>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3F3F3F"/>
                </a:solidFill>
                <a:latin typeface="Courier New"/>
                <a:ea typeface="Courier New"/>
                <a:cs typeface="Courier New"/>
                <a:sym typeface="Courier New"/>
              </a:rPr>
              <a:t>class</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Graph</a:t>
            </a:r>
            <a:r>
              <a:rPr lang="en-US" sz="2200">
                <a:solidFill>
                  <a:srgbClr val="3F3F3F"/>
                </a:solidFill>
                <a:latin typeface="Courier New"/>
                <a:ea typeface="Courier New"/>
                <a:cs typeface="Courier New"/>
                <a:sym typeface="Courier New"/>
              </a:rPr>
              <a:t>[VD, ED] {</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def</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aggregateMessages</a:t>
            </a:r>
            <a:r>
              <a:rPr lang="en-US" sz="2200">
                <a:solidFill>
                  <a:srgbClr val="3F3F3F"/>
                </a:solidFill>
                <a:latin typeface="Courier New"/>
                <a:ea typeface="Courier New"/>
                <a:cs typeface="Courier New"/>
                <a:sym typeface="Courier New"/>
              </a:rPr>
              <a:t>[Msg: ClassTag](</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sendMsg:</a:t>
            </a:r>
            <a:r>
              <a:rPr lang="en-US" sz="2200">
                <a:solidFill>
                  <a:srgbClr val="3F3F3F"/>
                </a:solidFill>
                <a:latin typeface="Courier New"/>
                <a:ea typeface="Courier New"/>
                <a:cs typeface="Courier New"/>
                <a:sym typeface="Courier New"/>
              </a:rPr>
              <a:t> EdgeContext[VD, ED, Msg] </a:t>
            </a:r>
            <a:r>
              <a:rPr b="1" lang="en-US" sz="2200">
                <a:solidFill>
                  <a:srgbClr val="3F3F3F"/>
                </a:solidFill>
                <a:latin typeface="Courier New"/>
                <a:ea typeface="Courier New"/>
                <a:cs typeface="Courier New"/>
                <a:sym typeface="Courier New"/>
              </a:rPr>
              <a:t>=&gt;</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Unit</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mergeMsg:</a:t>
            </a:r>
            <a:r>
              <a:rPr lang="en-US" sz="2200">
                <a:solidFill>
                  <a:srgbClr val="3F3F3F"/>
                </a:solidFill>
                <a:latin typeface="Courier New"/>
                <a:ea typeface="Courier New"/>
                <a:cs typeface="Courier New"/>
                <a:sym typeface="Courier New"/>
              </a:rPr>
              <a:t> (Msg, Msg) </a:t>
            </a:r>
            <a:r>
              <a:rPr b="1" lang="en-US" sz="2200">
                <a:solidFill>
                  <a:srgbClr val="3F3F3F"/>
                </a:solidFill>
                <a:latin typeface="Courier New"/>
                <a:ea typeface="Courier New"/>
                <a:cs typeface="Courier New"/>
                <a:sym typeface="Courier New"/>
              </a:rPr>
              <a:t>=&gt;</a:t>
            </a: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Msg</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tripletFields:</a:t>
            </a:r>
            <a:r>
              <a:rPr lang="en-US" sz="2200">
                <a:solidFill>
                  <a:srgbClr val="3F3F3F"/>
                </a:solidFill>
                <a:latin typeface="Courier New"/>
                <a:ea typeface="Courier New"/>
                <a:cs typeface="Courier New"/>
                <a:sym typeface="Courier New"/>
              </a:rPr>
              <a:t> TripletFields = </a:t>
            </a:r>
            <a:r>
              <a:rPr b="1" lang="en-US" sz="2200">
                <a:solidFill>
                  <a:srgbClr val="3F3F3F"/>
                </a:solidFill>
                <a:latin typeface="Courier New"/>
                <a:ea typeface="Courier New"/>
                <a:cs typeface="Courier New"/>
                <a:sym typeface="Courier New"/>
              </a:rPr>
              <a:t>TripletFields</a:t>
            </a:r>
            <a:r>
              <a:rPr lang="en-US" sz="2200">
                <a:solidFill>
                  <a:srgbClr val="3F3F3F"/>
                </a:solidFill>
                <a:latin typeface="Courier New"/>
                <a:ea typeface="Courier New"/>
                <a:cs typeface="Courier New"/>
                <a:sym typeface="Courier New"/>
              </a:rPr>
              <a:t>.</a:t>
            </a:r>
            <a:r>
              <a:rPr b="1" lang="en-US" sz="2200">
                <a:solidFill>
                  <a:srgbClr val="3F3F3F"/>
                </a:solidFill>
                <a:latin typeface="Courier New"/>
                <a:ea typeface="Courier New"/>
                <a:cs typeface="Courier New"/>
                <a:sym typeface="Courier New"/>
              </a:rPr>
              <a:t>All</a:t>
            </a:r>
            <a:r>
              <a:rPr lang="en-US" sz="2200">
                <a:solidFill>
                  <a:srgbClr val="3F3F3F"/>
                </a:solidFill>
                <a:latin typeface="Courier New"/>
                <a:ea typeface="Courier New"/>
                <a:cs typeface="Courier New"/>
                <a:sym typeface="Courier New"/>
              </a:rPr>
              <a:t>)</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a:t>
            </a:r>
            <a:r>
              <a:rPr b="1" lang="en-US" sz="2200">
                <a:solidFill>
                  <a:srgbClr val="3F3F3F"/>
                </a:solidFill>
                <a:latin typeface="Courier New"/>
                <a:ea typeface="Courier New"/>
                <a:cs typeface="Courier New"/>
                <a:sym typeface="Courier New"/>
              </a:rPr>
              <a:t>:</a:t>
            </a:r>
            <a:r>
              <a:rPr lang="en-US" sz="2200">
                <a:solidFill>
                  <a:srgbClr val="3F3F3F"/>
                </a:solidFill>
                <a:latin typeface="Courier New"/>
                <a:ea typeface="Courier New"/>
                <a:cs typeface="Courier New"/>
                <a:sym typeface="Courier New"/>
              </a:rPr>
              <a:t> VertexRDD[Msg]</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a:t>
            </a:r>
            <a:endParaRPr/>
          </a:p>
        </p:txBody>
      </p:sp>
      <p:sp>
        <p:nvSpPr>
          <p:cNvPr id="1015" name="Google Shape;1015;p35"/>
          <p:cNvSpPr txBox="1"/>
          <p:nvPr/>
        </p:nvSpPr>
        <p:spPr>
          <a:xfrm>
            <a:off x="727075" y="3020305"/>
            <a:ext cx="15174098" cy="1368682"/>
          </a:xfrm>
          <a:prstGeom prst="rect">
            <a:avLst/>
          </a:prstGeom>
          <a:noFill/>
          <a:ln>
            <a:noFill/>
          </a:ln>
        </p:spPr>
        <p:txBody>
          <a:bodyPr anchorCtr="0" anchor="t" bIns="45700" lIns="91425" spcFirstLastPara="1" rIns="91425" wrap="square" tIns="45700">
            <a:normAutofit/>
          </a:bodyPr>
          <a:lstStyle/>
          <a:p>
            <a:pPr indent="-304800" lvl="0" marL="469900" marR="0" rtl="0" algn="l">
              <a:lnSpc>
                <a:spcPct val="120000"/>
              </a:lnSpc>
              <a:spcBef>
                <a:spcPts val="0"/>
              </a:spcBef>
              <a:spcAft>
                <a:spcPts val="0"/>
              </a:spcAft>
              <a:buClr>
                <a:srgbClr val="1D1F22"/>
              </a:buClr>
              <a:buSzPts val="2600"/>
              <a:buFont typeface="Arial"/>
              <a:buNone/>
            </a:pPr>
            <a:r>
              <a:t/>
            </a:r>
            <a:endParaRPr sz="2600">
              <a:solidFill>
                <a:srgbClr val="3F3F3F"/>
              </a:solidFill>
              <a:latin typeface="Open Sans"/>
              <a:ea typeface="Open Sans"/>
              <a:cs typeface="Open Sans"/>
              <a:sym typeface="Open Sans"/>
            </a:endParaRPr>
          </a:p>
        </p:txBody>
      </p:sp>
      <p:sp>
        <p:nvSpPr>
          <p:cNvPr id="1016" name="Google Shape;1016;p35"/>
          <p:cNvSpPr txBox="1"/>
          <p:nvPr/>
        </p:nvSpPr>
        <p:spPr>
          <a:xfrm>
            <a:off x="1277463" y="4216671"/>
            <a:ext cx="134684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SemiBold"/>
                <a:ea typeface="Open Sans SemiBold"/>
                <a:cs typeface="Open Sans SemiBold"/>
                <a:sym typeface="Open Sans SemiBold"/>
              </a:rPr>
              <a:t>Example</a:t>
            </a:r>
            <a:endParaRPr/>
          </a:p>
        </p:txBody>
      </p:sp>
      <p:sp>
        <p:nvSpPr>
          <p:cNvPr id="1017" name="Google Shape;1017;p35"/>
          <p:cNvSpPr txBox="1"/>
          <p:nvPr/>
        </p:nvSpPr>
        <p:spPr>
          <a:xfrm>
            <a:off x="1589873" y="1782811"/>
            <a:ext cx="14167421" cy="71648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SendMsg function  has EdgeContext; it represents an edge along with its neighboring nodes. </a:t>
            </a:r>
            <a:endParaRPr/>
          </a:p>
        </p:txBody>
      </p:sp>
      <p:sp>
        <p:nvSpPr>
          <p:cNvPr id="1018" name="Google Shape;1018;p35"/>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Google Shape;1019;p35"/>
          <p:cNvSpPr txBox="1"/>
          <p:nvPr/>
        </p:nvSpPr>
        <p:spPr>
          <a:xfrm>
            <a:off x="1589873" y="2536028"/>
            <a:ext cx="14167421" cy="1229148"/>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Using these two functions, aggregateMessages operator returns the aggregated messages inside VertexRDD[Msg].</a:t>
            </a:r>
            <a:endParaRPr/>
          </a:p>
        </p:txBody>
      </p:sp>
      <p:sp>
        <p:nvSpPr>
          <p:cNvPr id="1020" name="Google Shape;1020;p35"/>
          <p:cNvSpPr/>
          <p:nvPr/>
        </p:nvSpPr>
        <p:spPr>
          <a:xfrm>
            <a:off x="966370" y="273029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1" name="Google Shape;1021;p35"/>
          <p:cNvSpPr/>
          <p:nvPr/>
        </p:nvSpPr>
        <p:spPr>
          <a:xfrm>
            <a:off x="5778171" y="1169036"/>
            <a:ext cx="477585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AGGREGATE MESSAGES (CONTD.)</a:t>
            </a:r>
            <a:endParaRPr sz="2200">
              <a:solidFill>
                <a:srgbClr val="3F3F3F"/>
              </a:solidFill>
              <a:latin typeface="Calibri"/>
              <a:ea typeface="Calibri"/>
              <a:cs typeface="Calibri"/>
              <a:sym typeface="Calibri"/>
            </a:endParaRPr>
          </a:p>
        </p:txBody>
      </p:sp>
      <p:sp>
        <p:nvSpPr>
          <p:cNvPr id="1022" name="Google Shape;1022;p3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023" name="Google Shape;1023;p35"/>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36"/>
          <p:cNvSpPr/>
          <p:nvPr/>
        </p:nvSpPr>
        <p:spPr>
          <a:xfrm>
            <a:off x="364902" y="1250983"/>
            <a:ext cx="15528770" cy="927441"/>
          </a:xfrm>
          <a:prstGeom prst="rect">
            <a:avLst/>
          </a:prstGeom>
          <a:noFill/>
          <a:ln>
            <a:noFill/>
          </a:ln>
        </p:spPr>
        <p:txBody>
          <a:bodyPr anchorCtr="0" anchor="t" bIns="45700" lIns="45700" spcFirstLastPara="1" rIns="45700" wrap="square" tIns="45700">
            <a:normAutofit/>
          </a:bodyPr>
          <a:lstStyle/>
          <a:p>
            <a:pPr indent="-317500" lvl="0" marL="469900" marR="0" rtl="0" algn="l">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p:txBody>
      </p:sp>
      <p:grpSp>
        <p:nvGrpSpPr>
          <p:cNvPr id="1030" name="Google Shape;1030;p36"/>
          <p:cNvGrpSpPr/>
          <p:nvPr/>
        </p:nvGrpSpPr>
        <p:grpSpPr>
          <a:xfrm>
            <a:off x="531755" y="3688332"/>
            <a:ext cx="15192490" cy="3421165"/>
            <a:chOff x="-63746" y="358647"/>
            <a:chExt cx="15192489" cy="2784546"/>
          </a:xfrm>
        </p:grpSpPr>
        <p:sp>
          <p:nvSpPr>
            <p:cNvPr id="1031" name="Google Shape;1031;p36"/>
            <p:cNvSpPr/>
            <p:nvPr/>
          </p:nvSpPr>
          <p:spPr>
            <a:xfrm>
              <a:off x="-63746" y="358647"/>
              <a:ext cx="15192489" cy="278454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032" name="Google Shape;1032;p36"/>
            <p:cNvSpPr/>
            <p:nvPr/>
          </p:nvSpPr>
          <p:spPr>
            <a:xfrm>
              <a:off x="458950" y="510922"/>
              <a:ext cx="14020791" cy="375756"/>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1033" name="Google Shape;1033;p36"/>
          <p:cNvSpPr/>
          <p:nvPr/>
        </p:nvSpPr>
        <p:spPr>
          <a:xfrm>
            <a:off x="1483992" y="4411227"/>
            <a:ext cx="13591251" cy="2123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Compute the max degrees</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maxInDegree: (VertexId, Int)  = graph.inDegrees.reduce(max)</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maxOutDegree: (VertexId, Int) = graph.outDegrees.reduce(max)</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maxDegrees: (VertexId, Int)   = graph.degrees.reduce(max)</a:t>
            </a:r>
            <a:endParaRPr/>
          </a:p>
        </p:txBody>
      </p:sp>
      <p:sp>
        <p:nvSpPr>
          <p:cNvPr id="1034" name="Google Shape;1034;p36"/>
          <p:cNvSpPr txBox="1"/>
          <p:nvPr/>
        </p:nvSpPr>
        <p:spPr>
          <a:xfrm>
            <a:off x="1589873" y="1782811"/>
            <a:ext cx="14167421" cy="12756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One of the common aggregation tasks is to compute the degree of every vertex, which is defined by the number of edges that are adjacent to every vertex. </a:t>
            </a:r>
            <a:endParaRPr/>
          </a:p>
        </p:txBody>
      </p:sp>
      <p:sp>
        <p:nvSpPr>
          <p:cNvPr id="1035" name="Google Shape;1035;p36"/>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Google Shape;1036;p36"/>
          <p:cNvSpPr/>
          <p:nvPr/>
        </p:nvSpPr>
        <p:spPr>
          <a:xfrm>
            <a:off x="5925359" y="1169036"/>
            <a:ext cx="448148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COUNTING DEGREE OF VERTEX</a:t>
            </a:r>
            <a:endParaRPr sz="2200">
              <a:solidFill>
                <a:srgbClr val="3F3F3F"/>
              </a:solidFill>
              <a:latin typeface="Calibri"/>
              <a:ea typeface="Calibri"/>
              <a:cs typeface="Calibri"/>
              <a:sym typeface="Calibri"/>
            </a:endParaRPr>
          </a:p>
        </p:txBody>
      </p:sp>
      <p:sp>
        <p:nvSpPr>
          <p:cNvPr id="1037" name="Google Shape;1037;p3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038" name="Google Shape;1038;p36"/>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grpSp>
        <p:nvGrpSpPr>
          <p:cNvPr id="1044" name="Google Shape;1044;p37"/>
          <p:cNvGrpSpPr/>
          <p:nvPr/>
        </p:nvGrpSpPr>
        <p:grpSpPr>
          <a:xfrm>
            <a:off x="1071664" y="3344676"/>
            <a:ext cx="14433121" cy="2817859"/>
            <a:chOff x="476163" y="358647"/>
            <a:chExt cx="14433120" cy="2784546"/>
          </a:xfrm>
        </p:grpSpPr>
        <p:sp>
          <p:nvSpPr>
            <p:cNvPr id="1045" name="Google Shape;1045;p37"/>
            <p:cNvSpPr/>
            <p:nvPr/>
          </p:nvSpPr>
          <p:spPr>
            <a:xfrm>
              <a:off x="476163" y="358647"/>
              <a:ext cx="14433120" cy="278454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046" name="Google Shape;1046;p37"/>
            <p:cNvSpPr/>
            <p:nvPr/>
          </p:nvSpPr>
          <p:spPr>
            <a:xfrm>
              <a:off x="800116" y="444139"/>
              <a:ext cx="14020792" cy="523218"/>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800">
                  <a:solidFill>
                    <a:srgbClr val="3F3F3F"/>
                  </a:solidFill>
                  <a:latin typeface="Calibri"/>
                  <a:ea typeface="Calibri"/>
                  <a:cs typeface="Calibri"/>
                  <a:sym typeface="Calibri"/>
                </a:rPr>
                <a:t>Example</a:t>
              </a:r>
              <a:r>
                <a:rPr b="0" lang="en-US" sz="2800">
                  <a:solidFill>
                    <a:srgbClr val="3F3F3F"/>
                  </a:solidFill>
                  <a:latin typeface="Calibri"/>
                  <a:ea typeface="Calibri"/>
                  <a:cs typeface="Calibri"/>
                  <a:sym typeface="Calibri"/>
                </a:rPr>
                <a:t>:</a:t>
              </a:r>
              <a:endParaRPr/>
            </a:p>
          </p:txBody>
        </p:sp>
      </p:grpSp>
      <p:sp>
        <p:nvSpPr>
          <p:cNvPr id="1047" name="Google Shape;1047;p37"/>
          <p:cNvSpPr/>
          <p:nvPr/>
        </p:nvSpPr>
        <p:spPr>
          <a:xfrm>
            <a:off x="1861070" y="4038878"/>
            <a:ext cx="12536434" cy="2123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class GraphOps[VD, ED] {</a:t>
            </a:r>
            <a:endParaRPr/>
          </a:p>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  def collectNeighborIds(edgeDirection: EdgeDirection): VertexRDD[Array[VertexId]]</a:t>
            </a:r>
            <a:endParaRPr/>
          </a:p>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  def collectNeighbors(edgeDirection: EdgeDirection): VertexRDD[ Array[(VertexId, VD)] ]</a:t>
            </a:r>
            <a:endParaRPr/>
          </a:p>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a:t>
            </a:r>
            <a:endParaRPr/>
          </a:p>
        </p:txBody>
      </p:sp>
      <p:grpSp>
        <p:nvGrpSpPr>
          <p:cNvPr id="1048" name="Google Shape;1048;p37"/>
          <p:cNvGrpSpPr/>
          <p:nvPr/>
        </p:nvGrpSpPr>
        <p:grpSpPr>
          <a:xfrm>
            <a:off x="425023" y="7151708"/>
            <a:ext cx="15392405" cy="1141272"/>
            <a:chOff x="0" y="-37216"/>
            <a:chExt cx="15392403" cy="1141271"/>
          </a:xfrm>
        </p:grpSpPr>
        <p:grpSp>
          <p:nvGrpSpPr>
            <p:cNvPr id="1049" name="Google Shape;1049;p37"/>
            <p:cNvGrpSpPr/>
            <p:nvPr/>
          </p:nvGrpSpPr>
          <p:grpSpPr>
            <a:xfrm>
              <a:off x="563837" y="-37216"/>
              <a:ext cx="14828566" cy="1141271"/>
              <a:chOff x="0" y="-90882"/>
              <a:chExt cx="14828564" cy="1141269"/>
            </a:xfrm>
          </p:grpSpPr>
          <p:sp>
            <p:nvSpPr>
              <p:cNvPr id="1050" name="Google Shape;1050;p37"/>
              <p:cNvSpPr/>
              <p:nvPr/>
            </p:nvSpPr>
            <p:spPr>
              <a:xfrm>
                <a:off x="0" y="-90882"/>
                <a:ext cx="14828564" cy="1141269"/>
              </a:xfrm>
              <a:prstGeom prst="roundRect">
                <a:avLst>
                  <a:gd fmla="val 16667" name="adj"/>
                </a:avLst>
              </a:prstGeom>
              <a:noFill/>
              <a:ln cap="flat" cmpd="sng" w="1905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rgbClr val="3F3F3F"/>
                  </a:solidFill>
                  <a:latin typeface="Calibri"/>
                  <a:ea typeface="Calibri"/>
                  <a:cs typeface="Calibri"/>
                  <a:sym typeface="Calibri"/>
                </a:endParaRPr>
              </a:p>
            </p:txBody>
          </p:sp>
          <p:sp>
            <p:nvSpPr>
              <p:cNvPr id="1051" name="Google Shape;1051;p37"/>
              <p:cNvSpPr/>
              <p:nvPr/>
            </p:nvSpPr>
            <p:spPr>
              <a:xfrm>
                <a:off x="797390" y="89762"/>
                <a:ext cx="13984333" cy="779978"/>
              </a:xfrm>
              <a:prstGeom prst="rect">
                <a:avLst/>
              </a:prstGeom>
              <a:no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 If possible, try to express the same computation by using the aggregateMessages operator. </a:t>
                </a:r>
                <a:endParaRPr/>
              </a:p>
            </p:txBody>
          </p:sp>
        </p:grpSp>
        <p:grpSp>
          <p:nvGrpSpPr>
            <p:cNvPr id="1052" name="Google Shape;1052;p37"/>
            <p:cNvGrpSpPr/>
            <p:nvPr/>
          </p:nvGrpSpPr>
          <p:grpSpPr>
            <a:xfrm>
              <a:off x="0" y="-2"/>
              <a:ext cx="1127676" cy="1079796"/>
              <a:chOff x="0" y="0"/>
              <a:chExt cx="1127673" cy="1079793"/>
            </a:xfrm>
          </p:grpSpPr>
          <p:sp>
            <p:nvSpPr>
              <p:cNvPr id="1053" name="Google Shape;1053;p37"/>
              <p:cNvSpPr/>
              <p:nvPr/>
            </p:nvSpPr>
            <p:spPr>
              <a:xfrm>
                <a:off x="0" y="0"/>
                <a:ext cx="1127673" cy="1079793"/>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rgbClr val="3F3F3F"/>
                  </a:solidFill>
                  <a:latin typeface="Calibri"/>
                  <a:ea typeface="Calibri"/>
                  <a:cs typeface="Calibri"/>
                  <a:sym typeface="Calibri"/>
                </a:endParaRPr>
              </a:p>
            </p:txBody>
          </p:sp>
          <p:sp>
            <p:nvSpPr>
              <p:cNvPr id="1054" name="Google Shape;1054;p37"/>
              <p:cNvSpPr/>
              <p:nvPr/>
            </p:nvSpPr>
            <p:spPr>
              <a:xfrm>
                <a:off x="165143" y="68726"/>
                <a:ext cx="797388" cy="942341"/>
              </a:xfrm>
              <a:prstGeom prst="rect">
                <a:avLst/>
              </a:prstGeom>
              <a:noFill/>
              <a:ln>
                <a:noFill/>
              </a:ln>
            </p:spPr>
            <p:txBody>
              <a:bodyPr anchorCtr="0" anchor="ctr" bIns="45700" lIns="45700" spcFirstLastPara="1" rIns="45700" wrap="square" tIns="45700">
                <a:noAutofit/>
              </a:bodyPr>
              <a:lstStyle/>
              <a:p>
                <a:pPr indent="0" lvl="0" marL="0" marR="0" rtl="0" algn="ctr">
                  <a:spcBef>
                    <a:spcPts val="0"/>
                  </a:spcBef>
                  <a:spcAft>
                    <a:spcPts val="0"/>
                  </a:spcAft>
                  <a:buClr>
                    <a:schemeClr val="lt1"/>
                  </a:buClr>
                  <a:buSzPts val="1425"/>
                  <a:buFont typeface="Calibri"/>
                  <a:buNone/>
                </a:pPr>
                <a:r>
                  <a:rPr lang="en-US" sz="5700">
                    <a:solidFill>
                      <a:schemeClr val="lt1"/>
                    </a:solidFill>
                    <a:latin typeface="Calibri"/>
                    <a:ea typeface="Calibri"/>
                    <a:cs typeface="Calibri"/>
                    <a:sym typeface="Calibri"/>
                  </a:rPr>
                  <a:t>!</a:t>
                </a:r>
                <a:endParaRPr/>
              </a:p>
            </p:txBody>
          </p:sp>
        </p:grpSp>
      </p:grpSp>
      <p:sp>
        <p:nvSpPr>
          <p:cNvPr id="1055" name="Google Shape;1055;p37"/>
          <p:cNvSpPr txBox="1"/>
          <p:nvPr/>
        </p:nvSpPr>
        <p:spPr>
          <a:xfrm>
            <a:off x="1589873" y="1782811"/>
            <a:ext cx="14167421" cy="12756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Sometimes, it is easy to express computation by performing a collection of neighboring vertices and the related attribute at every vertex.</a:t>
            </a:r>
            <a:endParaRPr/>
          </a:p>
        </p:txBody>
      </p:sp>
      <p:sp>
        <p:nvSpPr>
          <p:cNvPr id="1056" name="Google Shape;1056;p37"/>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7" name="Google Shape;1057;p37"/>
          <p:cNvSpPr/>
          <p:nvPr/>
        </p:nvSpPr>
        <p:spPr>
          <a:xfrm>
            <a:off x="6307675" y="1169036"/>
            <a:ext cx="3716851"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COLLECTING NEIGHBORS</a:t>
            </a:r>
            <a:endParaRPr sz="2200">
              <a:solidFill>
                <a:srgbClr val="3F3F3F"/>
              </a:solidFill>
              <a:latin typeface="Calibri"/>
              <a:ea typeface="Calibri"/>
              <a:cs typeface="Calibri"/>
              <a:sym typeface="Calibri"/>
            </a:endParaRPr>
          </a:p>
        </p:txBody>
      </p:sp>
      <p:sp>
        <p:nvSpPr>
          <p:cNvPr id="1058" name="Google Shape;1058;p3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059" name="Google Shape;1059;p37"/>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8"/>
          <p:cNvSpPr/>
          <p:nvPr/>
        </p:nvSpPr>
        <p:spPr>
          <a:xfrm>
            <a:off x="1625245" y="2163130"/>
            <a:ext cx="14981116" cy="651958"/>
          </a:xfrm>
          <a:prstGeom prst="rect">
            <a:avLst/>
          </a:prstGeom>
          <a:noFill/>
          <a:ln>
            <a:noFill/>
          </a:ln>
        </p:spPr>
        <p:txBody>
          <a:bodyPr anchorCtr="0" anchor="t" bIns="45700" lIns="45700" spcFirstLastPara="1" rIns="45700" wrap="square" tIns="45700">
            <a:norm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When GraphX is used multiple times, it must be cached explicitly through the Graph.cache() method.</a:t>
            </a:r>
            <a:endParaRPr sz="2400">
              <a:solidFill>
                <a:srgbClr val="3F3F3F"/>
              </a:solidFill>
              <a:latin typeface="Open Sans"/>
              <a:ea typeface="Open Sans"/>
              <a:cs typeface="Open Sans"/>
              <a:sym typeface="Open Sans"/>
            </a:endParaRPr>
          </a:p>
        </p:txBody>
      </p:sp>
      <p:sp>
        <p:nvSpPr>
          <p:cNvPr id="1066" name="Google Shape;1066;p38"/>
          <p:cNvSpPr/>
          <p:nvPr/>
        </p:nvSpPr>
        <p:spPr>
          <a:xfrm>
            <a:off x="1733924" y="3421493"/>
            <a:ext cx="14763758" cy="890803"/>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In case of iterative computations, you may also need to uncache to obtain the best performance. </a:t>
            </a:r>
            <a:endParaRPr/>
          </a:p>
        </p:txBody>
      </p:sp>
      <p:sp>
        <p:nvSpPr>
          <p:cNvPr id="1067" name="Google Shape;1067;p38"/>
          <p:cNvSpPr/>
          <p:nvPr/>
        </p:nvSpPr>
        <p:spPr>
          <a:xfrm>
            <a:off x="1733924" y="4918701"/>
            <a:ext cx="13976974" cy="587277"/>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Graphs include various RDDs and therefore, it is tricky to correctly unpersist them. </a:t>
            </a:r>
            <a:endParaRPr/>
          </a:p>
        </p:txBody>
      </p:sp>
      <p:sp>
        <p:nvSpPr>
          <p:cNvPr id="1068" name="Google Shape;1068;p38"/>
          <p:cNvSpPr/>
          <p:nvPr/>
        </p:nvSpPr>
        <p:spPr>
          <a:xfrm>
            <a:off x="1733924" y="6112384"/>
            <a:ext cx="13461252" cy="1141274"/>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In case of iterative computations, you should use the Pregel API that unpersists intermediate results correctly. </a:t>
            </a:r>
            <a:endParaRPr/>
          </a:p>
        </p:txBody>
      </p:sp>
      <p:sp>
        <p:nvSpPr>
          <p:cNvPr id="1069" name="Google Shape;1069;p38"/>
          <p:cNvSpPr/>
          <p:nvPr/>
        </p:nvSpPr>
        <p:spPr>
          <a:xfrm>
            <a:off x="966370" y="233981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0" name="Google Shape;1070;p38"/>
          <p:cNvSpPr/>
          <p:nvPr/>
        </p:nvSpPr>
        <p:spPr>
          <a:xfrm>
            <a:off x="978380" y="367128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1" name="Google Shape;1071;p38"/>
          <p:cNvSpPr/>
          <p:nvPr/>
        </p:nvSpPr>
        <p:spPr>
          <a:xfrm>
            <a:off x="989765" y="506304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2" name="Google Shape;1072;p38"/>
          <p:cNvSpPr/>
          <p:nvPr/>
        </p:nvSpPr>
        <p:spPr>
          <a:xfrm>
            <a:off x="993485" y="635784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3" name="Google Shape;1073;p38"/>
          <p:cNvSpPr/>
          <p:nvPr/>
        </p:nvSpPr>
        <p:spPr>
          <a:xfrm>
            <a:off x="6091686" y="1169036"/>
            <a:ext cx="414882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CACHING AND UNCACHING </a:t>
            </a:r>
            <a:endParaRPr sz="2200">
              <a:solidFill>
                <a:srgbClr val="3F3F3F"/>
              </a:solidFill>
              <a:latin typeface="Calibri"/>
              <a:ea typeface="Calibri"/>
              <a:cs typeface="Calibri"/>
              <a:sym typeface="Calibri"/>
            </a:endParaRPr>
          </a:p>
        </p:txBody>
      </p:sp>
      <p:sp>
        <p:nvSpPr>
          <p:cNvPr id="1074" name="Google Shape;1074;p3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075" name="Google Shape;1075;p38"/>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39"/>
          <p:cNvSpPr/>
          <p:nvPr/>
        </p:nvSpPr>
        <p:spPr>
          <a:xfrm>
            <a:off x="15155889" y="1796483"/>
            <a:ext cx="15528770" cy="2037166"/>
          </a:xfrm>
          <a:prstGeom prst="rect">
            <a:avLst/>
          </a:prstGeom>
          <a:noFill/>
          <a:ln>
            <a:noFill/>
          </a:ln>
        </p:spPr>
        <p:txBody>
          <a:bodyPr anchorCtr="0" anchor="t" bIns="45700" lIns="45700" spcFirstLastPara="1" rIns="45700" wrap="square" tIns="45700">
            <a:normAutofit/>
          </a:bodyPr>
          <a:lstStyle/>
          <a:p>
            <a:pPr indent="-469900" lvl="0" marL="469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 </a:t>
            </a:r>
            <a:endParaRPr sz="2400">
              <a:solidFill>
                <a:srgbClr val="3F3F3F"/>
              </a:solidFill>
              <a:latin typeface="Open Sans"/>
              <a:ea typeface="Open Sans"/>
              <a:cs typeface="Open Sans"/>
              <a:sym typeface="Open Sans"/>
            </a:endParaRPr>
          </a:p>
        </p:txBody>
      </p:sp>
      <p:grpSp>
        <p:nvGrpSpPr>
          <p:cNvPr id="1082" name="Google Shape;1082;p39"/>
          <p:cNvGrpSpPr/>
          <p:nvPr/>
        </p:nvGrpSpPr>
        <p:grpSpPr>
          <a:xfrm>
            <a:off x="4802953" y="5708583"/>
            <a:ext cx="2782459" cy="1179692"/>
            <a:chOff x="0" y="0"/>
            <a:chExt cx="2782457" cy="1179691"/>
          </a:xfrm>
        </p:grpSpPr>
        <p:sp>
          <p:nvSpPr>
            <p:cNvPr id="1083" name="Google Shape;1083;p39"/>
            <p:cNvSpPr/>
            <p:nvPr/>
          </p:nvSpPr>
          <p:spPr>
            <a:xfrm>
              <a:off x="0" y="0"/>
              <a:ext cx="2782457" cy="117969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39"/>
            <p:cNvSpPr/>
            <p:nvPr/>
          </p:nvSpPr>
          <p:spPr>
            <a:xfrm>
              <a:off x="57588" y="306500"/>
              <a:ext cx="2667281" cy="566692"/>
            </a:xfrm>
            <a:prstGeom prst="rect">
              <a:avLst/>
            </a:prstGeom>
            <a:solidFill>
              <a:srgbClr val="1E4E79"/>
            </a:solidFill>
            <a:ln>
              <a:noFill/>
            </a:ln>
          </p:spPr>
          <p:txBody>
            <a:bodyPr anchorCtr="0" anchor="ctr" bIns="45700" lIns="45700" spcFirstLastPara="1" rIns="45700" wrap="square" tIns="45700">
              <a:spAutoFit/>
            </a:bodyPr>
            <a:lstStyle/>
            <a:p>
              <a:pPr indent="0" lvl="0" marL="0" marR="0" rtl="0" algn="ctr">
                <a:lnSpc>
                  <a:spcPct val="150000"/>
                </a:lnSpc>
                <a:spcBef>
                  <a:spcPts val="0"/>
                </a:spcBef>
                <a:spcAft>
                  <a:spcPts val="0"/>
                </a:spcAft>
                <a:buNone/>
              </a:pPr>
              <a:r>
                <a:rPr lang="en-US" sz="2300">
                  <a:solidFill>
                    <a:schemeClr val="lt1"/>
                  </a:solidFill>
                  <a:latin typeface="Open Sans"/>
                  <a:ea typeface="Open Sans"/>
                  <a:cs typeface="Open Sans"/>
                  <a:sym typeface="Open Sans"/>
                </a:rPr>
                <a:t>Graph.apply</a:t>
              </a:r>
              <a:endParaRPr sz="2300">
                <a:solidFill>
                  <a:schemeClr val="lt1"/>
                </a:solidFill>
                <a:latin typeface="Open Sans"/>
                <a:ea typeface="Open Sans"/>
                <a:cs typeface="Open Sans"/>
                <a:sym typeface="Open Sans"/>
              </a:endParaRPr>
            </a:p>
          </p:txBody>
        </p:sp>
      </p:grpSp>
      <p:grpSp>
        <p:nvGrpSpPr>
          <p:cNvPr id="1085" name="Google Shape;1085;p39"/>
          <p:cNvGrpSpPr/>
          <p:nvPr/>
        </p:nvGrpSpPr>
        <p:grpSpPr>
          <a:xfrm>
            <a:off x="965200" y="5708583"/>
            <a:ext cx="2782459" cy="1179692"/>
            <a:chOff x="0" y="0"/>
            <a:chExt cx="2782457" cy="1179691"/>
          </a:xfrm>
        </p:grpSpPr>
        <p:sp>
          <p:nvSpPr>
            <p:cNvPr id="1086" name="Google Shape;1086;p39"/>
            <p:cNvSpPr/>
            <p:nvPr/>
          </p:nvSpPr>
          <p:spPr>
            <a:xfrm>
              <a:off x="0" y="0"/>
              <a:ext cx="2782457" cy="117969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39"/>
            <p:cNvSpPr/>
            <p:nvPr/>
          </p:nvSpPr>
          <p:spPr>
            <a:xfrm>
              <a:off x="57588" y="306499"/>
              <a:ext cx="2667281" cy="566692"/>
            </a:xfrm>
            <a:prstGeom prst="rect">
              <a:avLst/>
            </a:prstGeom>
            <a:solidFill>
              <a:srgbClr val="1E4E79"/>
            </a:solidFill>
            <a:ln>
              <a:noFill/>
            </a:ln>
          </p:spPr>
          <p:txBody>
            <a:bodyPr anchorCtr="0" anchor="ctr" bIns="45700" lIns="45700" spcFirstLastPara="1" rIns="45700" wrap="square" tIns="45700">
              <a:spAutoFit/>
            </a:bodyPr>
            <a:lstStyle/>
            <a:p>
              <a:pPr indent="0" lvl="0" marL="0" marR="0" rtl="0" algn="ctr">
                <a:lnSpc>
                  <a:spcPct val="150000"/>
                </a:lnSpc>
                <a:spcBef>
                  <a:spcPts val="0"/>
                </a:spcBef>
                <a:spcAft>
                  <a:spcPts val="0"/>
                </a:spcAft>
                <a:buNone/>
              </a:pPr>
              <a:r>
                <a:rPr lang="en-US" sz="2300">
                  <a:solidFill>
                    <a:schemeClr val="lt1"/>
                  </a:solidFill>
                  <a:latin typeface="Open Sans"/>
                  <a:ea typeface="Open Sans"/>
                  <a:cs typeface="Open Sans"/>
                  <a:sym typeface="Open Sans"/>
                </a:rPr>
                <a:t>Graph.groupEdges </a:t>
              </a:r>
              <a:endParaRPr/>
            </a:p>
          </p:txBody>
        </p:sp>
      </p:grpSp>
      <p:grpSp>
        <p:nvGrpSpPr>
          <p:cNvPr id="1088" name="Google Shape;1088;p39"/>
          <p:cNvGrpSpPr/>
          <p:nvPr/>
        </p:nvGrpSpPr>
        <p:grpSpPr>
          <a:xfrm>
            <a:off x="8640706" y="5708583"/>
            <a:ext cx="2782459" cy="1179692"/>
            <a:chOff x="0" y="0"/>
            <a:chExt cx="2782457" cy="1179691"/>
          </a:xfrm>
        </p:grpSpPr>
        <p:sp>
          <p:nvSpPr>
            <p:cNvPr id="1089" name="Google Shape;1089;p39"/>
            <p:cNvSpPr/>
            <p:nvPr/>
          </p:nvSpPr>
          <p:spPr>
            <a:xfrm>
              <a:off x="0" y="0"/>
              <a:ext cx="2782457" cy="117969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lnSpc>
                  <a:spcPct val="1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39"/>
            <p:cNvSpPr/>
            <p:nvPr/>
          </p:nvSpPr>
          <p:spPr>
            <a:xfrm>
              <a:off x="57588" y="306500"/>
              <a:ext cx="2667281" cy="566692"/>
            </a:xfrm>
            <a:prstGeom prst="rect">
              <a:avLst/>
            </a:prstGeom>
            <a:solidFill>
              <a:srgbClr val="1E4E79"/>
            </a:solidFill>
            <a:ln>
              <a:noFill/>
            </a:ln>
          </p:spPr>
          <p:txBody>
            <a:bodyPr anchorCtr="0" anchor="ctr" bIns="45700" lIns="45700" spcFirstLastPara="1" rIns="45700" wrap="square" tIns="45700">
              <a:spAutoFit/>
            </a:bodyPr>
            <a:lstStyle/>
            <a:p>
              <a:pPr indent="0" lvl="0" marL="0" marR="0" rtl="0" algn="ctr">
                <a:lnSpc>
                  <a:spcPct val="150000"/>
                </a:lnSpc>
                <a:spcBef>
                  <a:spcPts val="0"/>
                </a:spcBef>
                <a:spcAft>
                  <a:spcPts val="0"/>
                </a:spcAft>
                <a:buNone/>
              </a:pPr>
              <a:r>
                <a:rPr lang="en-US" sz="2300">
                  <a:solidFill>
                    <a:schemeClr val="lt1"/>
                  </a:solidFill>
                  <a:latin typeface="Open Sans"/>
                  <a:ea typeface="Open Sans"/>
                  <a:cs typeface="Open Sans"/>
                  <a:sym typeface="Open Sans"/>
                </a:rPr>
                <a:t>Graph.fromEdges </a:t>
              </a:r>
              <a:endParaRPr/>
            </a:p>
          </p:txBody>
        </p:sp>
      </p:grpSp>
      <p:grpSp>
        <p:nvGrpSpPr>
          <p:cNvPr id="1091" name="Google Shape;1091;p39"/>
          <p:cNvGrpSpPr/>
          <p:nvPr/>
        </p:nvGrpSpPr>
        <p:grpSpPr>
          <a:xfrm>
            <a:off x="12478459" y="5708583"/>
            <a:ext cx="2782458" cy="1179692"/>
            <a:chOff x="0" y="0"/>
            <a:chExt cx="2782457" cy="1179691"/>
          </a:xfrm>
        </p:grpSpPr>
        <p:sp>
          <p:nvSpPr>
            <p:cNvPr id="1092" name="Google Shape;1092;p39"/>
            <p:cNvSpPr/>
            <p:nvPr/>
          </p:nvSpPr>
          <p:spPr>
            <a:xfrm>
              <a:off x="0" y="0"/>
              <a:ext cx="2782457" cy="117969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39"/>
            <p:cNvSpPr/>
            <p:nvPr/>
          </p:nvSpPr>
          <p:spPr>
            <a:xfrm>
              <a:off x="57588" y="41043"/>
              <a:ext cx="2667281" cy="1097605"/>
            </a:xfrm>
            <a:prstGeom prst="rect">
              <a:avLst/>
            </a:prstGeom>
            <a:solidFill>
              <a:srgbClr val="1E4E79"/>
            </a:solidFill>
            <a:ln>
              <a:noFill/>
            </a:ln>
          </p:spPr>
          <p:txBody>
            <a:bodyPr anchorCtr="0" anchor="ctr" bIns="45700" lIns="45700" spcFirstLastPara="1" rIns="45700" wrap="square" tIns="45700">
              <a:spAutoFit/>
            </a:bodyPr>
            <a:lstStyle/>
            <a:p>
              <a:pPr indent="0" lvl="0" marL="0" marR="0" rtl="0" algn="ctr">
                <a:lnSpc>
                  <a:spcPct val="150000"/>
                </a:lnSpc>
                <a:spcBef>
                  <a:spcPts val="0"/>
                </a:spcBef>
                <a:spcAft>
                  <a:spcPts val="0"/>
                </a:spcAft>
                <a:buNone/>
              </a:pPr>
              <a:r>
                <a:rPr lang="en-US" sz="2300">
                  <a:solidFill>
                    <a:schemeClr val="lt1"/>
                  </a:solidFill>
                  <a:latin typeface="Open Sans"/>
                  <a:ea typeface="Open Sans"/>
                  <a:cs typeface="Open Sans"/>
                  <a:sym typeface="Open Sans"/>
                </a:rPr>
                <a:t>Graph.fromEdgeTuples graph </a:t>
              </a:r>
              <a:endParaRPr/>
            </a:p>
          </p:txBody>
        </p:sp>
      </p:grpSp>
      <p:sp>
        <p:nvSpPr>
          <p:cNvPr id="1094" name="Google Shape;1094;p39"/>
          <p:cNvSpPr txBox="1"/>
          <p:nvPr/>
        </p:nvSpPr>
        <p:spPr>
          <a:xfrm>
            <a:off x="1589873" y="1782811"/>
            <a:ext cx="14167421" cy="12756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GraphX provides various ways to build a graph from a vertices and edges collection existing on a disk or in an RDD</a:t>
            </a:r>
            <a:endParaRPr/>
          </a:p>
        </p:txBody>
      </p:sp>
      <p:sp>
        <p:nvSpPr>
          <p:cNvPr id="1095" name="Google Shape;1095;p39"/>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Google Shape;1096;p39"/>
          <p:cNvSpPr txBox="1"/>
          <p:nvPr/>
        </p:nvSpPr>
        <p:spPr>
          <a:xfrm>
            <a:off x="1600922" y="3042606"/>
            <a:ext cx="14167421" cy="127562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None of these graph builders repartitions the edges of a graph and are left in there as default partitions. </a:t>
            </a:r>
            <a:endParaRPr/>
          </a:p>
        </p:txBody>
      </p:sp>
      <p:sp>
        <p:nvSpPr>
          <p:cNvPr id="1097" name="Google Shape;1097;p39"/>
          <p:cNvSpPr/>
          <p:nvPr/>
        </p:nvSpPr>
        <p:spPr>
          <a:xfrm>
            <a:off x="977419" y="326637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8" name="Google Shape;1098;p39"/>
          <p:cNvSpPr/>
          <p:nvPr/>
        </p:nvSpPr>
        <p:spPr>
          <a:xfrm>
            <a:off x="5314987" y="4387334"/>
            <a:ext cx="562602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These graph builders are listed below:</a:t>
            </a:r>
            <a:endParaRPr sz="2400">
              <a:solidFill>
                <a:schemeClr val="dk1"/>
              </a:solidFill>
              <a:latin typeface="Calibri"/>
              <a:ea typeface="Calibri"/>
              <a:cs typeface="Calibri"/>
              <a:sym typeface="Calibri"/>
            </a:endParaRPr>
          </a:p>
        </p:txBody>
      </p:sp>
      <p:sp>
        <p:nvSpPr>
          <p:cNvPr id="1099" name="Google Shape;1099;p39"/>
          <p:cNvSpPr/>
          <p:nvPr/>
        </p:nvSpPr>
        <p:spPr>
          <a:xfrm>
            <a:off x="6846669" y="1169036"/>
            <a:ext cx="26388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 BUILDERS</a:t>
            </a:r>
            <a:endParaRPr sz="2200">
              <a:solidFill>
                <a:srgbClr val="3F3F3F"/>
              </a:solidFill>
              <a:latin typeface="Calibri"/>
              <a:ea typeface="Calibri"/>
              <a:cs typeface="Calibri"/>
              <a:sym typeface="Calibri"/>
            </a:endParaRPr>
          </a:p>
        </p:txBody>
      </p:sp>
      <p:sp>
        <p:nvSpPr>
          <p:cNvPr id="1100" name="Google Shape;1100;p3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101" name="Google Shape;1101;p39"/>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40"/>
          <p:cNvSpPr/>
          <p:nvPr/>
        </p:nvSpPr>
        <p:spPr>
          <a:xfrm>
            <a:off x="8626893" y="2900034"/>
            <a:ext cx="7284620" cy="704508"/>
          </a:xfrm>
          <a:prstGeom prst="rect">
            <a:avLst/>
          </a:prstGeom>
          <a:solidFill>
            <a:srgbClr val="323F4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40"/>
          <p:cNvSpPr/>
          <p:nvPr/>
        </p:nvSpPr>
        <p:spPr>
          <a:xfrm>
            <a:off x="9047005" y="2996338"/>
            <a:ext cx="6842400" cy="523218"/>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 </a:t>
            </a:r>
            <a:r>
              <a:rPr b="1" lang="en-US" sz="2800">
                <a:solidFill>
                  <a:schemeClr val="lt1"/>
                </a:solidFill>
                <a:latin typeface="Open Sans SemiBold"/>
                <a:ea typeface="Open Sans SemiBold"/>
                <a:cs typeface="Open Sans SemiBold"/>
                <a:sym typeface="Open Sans SemiBold"/>
              </a:rPr>
              <a:t>Edge RDDs</a:t>
            </a:r>
            <a:endParaRPr/>
          </a:p>
        </p:txBody>
      </p:sp>
      <p:sp>
        <p:nvSpPr>
          <p:cNvPr id="1109" name="Google Shape;1109;p40"/>
          <p:cNvSpPr/>
          <p:nvPr/>
        </p:nvSpPr>
        <p:spPr>
          <a:xfrm rot="10800000">
            <a:off x="8626155" y="3607743"/>
            <a:ext cx="7263247" cy="1583690"/>
          </a:xfrm>
          <a:prstGeom prst="rect">
            <a:avLst/>
          </a:prstGeom>
          <a:solidFill>
            <a:srgbClr val="FFFFFF"/>
          </a:solidFill>
          <a:ln cap="flat" cmpd="sng" w="12700">
            <a:solidFill>
              <a:srgbClr val="A6A6A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40"/>
          <p:cNvSpPr/>
          <p:nvPr/>
        </p:nvSpPr>
        <p:spPr>
          <a:xfrm>
            <a:off x="8795014" y="3626386"/>
            <a:ext cx="6931147" cy="1141272"/>
          </a:xfrm>
          <a:prstGeom prst="rect">
            <a:avLst/>
          </a:prstGeom>
          <a:noFill/>
          <a:ln>
            <a:noFill/>
          </a:ln>
        </p:spPr>
        <p:txBody>
          <a:bodyPr anchorCtr="0" anchor="t" bIns="45700" lIns="45700" spcFirstLastPara="1" rIns="45700" wrap="square" tIns="45700">
            <a:spAutoFit/>
          </a:bodyPr>
          <a:lstStyle/>
          <a:p>
            <a:pPr indent="-342900" lvl="2"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The EdgeRDD[ED] is an extension of the RDD[Edge[ED]] class. </a:t>
            </a:r>
            <a:endParaRPr/>
          </a:p>
        </p:txBody>
      </p:sp>
      <p:sp>
        <p:nvSpPr>
          <p:cNvPr id="1111" name="Google Shape;1111;p40"/>
          <p:cNvSpPr/>
          <p:nvPr/>
        </p:nvSpPr>
        <p:spPr>
          <a:xfrm>
            <a:off x="820295" y="2892689"/>
            <a:ext cx="7284621" cy="704508"/>
          </a:xfrm>
          <a:prstGeom prst="rect">
            <a:avLst/>
          </a:prstGeom>
          <a:solidFill>
            <a:srgbClr val="323F4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40"/>
          <p:cNvSpPr/>
          <p:nvPr/>
        </p:nvSpPr>
        <p:spPr>
          <a:xfrm rot="10800000">
            <a:off x="819562" y="3600402"/>
            <a:ext cx="7285353" cy="1591030"/>
          </a:xfrm>
          <a:prstGeom prst="rect">
            <a:avLst/>
          </a:prstGeom>
          <a:solidFill>
            <a:srgbClr val="FFFFFF"/>
          </a:solidFill>
          <a:ln cap="flat" cmpd="sng" w="12700">
            <a:solidFill>
              <a:srgbClr val="A6A6A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40"/>
          <p:cNvSpPr/>
          <p:nvPr/>
        </p:nvSpPr>
        <p:spPr>
          <a:xfrm>
            <a:off x="1000058" y="3607568"/>
            <a:ext cx="6936002" cy="1141272"/>
          </a:xfrm>
          <a:prstGeom prst="rect">
            <a:avLst/>
          </a:prstGeom>
          <a:noFill/>
          <a:ln>
            <a:noFill/>
          </a:ln>
        </p:spPr>
        <p:txBody>
          <a:bodyPr anchorCtr="0" anchor="t" bIns="45700" lIns="45700" spcFirstLastPara="1" rIns="45700" wrap="square" tIns="45700">
            <a:spAutoFit/>
          </a:bodyPr>
          <a:lstStyle/>
          <a:p>
            <a:pPr indent="-342900" lvl="2"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The VertexRDD[A] is an extension of the RDD[(VertexID, A)] class. </a:t>
            </a:r>
            <a:endParaRPr/>
          </a:p>
        </p:txBody>
      </p:sp>
      <p:sp>
        <p:nvSpPr>
          <p:cNvPr id="1114" name="Google Shape;1114;p40"/>
          <p:cNvSpPr/>
          <p:nvPr/>
        </p:nvSpPr>
        <p:spPr>
          <a:xfrm>
            <a:off x="1240408" y="2908674"/>
            <a:ext cx="6842399" cy="683854"/>
          </a:xfrm>
          <a:prstGeom prst="rect">
            <a:avLst/>
          </a:prstGeom>
          <a:noFill/>
          <a:ln>
            <a:noFill/>
          </a:ln>
        </p:spPr>
        <p:txBody>
          <a:bodyPr anchorCtr="0" anchor="ctr" bIns="45700" lIns="45700" spcFirstLastPara="1" rIns="45700" wrap="square" tIns="45700">
            <a:normAutofit/>
          </a:bodyPr>
          <a:lstStyle/>
          <a:p>
            <a:pPr indent="0" lvl="0" marL="0" marR="0" rtl="0" algn="ctr">
              <a:spcBef>
                <a:spcPts val="0"/>
              </a:spcBef>
              <a:spcAft>
                <a:spcPts val="0"/>
              </a:spcAft>
              <a:buNone/>
            </a:pPr>
            <a:r>
              <a:rPr b="1" lang="en-US" sz="2800">
                <a:solidFill>
                  <a:schemeClr val="lt1"/>
                </a:solidFill>
                <a:latin typeface="Open Sans SemiBold"/>
                <a:ea typeface="Open Sans SemiBold"/>
                <a:cs typeface="Open Sans SemiBold"/>
                <a:sym typeface="Open Sans SemiBold"/>
              </a:rPr>
              <a:t>Vertex RDDs</a:t>
            </a:r>
            <a:endParaRPr/>
          </a:p>
        </p:txBody>
      </p:sp>
      <p:sp>
        <p:nvSpPr>
          <p:cNvPr id="1115" name="Google Shape;1115;p40"/>
          <p:cNvSpPr/>
          <p:nvPr/>
        </p:nvSpPr>
        <p:spPr>
          <a:xfrm>
            <a:off x="6358554" y="1169036"/>
            <a:ext cx="361509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VERTEX AND EDGE RDDS</a:t>
            </a:r>
            <a:endParaRPr sz="2200">
              <a:solidFill>
                <a:srgbClr val="3F3F3F"/>
              </a:solidFill>
              <a:latin typeface="Calibri"/>
              <a:ea typeface="Calibri"/>
              <a:cs typeface="Calibri"/>
              <a:sym typeface="Calibri"/>
            </a:endParaRPr>
          </a:p>
        </p:txBody>
      </p:sp>
      <p:sp>
        <p:nvSpPr>
          <p:cNvPr id="1116" name="Google Shape;1116;p4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117" name="Google Shape;1117;p40"/>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1"/>
          <p:cNvSpPr txBox="1"/>
          <p:nvPr>
            <p:ph idx="4294967295" type="body"/>
          </p:nvPr>
        </p:nvSpPr>
        <p:spPr>
          <a:xfrm>
            <a:off x="4708767" y="1931188"/>
            <a:ext cx="11334138" cy="792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rPr>
              <a:t>GraphX uses the vertex-cut approach in case of distributed graph partitioning. </a:t>
            </a:r>
            <a:endParaRPr/>
          </a:p>
        </p:txBody>
      </p:sp>
      <p:sp>
        <p:nvSpPr>
          <p:cNvPr id="1124" name="Google Shape;1124;p41"/>
          <p:cNvSpPr/>
          <p:nvPr/>
        </p:nvSpPr>
        <p:spPr>
          <a:xfrm>
            <a:off x="4708767" y="3183458"/>
            <a:ext cx="11547234" cy="133452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US" sz="2400">
                <a:solidFill>
                  <a:srgbClr val="3F3F3F"/>
                </a:solidFill>
                <a:latin typeface="Calibri"/>
                <a:ea typeface="Calibri"/>
                <a:cs typeface="Calibri"/>
                <a:sym typeface="Calibri"/>
              </a:rPr>
              <a:t>It corresponds to assigning edges to machines and letting the vertices to span across various machines. </a:t>
            </a:r>
            <a:endParaRPr/>
          </a:p>
        </p:txBody>
      </p:sp>
      <p:sp>
        <p:nvSpPr>
          <p:cNvPr id="1125" name="Google Shape;1125;p41"/>
          <p:cNvSpPr/>
          <p:nvPr/>
        </p:nvSpPr>
        <p:spPr>
          <a:xfrm>
            <a:off x="4708766" y="6230283"/>
            <a:ext cx="10545613" cy="722967"/>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US" sz="2400">
                <a:solidFill>
                  <a:srgbClr val="3F3F3F"/>
                </a:solidFill>
                <a:latin typeface="Calibri"/>
                <a:ea typeface="Calibri"/>
                <a:cs typeface="Calibri"/>
                <a:sym typeface="Calibri"/>
              </a:rPr>
              <a:t>The key challenge is to join the vertex attributes with the edges efficiently. </a:t>
            </a:r>
            <a:endParaRPr/>
          </a:p>
        </p:txBody>
      </p:sp>
      <p:sp>
        <p:nvSpPr>
          <p:cNvPr id="1126" name="Google Shape;1126;p41"/>
          <p:cNvSpPr/>
          <p:nvPr/>
        </p:nvSpPr>
        <p:spPr>
          <a:xfrm>
            <a:off x="4708766" y="4977926"/>
            <a:ext cx="11650405" cy="79241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en-US" sz="2400">
                <a:solidFill>
                  <a:srgbClr val="3F3F3F"/>
                </a:solidFill>
                <a:latin typeface="Calibri"/>
                <a:ea typeface="Calibri"/>
                <a:cs typeface="Calibri"/>
                <a:sym typeface="Calibri"/>
              </a:rPr>
              <a:t>You can choose any strategy using Graph.partitionBy operator that repartitions the graph.</a:t>
            </a:r>
            <a:endParaRPr/>
          </a:p>
        </p:txBody>
      </p:sp>
      <p:sp>
        <p:nvSpPr>
          <p:cNvPr id="1127" name="Google Shape;1127;p41"/>
          <p:cNvSpPr/>
          <p:nvPr/>
        </p:nvSpPr>
        <p:spPr>
          <a:xfrm>
            <a:off x="970320" y="2641600"/>
            <a:ext cx="3004614" cy="2953144"/>
          </a:xfrm>
          <a:custGeom>
            <a:rect b="b" l="l" r="r" t="t"/>
            <a:pathLst>
              <a:path extrusionOk="0" h="1023" w="1040">
                <a:moveTo>
                  <a:pt x="926" y="628"/>
                </a:moveTo>
                <a:cubicBezTo>
                  <a:pt x="932" y="607"/>
                  <a:pt x="936" y="585"/>
                  <a:pt x="939" y="562"/>
                </a:cubicBezTo>
                <a:cubicBezTo>
                  <a:pt x="941" y="562"/>
                  <a:pt x="941" y="562"/>
                  <a:pt x="941" y="562"/>
                </a:cubicBezTo>
                <a:cubicBezTo>
                  <a:pt x="1040" y="538"/>
                  <a:pt x="1040" y="538"/>
                  <a:pt x="1040" y="538"/>
                </a:cubicBezTo>
                <a:cubicBezTo>
                  <a:pt x="1034" y="433"/>
                  <a:pt x="1034" y="433"/>
                  <a:pt x="1034" y="433"/>
                </a:cubicBezTo>
                <a:cubicBezTo>
                  <a:pt x="929" y="420"/>
                  <a:pt x="929" y="420"/>
                  <a:pt x="929" y="420"/>
                </a:cubicBezTo>
                <a:cubicBezTo>
                  <a:pt x="924" y="398"/>
                  <a:pt x="917" y="376"/>
                  <a:pt x="909" y="355"/>
                </a:cubicBezTo>
                <a:cubicBezTo>
                  <a:pt x="910" y="354"/>
                  <a:pt x="910" y="354"/>
                  <a:pt x="910" y="354"/>
                </a:cubicBezTo>
                <a:cubicBezTo>
                  <a:pt x="986" y="285"/>
                  <a:pt x="986" y="285"/>
                  <a:pt x="986" y="285"/>
                </a:cubicBezTo>
                <a:cubicBezTo>
                  <a:pt x="929" y="197"/>
                  <a:pt x="929" y="197"/>
                  <a:pt x="929" y="197"/>
                </a:cubicBezTo>
                <a:cubicBezTo>
                  <a:pt x="832" y="235"/>
                  <a:pt x="832" y="235"/>
                  <a:pt x="832" y="235"/>
                </a:cubicBezTo>
                <a:cubicBezTo>
                  <a:pt x="817" y="218"/>
                  <a:pt x="800" y="203"/>
                  <a:pt x="783" y="188"/>
                </a:cubicBezTo>
                <a:cubicBezTo>
                  <a:pt x="784" y="187"/>
                  <a:pt x="784" y="187"/>
                  <a:pt x="784" y="187"/>
                </a:cubicBezTo>
                <a:cubicBezTo>
                  <a:pt x="817" y="90"/>
                  <a:pt x="817" y="90"/>
                  <a:pt x="817" y="90"/>
                </a:cubicBezTo>
                <a:cubicBezTo>
                  <a:pt x="725" y="40"/>
                  <a:pt x="725" y="40"/>
                  <a:pt x="725" y="40"/>
                </a:cubicBezTo>
                <a:cubicBezTo>
                  <a:pt x="657" y="120"/>
                  <a:pt x="657" y="120"/>
                  <a:pt x="657" y="120"/>
                </a:cubicBezTo>
                <a:cubicBezTo>
                  <a:pt x="636" y="112"/>
                  <a:pt x="621" y="107"/>
                  <a:pt x="591" y="103"/>
                </a:cubicBezTo>
                <a:cubicBezTo>
                  <a:pt x="591" y="101"/>
                  <a:pt x="591" y="101"/>
                  <a:pt x="591" y="101"/>
                </a:cubicBezTo>
                <a:cubicBezTo>
                  <a:pt x="574" y="0"/>
                  <a:pt x="574" y="0"/>
                  <a:pt x="574" y="0"/>
                </a:cubicBezTo>
                <a:cubicBezTo>
                  <a:pt x="469" y="0"/>
                  <a:pt x="469" y="0"/>
                  <a:pt x="469" y="0"/>
                </a:cubicBezTo>
                <a:cubicBezTo>
                  <a:pt x="449" y="103"/>
                  <a:pt x="449" y="103"/>
                  <a:pt x="449" y="103"/>
                </a:cubicBezTo>
                <a:cubicBezTo>
                  <a:pt x="420" y="108"/>
                  <a:pt x="391" y="116"/>
                  <a:pt x="364" y="127"/>
                </a:cubicBezTo>
                <a:cubicBezTo>
                  <a:pt x="363" y="125"/>
                  <a:pt x="363" y="125"/>
                  <a:pt x="363" y="125"/>
                </a:cubicBezTo>
                <a:cubicBezTo>
                  <a:pt x="295" y="49"/>
                  <a:pt x="295" y="49"/>
                  <a:pt x="295" y="49"/>
                </a:cubicBezTo>
                <a:cubicBezTo>
                  <a:pt x="206" y="104"/>
                  <a:pt x="206" y="104"/>
                  <a:pt x="206" y="104"/>
                </a:cubicBezTo>
                <a:cubicBezTo>
                  <a:pt x="242" y="202"/>
                  <a:pt x="242" y="202"/>
                  <a:pt x="242" y="202"/>
                </a:cubicBezTo>
                <a:cubicBezTo>
                  <a:pt x="217" y="225"/>
                  <a:pt x="194" y="250"/>
                  <a:pt x="175" y="278"/>
                </a:cubicBezTo>
                <a:cubicBezTo>
                  <a:pt x="172" y="277"/>
                  <a:pt x="172" y="277"/>
                  <a:pt x="172" y="277"/>
                </a:cubicBezTo>
                <a:cubicBezTo>
                  <a:pt x="74" y="251"/>
                  <a:pt x="74" y="251"/>
                  <a:pt x="74" y="251"/>
                </a:cubicBezTo>
                <a:cubicBezTo>
                  <a:pt x="30" y="346"/>
                  <a:pt x="30" y="346"/>
                  <a:pt x="30" y="346"/>
                </a:cubicBezTo>
                <a:cubicBezTo>
                  <a:pt x="115" y="408"/>
                  <a:pt x="115" y="408"/>
                  <a:pt x="115" y="408"/>
                </a:cubicBezTo>
                <a:cubicBezTo>
                  <a:pt x="115" y="408"/>
                  <a:pt x="115" y="408"/>
                  <a:pt x="115" y="408"/>
                </a:cubicBezTo>
                <a:cubicBezTo>
                  <a:pt x="109" y="429"/>
                  <a:pt x="104" y="451"/>
                  <a:pt x="102" y="474"/>
                </a:cubicBezTo>
                <a:cubicBezTo>
                  <a:pt x="100" y="474"/>
                  <a:pt x="100" y="474"/>
                  <a:pt x="100" y="474"/>
                </a:cubicBezTo>
                <a:cubicBezTo>
                  <a:pt x="0" y="498"/>
                  <a:pt x="0" y="498"/>
                  <a:pt x="0" y="498"/>
                </a:cubicBezTo>
                <a:cubicBezTo>
                  <a:pt x="7" y="603"/>
                  <a:pt x="7" y="603"/>
                  <a:pt x="7" y="603"/>
                </a:cubicBezTo>
                <a:cubicBezTo>
                  <a:pt x="112" y="617"/>
                  <a:pt x="112" y="617"/>
                  <a:pt x="112" y="617"/>
                </a:cubicBezTo>
                <a:cubicBezTo>
                  <a:pt x="112" y="617"/>
                  <a:pt x="112" y="617"/>
                  <a:pt x="112" y="617"/>
                </a:cubicBezTo>
                <a:cubicBezTo>
                  <a:pt x="118" y="638"/>
                  <a:pt x="124" y="660"/>
                  <a:pt x="133" y="680"/>
                </a:cubicBezTo>
                <a:cubicBezTo>
                  <a:pt x="130" y="682"/>
                  <a:pt x="130" y="682"/>
                  <a:pt x="130" y="682"/>
                </a:cubicBezTo>
                <a:cubicBezTo>
                  <a:pt x="55" y="751"/>
                  <a:pt x="55" y="751"/>
                  <a:pt x="55" y="751"/>
                </a:cubicBezTo>
                <a:cubicBezTo>
                  <a:pt x="111" y="839"/>
                  <a:pt x="111" y="839"/>
                  <a:pt x="111" y="839"/>
                </a:cubicBezTo>
                <a:cubicBezTo>
                  <a:pt x="209" y="801"/>
                  <a:pt x="209" y="801"/>
                  <a:pt x="209" y="801"/>
                </a:cubicBezTo>
                <a:cubicBezTo>
                  <a:pt x="210" y="800"/>
                  <a:pt x="210" y="800"/>
                  <a:pt x="210" y="800"/>
                </a:cubicBezTo>
                <a:cubicBezTo>
                  <a:pt x="225" y="817"/>
                  <a:pt x="242" y="832"/>
                  <a:pt x="259" y="846"/>
                </a:cubicBezTo>
                <a:cubicBezTo>
                  <a:pt x="257" y="850"/>
                  <a:pt x="257" y="850"/>
                  <a:pt x="257" y="850"/>
                </a:cubicBezTo>
                <a:cubicBezTo>
                  <a:pt x="224" y="946"/>
                  <a:pt x="224" y="946"/>
                  <a:pt x="224" y="946"/>
                </a:cubicBezTo>
                <a:cubicBezTo>
                  <a:pt x="316" y="997"/>
                  <a:pt x="316" y="997"/>
                  <a:pt x="316" y="997"/>
                </a:cubicBezTo>
                <a:cubicBezTo>
                  <a:pt x="384" y="916"/>
                  <a:pt x="384" y="916"/>
                  <a:pt x="384" y="916"/>
                </a:cubicBezTo>
                <a:cubicBezTo>
                  <a:pt x="390" y="915"/>
                  <a:pt x="390" y="915"/>
                  <a:pt x="390" y="915"/>
                </a:cubicBezTo>
                <a:cubicBezTo>
                  <a:pt x="411" y="922"/>
                  <a:pt x="430" y="927"/>
                  <a:pt x="460" y="931"/>
                </a:cubicBezTo>
                <a:cubicBezTo>
                  <a:pt x="460" y="935"/>
                  <a:pt x="460" y="935"/>
                  <a:pt x="460" y="935"/>
                </a:cubicBezTo>
                <a:cubicBezTo>
                  <a:pt x="467" y="1023"/>
                  <a:pt x="467" y="1023"/>
                  <a:pt x="467" y="1023"/>
                </a:cubicBezTo>
                <a:cubicBezTo>
                  <a:pt x="571" y="1023"/>
                  <a:pt x="571" y="1023"/>
                  <a:pt x="571" y="1023"/>
                </a:cubicBezTo>
                <a:cubicBezTo>
                  <a:pt x="592" y="926"/>
                  <a:pt x="592" y="926"/>
                  <a:pt x="592" y="926"/>
                </a:cubicBezTo>
                <a:cubicBezTo>
                  <a:pt x="592" y="928"/>
                  <a:pt x="592" y="928"/>
                  <a:pt x="592" y="928"/>
                </a:cubicBezTo>
                <a:cubicBezTo>
                  <a:pt x="621" y="923"/>
                  <a:pt x="649" y="917"/>
                  <a:pt x="676" y="906"/>
                </a:cubicBezTo>
                <a:cubicBezTo>
                  <a:pt x="678" y="910"/>
                  <a:pt x="678" y="910"/>
                  <a:pt x="678" y="910"/>
                </a:cubicBezTo>
                <a:cubicBezTo>
                  <a:pt x="745" y="987"/>
                  <a:pt x="745" y="987"/>
                  <a:pt x="745" y="987"/>
                </a:cubicBezTo>
                <a:cubicBezTo>
                  <a:pt x="835" y="932"/>
                  <a:pt x="835" y="932"/>
                  <a:pt x="835" y="932"/>
                </a:cubicBezTo>
                <a:cubicBezTo>
                  <a:pt x="798" y="834"/>
                  <a:pt x="798" y="834"/>
                  <a:pt x="798" y="834"/>
                </a:cubicBezTo>
                <a:cubicBezTo>
                  <a:pt x="798" y="833"/>
                  <a:pt x="798" y="833"/>
                  <a:pt x="798" y="833"/>
                </a:cubicBezTo>
                <a:cubicBezTo>
                  <a:pt x="823" y="811"/>
                  <a:pt x="846" y="785"/>
                  <a:pt x="865" y="758"/>
                </a:cubicBezTo>
                <a:cubicBezTo>
                  <a:pt x="868" y="759"/>
                  <a:pt x="868" y="759"/>
                  <a:pt x="868" y="759"/>
                </a:cubicBezTo>
                <a:cubicBezTo>
                  <a:pt x="967" y="786"/>
                  <a:pt x="967" y="786"/>
                  <a:pt x="967" y="786"/>
                </a:cubicBezTo>
                <a:cubicBezTo>
                  <a:pt x="1011" y="691"/>
                  <a:pt x="1011" y="691"/>
                  <a:pt x="1011" y="691"/>
                </a:cubicBezTo>
                <a:cubicBezTo>
                  <a:pt x="926" y="628"/>
                  <a:pt x="926" y="628"/>
                  <a:pt x="926" y="628"/>
                </a:cubicBezTo>
                <a:close/>
                <a:moveTo>
                  <a:pt x="521" y="866"/>
                </a:moveTo>
                <a:cubicBezTo>
                  <a:pt x="328" y="866"/>
                  <a:pt x="172" y="710"/>
                  <a:pt x="172" y="517"/>
                </a:cubicBezTo>
                <a:cubicBezTo>
                  <a:pt x="172" y="324"/>
                  <a:pt x="328" y="168"/>
                  <a:pt x="521" y="168"/>
                </a:cubicBezTo>
                <a:cubicBezTo>
                  <a:pt x="713" y="168"/>
                  <a:pt x="869" y="324"/>
                  <a:pt x="869" y="517"/>
                </a:cubicBezTo>
                <a:cubicBezTo>
                  <a:pt x="869" y="710"/>
                  <a:pt x="713" y="866"/>
                  <a:pt x="521" y="866"/>
                </a:cubicBezTo>
              </a:path>
            </a:pathLst>
          </a:custGeom>
          <a:solidFill>
            <a:srgbClr val="3A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nvGrpSpPr>
          <p:cNvPr id="1128" name="Google Shape;1128;p41"/>
          <p:cNvGrpSpPr/>
          <p:nvPr/>
        </p:nvGrpSpPr>
        <p:grpSpPr>
          <a:xfrm>
            <a:off x="1843338" y="3562744"/>
            <a:ext cx="1573696" cy="1239810"/>
            <a:chOff x="11010770" y="1978554"/>
            <a:chExt cx="3996823" cy="3148826"/>
          </a:xfrm>
        </p:grpSpPr>
        <p:cxnSp>
          <p:nvCxnSpPr>
            <p:cNvPr id="1129" name="Google Shape;1129;p41"/>
            <p:cNvCxnSpPr/>
            <p:nvPr/>
          </p:nvCxnSpPr>
          <p:spPr>
            <a:xfrm>
              <a:off x="11163300" y="2503144"/>
              <a:ext cx="63500" cy="1972491"/>
            </a:xfrm>
            <a:prstGeom prst="straightConnector1">
              <a:avLst/>
            </a:prstGeom>
            <a:noFill/>
            <a:ln cap="flat" cmpd="sng" w="38100">
              <a:solidFill>
                <a:srgbClr val="262626"/>
              </a:solidFill>
              <a:prstDash val="solid"/>
              <a:miter lim="800000"/>
              <a:headEnd len="sm" w="sm" type="none"/>
              <a:tailEnd len="sm" w="sm" type="none"/>
            </a:ln>
          </p:spPr>
        </p:cxnSp>
        <p:cxnSp>
          <p:nvCxnSpPr>
            <p:cNvPr id="1130" name="Google Shape;1130;p41"/>
            <p:cNvCxnSpPr/>
            <p:nvPr/>
          </p:nvCxnSpPr>
          <p:spPr>
            <a:xfrm flipH="1">
              <a:off x="11242888" y="3440038"/>
              <a:ext cx="809412" cy="1035597"/>
            </a:xfrm>
            <a:prstGeom prst="straightConnector1">
              <a:avLst/>
            </a:prstGeom>
            <a:noFill/>
            <a:ln cap="flat" cmpd="sng" w="38100">
              <a:solidFill>
                <a:srgbClr val="262626"/>
              </a:solidFill>
              <a:prstDash val="solid"/>
              <a:miter lim="800000"/>
              <a:headEnd len="sm" w="sm" type="none"/>
              <a:tailEnd len="sm" w="sm" type="none"/>
            </a:ln>
          </p:spPr>
        </p:cxnSp>
        <p:cxnSp>
          <p:nvCxnSpPr>
            <p:cNvPr id="1131" name="Google Shape;1131;p41"/>
            <p:cNvCxnSpPr/>
            <p:nvPr/>
          </p:nvCxnSpPr>
          <p:spPr>
            <a:xfrm flipH="1">
              <a:off x="12027351" y="3011366"/>
              <a:ext cx="1733178" cy="439656"/>
            </a:xfrm>
            <a:prstGeom prst="straightConnector1">
              <a:avLst/>
            </a:prstGeom>
            <a:noFill/>
            <a:ln cap="flat" cmpd="sng" w="38100">
              <a:solidFill>
                <a:srgbClr val="262626"/>
              </a:solidFill>
              <a:prstDash val="solid"/>
              <a:miter lim="800000"/>
              <a:headEnd len="sm" w="sm" type="none"/>
              <a:tailEnd len="sm" w="sm" type="none"/>
            </a:ln>
          </p:spPr>
        </p:cxnSp>
        <p:cxnSp>
          <p:nvCxnSpPr>
            <p:cNvPr id="1132" name="Google Shape;1132;p41"/>
            <p:cNvCxnSpPr/>
            <p:nvPr/>
          </p:nvCxnSpPr>
          <p:spPr>
            <a:xfrm rot="10800000">
              <a:off x="12027351" y="3451022"/>
              <a:ext cx="2171249" cy="1024613"/>
            </a:xfrm>
            <a:prstGeom prst="straightConnector1">
              <a:avLst/>
            </a:prstGeom>
            <a:noFill/>
            <a:ln cap="flat" cmpd="sng" w="38100">
              <a:solidFill>
                <a:srgbClr val="262626"/>
              </a:solidFill>
              <a:prstDash val="solid"/>
              <a:miter lim="800000"/>
              <a:headEnd len="sm" w="sm" type="none"/>
              <a:tailEnd len="sm" w="sm" type="none"/>
            </a:ln>
          </p:spPr>
        </p:cxnSp>
        <p:cxnSp>
          <p:nvCxnSpPr>
            <p:cNvPr id="1133" name="Google Shape;1133;p41"/>
            <p:cNvCxnSpPr/>
            <p:nvPr/>
          </p:nvCxnSpPr>
          <p:spPr>
            <a:xfrm flipH="1">
              <a:off x="11242889" y="3011366"/>
              <a:ext cx="2517640" cy="1475254"/>
            </a:xfrm>
            <a:prstGeom prst="straightConnector1">
              <a:avLst/>
            </a:prstGeom>
            <a:noFill/>
            <a:ln cap="flat" cmpd="sng" w="38100">
              <a:solidFill>
                <a:srgbClr val="262626"/>
              </a:solidFill>
              <a:prstDash val="solid"/>
              <a:miter lim="800000"/>
              <a:headEnd len="sm" w="sm" type="none"/>
              <a:tailEnd len="sm" w="sm" type="none"/>
            </a:ln>
          </p:spPr>
        </p:cxnSp>
        <p:cxnSp>
          <p:nvCxnSpPr>
            <p:cNvPr id="1134" name="Google Shape;1134;p41"/>
            <p:cNvCxnSpPr/>
            <p:nvPr/>
          </p:nvCxnSpPr>
          <p:spPr>
            <a:xfrm rot="10800000">
              <a:off x="13760529" y="3011366"/>
              <a:ext cx="438071" cy="1464269"/>
            </a:xfrm>
            <a:prstGeom prst="straightConnector1">
              <a:avLst/>
            </a:prstGeom>
            <a:noFill/>
            <a:ln cap="flat" cmpd="sng" w="38100">
              <a:solidFill>
                <a:srgbClr val="262626"/>
              </a:solidFill>
              <a:prstDash val="solid"/>
              <a:miter lim="800000"/>
              <a:headEnd len="sm" w="sm" type="none"/>
              <a:tailEnd len="sm" w="sm" type="none"/>
            </a:ln>
          </p:spPr>
        </p:cxnSp>
        <p:sp>
          <p:nvSpPr>
            <p:cNvPr id="1135" name="Google Shape;1135;p41"/>
            <p:cNvSpPr/>
            <p:nvPr/>
          </p:nvSpPr>
          <p:spPr>
            <a:xfrm rot="-3110829">
              <a:off x="14027872" y="3832605"/>
              <a:ext cx="924796" cy="589221"/>
            </a:xfrm>
            <a:custGeom>
              <a:rect b="b" l="l" r="r" t="t"/>
              <a:pathLst>
                <a:path extrusionOk="0" h="589221" w="924796">
                  <a:moveTo>
                    <a:pt x="1939" y="298507"/>
                  </a:moveTo>
                  <a:cubicBezTo>
                    <a:pt x="-35661" y="206616"/>
                    <a:pt x="484742" y="14596"/>
                    <a:pt x="602034" y="32"/>
                  </a:cubicBezTo>
                  <a:cubicBezTo>
                    <a:pt x="993946" y="-4167"/>
                    <a:pt x="975092" y="407836"/>
                    <a:pt x="827634" y="551377"/>
                  </a:cubicBezTo>
                  <a:cubicBezTo>
                    <a:pt x="680176" y="694918"/>
                    <a:pt x="39539" y="390398"/>
                    <a:pt x="1939" y="298507"/>
                  </a:cubicBezTo>
                  <a:close/>
                </a:path>
              </a:pathLst>
            </a:custGeom>
            <a:no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Calibri"/>
                <a:ea typeface="Calibri"/>
                <a:cs typeface="Calibri"/>
                <a:sym typeface="Calibri"/>
              </a:endParaRPr>
            </a:p>
          </p:txBody>
        </p:sp>
        <p:sp>
          <p:nvSpPr>
            <p:cNvPr id="1136" name="Google Shape;1136;p41"/>
            <p:cNvSpPr/>
            <p:nvPr/>
          </p:nvSpPr>
          <p:spPr>
            <a:xfrm>
              <a:off x="11010770" y="2269505"/>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dk1"/>
                </a:solidFill>
                <a:latin typeface="Calibri"/>
                <a:ea typeface="Calibri"/>
                <a:cs typeface="Calibri"/>
                <a:sym typeface="Calibri"/>
              </a:endParaRPr>
            </a:p>
          </p:txBody>
        </p:sp>
        <p:sp>
          <p:nvSpPr>
            <p:cNvPr id="1137" name="Google Shape;1137;p41"/>
            <p:cNvSpPr/>
            <p:nvPr/>
          </p:nvSpPr>
          <p:spPr>
            <a:xfrm>
              <a:off x="11090358" y="4350996"/>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dk1"/>
                </a:solidFill>
                <a:latin typeface="Calibri"/>
                <a:ea typeface="Calibri"/>
                <a:cs typeface="Calibri"/>
                <a:sym typeface="Calibri"/>
              </a:endParaRPr>
            </a:p>
          </p:txBody>
        </p:sp>
        <p:sp>
          <p:nvSpPr>
            <p:cNvPr id="1138" name="Google Shape;1138;p41"/>
            <p:cNvSpPr/>
            <p:nvPr/>
          </p:nvSpPr>
          <p:spPr>
            <a:xfrm>
              <a:off x="11863747" y="3325755"/>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dk1"/>
                </a:solidFill>
                <a:latin typeface="Calibri"/>
                <a:ea typeface="Calibri"/>
                <a:cs typeface="Calibri"/>
                <a:sym typeface="Calibri"/>
              </a:endParaRPr>
            </a:p>
          </p:txBody>
        </p:sp>
        <p:sp>
          <p:nvSpPr>
            <p:cNvPr id="1139" name="Google Shape;1139;p41"/>
            <p:cNvSpPr/>
            <p:nvPr/>
          </p:nvSpPr>
          <p:spPr>
            <a:xfrm>
              <a:off x="13624088" y="2871799"/>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dk1"/>
                </a:solidFill>
                <a:latin typeface="Calibri"/>
                <a:ea typeface="Calibri"/>
                <a:cs typeface="Calibri"/>
                <a:sym typeface="Calibri"/>
              </a:endParaRPr>
            </a:p>
          </p:txBody>
        </p:sp>
        <p:sp>
          <p:nvSpPr>
            <p:cNvPr id="1140" name="Google Shape;1140;p41"/>
            <p:cNvSpPr/>
            <p:nvPr/>
          </p:nvSpPr>
          <p:spPr>
            <a:xfrm>
              <a:off x="14029981" y="4346178"/>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dk1"/>
                </a:solidFill>
                <a:latin typeface="Calibri"/>
                <a:ea typeface="Calibri"/>
                <a:cs typeface="Calibri"/>
                <a:sym typeface="Calibri"/>
              </a:endParaRPr>
            </a:p>
          </p:txBody>
        </p:sp>
        <p:sp>
          <p:nvSpPr>
            <p:cNvPr id="1141" name="Google Shape;1141;p41"/>
            <p:cNvSpPr txBox="1"/>
            <p:nvPr/>
          </p:nvSpPr>
          <p:spPr>
            <a:xfrm>
              <a:off x="11237807" y="1978554"/>
              <a:ext cx="672571" cy="586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262626"/>
                  </a:solidFill>
                  <a:latin typeface="Open Sans"/>
                  <a:ea typeface="Open Sans"/>
                  <a:cs typeface="Open Sans"/>
                  <a:sym typeface="Open Sans"/>
                </a:rPr>
                <a:t>A</a:t>
              </a:r>
              <a:endParaRPr/>
            </a:p>
          </p:txBody>
        </p:sp>
        <p:sp>
          <p:nvSpPr>
            <p:cNvPr id="1142" name="Google Shape;1142;p41"/>
            <p:cNvSpPr txBox="1"/>
            <p:nvPr/>
          </p:nvSpPr>
          <p:spPr>
            <a:xfrm>
              <a:off x="11815145" y="2861575"/>
              <a:ext cx="656286" cy="586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262626"/>
                  </a:solidFill>
                  <a:latin typeface="Open Sans"/>
                  <a:ea typeface="Open Sans"/>
                  <a:cs typeface="Open Sans"/>
                  <a:sym typeface="Open Sans"/>
                </a:rPr>
                <a:t>C</a:t>
              </a:r>
              <a:endParaRPr/>
            </a:p>
          </p:txBody>
        </p:sp>
        <p:sp>
          <p:nvSpPr>
            <p:cNvPr id="1143" name="Google Shape;1143;p41"/>
            <p:cNvSpPr txBox="1"/>
            <p:nvPr/>
          </p:nvSpPr>
          <p:spPr>
            <a:xfrm>
              <a:off x="13751055" y="2586404"/>
              <a:ext cx="684787" cy="586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262626"/>
                  </a:solidFill>
                  <a:latin typeface="Open Sans"/>
                  <a:ea typeface="Open Sans"/>
                  <a:cs typeface="Open Sans"/>
                  <a:sym typeface="Open Sans"/>
                </a:rPr>
                <a:t>D</a:t>
              </a:r>
              <a:endParaRPr/>
            </a:p>
          </p:txBody>
        </p:sp>
        <p:sp>
          <p:nvSpPr>
            <p:cNvPr id="1144" name="Google Shape;1144;p41"/>
            <p:cNvSpPr txBox="1"/>
            <p:nvPr/>
          </p:nvSpPr>
          <p:spPr>
            <a:xfrm>
              <a:off x="13807882" y="4541121"/>
              <a:ext cx="631859" cy="586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262626"/>
                  </a:solidFill>
                  <a:latin typeface="Open Sans"/>
                  <a:ea typeface="Open Sans"/>
                  <a:cs typeface="Open Sans"/>
                  <a:sym typeface="Open Sans"/>
                </a:rPr>
                <a:t>E</a:t>
              </a:r>
              <a:endParaRPr/>
            </a:p>
          </p:txBody>
        </p:sp>
        <p:sp>
          <p:nvSpPr>
            <p:cNvPr id="1145" name="Google Shape;1145;p41"/>
            <p:cNvSpPr txBox="1"/>
            <p:nvPr/>
          </p:nvSpPr>
          <p:spPr>
            <a:xfrm>
              <a:off x="11271548" y="4408583"/>
              <a:ext cx="672571" cy="586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900">
                  <a:solidFill>
                    <a:srgbClr val="262626"/>
                  </a:solidFill>
                  <a:latin typeface="Open Sans"/>
                  <a:ea typeface="Open Sans"/>
                  <a:cs typeface="Open Sans"/>
                  <a:sym typeface="Open Sans"/>
                </a:rPr>
                <a:t>B</a:t>
              </a:r>
              <a:endParaRPr/>
            </a:p>
          </p:txBody>
        </p:sp>
      </p:grpSp>
      <p:sp>
        <p:nvSpPr>
          <p:cNvPr id="1146" name="Google Shape;1146;p41"/>
          <p:cNvSpPr/>
          <p:nvPr/>
        </p:nvSpPr>
        <p:spPr>
          <a:xfrm rot="606564">
            <a:off x="474286" y="5342933"/>
            <a:ext cx="1785232" cy="1754650"/>
          </a:xfrm>
          <a:custGeom>
            <a:rect b="b" l="l" r="r" t="t"/>
            <a:pathLst>
              <a:path extrusionOk="0" h="1023" w="1040">
                <a:moveTo>
                  <a:pt x="926" y="628"/>
                </a:moveTo>
                <a:cubicBezTo>
                  <a:pt x="932" y="607"/>
                  <a:pt x="936" y="585"/>
                  <a:pt x="939" y="562"/>
                </a:cubicBezTo>
                <a:cubicBezTo>
                  <a:pt x="941" y="562"/>
                  <a:pt x="941" y="562"/>
                  <a:pt x="941" y="562"/>
                </a:cubicBezTo>
                <a:cubicBezTo>
                  <a:pt x="1040" y="538"/>
                  <a:pt x="1040" y="538"/>
                  <a:pt x="1040" y="538"/>
                </a:cubicBezTo>
                <a:cubicBezTo>
                  <a:pt x="1034" y="433"/>
                  <a:pt x="1034" y="433"/>
                  <a:pt x="1034" y="433"/>
                </a:cubicBezTo>
                <a:cubicBezTo>
                  <a:pt x="929" y="420"/>
                  <a:pt x="929" y="420"/>
                  <a:pt x="929" y="420"/>
                </a:cubicBezTo>
                <a:cubicBezTo>
                  <a:pt x="924" y="398"/>
                  <a:pt x="917" y="376"/>
                  <a:pt x="909" y="355"/>
                </a:cubicBezTo>
                <a:cubicBezTo>
                  <a:pt x="910" y="354"/>
                  <a:pt x="910" y="354"/>
                  <a:pt x="910" y="354"/>
                </a:cubicBezTo>
                <a:cubicBezTo>
                  <a:pt x="986" y="285"/>
                  <a:pt x="986" y="285"/>
                  <a:pt x="986" y="285"/>
                </a:cubicBezTo>
                <a:cubicBezTo>
                  <a:pt x="929" y="197"/>
                  <a:pt x="929" y="197"/>
                  <a:pt x="929" y="197"/>
                </a:cubicBezTo>
                <a:cubicBezTo>
                  <a:pt x="832" y="235"/>
                  <a:pt x="832" y="235"/>
                  <a:pt x="832" y="235"/>
                </a:cubicBezTo>
                <a:cubicBezTo>
                  <a:pt x="817" y="218"/>
                  <a:pt x="800" y="203"/>
                  <a:pt x="783" y="188"/>
                </a:cubicBezTo>
                <a:cubicBezTo>
                  <a:pt x="784" y="187"/>
                  <a:pt x="784" y="187"/>
                  <a:pt x="784" y="187"/>
                </a:cubicBezTo>
                <a:cubicBezTo>
                  <a:pt x="817" y="90"/>
                  <a:pt x="817" y="90"/>
                  <a:pt x="817" y="90"/>
                </a:cubicBezTo>
                <a:cubicBezTo>
                  <a:pt x="725" y="40"/>
                  <a:pt x="725" y="40"/>
                  <a:pt x="725" y="40"/>
                </a:cubicBezTo>
                <a:cubicBezTo>
                  <a:pt x="657" y="120"/>
                  <a:pt x="657" y="120"/>
                  <a:pt x="657" y="120"/>
                </a:cubicBezTo>
                <a:cubicBezTo>
                  <a:pt x="636" y="112"/>
                  <a:pt x="621" y="107"/>
                  <a:pt x="591" y="103"/>
                </a:cubicBezTo>
                <a:cubicBezTo>
                  <a:pt x="591" y="101"/>
                  <a:pt x="591" y="101"/>
                  <a:pt x="591" y="101"/>
                </a:cubicBezTo>
                <a:cubicBezTo>
                  <a:pt x="574" y="0"/>
                  <a:pt x="574" y="0"/>
                  <a:pt x="574" y="0"/>
                </a:cubicBezTo>
                <a:cubicBezTo>
                  <a:pt x="469" y="0"/>
                  <a:pt x="469" y="0"/>
                  <a:pt x="469" y="0"/>
                </a:cubicBezTo>
                <a:cubicBezTo>
                  <a:pt x="449" y="103"/>
                  <a:pt x="449" y="103"/>
                  <a:pt x="449" y="103"/>
                </a:cubicBezTo>
                <a:cubicBezTo>
                  <a:pt x="420" y="108"/>
                  <a:pt x="391" y="116"/>
                  <a:pt x="364" y="127"/>
                </a:cubicBezTo>
                <a:cubicBezTo>
                  <a:pt x="363" y="125"/>
                  <a:pt x="363" y="125"/>
                  <a:pt x="363" y="125"/>
                </a:cubicBezTo>
                <a:cubicBezTo>
                  <a:pt x="295" y="49"/>
                  <a:pt x="295" y="49"/>
                  <a:pt x="295" y="49"/>
                </a:cubicBezTo>
                <a:cubicBezTo>
                  <a:pt x="206" y="104"/>
                  <a:pt x="206" y="104"/>
                  <a:pt x="206" y="104"/>
                </a:cubicBezTo>
                <a:cubicBezTo>
                  <a:pt x="242" y="202"/>
                  <a:pt x="242" y="202"/>
                  <a:pt x="242" y="202"/>
                </a:cubicBezTo>
                <a:cubicBezTo>
                  <a:pt x="217" y="225"/>
                  <a:pt x="194" y="250"/>
                  <a:pt x="175" y="278"/>
                </a:cubicBezTo>
                <a:cubicBezTo>
                  <a:pt x="172" y="277"/>
                  <a:pt x="172" y="277"/>
                  <a:pt x="172" y="277"/>
                </a:cubicBezTo>
                <a:cubicBezTo>
                  <a:pt x="74" y="251"/>
                  <a:pt x="74" y="251"/>
                  <a:pt x="74" y="251"/>
                </a:cubicBezTo>
                <a:cubicBezTo>
                  <a:pt x="30" y="346"/>
                  <a:pt x="30" y="346"/>
                  <a:pt x="30" y="346"/>
                </a:cubicBezTo>
                <a:cubicBezTo>
                  <a:pt x="115" y="408"/>
                  <a:pt x="115" y="408"/>
                  <a:pt x="115" y="408"/>
                </a:cubicBezTo>
                <a:cubicBezTo>
                  <a:pt x="115" y="408"/>
                  <a:pt x="115" y="408"/>
                  <a:pt x="115" y="408"/>
                </a:cubicBezTo>
                <a:cubicBezTo>
                  <a:pt x="109" y="429"/>
                  <a:pt x="104" y="451"/>
                  <a:pt x="102" y="474"/>
                </a:cubicBezTo>
                <a:cubicBezTo>
                  <a:pt x="100" y="474"/>
                  <a:pt x="100" y="474"/>
                  <a:pt x="100" y="474"/>
                </a:cubicBezTo>
                <a:cubicBezTo>
                  <a:pt x="0" y="498"/>
                  <a:pt x="0" y="498"/>
                  <a:pt x="0" y="498"/>
                </a:cubicBezTo>
                <a:cubicBezTo>
                  <a:pt x="7" y="603"/>
                  <a:pt x="7" y="603"/>
                  <a:pt x="7" y="603"/>
                </a:cubicBezTo>
                <a:cubicBezTo>
                  <a:pt x="112" y="617"/>
                  <a:pt x="112" y="617"/>
                  <a:pt x="112" y="617"/>
                </a:cubicBezTo>
                <a:cubicBezTo>
                  <a:pt x="112" y="617"/>
                  <a:pt x="112" y="617"/>
                  <a:pt x="112" y="617"/>
                </a:cubicBezTo>
                <a:cubicBezTo>
                  <a:pt x="118" y="638"/>
                  <a:pt x="124" y="660"/>
                  <a:pt x="133" y="680"/>
                </a:cubicBezTo>
                <a:cubicBezTo>
                  <a:pt x="130" y="682"/>
                  <a:pt x="130" y="682"/>
                  <a:pt x="130" y="682"/>
                </a:cubicBezTo>
                <a:cubicBezTo>
                  <a:pt x="55" y="751"/>
                  <a:pt x="55" y="751"/>
                  <a:pt x="55" y="751"/>
                </a:cubicBezTo>
                <a:cubicBezTo>
                  <a:pt x="111" y="839"/>
                  <a:pt x="111" y="839"/>
                  <a:pt x="111" y="839"/>
                </a:cubicBezTo>
                <a:cubicBezTo>
                  <a:pt x="209" y="801"/>
                  <a:pt x="209" y="801"/>
                  <a:pt x="209" y="801"/>
                </a:cubicBezTo>
                <a:cubicBezTo>
                  <a:pt x="210" y="800"/>
                  <a:pt x="210" y="800"/>
                  <a:pt x="210" y="800"/>
                </a:cubicBezTo>
                <a:cubicBezTo>
                  <a:pt x="225" y="817"/>
                  <a:pt x="242" y="832"/>
                  <a:pt x="259" y="846"/>
                </a:cubicBezTo>
                <a:cubicBezTo>
                  <a:pt x="257" y="850"/>
                  <a:pt x="257" y="850"/>
                  <a:pt x="257" y="850"/>
                </a:cubicBezTo>
                <a:cubicBezTo>
                  <a:pt x="224" y="946"/>
                  <a:pt x="224" y="946"/>
                  <a:pt x="224" y="946"/>
                </a:cubicBezTo>
                <a:cubicBezTo>
                  <a:pt x="316" y="997"/>
                  <a:pt x="316" y="997"/>
                  <a:pt x="316" y="997"/>
                </a:cubicBezTo>
                <a:cubicBezTo>
                  <a:pt x="384" y="916"/>
                  <a:pt x="384" y="916"/>
                  <a:pt x="384" y="916"/>
                </a:cubicBezTo>
                <a:cubicBezTo>
                  <a:pt x="390" y="915"/>
                  <a:pt x="390" y="915"/>
                  <a:pt x="390" y="915"/>
                </a:cubicBezTo>
                <a:cubicBezTo>
                  <a:pt x="411" y="922"/>
                  <a:pt x="430" y="927"/>
                  <a:pt x="460" y="931"/>
                </a:cubicBezTo>
                <a:cubicBezTo>
                  <a:pt x="460" y="935"/>
                  <a:pt x="460" y="935"/>
                  <a:pt x="460" y="935"/>
                </a:cubicBezTo>
                <a:cubicBezTo>
                  <a:pt x="467" y="1023"/>
                  <a:pt x="467" y="1023"/>
                  <a:pt x="467" y="1023"/>
                </a:cubicBezTo>
                <a:cubicBezTo>
                  <a:pt x="571" y="1023"/>
                  <a:pt x="571" y="1023"/>
                  <a:pt x="571" y="1023"/>
                </a:cubicBezTo>
                <a:cubicBezTo>
                  <a:pt x="592" y="926"/>
                  <a:pt x="592" y="926"/>
                  <a:pt x="592" y="926"/>
                </a:cubicBezTo>
                <a:cubicBezTo>
                  <a:pt x="592" y="928"/>
                  <a:pt x="592" y="928"/>
                  <a:pt x="592" y="928"/>
                </a:cubicBezTo>
                <a:cubicBezTo>
                  <a:pt x="621" y="923"/>
                  <a:pt x="649" y="917"/>
                  <a:pt x="676" y="906"/>
                </a:cubicBezTo>
                <a:cubicBezTo>
                  <a:pt x="678" y="910"/>
                  <a:pt x="678" y="910"/>
                  <a:pt x="678" y="910"/>
                </a:cubicBezTo>
                <a:cubicBezTo>
                  <a:pt x="745" y="987"/>
                  <a:pt x="745" y="987"/>
                  <a:pt x="745" y="987"/>
                </a:cubicBezTo>
                <a:cubicBezTo>
                  <a:pt x="835" y="932"/>
                  <a:pt x="835" y="932"/>
                  <a:pt x="835" y="932"/>
                </a:cubicBezTo>
                <a:cubicBezTo>
                  <a:pt x="798" y="834"/>
                  <a:pt x="798" y="834"/>
                  <a:pt x="798" y="834"/>
                </a:cubicBezTo>
                <a:cubicBezTo>
                  <a:pt x="798" y="833"/>
                  <a:pt x="798" y="833"/>
                  <a:pt x="798" y="833"/>
                </a:cubicBezTo>
                <a:cubicBezTo>
                  <a:pt x="823" y="811"/>
                  <a:pt x="846" y="785"/>
                  <a:pt x="865" y="758"/>
                </a:cubicBezTo>
                <a:cubicBezTo>
                  <a:pt x="868" y="759"/>
                  <a:pt x="868" y="759"/>
                  <a:pt x="868" y="759"/>
                </a:cubicBezTo>
                <a:cubicBezTo>
                  <a:pt x="967" y="786"/>
                  <a:pt x="967" y="786"/>
                  <a:pt x="967" y="786"/>
                </a:cubicBezTo>
                <a:cubicBezTo>
                  <a:pt x="1011" y="691"/>
                  <a:pt x="1011" y="691"/>
                  <a:pt x="1011" y="691"/>
                </a:cubicBezTo>
                <a:cubicBezTo>
                  <a:pt x="926" y="628"/>
                  <a:pt x="926" y="628"/>
                  <a:pt x="926" y="628"/>
                </a:cubicBezTo>
                <a:close/>
                <a:moveTo>
                  <a:pt x="521" y="866"/>
                </a:moveTo>
                <a:cubicBezTo>
                  <a:pt x="328" y="866"/>
                  <a:pt x="172" y="710"/>
                  <a:pt x="172" y="517"/>
                </a:cubicBezTo>
                <a:cubicBezTo>
                  <a:pt x="172" y="324"/>
                  <a:pt x="328" y="168"/>
                  <a:pt x="521" y="168"/>
                </a:cubicBezTo>
                <a:cubicBezTo>
                  <a:pt x="713" y="168"/>
                  <a:pt x="869" y="324"/>
                  <a:pt x="869" y="517"/>
                </a:cubicBezTo>
                <a:cubicBezTo>
                  <a:pt x="869" y="710"/>
                  <a:pt x="713" y="866"/>
                  <a:pt x="521" y="866"/>
                </a:cubicBezTo>
              </a:path>
            </a:pathLst>
          </a:custGeom>
          <a:solidFill>
            <a:srgbClr val="3A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147" name="Google Shape;1147;p41"/>
          <p:cNvSpPr/>
          <p:nvPr/>
        </p:nvSpPr>
        <p:spPr>
          <a:xfrm>
            <a:off x="664048" y="2218508"/>
            <a:ext cx="977704" cy="960956"/>
          </a:xfrm>
          <a:custGeom>
            <a:rect b="b" l="l" r="r" t="t"/>
            <a:pathLst>
              <a:path extrusionOk="0" h="1023" w="1040">
                <a:moveTo>
                  <a:pt x="926" y="628"/>
                </a:moveTo>
                <a:cubicBezTo>
                  <a:pt x="932" y="607"/>
                  <a:pt x="936" y="585"/>
                  <a:pt x="939" y="562"/>
                </a:cubicBezTo>
                <a:cubicBezTo>
                  <a:pt x="941" y="562"/>
                  <a:pt x="941" y="562"/>
                  <a:pt x="941" y="562"/>
                </a:cubicBezTo>
                <a:cubicBezTo>
                  <a:pt x="1040" y="538"/>
                  <a:pt x="1040" y="538"/>
                  <a:pt x="1040" y="538"/>
                </a:cubicBezTo>
                <a:cubicBezTo>
                  <a:pt x="1034" y="433"/>
                  <a:pt x="1034" y="433"/>
                  <a:pt x="1034" y="433"/>
                </a:cubicBezTo>
                <a:cubicBezTo>
                  <a:pt x="929" y="420"/>
                  <a:pt x="929" y="420"/>
                  <a:pt x="929" y="420"/>
                </a:cubicBezTo>
                <a:cubicBezTo>
                  <a:pt x="924" y="398"/>
                  <a:pt x="917" y="376"/>
                  <a:pt x="909" y="355"/>
                </a:cubicBezTo>
                <a:cubicBezTo>
                  <a:pt x="910" y="354"/>
                  <a:pt x="910" y="354"/>
                  <a:pt x="910" y="354"/>
                </a:cubicBezTo>
                <a:cubicBezTo>
                  <a:pt x="986" y="285"/>
                  <a:pt x="986" y="285"/>
                  <a:pt x="986" y="285"/>
                </a:cubicBezTo>
                <a:cubicBezTo>
                  <a:pt x="929" y="197"/>
                  <a:pt x="929" y="197"/>
                  <a:pt x="929" y="197"/>
                </a:cubicBezTo>
                <a:cubicBezTo>
                  <a:pt x="832" y="235"/>
                  <a:pt x="832" y="235"/>
                  <a:pt x="832" y="235"/>
                </a:cubicBezTo>
                <a:cubicBezTo>
                  <a:pt x="817" y="218"/>
                  <a:pt x="800" y="203"/>
                  <a:pt x="783" y="188"/>
                </a:cubicBezTo>
                <a:cubicBezTo>
                  <a:pt x="784" y="187"/>
                  <a:pt x="784" y="187"/>
                  <a:pt x="784" y="187"/>
                </a:cubicBezTo>
                <a:cubicBezTo>
                  <a:pt x="817" y="90"/>
                  <a:pt x="817" y="90"/>
                  <a:pt x="817" y="90"/>
                </a:cubicBezTo>
                <a:cubicBezTo>
                  <a:pt x="725" y="40"/>
                  <a:pt x="725" y="40"/>
                  <a:pt x="725" y="40"/>
                </a:cubicBezTo>
                <a:cubicBezTo>
                  <a:pt x="657" y="120"/>
                  <a:pt x="657" y="120"/>
                  <a:pt x="657" y="120"/>
                </a:cubicBezTo>
                <a:cubicBezTo>
                  <a:pt x="636" y="112"/>
                  <a:pt x="621" y="107"/>
                  <a:pt x="591" y="103"/>
                </a:cubicBezTo>
                <a:cubicBezTo>
                  <a:pt x="591" y="101"/>
                  <a:pt x="591" y="101"/>
                  <a:pt x="591" y="101"/>
                </a:cubicBezTo>
                <a:cubicBezTo>
                  <a:pt x="574" y="0"/>
                  <a:pt x="574" y="0"/>
                  <a:pt x="574" y="0"/>
                </a:cubicBezTo>
                <a:cubicBezTo>
                  <a:pt x="469" y="0"/>
                  <a:pt x="469" y="0"/>
                  <a:pt x="469" y="0"/>
                </a:cubicBezTo>
                <a:cubicBezTo>
                  <a:pt x="449" y="103"/>
                  <a:pt x="449" y="103"/>
                  <a:pt x="449" y="103"/>
                </a:cubicBezTo>
                <a:cubicBezTo>
                  <a:pt x="420" y="108"/>
                  <a:pt x="391" y="116"/>
                  <a:pt x="364" y="127"/>
                </a:cubicBezTo>
                <a:cubicBezTo>
                  <a:pt x="363" y="125"/>
                  <a:pt x="363" y="125"/>
                  <a:pt x="363" y="125"/>
                </a:cubicBezTo>
                <a:cubicBezTo>
                  <a:pt x="295" y="49"/>
                  <a:pt x="295" y="49"/>
                  <a:pt x="295" y="49"/>
                </a:cubicBezTo>
                <a:cubicBezTo>
                  <a:pt x="206" y="104"/>
                  <a:pt x="206" y="104"/>
                  <a:pt x="206" y="104"/>
                </a:cubicBezTo>
                <a:cubicBezTo>
                  <a:pt x="242" y="202"/>
                  <a:pt x="242" y="202"/>
                  <a:pt x="242" y="202"/>
                </a:cubicBezTo>
                <a:cubicBezTo>
                  <a:pt x="217" y="225"/>
                  <a:pt x="194" y="250"/>
                  <a:pt x="175" y="278"/>
                </a:cubicBezTo>
                <a:cubicBezTo>
                  <a:pt x="172" y="277"/>
                  <a:pt x="172" y="277"/>
                  <a:pt x="172" y="277"/>
                </a:cubicBezTo>
                <a:cubicBezTo>
                  <a:pt x="74" y="251"/>
                  <a:pt x="74" y="251"/>
                  <a:pt x="74" y="251"/>
                </a:cubicBezTo>
                <a:cubicBezTo>
                  <a:pt x="30" y="346"/>
                  <a:pt x="30" y="346"/>
                  <a:pt x="30" y="346"/>
                </a:cubicBezTo>
                <a:cubicBezTo>
                  <a:pt x="115" y="408"/>
                  <a:pt x="115" y="408"/>
                  <a:pt x="115" y="408"/>
                </a:cubicBezTo>
                <a:cubicBezTo>
                  <a:pt x="115" y="408"/>
                  <a:pt x="115" y="408"/>
                  <a:pt x="115" y="408"/>
                </a:cubicBezTo>
                <a:cubicBezTo>
                  <a:pt x="109" y="429"/>
                  <a:pt x="104" y="451"/>
                  <a:pt x="102" y="474"/>
                </a:cubicBezTo>
                <a:cubicBezTo>
                  <a:pt x="100" y="474"/>
                  <a:pt x="100" y="474"/>
                  <a:pt x="100" y="474"/>
                </a:cubicBezTo>
                <a:cubicBezTo>
                  <a:pt x="0" y="498"/>
                  <a:pt x="0" y="498"/>
                  <a:pt x="0" y="498"/>
                </a:cubicBezTo>
                <a:cubicBezTo>
                  <a:pt x="7" y="603"/>
                  <a:pt x="7" y="603"/>
                  <a:pt x="7" y="603"/>
                </a:cubicBezTo>
                <a:cubicBezTo>
                  <a:pt x="112" y="617"/>
                  <a:pt x="112" y="617"/>
                  <a:pt x="112" y="617"/>
                </a:cubicBezTo>
                <a:cubicBezTo>
                  <a:pt x="112" y="617"/>
                  <a:pt x="112" y="617"/>
                  <a:pt x="112" y="617"/>
                </a:cubicBezTo>
                <a:cubicBezTo>
                  <a:pt x="118" y="638"/>
                  <a:pt x="124" y="660"/>
                  <a:pt x="133" y="680"/>
                </a:cubicBezTo>
                <a:cubicBezTo>
                  <a:pt x="130" y="682"/>
                  <a:pt x="130" y="682"/>
                  <a:pt x="130" y="682"/>
                </a:cubicBezTo>
                <a:cubicBezTo>
                  <a:pt x="55" y="751"/>
                  <a:pt x="55" y="751"/>
                  <a:pt x="55" y="751"/>
                </a:cubicBezTo>
                <a:cubicBezTo>
                  <a:pt x="111" y="839"/>
                  <a:pt x="111" y="839"/>
                  <a:pt x="111" y="839"/>
                </a:cubicBezTo>
                <a:cubicBezTo>
                  <a:pt x="209" y="801"/>
                  <a:pt x="209" y="801"/>
                  <a:pt x="209" y="801"/>
                </a:cubicBezTo>
                <a:cubicBezTo>
                  <a:pt x="210" y="800"/>
                  <a:pt x="210" y="800"/>
                  <a:pt x="210" y="800"/>
                </a:cubicBezTo>
                <a:cubicBezTo>
                  <a:pt x="225" y="817"/>
                  <a:pt x="242" y="832"/>
                  <a:pt x="259" y="846"/>
                </a:cubicBezTo>
                <a:cubicBezTo>
                  <a:pt x="257" y="850"/>
                  <a:pt x="257" y="850"/>
                  <a:pt x="257" y="850"/>
                </a:cubicBezTo>
                <a:cubicBezTo>
                  <a:pt x="224" y="946"/>
                  <a:pt x="224" y="946"/>
                  <a:pt x="224" y="946"/>
                </a:cubicBezTo>
                <a:cubicBezTo>
                  <a:pt x="316" y="997"/>
                  <a:pt x="316" y="997"/>
                  <a:pt x="316" y="997"/>
                </a:cubicBezTo>
                <a:cubicBezTo>
                  <a:pt x="384" y="916"/>
                  <a:pt x="384" y="916"/>
                  <a:pt x="384" y="916"/>
                </a:cubicBezTo>
                <a:cubicBezTo>
                  <a:pt x="390" y="915"/>
                  <a:pt x="390" y="915"/>
                  <a:pt x="390" y="915"/>
                </a:cubicBezTo>
                <a:cubicBezTo>
                  <a:pt x="411" y="922"/>
                  <a:pt x="430" y="927"/>
                  <a:pt x="460" y="931"/>
                </a:cubicBezTo>
                <a:cubicBezTo>
                  <a:pt x="460" y="935"/>
                  <a:pt x="460" y="935"/>
                  <a:pt x="460" y="935"/>
                </a:cubicBezTo>
                <a:cubicBezTo>
                  <a:pt x="467" y="1023"/>
                  <a:pt x="467" y="1023"/>
                  <a:pt x="467" y="1023"/>
                </a:cubicBezTo>
                <a:cubicBezTo>
                  <a:pt x="571" y="1023"/>
                  <a:pt x="571" y="1023"/>
                  <a:pt x="571" y="1023"/>
                </a:cubicBezTo>
                <a:cubicBezTo>
                  <a:pt x="592" y="926"/>
                  <a:pt x="592" y="926"/>
                  <a:pt x="592" y="926"/>
                </a:cubicBezTo>
                <a:cubicBezTo>
                  <a:pt x="592" y="928"/>
                  <a:pt x="592" y="928"/>
                  <a:pt x="592" y="928"/>
                </a:cubicBezTo>
                <a:cubicBezTo>
                  <a:pt x="621" y="923"/>
                  <a:pt x="649" y="917"/>
                  <a:pt x="676" y="906"/>
                </a:cubicBezTo>
                <a:cubicBezTo>
                  <a:pt x="678" y="910"/>
                  <a:pt x="678" y="910"/>
                  <a:pt x="678" y="910"/>
                </a:cubicBezTo>
                <a:cubicBezTo>
                  <a:pt x="745" y="987"/>
                  <a:pt x="745" y="987"/>
                  <a:pt x="745" y="987"/>
                </a:cubicBezTo>
                <a:cubicBezTo>
                  <a:pt x="835" y="932"/>
                  <a:pt x="835" y="932"/>
                  <a:pt x="835" y="932"/>
                </a:cubicBezTo>
                <a:cubicBezTo>
                  <a:pt x="798" y="834"/>
                  <a:pt x="798" y="834"/>
                  <a:pt x="798" y="834"/>
                </a:cubicBezTo>
                <a:cubicBezTo>
                  <a:pt x="798" y="833"/>
                  <a:pt x="798" y="833"/>
                  <a:pt x="798" y="833"/>
                </a:cubicBezTo>
                <a:cubicBezTo>
                  <a:pt x="823" y="811"/>
                  <a:pt x="846" y="785"/>
                  <a:pt x="865" y="758"/>
                </a:cubicBezTo>
                <a:cubicBezTo>
                  <a:pt x="868" y="759"/>
                  <a:pt x="868" y="759"/>
                  <a:pt x="868" y="759"/>
                </a:cubicBezTo>
                <a:cubicBezTo>
                  <a:pt x="967" y="786"/>
                  <a:pt x="967" y="786"/>
                  <a:pt x="967" y="786"/>
                </a:cubicBezTo>
                <a:cubicBezTo>
                  <a:pt x="1011" y="691"/>
                  <a:pt x="1011" y="691"/>
                  <a:pt x="1011" y="691"/>
                </a:cubicBezTo>
                <a:cubicBezTo>
                  <a:pt x="926" y="628"/>
                  <a:pt x="926" y="628"/>
                  <a:pt x="926" y="628"/>
                </a:cubicBezTo>
                <a:close/>
                <a:moveTo>
                  <a:pt x="521" y="866"/>
                </a:moveTo>
                <a:cubicBezTo>
                  <a:pt x="328" y="866"/>
                  <a:pt x="172" y="710"/>
                  <a:pt x="172" y="517"/>
                </a:cubicBezTo>
                <a:cubicBezTo>
                  <a:pt x="172" y="324"/>
                  <a:pt x="328" y="168"/>
                  <a:pt x="521" y="168"/>
                </a:cubicBezTo>
                <a:cubicBezTo>
                  <a:pt x="713" y="168"/>
                  <a:pt x="869" y="324"/>
                  <a:pt x="869" y="517"/>
                </a:cubicBezTo>
                <a:cubicBezTo>
                  <a:pt x="869" y="710"/>
                  <a:pt x="713" y="866"/>
                  <a:pt x="521" y="866"/>
                </a:cubicBezTo>
              </a:path>
            </a:pathLst>
          </a:custGeom>
          <a:solidFill>
            <a:srgbClr val="3A383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148" name="Google Shape;1148;p41"/>
          <p:cNvSpPr/>
          <p:nvPr/>
        </p:nvSpPr>
        <p:spPr>
          <a:xfrm>
            <a:off x="4115131" y="215100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Google Shape;1149;p41"/>
          <p:cNvSpPr/>
          <p:nvPr/>
        </p:nvSpPr>
        <p:spPr>
          <a:xfrm>
            <a:off x="4115131" y="343784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0" name="Google Shape;1150;p41"/>
          <p:cNvSpPr/>
          <p:nvPr/>
        </p:nvSpPr>
        <p:spPr>
          <a:xfrm>
            <a:off x="4115131" y="521996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1" name="Google Shape;1151;p41"/>
          <p:cNvSpPr/>
          <p:nvPr/>
        </p:nvSpPr>
        <p:spPr>
          <a:xfrm>
            <a:off x="4115131" y="645971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2" name="Google Shape;1152;p41"/>
          <p:cNvSpPr/>
          <p:nvPr/>
        </p:nvSpPr>
        <p:spPr>
          <a:xfrm>
            <a:off x="5804139" y="1169036"/>
            <a:ext cx="472392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 SYSTEM OPTIMIZATIONS</a:t>
            </a:r>
            <a:endParaRPr sz="2200">
              <a:solidFill>
                <a:srgbClr val="3F3F3F"/>
              </a:solidFill>
              <a:latin typeface="Calibri"/>
              <a:ea typeface="Calibri"/>
              <a:cs typeface="Calibri"/>
              <a:sym typeface="Calibri"/>
            </a:endParaRPr>
          </a:p>
        </p:txBody>
      </p:sp>
      <p:sp>
        <p:nvSpPr>
          <p:cNvPr id="1153" name="Google Shape;1153;p4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154" name="Google Shape;1154;p41"/>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grpSp>
        <p:nvGrpSpPr>
          <p:cNvPr id="1160" name="Google Shape;1160;p42"/>
          <p:cNvGrpSpPr/>
          <p:nvPr/>
        </p:nvGrpSpPr>
        <p:grpSpPr>
          <a:xfrm>
            <a:off x="2750332" y="4204260"/>
            <a:ext cx="2852924" cy="933250"/>
            <a:chOff x="447493" y="3829818"/>
            <a:chExt cx="2852924" cy="933250"/>
          </a:xfrm>
        </p:grpSpPr>
        <p:sp>
          <p:nvSpPr>
            <p:cNvPr id="1161" name="Google Shape;1161;p42"/>
            <p:cNvSpPr/>
            <p:nvPr/>
          </p:nvSpPr>
          <p:spPr>
            <a:xfrm>
              <a:off x="447493" y="3829818"/>
              <a:ext cx="2852924" cy="933250"/>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42"/>
            <p:cNvSpPr/>
            <p:nvPr/>
          </p:nvSpPr>
          <p:spPr>
            <a:xfrm>
              <a:off x="447493" y="3921997"/>
              <a:ext cx="2852924" cy="748891"/>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rgbClr val="F2F2F2"/>
                  </a:solidFill>
                  <a:latin typeface="Open Sans"/>
                  <a:ea typeface="Open Sans"/>
                  <a:cs typeface="Open Sans"/>
                  <a:sym typeface="Open Sans"/>
                </a:rPr>
                <a:t>PageRank</a:t>
              </a:r>
              <a:endParaRPr/>
            </a:p>
          </p:txBody>
        </p:sp>
      </p:grpSp>
      <p:grpSp>
        <p:nvGrpSpPr>
          <p:cNvPr id="1163" name="Google Shape;1163;p42"/>
          <p:cNvGrpSpPr/>
          <p:nvPr/>
        </p:nvGrpSpPr>
        <p:grpSpPr>
          <a:xfrm>
            <a:off x="6701539" y="4111774"/>
            <a:ext cx="2852923" cy="1118223"/>
            <a:chOff x="447495" y="5144971"/>
            <a:chExt cx="2852923" cy="1118223"/>
          </a:xfrm>
        </p:grpSpPr>
        <p:sp>
          <p:nvSpPr>
            <p:cNvPr id="1164" name="Google Shape;1164;p42"/>
            <p:cNvSpPr/>
            <p:nvPr/>
          </p:nvSpPr>
          <p:spPr>
            <a:xfrm>
              <a:off x="447495" y="5237457"/>
              <a:ext cx="2852923" cy="933249"/>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42"/>
            <p:cNvSpPr/>
            <p:nvPr/>
          </p:nvSpPr>
          <p:spPr>
            <a:xfrm>
              <a:off x="447495" y="5144971"/>
              <a:ext cx="2852923" cy="1118223"/>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rgbClr val="F2F2F2"/>
                  </a:solidFill>
                  <a:latin typeface="Open Sans"/>
                  <a:ea typeface="Open Sans"/>
                  <a:cs typeface="Open Sans"/>
                  <a:sym typeface="Open Sans"/>
                </a:rPr>
                <a:t>Connected Components</a:t>
              </a:r>
              <a:endParaRPr/>
            </a:p>
          </p:txBody>
        </p:sp>
      </p:grpSp>
      <p:grpSp>
        <p:nvGrpSpPr>
          <p:cNvPr id="1166" name="Google Shape;1166;p42"/>
          <p:cNvGrpSpPr/>
          <p:nvPr/>
        </p:nvGrpSpPr>
        <p:grpSpPr>
          <a:xfrm>
            <a:off x="10652745" y="4111774"/>
            <a:ext cx="2852924" cy="1118223"/>
            <a:chOff x="460995" y="6643642"/>
            <a:chExt cx="2852924" cy="1118223"/>
          </a:xfrm>
        </p:grpSpPr>
        <p:sp>
          <p:nvSpPr>
            <p:cNvPr id="1167" name="Google Shape;1167;p42"/>
            <p:cNvSpPr/>
            <p:nvPr/>
          </p:nvSpPr>
          <p:spPr>
            <a:xfrm>
              <a:off x="460995" y="6736129"/>
              <a:ext cx="2852924" cy="933250"/>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42"/>
            <p:cNvSpPr/>
            <p:nvPr/>
          </p:nvSpPr>
          <p:spPr>
            <a:xfrm>
              <a:off x="460995" y="6643642"/>
              <a:ext cx="2852924" cy="1118223"/>
            </a:xfrm>
            <a:prstGeom prst="rect">
              <a:avLst/>
            </a:prstGeom>
            <a:noFill/>
            <a:ln>
              <a:noFill/>
            </a:ln>
          </p:spPr>
          <p:txBody>
            <a:bodyPr anchorCtr="0" anchor="ctr" bIns="187925" lIns="187925" spcFirstLastPara="1" rIns="187925" wrap="square" tIns="187925">
              <a:spAutoFit/>
            </a:bodyPr>
            <a:lstStyle/>
            <a:p>
              <a:pPr indent="0" lvl="0" marL="0" marR="0" rtl="0" algn="ctr">
                <a:spcBef>
                  <a:spcPts val="0"/>
                </a:spcBef>
                <a:spcAft>
                  <a:spcPts val="0"/>
                </a:spcAft>
                <a:buNone/>
              </a:pPr>
              <a:r>
                <a:rPr lang="en-US" sz="2400">
                  <a:solidFill>
                    <a:srgbClr val="F2F2F2"/>
                  </a:solidFill>
                  <a:latin typeface="Open Sans"/>
                  <a:ea typeface="Open Sans"/>
                  <a:cs typeface="Open Sans"/>
                  <a:sym typeface="Open Sans"/>
                </a:rPr>
                <a:t>Triangle Counting</a:t>
              </a:r>
              <a:endParaRPr/>
            </a:p>
          </p:txBody>
        </p:sp>
      </p:grpSp>
      <p:sp>
        <p:nvSpPr>
          <p:cNvPr id="1169" name="Google Shape;1169;p42"/>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For simplifying analytics tasks, GraphX also contains a few graph algorithms.</a:t>
            </a:r>
            <a:endParaRPr/>
          </a:p>
        </p:txBody>
      </p:sp>
      <p:sp>
        <p:nvSpPr>
          <p:cNvPr id="1170" name="Google Shape;1170;p42"/>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Google Shape;1171;p42"/>
          <p:cNvSpPr/>
          <p:nvPr/>
        </p:nvSpPr>
        <p:spPr>
          <a:xfrm>
            <a:off x="6466020" y="1169036"/>
            <a:ext cx="340016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BUILT-IN ALGORITHMS</a:t>
            </a:r>
            <a:endParaRPr sz="2200">
              <a:solidFill>
                <a:srgbClr val="3F3F3F"/>
              </a:solidFill>
              <a:latin typeface="Calibri"/>
              <a:ea typeface="Calibri"/>
              <a:cs typeface="Calibri"/>
              <a:sym typeface="Calibri"/>
            </a:endParaRPr>
          </a:p>
        </p:txBody>
      </p:sp>
      <p:sp>
        <p:nvSpPr>
          <p:cNvPr id="1172" name="Google Shape;1172;p4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pic>
        <p:nvPicPr>
          <p:cNvPr id="1173" name="Google Shape;1173;p42"/>
          <p:cNvPicPr preferRelativeResize="0"/>
          <p:nvPr/>
        </p:nvPicPr>
        <p:blipFill rotWithShape="1">
          <a:blip r:embed="rId3">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and Graph Parallel System</a:t>
            </a:r>
            <a:endParaRPr/>
          </a:p>
        </p:txBody>
      </p:sp>
      <p:pic>
        <p:nvPicPr>
          <p:cNvPr id="390" name="Google Shape;390;p4"/>
          <p:cNvPicPr preferRelativeResize="0"/>
          <p:nvPr/>
        </p:nvPicPr>
        <p:blipFill rotWithShape="1">
          <a:blip r:embed="rId3">
            <a:alphaModFix/>
          </a:blip>
          <a:srcRect b="0" l="0" r="0" t="0"/>
          <a:stretch/>
        </p:blipFill>
        <p:spPr>
          <a:xfrm>
            <a:off x="4718050" y="870793"/>
            <a:ext cx="6806352" cy="274320"/>
          </a:xfrm>
          <a:prstGeom prst="rect">
            <a:avLst/>
          </a:prstGeom>
          <a:noFill/>
          <a:ln>
            <a:noFill/>
          </a:ln>
        </p:spPr>
      </p:pic>
      <p:grpSp>
        <p:nvGrpSpPr>
          <p:cNvPr id="391" name="Google Shape;391;p4"/>
          <p:cNvGrpSpPr/>
          <p:nvPr/>
        </p:nvGrpSpPr>
        <p:grpSpPr>
          <a:xfrm>
            <a:off x="5548175" y="2588085"/>
            <a:ext cx="4340188" cy="3730900"/>
            <a:chOff x="11304230" y="2408643"/>
            <a:chExt cx="4340188" cy="3730900"/>
          </a:xfrm>
        </p:grpSpPr>
        <p:sp>
          <p:nvSpPr>
            <p:cNvPr id="392" name="Google Shape;392;p4"/>
            <p:cNvSpPr/>
            <p:nvPr/>
          </p:nvSpPr>
          <p:spPr>
            <a:xfrm>
              <a:off x="11304230" y="2408643"/>
              <a:ext cx="4340188" cy="3730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3" name="Google Shape;393;p4"/>
            <p:cNvSpPr txBox="1"/>
            <p:nvPr/>
          </p:nvSpPr>
          <p:spPr>
            <a:xfrm>
              <a:off x="11304230" y="4475635"/>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262626"/>
                  </a:solidFill>
                  <a:latin typeface="Open Sans"/>
                  <a:ea typeface="Open Sans"/>
                  <a:cs typeface="Open Sans"/>
                  <a:sym typeface="Open Sans"/>
                </a:rPr>
                <a:t>B</a:t>
              </a:r>
              <a:endParaRPr/>
            </a:p>
          </p:txBody>
        </p:sp>
        <p:grpSp>
          <p:nvGrpSpPr>
            <p:cNvPr id="394" name="Google Shape;394;p4"/>
            <p:cNvGrpSpPr/>
            <p:nvPr/>
          </p:nvGrpSpPr>
          <p:grpSpPr>
            <a:xfrm>
              <a:off x="11647594" y="2597067"/>
              <a:ext cx="3996823" cy="2821314"/>
              <a:chOff x="11010770" y="1978554"/>
              <a:chExt cx="3996823" cy="2821314"/>
            </a:xfrm>
          </p:grpSpPr>
          <p:cxnSp>
            <p:nvCxnSpPr>
              <p:cNvPr id="395" name="Google Shape;395;p4"/>
              <p:cNvCxnSpPr/>
              <p:nvPr/>
            </p:nvCxnSpPr>
            <p:spPr>
              <a:xfrm>
                <a:off x="11163300" y="2503144"/>
                <a:ext cx="63500" cy="1972491"/>
              </a:xfrm>
              <a:prstGeom prst="straightConnector1">
                <a:avLst/>
              </a:prstGeom>
              <a:noFill/>
              <a:ln cap="flat" cmpd="sng" w="38100">
                <a:solidFill>
                  <a:srgbClr val="262626"/>
                </a:solidFill>
                <a:prstDash val="solid"/>
                <a:miter lim="800000"/>
                <a:headEnd len="sm" w="sm" type="none"/>
                <a:tailEnd len="sm" w="sm" type="none"/>
              </a:ln>
            </p:spPr>
          </p:cxnSp>
          <p:cxnSp>
            <p:nvCxnSpPr>
              <p:cNvPr id="396" name="Google Shape;396;p4"/>
              <p:cNvCxnSpPr/>
              <p:nvPr/>
            </p:nvCxnSpPr>
            <p:spPr>
              <a:xfrm flipH="1">
                <a:off x="11242888" y="3440038"/>
                <a:ext cx="809412" cy="1035597"/>
              </a:xfrm>
              <a:prstGeom prst="straightConnector1">
                <a:avLst/>
              </a:prstGeom>
              <a:noFill/>
              <a:ln cap="flat" cmpd="sng" w="38100">
                <a:solidFill>
                  <a:srgbClr val="262626"/>
                </a:solidFill>
                <a:prstDash val="solid"/>
                <a:miter lim="800000"/>
                <a:headEnd len="sm" w="sm" type="none"/>
                <a:tailEnd len="sm" w="sm" type="none"/>
              </a:ln>
            </p:spPr>
          </p:cxnSp>
          <p:cxnSp>
            <p:nvCxnSpPr>
              <p:cNvPr id="397" name="Google Shape;397;p4"/>
              <p:cNvCxnSpPr/>
              <p:nvPr/>
            </p:nvCxnSpPr>
            <p:spPr>
              <a:xfrm flipH="1">
                <a:off x="12027351" y="3011366"/>
                <a:ext cx="1733178" cy="439656"/>
              </a:xfrm>
              <a:prstGeom prst="straightConnector1">
                <a:avLst/>
              </a:prstGeom>
              <a:noFill/>
              <a:ln cap="flat" cmpd="sng" w="38100">
                <a:solidFill>
                  <a:srgbClr val="262626"/>
                </a:solidFill>
                <a:prstDash val="solid"/>
                <a:miter lim="800000"/>
                <a:headEnd len="sm" w="sm" type="none"/>
                <a:tailEnd len="sm" w="sm" type="none"/>
              </a:ln>
            </p:spPr>
          </p:cxnSp>
          <p:cxnSp>
            <p:nvCxnSpPr>
              <p:cNvPr id="398" name="Google Shape;398;p4"/>
              <p:cNvCxnSpPr/>
              <p:nvPr/>
            </p:nvCxnSpPr>
            <p:spPr>
              <a:xfrm rot="10800000">
                <a:off x="12027351" y="3451022"/>
                <a:ext cx="2171249" cy="1024613"/>
              </a:xfrm>
              <a:prstGeom prst="straightConnector1">
                <a:avLst/>
              </a:prstGeom>
              <a:noFill/>
              <a:ln cap="flat" cmpd="sng" w="38100">
                <a:solidFill>
                  <a:srgbClr val="262626"/>
                </a:solidFill>
                <a:prstDash val="solid"/>
                <a:miter lim="800000"/>
                <a:headEnd len="sm" w="sm" type="none"/>
                <a:tailEnd len="sm" w="sm" type="none"/>
              </a:ln>
            </p:spPr>
          </p:cxnSp>
          <p:cxnSp>
            <p:nvCxnSpPr>
              <p:cNvPr id="399" name="Google Shape;399;p4"/>
              <p:cNvCxnSpPr/>
              <p:nvPr/>
            </p:nvCxnSpPr>
            <p:spPr>
              <a:xfrm flipH="1">
                <a:off x="11242889" y="3011366"/>
                <a:ext cx="2517640" cy="1475254"/>
              </a:xfrm>
              <a:prstGeom prst="straightConnector1">
                <a:avLst/>
              </a:prstGeom>
              <a:noFill/>
              <a:ln cap="flat" cmpd="sng" w="38100">
                <a:solidFill>
                  <a:srgbClr val="262626"/>
                </a:solidFill>
                <a:prstDash val="solid"/>
                <a:miter lim="800000"/>
                <a:headEnd len="sm" w="sm" type="none"/>
                <a:tailEnd len="sm" w="sm" type="none"/>
              </a:ln>
            </p:spPr>
          </p:cxnSp>
          <p:cxnSp>
            <p:nvCxnSpPr>
              <p:cNvPr id="400" name="Google Shape;400;p4"/>
              <p:cNvCxnSpPr/>
              <p:nvPr/>
            </p:nvCxnSpPr>
            <p:spPr>
              <a:xfrm rot="10800000">
                <a:off x="13760529" y="3011366"/>
                <a:ext cx="438071" cy="1464269"/>
              </a:xfrm>
              <a:prstGeom prst="straightConnector1">
                <a:avLst/>
              </a:prstGeom>
              <a:noFill/>
              <a:ln cap="flat" cmpd="sng" w="38100">
                <a:solidFill>
                  <a:srgbClr val="262626"/>
                </a:solidFill>
                <a:prstDash val="solid"/>
                <a:miter lim="800000"/>
                <a:headEnd len="sm" w="sm" type="none"/>
                <a:tailEnd len="sm" w="sm" type="none"/>
              </a:ln>
            </p:spPr>
          </p:cxnSp>
          <p:sp>
            <p:nvSpPr>
              <p:cNvPr id="401" name="Google Shape;401;p4"/>
              <p:cNvSpPr/>
              <p:nvPr/>
            </p:nvSpPr>
            <p:spPr>
              <a:xfrm rot="-3110829">
                <a:off x="14027872" y="3832605"/>
                <a:ext cx="924796" cy="589221"/>
              </a:xfrm>
              <a:custGeom>
                <a:rect b="b" l="l" r="r" t="t"/>
                <a:pathLst>
                  <a:path extrusionOk="0" h="589221" w="924796">
                    <a:moveTo>
                      <a:pt x="1939" y="298507"/>
                    </a:moveTo>
                    <a:cubicBezTo>
                      <a:pt x="-35661" y="206616"/>
                      <a:pt x="484742" y="14596"/>
                      <a:pt x="602034" y="32"/>
                    </a:cubicBezTo>
                    <a:cubicBezTo>
                      <a:pt x="993946" y="-4167"/>
                      <a:pt x="975092" y="407836"/>
                      <a:pt x="827634" y="551377"/>
                    </a:cubicBezTo>
                    <a:cubicBezTo>
                      <a:pt x="680176" y="694918"/>
                      <a:pt x="39539" y="390398"/>
                      <a:pt x="1939" y="298507"/>
                    </a:cubicBezTo>
                    <a:close/>
                  </a:path>
                </a:pathLst>
              </a:custGeom>
              <a:no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4"/>
              <p:cNvSpPr/>
              <p:nvPr/>
            </p:nvSpPr>
            <p:spPr>
              <a:xfrm>
                <a:off x="11010770" y="2269505"/>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4"/>
              <p:cNvSpPr/>
              <p:nvPr/>
            </p:nvSpPr>
            <p:spPr>
              <a:xfrm>
                <a:off x="11090358" y="4350996"/>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4"/>
              <p:cNvSpPr/>
              <p:nvPr/>
            </p:nvSpPr>
            <p:spPr>
              <a:xfrm>
                <a:off x="11863747" y="3325755"/>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4"/>
              <p:cNvSpPr/>
              <p:nvPr/>
            </p:nvSpPr>
            <p:spPr>
              <a:xfrm>
                <a:off x="13624088" y="2871799"/>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4"/>
              <p:cNvSpPr/>
              <p:nvPr/>
            </p:nvSpPr>
            <p:spPr>
              <a:xfrm>
                <a:off x="14029981" y="4346178"/>
                <a:ext cx="305060" cy="215766"/>
              </a:xfrm>
              <a:prstGeom prst="ellipse">
                <a:avLst/>
              </a:prstGeom>
              <a:solidFill>
                <a:schemeClr val="lt1"/>
              </a:solidFill>
              <a:ln cap="flat" cmpd="sng" w="381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4"/>
              <p:cNvSpPr txBox="1"/>
              <p:nvPr/>
            </p:nvSpPr>
            <p:spPr>
              <a:xfrm>
                <a:off x="11090358" y="1978554"/>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62626"/>
                    </a:solidFill>
                    <a:latin typeface="Open Sans"/>
                    <a:ea typeface="Open Sans"/>
                    <a:cs typeface="Open Sans"/>
                    <a:sym typeface="Open Sans"/>
                  </a:rPr>
                  <a:t>A</a:t>
                </a:r>
                <a:endParaRPr/>
              </a:p>
            </p:txBody>
          </p:sp>
          <p:sp>
            <p:nvSpPr>
              <p:cNvPr id="408" name="Google Shape;408;p4"/>
              <p:cNvSpPr txBox="1"/>
              <p:nvPr/>
            </p:nvSpPr>
            <p:spPr>
              <a:xfrm>
                <a:off x="11815145" y="3009024"/>
                <a:ext cx="3433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62626"/>
                    </a:solidFill>
                    <a:latin typeface="Open Sans"/>
                    <a:ea typeface="Open Sans"/>
                    <a:cs typeface="Open Sans"/>
                    <a:sym typeface="Open Sans"/>
                  </a:rPr>
                  <a:t>C</a:t>
                </a:r>
                <a:endParaRPr/>
              </a:p>
            </p:txBody>
          </p:sp>
          <p:sp>
            <p:nvSpPr>
              <p:cNvPr id="409" name="Google Shape;409;p4"/>
              <p:cNvSpPr txBox="1"/>
              <p:nvPr/>
            </p:nvSpPr>
            <p:spPr>
              <a:xfrm>
                <a:off x="13751054" y="2586405"/>
                <a:ext cx="3561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62626"/>
                    </a:solidFill>
                    <a:latin typeface="Open Sans"/>
                    <a:ea typeface="Open Sans"/>
                    <a:cs typeface="Open Sans"/>
                    <a:sym typeface="Open Sans"/>
                  </a:rPr>
                  <a:t>D</a:t>
                </a:r>
                <a:endParaRPr/>
              </a:p>
            </p:txBody>
          </p:sp>
          <p:sp>
            <p:nvSpPr>
              <p:cNvPr id="410" name="Google Shape;410;p4"/>
              <p:cNvSpPr txBox="1"/>
              <p:nvPr/>
            </p:nvSpPr>
            <p:spPr>
              <a:xfrm>
                <a:off x="13807882" y="4430536"/>
                <a:ext cx="314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62626"/>
                    </a:solidFill>
                    <a:latin typeface="Open Sans"/>
                    <a:ea typeface="Open Sans"/>
                    <a:cs typeface="Open Sans"/>
                    <a:sym typeface="Open Sans"/>
                  </a:rPr>
                  <a:t>E</a:t>
                </a:r>
                <a:endParaRPr/>
              </a:p>
            </p:txBody>
          </p:sp>
        </p:grpSp>
        <p:sp>
          <p:nvSpPr>
            <p:cNvPr id="411" name="Google Shape;411;p4"/>
            <p:cNvSpPr txBox="1"/>
            <p:nvPr/>
          </p:nvSpPr>
          <p:spPr>
            <a:xfrm>
              <a:off x="11647594" y="5522820"/>
              <a:ext cx="35928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62626"/>
                  </a:solidFill>
                  <a:latin typeface="Open Sans"/>
                  <a:ea typeface="Open Sans"/>
                  <a:cs typeface="Open Sans"/>
                  <a:sym typeface="Open Sans"/>
                </a:rPr>
                <a:t>A graph with vertices and edges</a:t>
              </a:r>
              <a:endParaRPr/>
            </a:p>
          </p:txBody>
        </p:sp>
      </p:grpSp>
      <p:sp>
        <p:nvSpPr>
          <p:cNvPr id="412" name="Google Shape;412;p4"/>
          <p:cNvSpPr txBox="1"/>
          <p:nvPr/>
        </p:nvSpPr>
        <p:spPr>
          <a:xfrm>
            <a:off x="1587459" y="1753313"/>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b="0" lang="en-US" sz="2400" u="none">
                <a:solidFill>
                  <a:srgbClr val="3F3F3F"/>
                </a:solidFill>
                <a:latin typeface="Open Sans"/>
                <a:ea typeface="Open Sans"/>
                <a:cs typeface="Open Sans"/>
                <a:sym typeface="Open Sans"/>
              </a:rPr>
              <a:t>Graphs are graphical representations of information made up of nodes and edges. </a:t>
            </a:r>
            <a:endParaRPr/>
          </a:p>
        </p:txBody>
      </p:sp>
      <p:sp>
        <p:nvSpPr>
          <p:cNvPr id="413" name="Google Shape;413;p4"/>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Google Shape;414;p4"/>
          <p:cNvSpPr txBox="1"/>
          <p:nvPr/>
        </p:nvSpPr>
        <p:spPr>
          <a:xfrm>
            <a:off x="1587459" y="646239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b="0" lang="en-US" sz="2400" u="none">
                <a:solidFill>
                  <a:srgbClr val="3F3F3F"/>
                </a:solidFill>
                <a:latin typeface="Open Sans"/>
                <a:ea typeface="Open Sans"/>
                <a:cs typeface="Open Sans"/>
                <a:sym typeface="Open Sans"/>
              </a:rPr>
              <a:t>Nodes or vertices can be people such as customers and employees, affinity groups</a:t>
            </a:r>
            <a:endParaRPr/>
          </a:p>
        </p:txBody>
      </p:sp>
      <p:sp>
        <p:nvSpPr>
          <p:cNvPr id="415" name="Google Shape;415;p4"/>
          <p:cNvSpPr/>
          <p:nvPr/>
        </p:nvSpPr>
        <p:spPr>
          <a:xfrm>
            <a:off x="963955" y="665665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Google Shape;416;p4"/>
          <p:cNvSpPr txBox="1"/>
          <p:nvPr/>
        </p:nvSpPr>
        <p:spPr>
          <a:xfrm>
            <a:off x="1587459" y="7570357"/>
            <a:ext cx="14444704" cy="79284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400"/>
              <a:buFont typeface="Arial"/>
              <a:buNone/>
            </a:pPr>
            <a:r>
              <a:rPr b="0" lang="en-US" sz="2400" u="none">
                <a:solidFill>
                  <a:srgbClr val="3F3F3F"/>
                </a:solidFill>
                <a:latin typeface="Open Sans"/>
                <a:ea typeface="Open Sans"/>
                <a:cs typeface="Open Sans"/>
                <a:sym typeface="Open Sans"/>
              </a:rPr>
              <a:t>Edges can be elements that represent relationships such as emails, likes, and dislikes.</a:t>
            </a:r>
            <a:endParaRPr/>
          </a:p>
        </p:txBody>
      </p:sp>
      <p:sp>
        <p:nvSpPr>
          <p:cNvPr id="417" name="Google Shape;417;p4"/>
          <p:cNvSpPr/>
          <p:nvPr/>
        </p:nvSpPr>
        <p:spPr>
          <a:xfrm>
            <a:off x="963955" y="776462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4"/>
          <p:cNvSpPr/>
          <p:nvPr/>
        </p:nvSpPr>
        <p:spPr>
          <a:xfrm>
            <a:off x="6640906" y="1169036"/>
            <a:ext cx="305038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WHAT ARE GRAPHS?</a:t>
            </a:r>
            <a:endParaRPr sz="2200">
              <a:solidFill>
                <a:srgbClr val="3F3F3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4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grpSp>
        <p:nvGrpSpPr>
          <p:cNvPr id="1180" name="Google Shape;1180;p43"/>
          <p:cNvGrpSpPr/>
          <p:nvPr/>
        </p:nvGrpSpPr>
        <p:grpSpPr>
          <a:xfrm>
            <a:off x="4012448" y="2357501"/>
            <a:ext cx="8239292" cy="4991098"/>
            <a:chOff x="5730135" y="2076451"/>
            <a:chExt cx="8239292" cy="4991098"/>
          </a:xfrm>
        </p:grpSpPr>
        <p:grpSp>
          <p:nvGrpSpPr>
            <p:cNvPr id="1181" name="Google Shape;1181;p43"/>
            <p:cNvGrpSpPr/>
            <p:nvPr/>
          </p:nvGrpSpPr>
          <p:grpSpPr>
            <a:xfrm>
              <a:off x="10525865" y="2850219"/>
              <a:ext cx="3443562" cy="3443562"/>
              <a:chOff x="11502189" y="3441032"/>
              <a:chExt cx="2887579" cy="2887579"/>
            </a:xfrm>
          </p:grpSpPr>
          <p:sp>
            <p:nvSpPr>
              <p:cNvPr id="1182" name="Google Shape;1182;p43"/>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3" name="Google Shape;1183;p43"/>
              <p:cNvPicPr preferRelativeResize="0"/>
              <p:nvPr/>
            </p:nvPicPr>
            <p:blipFill rotWithShape="1">
              <a:blip r:embed="rId3">
                <a:alphaModFix/>
              </a:blip>
              <a:srcRect b="0" l="0" r="0" t="0"/>
              <a:stretch/>
            </p:blipFill>
            <p:spPr>
              <a:xfrm>
                <a:off x="12050553" y="3989396"/>
                <a:ext cx="1790850" cy="1790850"/>
              </a:xfrm>
              <a:prstGeom prst="rect">
                <a:avLst/>
              </a:prstGeom>
              <a:noFill/>
              <a:ln>
                <a:noFill/>
              </a:ln>
            </p:spPr>
          </p:pic>
        </p:grpSp>
        <p:grpSp>
          <p:nvGrpSpPr>
            <p:cNvPr id="1184" name="Google Shape;1184;p43"/>
            <p:cNvGrpSpPr/>
            <p:nvPr/>
          </p:nvGrpSpPr>
          <p:grpSpPr>
            <a:xfrm>
              <a:off x="5730135" y="2076451"/>
              <a:ext cx="4795730" cy="4991098"/>
              <a:chOff x="5526814" y="1970814"/>
              <a:chExt cx="5202371" cy="5202371"/>
            </a:xfrm>
          </p:grpSpPr>
          <p:pic>
            <p:nvPicPr>
              <p:cNvPr id="1185" name="Google Shape;1185;p43"/>
              <p:cNvPicPr preferRelativeResize="0"/>
              <p:nvPr/>
            </p:nvPicPr>
            <p:blipFill rotWithShape="1">
              <a:blip r:embed="rId4">
                <a:alphaModFix/>
              </a:blip>
              <a:srcRect b="0" l="0" r="0" t="0"/>
              <a:stretch/>
            </p:blipFill>
            <p:spPr>
              <a:xfrm>
                <a:off x="5526814" y="1970814"/>
                <a:ext cx="5202371" cy="5202371"/>
              </a:xfrm>
              <a:prstGeom prst="rect">
                <a:avLst/>
              </a:prstGeom>
              <a:noFill/>
              <a:ln>
                <a:noFill/>
              </a:ln>
            </p:spPr>
          </p:pic>
          <p:grpSp>
            <p:nvGrpSpPr>
              <p:cNvPr id="1186" name="Google Shape;1186;p43"/>
              <p:cNvGrpSpPr/>
              <p:nvPr/>
            </p:nvGrpSpPr>
            <p:grpSpPr>
              <a:xfrm>
                <a:off x="6738981" y="3795027"/>
                <a:ext cx="1093458" cy="1093458"/>
                <a:chOff x="6738981" y="3795027"/>
                <a:chExt cx="1093458" cy="1093458"/>
              </a:xfrm>
            </p:grpSpPr>
            <p:sp>
              <p:nvSpPr>
                <p:cNvPr id="1187" name="Google Shape;1187;p43"/>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8" name="Google Shape;1188;p43"/>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89" name="Google Shape;1189;p43"/>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START LAB</a:t>
                </a:r>
                <a:endParaRPr b="1" sz="2400">
                  <a:solidFill>
                    <a:srgbClr val="3F3F3F"/>
                  </a:solidFill>
                  <a:latin typeface="Open Sans"/>
                  <a:ea typeface="Open Sans"/>
                  <a:cs typeface="Open Sans"/>
                  <a:sym typeface="Open Sans"/>
                </a:endParaRPr>
              </a:p>
            </p:txBody>
          </p:sp>
        </p:grpSp>
      </p:grpSp>
      <p:sp>
        <p:nvSpPr>
          <p:cNvPr id="1190" name="Google Shape;1190;p43"/>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LIVE EXAMPLE</a:t>
            </a:r>
            <a:endParaRPr sz="2200">
              <a:solidFill>
                <a:srgbClr val="3F3F3F"/>
              </a:solidFill>
              <a:latin typeface="Open Sans ExtraBold"/>
              <a:ea typeface="Open Sans ExtraBold"/>
              <a:cs typeface="Open Sans ExtraBold"/>
              <a:sym typeface="Open Sans ExtraBold"/>
            </a:endParaRPr>
          </a:p>
        </p:txBody>
      </p:sp>
      <p:pic>
        <p:nvPicPr>
          <p:cNvPr id="1191" name="Google Shape;1191;p43"/>
          <p:cNvPicPr preferRelativeResize="0"/>
          <p:nvPr/>
        </p:nvPicPr>
        <p:blipFill rotWithShape="1">
          <a:blip r:embed="rId5">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30"/>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1198" name="Google Shape;1198;p30"/>
          <p:cNvSpPr txBox="1"/>
          <p:nvPr>
            <p:ph idx="2" type="body"/>
          </p:nvPr>
        </p:nvSpPr>
        <p:spPr>
          <a:xfrm>
            <a:off x="926750" y="2380600"/>
            <a:ext cx="15218100" cy="8682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Create a graph object to calculate the distance between different cities using GraphX</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199" name="Google Shape;1199;p30"/>
          <p:cNvSpPr/>
          <p:nvPr/>
        </p:nvSpPr>
        <p:spPr>
          <a:xfrm>
            <a:off x="1220325" y="4332722"/>
            <a:ext cx="14781600" cy="8682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Refer-Assisted Practice-Module_09-Create a graph object to calculate the distance between </a:t>
            </a:r>
            <a:endParaRPr sz="24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2400">
                <a:solidFill>
                  <a:srgbClr val="3F3F3F"/>
                </a:solidFill>
                <a:latin typeface="Open Sans"/>
                <a:ea typeface="Open Sans"/>
                <a:cs typeface="Open Sans"/>
                <a:sym typeface="Open Sans"/>
              </a:rPr>
              <a:t>different cities using GraphX</a:t>
            </a:r>
            <a:endParaRPr sz="2400">
              <a:solidFill>
                <a:srgbClr val="3F3F3F"/>
              </a:solidFill>
              <a:latin typeface="Open Sans"/>
              <a:ea typeface="Open Sans"/>
              <a:cs typeface="Open Sans"/>
              <a:sym typeface="Open Sans"/>
            </a:endParaRPr>
          </a:p>
          <a:p>
            <a:pPr indent="0" lvl="0" marL="0" marR="0" rtl="0" algn="l">
              <a:spcBef>
                <a:spcPts val="0"/>
              </a:spcBef>
              <a:spcAft>
                <a:spcPts val="0"/>
              </a:spcAft>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44"/>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1206" name="Google Shape;1206;p44"/>
          <p:cNvSpPr txBox="1"/>
          <p:nvPr>
            <p:ph idx="2" type="body"/>
          </p:nvPr>
        </p:nvSpPr>
        <p:spPr>
          <a:xfrm>
            <a:off x="926743" y="2380586"/>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5: </a:t>
            </a:r>
            <a:r>
              <a:rPr b="1" lang="en-US"/>
              <a:t>Introduction to GraphFrames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4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a:t>
            </a:r>
            <a:endParaRPr/>
          </a:p>
        </p:txBody>
      </p:sp>
      <p:pic>
        <p:nvPicPr>
          <p:cNvPr descr="graphalgo.png" id="1212" name="Google Shape;1212;p45"/>
          <p:cNvPicPr preferRelativeResize="0"/>
          <p:nvPr/>
        </p:nvPicPr>
        <p:blipFill rotWithShape="1">
          <a:blip r:embed="rId3">
            <a:alphaModFix/>
          </a:blip>
          <a:srcRect b="0" l="0" r="0" t="0"/>
          <a:stretch/>
        </p:blipFill>
        <p:spPr>
          <a:xfrm>
            <a:off x="1694204" y="3574398"/>
            <a:ext cx="3187700" cy="1625600"/>
          </a:xfrm>
          <a:prstGeom prst="rect">
            <a:avLst/>
          </a:prstGeom>
          <a:noFill/>
          <a:ln cap="flat" cmpd="sng" w="12700">
            <a:solidFill>
              <a:srgbClr val="BFBFBF"/>
            </a:solidFill>
            <a:prstDash val="solid"/>
            <a:miter lim="400000"/>
            <a:headEnd len="sm" w="sm" type="none"/>
            <a:tailEnd len="sm" w="sm" type="none"/>
          </a:ln>
        </p:spPr>
      </p:pic>
      <p:pic>
        <p:nvPicPr>
          <p:cNvPr descr="graphquery.png" id="1213" name="Google Shape;1213;p45"/>
          <p:cNvPicPr preferRelativeResize="0"/>
          <p:nvPr/>
        </p:nvPicPr>
        <p:blipFill rotWithShape="1">
          <a:blip r:embed="rId4">
            <a:alphaModFix/>
          </a:blip>
          <a:srcRect b="0" l="0" r="0" t="0"/>
          <a:stretch/>
        </p:blipFill>
        <p:spPr>
          <a:xfrm>
            <a:off x="10876746" y="3577364"/>
            <a:ext cx="3187700" cy="1549400"/>
          </a:xfrm>
          <a:prstGeom prst="rect">
            <a:avLst/>
          </a:prstGeom>
          <a:noFill/>
          <a:ln cap="flat" cmpd="sng" w="12700">
            <a:solidFill>
              <a:srgbClr val="BFBFBF"/>
            </a:solidFill>
            <a:prstDash val="solid"/>
            <a:miter lim="400000"/>
            <a:headEnd len="sm" w="sm" type="none"/>
            <a:tailEnd len="sm" w="sm" type="none"/>
          </a:ln>
        </p:spPr>
      </p:pic>
      <p:sp>
        <p:nvSpPr>
          <p:cNvPr id="1214" name="Google Shape;1214;p45"/>
          <p:cNvSpPr/>
          <p:nvPr/>
        </p:nvSpPr>
        <p:spPr>
          <a:xfrm>
            <a:off x="10903005" y="5436100"/>
            <a:ext cx="3161441" cy="646331"/>
          </a:xfrm>
          <a:prstGeom prst="rect">
            <a:avLst/>
          </a:prstGeom>
          <a:noFill/>
          <a:ln>
            <a:noFill/>
          </a:ln>
        </p:spPr>
        <p:txBody>
          <a:bodyPr anchorCtr="0" anchor="t" bIns="45700" lIns="45700" spcFirstLastPara="1" rIns="45700" wrap="square" tIns="45700">
            <a:spAutoFit/>
          </a:bodyPr>
          <a:lstStyle/>
          <a:p>
            <a:pPr indent="-240631" lvl="0" marL="240631" marR="0" rtl="0" algn="l">
              <a:spcBef>
                <a:spcPts val="0"/>
              </a:spcBef>
              <a:spcAft>
                <a:spcPts val="0"/>
              </a:spcAft>
              <a:buClr>
                <a:srgbClr val="3F3F3F"/>
              </a:buClr>
              <a:buSzPts val="1800"/>
              <a:buFont typeface="Open Sans"/>
              <a:buChar char="•"/>
            </a:pPr>
            <a:r>
              <a:rPr lang="en-US" sz="1800">
                <a:solidFill>
                  <a:srgbClr val="3F3F3F"/>
                </a:solidFill>
                <a:latin typeface="Open Sans"/>
                <a:ea typeface="Open Sans"/>
                <a:cs typeface="Open Sans"/>
                <a:sym typeface="Open Sans"/>
              </a:rPr>
              <a:t>Motif finding</a:t>
            </a:r>
            <a:endParaRPr/>
          </a:p>
          <a:p>
            <a:pPr indent="-240631" lvl="0" marL="240631" marR="0" rtl="0" algn="l">
              <a:spcBef>
                <a:spcPts val="0"/>
              </a:spcBef>
              <a:spcAft>
                <a:spcPts val="0"/>
              </a:spcAft>
              <a:buClr>
                <a:srgbClr val="3F3F3F"/>
              </a:buClr>
              <a:buSzPts val="1800"/>
              <a:buFont typeface="Open Sans"/>
              <a:buChar char="•"/>
            </a:pPr>
            <a:r>
              <a:rPr lang="en-US" sz="1800">
                <a:solidFill>
                  <a:srgbClr val="3F3F3F"/>
                </a:solidFill>
                <a:latin typeface="Open Sans"/>
                <a:ea typeface="Open Sans"/>
                <a:cs typeface="Open Sans"/>
                <a:sym typeface="Open Sans"/>
              </a:rPr>
              <a:t>Point queries and updates</a:t>
            </a:r>
            <a:endParaRPr/>
          </a:p>
        </p:txBody>
      </p:sp>
      <p:sp>
        <p:nvSpPr>
          <p:cNvPr id="1215" name="Google Shape;1215;p45"/>
          <p:cNvSpPr/>
          <p:nvPr/>
        </p:nvSpPr>
        <p:spPr>
          <a:xfrm>
            <a:off x="1453168" y="5378825"/>
            <a:ext cx="3852527" cy="369332"/>
          </a:xfrm>
          <a:prstGeom prst="rect">
            <a:avLst/>
          </a:prstGeom>
          <a:noFill/>
          <a:ln>
            <a:noFill/>
          </a:ln>
        </p:spPr>
        <p:txBody>
          <a:bodyPr anchorCtr="0" anchor="t" bIns="45700" lIns="45700" spcFirstLastPara="1" rIns="45700" wrap="square" tIns="45700">
            <a:spAutoFit/>
          </a:bodyPr>
          <a:lstStyle/>
          <a:p>
            <a:pPr indent="-240631" lvl="0" marL="240631" marR="0" rtl="0" algn="l">
              <a:spcBef>
                <a:spcPts val="0"/>
              </a:spcBef>
              <a:spcAft>
                <a:spcPts val="0"/>
              </a:spcAft>
              <a:buClr>
                <a:srgbClr val="3F3F3F"/>
              </a:buClr>
              <a:buSzPts val="1800"/>
              <a:buFont typeface="Open Sans"/>
              <a:buChar char="•"/>
            </a:pPr>
            <a:r>
              <a:rPr lang="en-US" sz="1800">
                <a:solidFill>
                  <a:srgbClr val="3F3F3F"/>
                </a:solidFill>
                <a:latin typeface="Open Sans"/>
                <a:ea typeface="Open Sans"/>
                <a:cs typeface="Open Sans"/>
                <a:sym typeface="Open Sans"/>
              </a:rPr>
              <a:t>Standard and custom algorithms</a:t>
            </a:r>
            <a:endParaRPr/>
          </a:p>
        </p:txBody>
      </p:sp>
      <p:pic>
        <p:nvPicPr>
          <p:cNvPr id="1216" name="Google Shape;1216;p45"/>
          <p:cNvPicPr preferRelativeResize="0"/>
          <p:nvPr/>
        </p:nvPicPr>
        <p:blipFill rotWithShape="1">
          <a:blip r:embed="rId5">
            <a:alphaModFix/>
          </a:blip>
          <a:srcRect b="0" l="0" r="0" t="0"/>
          <a:stretch/>
        </p:blipFill>
        <p:spPr>
          <a:xfrm>
            <a:off x="5113020" y="870793"/>
            <a:ext cx="6016412" cy="274320"/>
          </a:xfrm>
          <a:prstGeom prst="rect">
            <a:avLst/>
          </a:prstGeom>
          <a:noFill/>
          <a:ln>
            <a:noFill/>
          </a:ln>
        </p:spPr>
      </p:pic>
      <p:sp>
        <p:nvSpPr>
          <p:cNvPr id="1217" name="Google Shape;1217;p45"/>
          <p:cNvSpPr/>
          <p:nvPr/>
        </p:nvSpPr>
        <p:spPr>
          <a:xfrm>
            <a:off x="6438562" y="5748157"/>
            <a:ext cx="2786128" cy="523751"/>
          </a:xfrm>
          <a:prstGeom prst="rect">
            <a:avLst/>
          </a:prstGeom>
          <a:solidFill>
            <a:srgbClr val="74C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18" name="Google Shape;1218;p45"/>
          <p:cNvGrpSpPr/>
          <p:nvPr/>
        </p:nvGrpSpPr>
        <p:grpSpPr>
          <a:xfrm>
            <a:off x="4991434" y="3521849"/>
            <a:ext cx="5728392" cy="2703963"/>
            <a:chOff x="6797119" y="4319917"/>
            <a:chExt cx="5728392" cy="2703963"/>
          </a:xfrm>
        </p:grpSpPr>
        <p:grpSp>
          <p:nvGrpSpPr>
            <p:cNvPr id="1219" name="Google Shape;1219;p45"/>
            <p:cNvGrpSpPr/>
            <p:nvPr/>
          </p:nvGrpSpPr>
          <p:grpSpPr>
            <a:xfrm>
              <a:off x="8233200" y="5415489"/>
              <a:ext cx="2828076" cy="1084101"/>
              <a:chOff x="6623050" y="6546849"/>
              <a:chExt cx="2828076" cy="1084101"/>
            </a:xfrm>
          </p:grpSpPr>
          <p:sp>
            <p:nvSpPr>
              <p:cNvPr id="1220" name="Google Shape;1220;p45"/>
              <p:cNvSpPr/>
              <p:nvPr/>
            </p:nvSpPr>
            <p:spPr>
              <a:xfrm>
                <a:off x="6623050" y="6546849"/>
                <a:ext cx="2797175" cy="1047503"/>
              </a:xfrm>
              <a:prstGeom prst="rect">
                <a:avLst/>
              </a:prstGeom>
              <a:solidFill>
                <a:srgbClr val="FFD966"/>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1" name="Google Shape;1221;p45"/>
              <p:cNvSpPr/>
              <p:nvPr/>
            </p:nvSpPr>
            <p:spPr>
              <a:xfrm>
                <a:off x="7966075" y="7111999"/>
                <a:ext cx="1485051" cy="518951"/>
              </a:xfrm>
              <a:prstGeom prst="rect">
                <a:avLst/>
              </a:prstGeom>
              <a:solidFill>
                <a:srgbClr val="FFD966"/>
              </a:soli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22" name="Google Shape;1222;p45"/>
            <p:cNvSpPr txBox="1"/>
            <p:nvPr/>
          </p:nvSpPr>
          <p:spPr>
            <a:xfrm>
              <a:off x="8593665" y="5506767"/>
              <a:ext cx="2054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GraphFrames API</a:t>
              </a:r>
              <a:endParaRPr/>
            </a:p>
          </p:txBody>
        </p:sp>
        <p:sp>
          <p:nvSpPr>
            <p:cNvPr id="1223" name="Google Shape;1223;p45"/>
            <p:cNvSpPr txBox="1"/>
            <p:nvPr/>
          </p:nvSpPr>
          <p:spPr>
            <a:xfrm>
              <a:off x="9632593" y="5995420"/>
              <a:ext cx="139778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F3F3F"/>
                  </a:solidFill>
                  <a:latin typeface="Open Sans"/>
                  <a:ea typeface="Open Sans"/>
                  <a:cs typeface="Open Sans"/>
                  <a:sym typeface="Open Sans"/>
                </a:rPr>
                <a:t>Pattern Query Optimizer</a:t>
              </a:r>
              <a:endParaRPr/>
            </a:p>
          </p:txBody>
        </p:sp>
        <p:sp>
          <p:nvSpPr>
            <p:cNvPr id="1224" name="Google Shape;1224;p45"/>
            <p:cNvSpPr txBox="1"/>
            <p:nvPr/>
          </p:nvSpPr>
          <p:spPr>
            <a:xfrm>
              <a:off x="8934863" y="6654548"/>
              <a:ext cx="128272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3F3F3F"/>
                  </a:solidFill>
                  <a:latin typeface="Open Sans"/>
                  <a:ea typeface="Open Sans"/>
                  <a:cs typeface="Open Sans"/>
                  <a:sym typeface="Open Sans"/>
                </a:rPr>
                <a:t>Spark SQL</a:t>
              </a:r>
              <a:endParaRPr/>
            </a:p>
          </p:txBody>
        </p:sp>
        <p:sp>
          <p:nvSpPr>
            <p:cNvPr id="1225" name="Google Shape;1225;p45"/>
            <p:cNvSpPr txBox="1"/>
            <p:nvPr/>
          </p:nvSpPr>
          <p:spPr>
            <a:xfrm>
              <a:off x="10769709" y="4319917"/>
              <a:ext cx="17558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Graph Queries</a:t>
              </a:r>
              <a:endParaRPr/>
            </a:p>
          </p:txBody>
        </p:sp>
        <p:sp>
          <p:nvSpPr>
            <p:cNvPr id="1226" name="Google Shape;1226;p45"/>
            <p:cNvSpPr txBox="1"/>
            <p:nvPr/>
          </p:nvSpPr>
          <p:spPr>
            <a:xfrm>
              <a:off x="6797119" y="4335259"/>
              <a:ext cx="20828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Graph Algorithms</a:t>
              </a:r>
              <a:endParaRPr/>
            </a:p>
          </p:txBody>
        </p:sp>
      </p:grpSp>
      <p:sp>
        <p:nvSpPr>
          <p:cNvPr id="1227" name="Google Shape;1227;p45"/>
          <p:cNvSpPr/>
          <p:nvPr/>
        </p:nvSpPr>
        <p:spPr>
          <a:xfrm rot="5400000">
            <a:off x="6924192" y="3712219"/>
            <a:ext cx="926300" cy="787919"/>
          </a:xfrm>
          <a:prstGeom prst="bentArrow">
            <a:avLst>
              <a:gd fmla="val 25000" name="adj1"/>
              <a:gd fmla="val 25000" name="adj2"/>
              <a:gd fmla="val 25000" name="adj3"/>
              <a:gd fmla="val 43750" name="adj4"/>
            </a:avLst>
          </a:prstGeom>
          <a:solidFill>
            <a:srgbClr val="74C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45"/>
          <p:cNvSpPr/>
          <p:nvPr/>
        </p:nvSpPr>
        <p:spPr>
          <a:xfrm flipH="1" rot="-5400000">
            <a:off x="8106913" y="3699435"/>
            <a:ext cx="926300" cy="787919"/>
          </a:xfrm>
          <a:prstGeom prst="bentArrow">
            <a:avLst>
              <a:gd fmla="val 25000" name="adj1"/>
              <a:gd fmla="val 25000" name="adj2"/>
              <a:gd fmla="val 25000" name="adj3"/>
              <a:gd fmla="val 43750" name="adj4"/>
            </a:avLst>
          </a:prstGeom>
          <a:solidFill>
            <a:srgbClr val="74C3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45"/>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GraphFrames is a package for Apache Spark which provides DataFrame-based Graphs.</a:t>
            </a:r>
            <a:endParaRPr/>
          </a:p>
        </p:txBody>
      </p:sp>
      <p:sp>
        <p:nvSpPr>
          <p:cNvPr id="1230" name="Google Shape;1230;p45"/>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1" name="Google Shape;1231;p45"/>
          <p:cNvSpPr/>
          <p:nvPr/>
        </p:nvSpPr>
        <p:spPr>
          <a:xfrm>
            <a:off x="7004564" y="1169036"/>
            <a:ext cx="232307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GRAPHFRAMES</a:t>
            </a:r>
            <a:endParaRPr sz="2200">
              <a:solidFill>
                <a:srgbClr val="3F3F3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4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sp>
        <p:nvSpPr>
          <p:cNvPr id="1237" name="Google Shape;1237;p46"/>
          <p:cNvSpPr txBox="1"/>
          <p:nvPr>
            <p:ph idx="4294967295" type="body"/>
          </p:nvPr>
        </p:nvSpPr>
        <p:spPr>
          <a:xfrm>
            <a:off x="356763" y="3095286"/>
            <a:ext cx="15528925" cy="749299"/>
          </a:xfrm>
          <a:prstGeom prst="rect">
            <a:avLst/>
          </a:prstGeom>
          <a:noFill/>
          <a:ln>
            <a:noFill/>
          </a:ln>
        </p:spPr>
        <p:txBody>
          <a:bodyPr anchorCtr="0" anchor="t" bIns="45700" lIns="91425" spcFirstLastPara="1" rIns="91425" wrap="square" tIns="45700">
            <a:normAutofit/>
          </a:bodyPr>
          <a:lstStyle/>
          <a:p>
            <a:pPr indent="0" lvl="0" marL="0" rtl="0" algn="ctr">
              <a:lnSpc>
                <a:spcPct val="187500"/>
              </a:lnSpc>
              <a:spcBef>
                <a:spcPts val="0"/>
              </a:spcBef>
              <a:spcAft>
                <a:spcPts val="0"/>
              </a:spcAft>
              <a:buClr>
                <a:srgbClr val="3F3F3F"/>
              </a:buClr>
              <a:buSzPts val="2400"/>
              <a:buFont typeface="Open Sans SemiBold"/>
              <a:buNone/>
            </a:pPr>
            <a:r>
              <a:rPr lang="en-US">
                <a:solidFill>
                  <a:srgbClr val="3F3F3F"/>
                </a:solidFill>
                <a:latin typeface="Open Sans SemiBold"/>
                <a:ea typeface="Open Sans SemiBold"/>
                <a:cs typeface="Open Sans SemiBold"/>
                <a:sym typeface="Open Sans SemiBold"/>
              </a:rPr>
              <a:t>Challenges posed by GraphX:</a:t>
            </a:r>
            <a:endParaRPr/>
          </a:p>
        </p:txBody>
      </p:sp>
      <p:pic>
        <p:nvPicPr>
          <p:cNvPr id="1238" name="Google Shape;1238;p46"/>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grpSp>
        <p:nvGrpSpPr>
          <p:cNvPr id="1239" name="Google Shape;1239;p46"/>
          <p:cNvGrpSpPr/>
          <p:nvPr/>
        </p:nvGrpSpPr>
        <p:grpSpPr>
          <a:xfrm>
            <a:off x="363538" y="4360161"/>
            <a:ext cx="5013147" cy="1073436"/>
            <a:chOff x="558800" y="2741395"/>
            <a:chExt cx="4133850" cy="1073436"/>
          </a:xfrm>
        </p:grpSpPr>
        <p:sp>
          <p:nvSpPr>
            <p:cNvPr id="1240" name="Google Shape;1240;p46"/>
            <p:cNvSpPr/>
            <p:nvPr/>
          </p:nvSpPr>
          <p:spPr>
            <a:xfrm>
              <a:off x="558800" y="2741395"/>
              <a:ext cx="4133850" cy="1073436"/>
            </a:xfrm>
            <a:prstGeom prst="rect">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1" name="Google Shape;1241;p46"/>
            <p:cNvSpPr/>
            <p:nvPr/>
          </p:nvSpPr>
          <p:spPr>
            <a:xfrm>
              <a:off x="1423595" y="3023248"/>
              <a:ext cx="247078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Open Sans SemiBold"/>
                  <a:ea typeface="Open Sans SemiBold"/>
                  <a:cs typeface="Open Sans SemiBold"/>
                  <a:sym typeface="Open Sans SemiBold"/>
                </a:rPr>
                <a:t>Supports only Scala </a:t>
              </a:r>
              <a:endParaRPr/>
            </a:p>
          </p:txBody>
        </p:sp>
      </p:grpSp>
      <p:grpSp>
        <p:nvGrpSpPr>
          <p:cNvPr id="1242" name="Google Shape;1242;p46"/>
          <p:cNvGrpSpPr/>
          <p:nvPr/>
        </p:nvGrpSpPr>
        <p:grpSpPr>
          <a:xfrm>
            <a:off x="5700428" y="4360161"/>
            <a:ext cx="5013147" cy="1073436"/>
            <a:chOff x="6254353" y="2741395"/>
            <a:chExt cx="4133850" cy="1073436"/>
          </a:xfrm>
        </p:grpSpPr>
        <p:sp>
          <p:nvSpPr>
            <p:cNvPr id="1243" name="Google Shape;1243;p46"/>
            <p:cNvSpPr/>
            <p:nvPr/>
          </p:nvSpPr>
          <p:spPr>
            <a:xfrm>
              <a:off x="6254353" y="2741395"/>
              <a:ext cx="4133850" cy="1073436"/>
            </a:xfrm>
            <a:prstGeom prst="rect">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4" name="Google Shape;1244;p46"/>
            <p:cNvSpPr/>
            <p:nvPr/>
          </p:nvSpPr>
          <p:spPr>
            <a:xfrm>
              <a:off x="7234298" y="3023248"/>
              <a:ext cx="241394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Open Sans SemiBold"/>
                  <a:ea typeface="Open Sans SemiBold"/>
                  <a:cs typeface="Open Sans SemiBold"/>
                  <a:sym typeface="Open Sans SemiBold"/>
                </a:rPr>
                <a:t>Only RDD interface </a:t>
              </a:r>
              <a:endParaRPr/>
            </a:p>
          </p:txBody>
        </p:sp>
      </p:grpSp>
      <p:grpSp>
        <p:nvGrpSpPr>
          <p:cNvPr id="1245" name="Google Shape;1245;p46"/>
          <p:cNvGrpSpPr/>
          <p:nvPr/>
        </p:nvGrpSpPr>
        <p:grpSpPr>
          <a:xfrm>
            <a:off x="11037318" y="4360161"/>
            <a:ext cx="5013147" cy="1073436"/>
            <a:chOff x="11949906" y="2741395"/>
            <a:chExt cx="4133850" cy="1073436"/>
          </a:xfrm>
        </p:grpSpPr>
        <p:sp>
          <p:nvSpPr>
            <p:cNvPr id="1246" name="Google Shape;1246;p46"/>
            <p:cNvSpPr/>
            <p:nvPr/>
          </p:nvSpPr>
          <p:spPr>
            <a:xfrm>
              <a:off x="11949906" y="2741395"/>
              <a:ext cx="4133850" cy="1073436"/>
            </a:xfrm>
            <a:prstGeom prst="rect">
              <a:avLst/>
            </a:prstGeom>
            <a:solidFill>
              <a:srgbClr val="525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7" name="Google Shape;1247;p46"/>
            <p:cNvSpPr/>
            <p:nvPr/>
          </p:nvSpPr>
          <p:spPr>
            <a:xfrm>
              <a:off x="12192860" y="2864336"/>
              <a:ext cx="3576233"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chemeClr val="lt1"/>
                  </a:solidFill>
                  <a:latin typeface="Open Sans SemiBold"/>
                  <a:ea typeface="Open Sans SemiBold"/>
                  <a:cs typeface="Open Sans SemiBold"/>
                  <a:sym typeface="Open Sans SemiBold"/>
                </a:rPr>
                <a:t>No access to new Spark optimizations </a:t>
              </a:r>
              <a:endParaRPr sz="2200">
                <a:solidFill>
                  <a:schemeClr val="lt1"/>
                </a:solidFill>
                <a:latin typeface="Calibri"/>
                <a:ea typeface="Calibri"/>
                <a:cs typeface="Calibri"/>
                <a:sym typeface="Calibri"/>
              </a:endParaRPr>
            </a:p>
          </p:txBody>
        </p:sp>
      </p:grpSp>
      <p:sp>
        <p:nvSpPr>
          <p:cNvPr id="1248" name="Google Shape;1248;p46"/>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GraphFrames overcomes the limitations of GraphX.</a:t>
            </a:r>
            <a:endParaRPr/>
          </a:p>
        </p:txBody>
      </p:sp>
      <p:sp>
        <p:nvSpPr>
          <p:cNvPr id="1249" name="Google Shape;1249;p46"/>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46"/>
          <p:cNvSpPr/>
          <p:nvPr/>
        </p:nvSpPr>
        <p:spPr>
          <a:xfrm>
            <a:off x="6547709" y="1169036"/>
            <a:ext cx="323678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WHY GRAPHFRAMES?</a:t>
            </a:r>
            <a:endParaRPr sz="2200">
              <a:solidFill>
                <a:srgbClr val="3F3F3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grpSp>
        <p:nvGrpSpPr>
          <p:cNvPr id="1255" name="Google Shape;1255;p47"/>
          <p:cNvGrpSpPr/>
          <p:nvPr/>
        </p:nvGrpSpPr>
        <p:grpSpPr>
          <a:xfrm>
            <a:off x="517170" y="3890700"/>
            <a:ext cx="5278812" cy="2652648"/>
            <a:chOff x="279128" y="5534604"/>
            <a:chExt cx="5222395" cy="2624299"/>
          </a:xfrm>
        </p:grpSpPr>
        <p:sp>
          <p:nvSpPr>
            <p:cNvPr id="1256" name="Google Shape;1256;p47"/>
            <p:cNvSpPr/>
            <p:nvPr/>
          </p:nvSpPr>
          <p:spPr>
            <a:xfrm>
              <a:off x="279128" y="5580112"/>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257" name="Google Shape;1257;p47"/>
            <p:cNvSpPr/>
            <p:nvPr/>
          </p:nvSpPr>
          <p:spPr>
            <a:xfrm>
              <a:off x="4048547" y="5952728"/>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258" name="Google Shape;1258;p47"/>
            <p:cNvSpPr/>
            <p:nvPr/>
          </p:nvSpPr>
          <p:spPr>
            <a:xfrm>
              <a:off x="296331" y="6661684"/>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259" name="Google Shape;1259;p47"/>
            <p:cNvSpPr/>
            <p:nvPr/>
          </p:nvSpPr>
          <p:spPr>
            <a:xfrm>
              <a:off x="780481" y="7668415"/>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260" name="Google Shape;1260;p47"/>
            <p:cNvSpPr/>
            <p:nvPr/>
          </p:nvSpPr>
          <p:spPr>
            <a:xfrm>
              <a:off x="4078851" y="6912424"/>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cxnSp>
          <p:nvCxnSpPr>
            <p:cNvPr id="1261" name="Google Shape;1261;p47"/>
            <p:cNvCxnSpPr>
              <a:stCxn id="1257" idx="2"/>
              <a:endCxn id="1256" idx="6"/>
            </p:cNvCxnSpPr>
            <p:nvPr/>
          </p:nvCxnSpPr>
          <p:spPr>
            <a:xfrm rot="10800000">
              <a:off x="1701947" y="5825372"/>
              <a:ext cx="2346600" cy="372600"/>
            </a:xfrm>
            <a:prstGeom prst="straightConnector1">
              <a:avLst/>
            </a:prstGeom>
            <a:noFill/>
            <a:ln cap="flat" cmpd="sng" w="57150">
              <a:solidFill>
                <a:srgbClr val="74C3FF"/>
              </a:solidFill>
              <a:prstDash val="solid"/>
              <a:miter lim="800000"/>
              <a:headEnd len="sm" w="sm" type="none"/>
              <a:tailEnd len="med" w="med" type="triangle"/>
            </a:ln>
          </p:spPr>
        </p:cxnSp>
        <p:cxnSp>
          <p:nvCxnSpPr>
            <p:cNvPr id="1262" name="Google Shape;1262;p47"/>
            <p:cNvCxnSpPr>
              <a:stCxn id="1256" idx="4"/>
              <a:endCxn id="1258" idx="0"/>
            </p:cNvCxnSpPr>
            <p:nvPr/>
          </p:nvCxnSpPr>
          <p:spPr>
            <a:xfrm>
              <a:off x="990464" y="6070600"/>
              <a:ext cx="17100" cy="591000"/>
            </a:xfrm>
            <a:prstGeom prst="straightConnector1">
              <a:avLst/>
            </a:prstGeom>
            <a:noFill/>
            <a:ln cap="flat" cmpd="sng" w="57150">
              <a:solidFill>
                <a:srgbClr val="74C3FF"/>
              </a:solidFill>
              <a:prstDash val="solid"/>
              <a:miter lim="800000"/>
              <a:headEnd len="sm" w="sm" type="none"/>
              <a:tailEnd len="med" w="med" type="triangle"/>
            </a:ln>
          </p:spPr>
        </p:cxnSp>
        <p:cxnSp>
          <p:nvCxnSpPr>
            <p:cNvPr id="1263" name="Google Shape;1263;p47"/>
            <p:cNvCxnSpPr/>
            <p:nvPr/>
          </p:nvCxnSpPr>
          <p:spPr>
            <a:xfrm>
              <a:off x="1191183" y="7179532"/>
              <a:ext cx="200719" cy="504242"/>
            </a:xfrm>
            <a:prstGeom prst="straightConnector1">
              <a:avLst/>
            </a:prstGeom>
            <a:noFill/>
            <a:ln cap="flat" cmpd="sng" w="57150">
              <a:solidFill>
                <a:srgbClr val="74C3FF"/>
              </a:solidFill>
              <a:prstDash val="solid"/>
              <a:miter lim="800000"/>
              <a:headEnd len="sm" w="sm" type="none"/>
              <a:tailEnd len="med" w="med" type="triangle"/>
            </a:ln>
          </p:spPr>
        </p:cxnSp>
        <p:cxnSp>
          <p:nvCxnSpPr>
            <p:cNvPr id="1264" name="Google Shape;1264;p47"/>
            <p:cNvCxnSpPr>
              <a:stCxn id="1265" idx="2"/>
            </p:cNvCxnSpPr>
            <p:nvPr/>
          </p:nvCxnSpPr>
          <p:spPr>
            <a:xfrm flipH="1">
              <a:off x="2227779" y="7882663"/>
              <a:ext cx="428400" cy="36000"/>
            </a:xfrm>
            <a:prstGeom prst="straightConnector1">
              <a:avLst/>
            </a:prstGeom>
            <a:noFill/>
            <a:ln cap="flat" cmpd="sng" w="57150">
              <a:solidFill>
                <a:srgbClr val="74C3FF"/>
              </a:solidFill>
              <a:prstDash val="solid"/>
              <a:miter lim="800000"/>
              <a:headEnd len="sm" w="sm" type="none"/>
              <a:tailEnd len="med" w="med" type="triangle"/>
            </a:ln>
          </p:spPr>
        </p:cxnSp>
        <p:cxnSp>
          <p:nvCxnSpPr>
            <p:cNvPr id="1266" name="Google Shape;1266;p47"/>
            <p:cNvCxnSpPr/>
            <p:nvPr/>
          </p:nvCxnSpPr>
          <p:spPr>
            <a:xfrm flipH="1">
              <a:off x="3763183" y="7345763"/>
              <a:ext cx="362028" cy="303128"/>
            </a:xfrm>
            <a:prstGeom prst="straightConnector1">
              <a:avLst/>
            </a:prstGeom>
            <a:noFill/>
            <a:ln cap="flat" cmpd="sng" w="57150">
              <a:solidFill>
                <a:srgbClr val="74C3FF"/>
              </a:solidFill>
              <a:prstDash val="solid"/>
              <a:miter lim="800000"/>
              <a:headEnd len="sm" w="sm" type="none"/>
              <a:tailEnd len="med" w="med" type="triangle"/>
            </a:ln>
          </p:spPr>
        </p:cxnSp>
        <p:cxnSp>
          <p:nvCxnSpPr>
            <p:cNvPr id="1267" name="Google Shape;1267;p47"/>
            <p:cNvCxnSpPr>
              <a:stCxn id="1257" idx="4"/>
              <a:endCxn id="1260" idx="0"/>
            </p:cNvCxnSpPr>
            <p:nvPr/>
          </p:nvCxnSpPr>
          <p:spPr>
            <a:xfrm>
              <a:off x="4759883" y="6443216"/>
              <a:ext cx="30300" cy="469200"/>
            </a:xfrm>
            <a:prstGeom prst="straightConnector1">
              <a:avLst/>
            </a:prstGeom>
            <a:noFill/>
            <a:ln cap="flat" cmpd="sng" w="57150">
              <a:solidFill>
                <a:srgbClr val="74C3FF"/>
              </a:solidFill>
              <a:prstDash val="solid"/>
              <a:miter lim="800000"/>
              <a:headEnd len="sm" w="sm" type="none"/>
              <a:tailEnd len="med" w="med" type="triangle"/>
            </a:ln>
          </p:spPr>
        </p:cxnSp>
        <p:cxnSp>
          <p:nvCxnSpPr>
            <p:cNvPr id="1268" name="Google Shape;1268;p47"/>
            <p:cNvCxnSpPr>
              <a:stCxn id="1265" idx="1"/>
            </p:cNvCxnSpPr>
            <p:nvPr/>
          </p:nvCxnSpPr>
          <p:spPr>
            <a:xfrm rot="10800000">
              <a:off x="1625824" y="7049249"/>
              <a:ext cx="1238700" cy="660000"/>
            </a:xfrm>
            <a:prstGeom prst="straightConnector1">
              <a:avLst/>
            </a:prstGeom>
            <a:noFill/>
            <a:ln cap="flat" cmpd="sng" w="57150">
              <a:solidFill>
                <a:srgbClr val="74C3FF"/>
              </a:solidFill>
              <a:prstDash val="solid"/>
              <a:miter lim="800000"/>
              <a:headEnd len="sm" w="sm" type="none"/>
              <a:tailEnd len="med" w="med" type="triangle"/>
            </a:ln>
          </p:spPr>
        </p:cxnSp>
        <p:cxnSp>
          <p:nvCxnSpPr>
            <p:cNvPr id="1269" name="Google Shape;1269;p47"/>
            <p:cNvCxnSpPr>
              <a:stCxn id="1259" idx="7"/>
              <a:endCxn id="1257" idx="3"/>
            </p:cNvCxnSpPr>
            <p:nvPr/>
          </p:nvCxnSpPr>
          <p:spPr>
            <a:xfrm flipH="1" rot="10800000">
              <a:off x="1994808" y="6371345"/>
              <a:ext cx="2262000" cy="1368900"/>
            </a:xfrm>
            <a:prstGeom prst="straightConnector1">
              <a:avLst/>
            </a:prstGeom>
            <a:noFill/>
            <a:ln cap="flat" cmpd="sng" w="57150">
              <a:solidFill>
                <a:srgbClr val="74C3FF"/>
              </a:solidFill>
              <a:prstDash val="solid"/>
              <a:miter lim="800000"/>
              <a:headEnd len="sm" w="sm" type="none"/>
              <a:tailEnd len="med" w="med" type="triangle"/>
            </a:ln>
          </p:spPr>
        </p:cxnSp>
        <p:cxnSp>
          <p:nvCxnSpPr>
            <p:cNvPr id="1270" name="Google Shape;1270;p47"/>
            <p:cNvCxnSpPr>
              <a:stCxn id="1258" idx="6"/>
              <a:endCxn id="1257" idx="2"/>
            </p:cNvCxnSpPr>
            <p:nvPr/>
          </p:nvCxnSpPr>
          <p:spPr>
            <a:xfrm flipH="1" rot="10800000">
              <a:off x="1719003" y="6198028"/>
              <a:ext cx="2329500" cy="708900"/>
            </a:xfrm>
            <a:prstGeom prst="straightConnector1">
              <a:avLst/>
            </a:prstGeom>
            <a:noFill/>
            <a:ln cap="flat" cmpd="sng" w="57150">
              <a:solidFill>
                <a:srgbClr val="74C3FF"/>
              </a:solidFill>
              <a:prstDash val="solid"/>
              <a:miter lim="800000"/>
              <a:headEnd len="sm" w="sm" type="none"/>
              <a:tailEnd len="med" w="med" type="triangle"/>
            </a:ln>
          </p:spPr>
        </p:cxnSp>
        <p:sp>
          <p:nvSpPr>
            <p:cNvPr id="1265" name="Google Shape;1265;p47"/>
            <p:cNvSpPr/>
            <p:nvPr/>
          </p:nvSpPr>
          <p:spPr>
            <a:xfrm>
              <a:off x="2656179" y="7637419"/>
              <a:ext cx="1422672" cy="490488"/>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271" name="Google Shape;1271;p47"/>
            <p:cNvSpPr txBox="1"/>
            <p:nvPr/>
          </p:nvSpPr>
          <p:spPr>
            <a:xfrm>
              <a:off x="657960" y="5640690"/>
              <a:ext cx="5332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SEA</a:t>
              </a:r>
              <a:endParaRPr/>
            </a:p>
          </p:txBody>
        </p:sp>
        <p:sp>
          <p:nvSpPr>
            <p:cNvPr id="1272" name="Google Shape;1272;p47"/>
            <p:cNvSpPr txBox="1"/>
            <p:nvPr/>
          </p:nvSpPr>
          <p:spPr>
            <a:xfrm>
              <a:off x="734631" y="6722262"/>
              <a:ext cx="546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SFO</a:t>
              </a:r>
              <a:endParaRPr/>
            </a:p>
          </p:txBody>
        </p:sp>
        <p:sp>
          <p:nvSpPr>
            <p:cNvPr id="1273" name="Google Shape;1273;p47"/>
            <p:cNvSpPr txBox="1"/>
            <p:nvPr/>
          </p:nvSpPr>
          <p:spPr>
            <a:xfrm>
              <a:off x="1268534" y="7715812"/>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LAX</a:t>
              </a:r>
              <a:endParaRPr/>
            </a:p>
          </p:txBody>
        </p:sp>
        <p:sp>
          <p:nvSpPr>
            <p:cNvPr id="1274" name="Google Shape;1274;p47"/>
            <p:cNvSpPr txBox="1"/>
            <p:nvPr/>
          </p:nvSpPr>
          <p:spPr>
            <a:xfrm>
              <a:off x="3125850" y="7683774"/>
              <a:ext cx="6383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DFW</a:t>
              </a:r>
              <a:endParaRPr/>
            </a:p>
          </p:txBody>
        </p:sp>
        <p:sp>
          <p:nvSpPr>
            <p:cNvPr id="1275" name="Google Shape;1275;p47"/>
            <p:cNvSpPr txBox="1"/>
            <p:nvPr/>
          </p:nvSpPr>
          <p:spPr>
            <a:xfrm>
              <a:off x="4516614" y="6993651"/>
              <a:ext cx="5180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IAD</a:t>
              </a:r>
              <a:endParaRPr/>
            </a:p>
          </p:txBody>
        </p:sp>
        <p:sp>
          <p:nvSpPr>
            <p:cNvPr id="1276" name="Google Shape;1276;p47"/>
            <p:cNvSpPr txBox="1"/>
            <p:nvPr/>
          </p:nvSpPr>
          <p:spPr>
            <a:xfrm>
              <a:off x="4531141" y="5992657"/>
              <a:ext cx="479251" cy="3653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JFK</a:t>
              </a:r>
              <a:endParaRPr/>
            </a:p>
          </p:txBody>
        </p:sp>
        <p:sp>
          <p:nvSpPr>
            <p:cNvPr id="1277" name="Google Shape;1277;p47"/>
            <p:cNvSpPr txBox="1"/>
            <p:nvPr/>
          </p:nvSpPr>
          <p:spPr>
            <a:xfrm>
              <a:off x="2507481" y="5534604"/>
              <a:ext cx="6444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edge</a:t>
              </a:r>
              <a:endParaRPr/>
            </a:p>
          </p:txBody>
        </p:sp>
      </p:grpSp>
      <p:graphicFrame>
        <p:nvGraphicFramePr>
          <p:cNvPr id="1278" name="Google Shape;1278;p47"/>
          <p:cNvGraphicFramePr/>
          <p:nvPr/>
        </p:nvGraphicFramePr>
        <p:xfrm>
          <a:off x="7448841" y="3601313"/>
          <a:ext cx="3000000" cy="3000000"/>
        </p:xfrm>
        <a:graphic>
          <a:graphicData uri="http://schemas.openxmlformats.org/drawingml/2006/table">
            <a:tbl>
              <a:tblPr bandRow="1" firstRow="1">
                <a:noFill/>
                <a:tableStyleId>{DAC7F69C-88C3-4D99-979F-052D4AC0B120}</a:tableStyleId>
              </a:tblPr>
              <a:tblGrid>
                <a:gridCol w="1680375"/>
                <a:gridCol w="1680375"/>
                <a:gridCol w="1680375"/>
              </a:tblGrid>
              <a:tr h="370850">
                <a:tc>
                  <a:txBody>
                    <a:bodyPr/>
                    <a:lstStyle/>
                    <a:p>
                      <a:pPr indent="0" lvl="0" marL="0" marR="0" rtl="0" algn="ctr">
                        <a:spcBef>
                          <a:spcPts val="0"/>
                        </a:spcBef>
                        <a:spcAft>
                          <a:spcPts val="0"/>
                        </a:spcAft>
                        <a:buNone/>
                      </a:pPr>
                      <a:r>
                        <a:rPr lang="en-US" sz="1800" u="none" cap="none" strike="noStrike"/>
                        <a:t>id</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City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State</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“JFK”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“New York”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NY</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“SEA”</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“Seattle”</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WA</a:t>
                      </a:r>
                      <a:endParaRPr/>
                    </a:p>
                  </a:txBody>
                  <a:tcPr marT="45725" marB="45725" marR="91450" marL="91450"/>
                </a:tc>
              </a:tr>
            </a:tbl>
          </a:graphicData>
        </a:graphic>
      </p:graphicFrame>
      <p:graphicFrame>
        <p:nvGraphicFramePr>
          <p:cNvPr id="1279" name="Google Shape;1279;p47"/>
          <p:cNvGraphicFramePr/>
          <p:nvPr/>
        </p:nvGraphicFramePr>
        <p:xfrm>
          <a:off x="7448837" y="5007647"/>
          <a:ext cx="3000000" cy="3000000"/>
        </p:xfrm>
        <a:graphic>
          <a:graphicData uri="http://schemas.openxmlformats.org/drawingml/2006/table">
            <a:tbl>
              <a:tblPr bandRow="1" firstRow="1">
                <a:noFill/>
                <a:tableStyleId>{DAC7F69C-88C3-4D99-979F-052D4AC0B120}</a:tableStyleId>
              </a:tblPr>
              <a:tblGrid>
                <a:gridCol w="1260275"/>
                <a:gridCol w="1260275"/>
                <a:gridCol w="1260275"/>
                <a:gridCol w="1260275"/>
              </a:tblGrid>
              <a:tr h="370850">
                <a:tc>
                  <a:txBody>
                    <a:bodyPr/>
                    <a:lstStyle/>
                    <a:p>
                      <a:pPr indent="0" lvl="0" marL="0" marR="0" rtl="0" algn="ctr">
                        <a:spcBef>
                          <a:spcPts val="0"/>
                        </a:spcBef>
                        <a:spcAft>
                          <a:spcPts val="0"/>
                        </a:spcAft>
                        <a:buNone/>
                      </a:pPr>
                      <a:r>
                        <a:rPr lang="en-US" sz="1800" u="none" cap="none" strike="noStrike"/>
                        <a:t>src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dst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delay</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tripID</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“JFK”</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“SEA”</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45</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1058923</a:t>
                      </a:r>
                      <a:endParaRPr/>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“DFW”</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“SFO”</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-7</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4100224</a:t>
                      </a:r>
                      <a:endParaRPr/>
                    </a:p>
                  </a:txBody>
                  <a:tcPr marT="45725" marB="45725" marR="91450" marL="91450"/>
                </a:tc>
              </a:tr>
            </a:tbl>
          </a:graphicData>
        </a:graphic>
      </p:graphicFrame>
      <p:sp>
        <p:nvSpPr>
          <p:cNvPr id="1280" name="Google Shape;1280;p47"/>
          <p:cNvSpPr txBox="1"/>
          <p:nvPr/>
        </p:nvSpPr>
        <p:spPr>
          <a:xfrm>
            <a:off x="12662628" y="3565456"/>
            <a:ext cx="32255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“vertices” DataFrame</a:t>
            </a:r>
            <a:endParaRPr sz="1800">
              <a:solidFill>
                <a:srgbClr val="3F3F3F"/>
              </a:solidFill>
              <a:latin typeface="Open Sans"/>
              <a:ea typeface="Open Sans"/>
              <a:cs typeface="Open Sans"/>
              <a:sym typeface="Open Sans"/>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1 vertex per Row</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Id: column with unique ID</a:t>
            </a:r>
            <a:endParaRPr/>
          </a:p>
        </p:txBody>
      </p:sp>
      <p:sp>
        <p:nvSpPr>
          <p:cNvPr id="1281" name="Google Shape;1281;p47"/>
          <p:cNvSpPr txBox="1"/>
          <p:nvPr/>
        </p:nvSpPr>
        <p:spPr>
          <a:xfrm>
            <a:off x="12677508" y="4892126"/>
            <a:ext cx="32664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“edges” DataFrame</a:t>
            </a:r>
            <a:endParaRPr sz="1800">
              <a:solidFill>
                <a:srgbClr val="3F3F3F"/>
              </a:solidFill>
              <a:latin typeface="Open Sans"/>
              <a:ea typeface="Open Sans"/>
              <a:cs typeface="Open Sans"/>
              <a:sym typeface="Open Sans"/>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1 edge per Row</a:t>
            </a:r>
            <a:endParaRPr/>
          </a:p>
          <a:p>
            <a:pPr indent="-285750" lvl="0" marL="285750" marR="0" rtl="0" algn="l">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Src, dst: column using IDs from vertices id column</a:t>
            </a:r>
            <a:endParaRPr/>
          </a:p>
        </p:txBody>
      </p:sp>
      <p:sp>
        <p:nvSpPr>
          <p:cNvPr id="1282" name="Google Shape;1282;p47"/>
          <p:cNvSpPr txBox="1"/>
          <p:nvPr/>
        </p:nvSpPr>
        <p:spPr>
          <a:xfrm>
            <a:off x="7448837" y="6383828"/>
            <a:ext cx="8308457" cy="369332"/>
          </a:xfrm>
          <a:prstGeom prst="rect">
            <a:avLst/>
          </a:prstGeom>
          <a:noFill/>
          <a:ln cap="flat" cmpd="sng" w="9525">
            <a:solidFill>
              <a:srgbClr val="74C3F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Extra columns store vertex or edge or data (a.k.a attributes or properties).</a:t>
            </a:r>
            <a:endParaRPr/>
          </a:p>
        </p:txBody>
      </p:sp>
      <p:sp>
        <p:nvSpPr>
          <p:cNvPr id="1283" name="Google Shape;1283;p47"/>
          <p:cNvSpPr/>
          <p:nvPr/>
        </p:nvSpPr>
        <p:spPr>
          <a:xfrm>
            <a:off x="6007181" y="4798439"/>
            <a:ext cx="1295785" cy="585497"/>
          </a:xfrm>
          <a:prstGeom prst="rightArrow">
            <a:avLst>
              <a:gd fmla="val 50000" name="adj1"/>
              <a:gd fmla="val 50000" name="adj2"/>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4" name="Google Shape;1284;p47"/>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Users can create GraphFrames from vertex and edge DataFrames.</a:t>
            </a:r>
            <a:endParaRPr/>
          </a:p>
        </p:txBody>
      </p:sp>
      <p:sp>
        <p:nvSpPr>
          <p:cNvPr id="1285" name="Google Shape;1285;p47"/>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6" name="Google Shape;1286;p47"/>
          <p:cNvSpPr/>
          <p:nvPr/>
        </p:nvSpPr>
        <p:spPr>
          <a:xfrm>
            <a:off x="6256186" y="1169036"/>
            <a:ext cx="381982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CREATING GRAPHFRAMES</a:t>
            </a:r>
            <a:endParaRPr sz="2200">
              <a:solidFill>
                <a:srgbClr val="3F3F3F"/>
              </a:solidFill>
              <a:latin typeface="Calibri"/>
              <a:ea typeface="Calibri"/>
              <a:cs typeface="Calibri"/>
              <a:sym typeface="Calibri"/>
            </a:endParaRPr>
          </a:p>
        </p:txBody>
      </p:sp>
      <p:sp>
        <p:nvSpPr>
          <p:cNvPr id="1287" name="Google Shape;1287;p4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pic>
        <p:nvPicPr>
          <p:cNvPr id="1288" name="Google Shape;1288;p47"/>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grpSp>
        <p:nvGrpSpPr>
          <p:cNvPr id="1293" name="Google Shape;1293;p48"/>
          <p:cNvGrpSpPr/>
          <p:nvPr/>
        </p:nvGrpSpPr>
        <p:grpSpPr>
          <a:xfrm>
            <a:off x="2769207" y="2389240"/>
            <a:ext cx="10742013" cy="5824114"/>
            <a:chOff x="2018330" y="1815270"/>
            <a:chExt cx="12247189" cy="6640193"/>
          </a:xfrm>
        </p:grpSpPr>
        <p:cxnSp>
          <p:nvCxnSpPr>
            <p:cNvPr id="1294" name="Google Shape;1294;p48"/>
            <p:cNvCxnSpPr/>
            <p:nvPr/>
          </p:nvCxnSpPr>
          <p:spPr>
            <a:xfrm flipH="1" rot="10800000">
              <a:off x="4706150" y="2576748"/>
              <a:ext cx="3270939" cy="3548"/>
            </a:xfrm>
            <a:prstGeom prst="straightConnector1">
              <a:avLst/>
            </a:prstGeom>
            <a:noFill/>
            <a:ln cap="flat" cmpd="sng" w="38100">
              <a:solidFill>
                <a:schemeClr val="accent1"/>
              </a:solidFill>
              <a:prstDash val="solid"/>
              <a:miter lim="8000"/>
              <a:headEnd len="sm" w="sm" type="none"/>
              <a:tailEnd len="med" w="med" type="triangle"/>
            </a:ln>
          </p:spPr>
        </p:cxnSp>
        <p:cxnSp>
          <p:nvCxnSpPr>
            <p:cNvPr id="1295" name="Google Shape;1295;p48"/>
            <p:cNvCxnSpPr/>
            <p:nvPr/>
          </p:nvCxnSpPr>
          <p:spPr>
            <a:xfrm>
              <a:off x="4709047" y="2729329"/>
              <a:ext cx="3268042" cy="1527448"/>
            </a:xfrm>
            <a:prstGeom prst="straightConnector1">
              <a:avLst/>
            </a:prstGeom>
            <a:noFill/>
            <a:ln cap="flat" cmpd="sng" w="38100">
              <a:solidFill>
                <a:schemeClr val="accent1"/>
              </a:solidFill>
              <a:prstDash val="solid"/>
              <a:miter lim="8000"/>
              <a:headEnd len="sm" w="sm" type="none"/>
              <a:tailEnd len="med" w="med" type="triangle"/>
            </a:ln>
          </p:spPr>
        </p:cxnSp>
        <p:cxnSp>
          <p:nvCxnSpPr>
            <p:cNvPr id="1296" name="Google Shape;1296;p48"/>
            <p:cNvCxnSpPr/>
            <p:nvPr/>
          </p:nvCxnSpPr>
          <p:spPr>
            <a:xfrm flipH="1" rot="10800000">
              <a:off x="4567110" y="2787590"/>
              <a:ext cx="3487096" cy="1469186"/>
            </a:xfrm>
            <a:prstGeom prst="straightConnector1">
              <a:avLst/>
            </a:prstGeom>
            <a:noFill/>
            <a:ln cap="flat" cmpd="sng" w="38100">
              <a:solidFill>
                <a:schemeClr val="accent1"/>
              </a:solidFill>
              <a:prstDash val="solid"/>
              <a:miter lim="8000"/>
              <a:headEnd len="sm" w="sm" type="none"/>
              <a:tailEnd len="med" w="med" type="triangle"/>
            </a:ln>
          </p:spPr>
        </p:cxnSp>
        <p:cxnSp>
          <p:nvCxnSpPr>
            <p:cNvPr id="1297" name="Google Shape;1297;p48"/>
            <p:cNvCxnSpPr/>
            <p:nvPr/>
          </p:nvCxnSpPr>
          <p:spPr>
            <a:xfrm>
              <a:off x="4416311" y="4767406"/>
              <a:ext cx="3610655" cy="1344453"/>
            </a:xfrm>
            <a:prstGeom prst="straightConnector1">
              <a:avLst/>
            </a:prstGeom>
            <a:noFill/>
            <a:ln cap="flat" cmpd="sng" w="38100">
              <a:solidFill>
                <a:schemeClr val="accent1"/>
              </a:solidFill>
              <a:prstDash val="solid"/>
              <a:miter lim="8000"/>
              <a:headEnd len="sm" w="sm" type="none"/>
              <a:tailEnd len="med" w="med" type="triangle"/>
            </a:ln>
          </p:spPr>
        </p:cxnSp>
        <p:cxnSp>
          <p:nvCxnSpPr>
            <p:cNvPr id="1298" name="Google Shape;1298;p48"/>
            <p:cNvCxnSpPr/>
            <p:nvPr/>
          </p:nvCxnSpPr>
          <p:spPr>
            <a:xfrm flipH="1" rot="10800000">
              <a:off x="4706149" y="6222019"/>
              <a:ext cx="3270939" cy="497587"/>
            </a:xfrm>
            <a:prstGeom prst="straightConnector1">
              <a:avLst/>
            </a:prstGeom>
            <a:noFill/>
            <a:ln cap="flat" cmpd="sng" w="38100">
              <a:solidFill>
                <a:schemeClr val="accent1"/>
              </a:solidFill>
              <a:prstDash val="solid"/>
              <a:miter lim="8000"/>
              <a:headEnd len="sm" w="sm" type="none"/>
              <a:tailEnd len="med" w="med" type="triangle"/>
            </a:ln>
          </p:spPr>
        </p:cxnSp>
        <p:cxnSp>
          <p:nvCxnSpPr>
            <p:cNvPr id="1299" name="Google Shape;1299;p48"/>
            <p:cNvCxnSpPr/>
            <p:nvPr/>
          </p:nvCxnSpPr>
          <p:spPr>
            <a:xfrm>
              <a:off x="4644098" y="6755058"/>
              <a:ext cx="3410108" cy="1113370"/>
            </a:xfrm>
            <a:prstGeom prst="straightConnector1">
              <a:avLst/>
            </a:prstGeom>
            <a:noFill/>
            <a:ln cap="flat" cmpd="sng" w="38100">
              <a:solidFill>
                <a:schemeClr val="accent1"/>
              </a:solidFill>
              <a:prstDash val="solid"/>
              <a:miter lim="8000"/>
              <a:headEnd len="sm" w="sm" type="none"/>
              <a:tailEnd len="med" w="med" type="triangle"/>
            </a:ln>
          </p:spPr>
        </p:cxnSp>
        <p:cxnSp>
          <p:nvCxnSpPr>
            <p:cNvPr id="1300" name="Google Shape;1300;p48"/>
            <p:cNvCxnSpPr/>
            <p:nvPr/>
          </p:nvCxnSpPr>
          <p:spPr>
            <a:xfrm rot="10800000">
              <a:off x="9169970" y="5886744"/>
              <a:ext cx="2621753" cy="15610"/>
            </a:xfrm>
            <a:prstGeom prst="straightConnector1">
              <a:avLst/>
            </a:prstGeom>
            <a:noFill/>
            <a:ln cap="flat" cmpd="sng" w="38100">
              <a:solidFill>
                <a:schemeClr val="accent1"/>
              </a:solidFill>
              <a:prstDash val="solid"/>
              <a:miter lim="8000"/>
              <a:headEnd len="sm" w="sm" type="none"/>
              <a:tailEnd len="med" w="med" type="triangle"/>
            </a:ln>
          </p:spPr>
        </p:cxnSp>
        <p:cxnSp>
          <p:nvCxnSpPr>
            <p:cNvPr id="1301" name="Google Shape;1301;p48"/>
            <p:cNvCxnSpPr/>
            <p:nvPr/>
          </p:nvCxnSpPr>
          <p:spPr>
            <a:xfrm flipH="1">
              <a:off x="9244438" y="3219394"/>
              <a:ext cx="2420288" cy="1097624"/>
            </a:xfrm>
            <a:prstGeom prst="straightConnector1">
              <a:avLst/>
            </a:prstGeom>
            <a:noFill/>
            <a:ln cap="flat" cmpd="sng" w="38100">
              <a:solidFill>
                <a:schemeClr val="accent1"/>
              </a:solidFill>
              <a:prstDash val="solid"/>
              <a:miter lim="8000"/>
              <a:headEnd len="sm" w="sm" type="none"/>
              <a:tailEnd len="med" w="med" type="triangle"/>
            </a:ln>
          </p:spPr>
        </p:cxnSp>
        <p:cxnSp>
          <p:nvCxnSpPr>
            <p:cNvPr id="1302" name="Google Shape;1302;p48"/>
            <p:cNvCxnSpPr/>
            <p:nvPr/>
          </p:nvCxnSpPr>
          <p:spPr>
            <a:xfrm flipH="1">
              <a:off x="9244436" y="5992013"/>
              <a:ext cx="2547287" cy="1876415"/>
            </a:xfrm>
            <a:prstGeom prst="straightConnector1">
              <a:avLst/>
            </a:prstGeom>
            <a:noFill/>
            <a:ln cap="flat" cmpd="sng" w="38100">
              <a:solidFill>
                <a:schemeClr val="accent1"/>
              </a:solidFill>
              <a:prstDash val="solid"/>
              <a:miter lim="8000"/>
              <a:headEnd len="sm" w="sm" type="none"/>
              <a:tailEnd len="med" w="med" type="triangle"/>
            </a:ln>
          </p:spPr>
        </p:cxnSp>
        <p:cxnSp>
          <p:nvCxnSpPr>
            <p:cNvPr id="1303" name="Google Shape;1303;p48"/>
            <p:cNvCxnSpPr/>
            <p:nvPr/>
          </p:nvCxnSpPr>
          <p:spPr>
            <a:xfrm rot="10800000">
              <a:off x="9244437" y="2627500"/>
              <a:ext cx="2153660" cy="1"/>
            </a:xfrm>
            <a:prstGeom prst="straightConnector1">
              <a:avLst/>
            </a:prstGeom>
            <a:noFill/>
            <a:ln cap="flat" cmpd="sng" w="38100">
              <a:solidFill>
                <a:schemeClr val="accent1"/>
              </a:solidFill>
              <a:prstDash val="solid"/>
              <a:miter lim="8000"/>
              <a:headEnd len="sm" w="sm" type="none"/>
              <a:tailEnd len="med" w="med" type="triangle"/>
            </a:ln>
          </p:spPr>
        </p:cxnSp>
        <p:sp>
          <p:nvSpPr>
            <p:cNvPr id="1304" name="Google Shape;1304;p48"/>
            <p:cNvSpPr/>
            <p:nvPr/>
          </p:nvSpPr>
          <p:spPr>
            <a:xfrm>
              <a:off x="3297109" y="2035608"/>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400">
                  <a:solidFill>
                    <a:srgbClr val="FFFFFF"/>
                  </a:solidFill>
                  <a:latin typeface="Open Sans"/>
                  <a:ea typeface="Open Sans"/>
                  <a:cs typeface="Open Sans"/>
                  <a:sym typeface="Open Sans"/>
                </a:rPr>
                <a:t>A</a:t>
              </a:r>
              <a:endParaRPr/>
            </a:p>
          </p:txBody>
        </p:sp>
        <p:sp>
          <p:nvSpPr>
            <p:cNvPr id="1305" name="Google Shape;1305;p48"/>
            <p:cNvSpPr/>
            <p:nvPr/>
          </p:nvSpPr>
          <p:spPr>
            <a:xfrm>
              <a:off x="3297109" y="3925307"/>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400">
                  <a:solidFill>
                    <a:srgbClr val="FFFFFF"/>
                  </a:solidFill>
                  <a:latin typeface="Open Sans"/>
                  <a:ea typeface="Open Sans"/>
                  <a:cs typeface="Open Sans"/>
                  <a:sym typeface="Open Sans"/>
                </a:rPr>
                <a:t>B</a:t>
              </a:r>
              <a:endParaRPr/>
            </a:p>
          </p:txBody>
        </p:sp>
        <p:sp>
          <p:nvSpPr>
            <p:cNvPr id="1306" name="Google Shape;1306;p48"/>
            <p:cNvSpPr/>
            <p:nvPr/>
          </p:nvSpPr>
          <p:spPr>
            <a:xfrm>
              <a:off x="3424109" y="6167545"/>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400">
                  <a:solidFill>
                    <a:srgbClr val="FFFFFF"/>
                  </a:solidFill>
                  <a:latin typeface="Open Sans"/>
                  <a:ea typeface="Open Sans"/>
                  <a:cs typeface="Open Sans"/>
                  <a:sym typeface="Open Sans"/>
                </a:rPr>
                <a:t>C</a:t>
              </a:r>
              <a:endParaRPr/>
            </a:p>
          </p:txBody>
        </p:sp>
        <p:sp>
          <p:nvSpPr>
            <p:cNvPr id="1307" name="Google Shape;1307;p48"/>
            <p:cNvSpPr/>
            <p:nvPr/>
          </p:nvSpPr>
          <p:spPr>
            <a:xfrm>
              <a:off x="7977089" y="7185462"/>
              <a:ext cx="1270001" cy="1270001"/>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600">
                  <a:solidFill>
                    <a:srgbClr val="3F3F3F"/>
                  </a:solidFill>
                  <a:latin typeface="Open Sans"/>
                  <a:ea typeface="Open Sans"/>
                  <a:cs typeface="Open Sans"/>
                  <a:sym typeface="Open Sans"/>
                </a:rPr>
                <a:t>Evan</a:t>
              </a:r>
              <a:endParaRPr/>
            </a:p>
          </p:txBody>
        </p:sp>
        <p:sp>
          <p:nvSpPr>
            <p:cNvPr id="1308" name="Google Shape;1308;p48"/>
            <p:cNvSpPr/>
            <p:nvPr/>
          </p:nvSpPr>
          <p:spPr>
            <a:xfrm>
              <a:off x="7977089" y="5395398"/>
              <a:ext cx="1270001" cy="1270001"/>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600">
                  <a:solidFill>
                    <a:srgbClr val="3F3F3F"/>
                  </a:solidFill>
                  <a:latin typeface="Open Sans"/>
                  <a:ea typeface="Open Sans"/>
                  <a:cs typeface="Open Sans"/>
                  <a:sym typeface="Open Sans"/>
                </a:rPr>
                <a:t>Stein</a:t>
              </a:r>
              <a:endParaRPr/>
            </a:p>
          </p:txBody>
        </p:sp>
        <p:sp>
          <p:nvSpPr>
            <p:cNvPr id="1309" name="Google Shape;1309;p48"/>
            <p:cNvSpPr/>
            <p:nvPr/>
          </p:nvSpPr>
          <p:spPr>
            <a:xfrm>
              <a:off x="7977089" y="3605335"/>
              <a:ext cx="1270001" cy="1270001"/>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600">
                  <a:solidFill>
                    <a:srgbClr val="3F3F3F"/>
                  </a:solidFill>
                  <a:latin typeface="Open Sans"/>
                  <a:ea typeface="Open Sans"/>
                  <a:cs typeface="Open Sans"/>
                  <a:sym typeface="Open Sans"/>
                </a:rPr>
                <a:t>Hillary</a:t>
              </a:r>
              <a:endParaRPr/>
            </a:p>
          </p:txBody>
        </p:sp>
        <p:sp>
          <p:nvSpPr>
            <p:cNvPr id="1310" name="Google Shape;1310;p48"/>
            <p:cNvSpPr/>
            <p:nvPr/>
          </p:nvSpPr>
          <p:spPr>
            <a:xfrm>
              <a:off x="7977089" y="1815270"/>
              <a:ext cx="1270001" cy="1270001"/>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600">
                  <a:solidFill>
                    <a:srgbClr val="3F3F3F"/>
                  </a:solidFill>
                  <a:latin typeface="Open Sans"/>
                  <a:ea typeface="Open Sans"/>
                  <a:cs typeface="Open Sans"/>
                  <a:sym typeface="Open Sans"/>
                </a:rPr>
                <a:t>Trump</a:t>
              </a:r>
              <a:endParaRPr/>
            </a:p>
          </p:txBody>
        </p:sp>
        <p:sp>
          <p:nvSpPr>
            <p:cNvPr id="1311" name="Google Shape;1311;p48"/>
            <p:cNvSpPr/>
            <p:nvPr/>
          </p:nvSpPr>
          <p:spPr>
            <a:xfrm>
              <a:off x="11398098" y="2035608"/>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400">
                  <a:solidFill>
                    <a:srgbClr val="FFFFFF"/>
                  </a:solidFill>
                  <a:latin typeface="Open Sans"/>
                  <a:ea typeface="Open Sans"/>
                  <a:cs typeface="Open Sans"/>
                  <a:sym typeface="Open Sans"/>
                </a:rPr>
                <a:t>D</a:t>
              </a:r>
              <a:endParaRPr/>
            </a:p>
          </p:txBody>
        </p:sp>
        <p:sp>
          <p:nvSpPr>
            <p:cNvPr id="1312" name="Google Shape;1312;p48"/>
            <p:cNvSpPr/>
            <p:nvPr/>
          </p:nvSpPr>
          <p:spPr>
            <a:xfrm>
              <a:off x="11664726" y="4952019"/>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400">
                  <a:solidFill>
                    <a:srgbClr val="FFFFFF"/>
                  </a:solidFill>
                  <a:latin typeface="Open Sans"/>
                  <a:ea typeface="Open Sans"/>
                  <a:cs typeface="Open Sans"/>
                  <a:sym typeface="Open Sans"/>
                </a:rPr>
                <a:t>E</a:t>
              </a:r>
              <a:endParaRPr/>
            </a:p>
          </p:txBody>
        </p:sp>
        <p:sp>
          <p:nvSpPr>
            <p:cNvPr id="1313" name="Google Shape;1313;p48"/>
            <p:cNvSpPr/>
            <p:nvPr/>
          </p:nvSpPr>
          <p:spPr>
            <a:xfrm>
              <a:off x="5659415" y="2160304"/>
              <a:ext cx="930328"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Creates</a:t>
              </a:r>
              <a:endParaRPr/>
            </a:p>
          </p:txBody>
        </p:sp>
        <p:sp>
          <p:nvSpPr>
            <p:cNvPr id="1314" name="Google Shape;1314;p48"/>
            <p:cNvSpPr/>
            <p:nvPr/>
          </p:nvSpPr>
          <p:spPr>
            <a:xfrm>
              <a:off x="5659415" y="2955589"/>
              <a:ext cx="930328"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Creates</a:t>
              </a:r>
              <a:endParaRPr/>
            </a:p>
          </p:txBody>
        </p:sp>
        <p:sp>
          <p:nvSpPr>
            <p:cNvPr id="1315" name="Google Shape;1315;p48"/>
            <p:cNvSpPr/>
            <p:nvPr/>
          </p:nvSpPr>
          <p:spPr>
            <a:xfrm>
              <a:off x="10221662" y="7177164"/>
              <a:ext cx="930328"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Creates</a:t>
              </a:r>
              <a:endParaRPr/>
            </a:p>
          </p:txBody>
        </p:sp>
        <p:sp>
          <p:nvSpPr>
            <p:cNvPr id="1316" name="Google Shape;1316;p48"/>
            <p:cNvSpPr/>
            <p:nvPr/>
          </p:nvSpPr>
          <p:spPr>
            <a:xfrm>
              <a:off x="5659415" y="4940910"/>
              <a:ext cx="930328"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Creates</a:t>
              </a:r>
              <a:endParaRPr/>
            </a:p>
          </p:txBody>
        </p:sp>
        <p:sp>
          <p:nvSpPr>
            <p:cNvPr id="1317" name="Google Shape;1317;p48"/>
            <p:cNvSpPr/>
            <p:nvPr/>
          </p:nvSpPr>
          <p:spPr>
            <a:xfrm>
              <a:off x="5799678" y="3851994"/>
              <a:ext cx="645219"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Likes</a:t>
              </a:r>
              <a:endParaRPr/>
            </a:p>
          </p:txBody>
        </p:sp>
        <p:sp>
          <p:nvSpPr>
            <p:cNvPr id="1318" name="Google Shape;1318;p48"/>
            <p:cNvSpPr/>
            <p:nvPr/>
          </p:nvSpPr>
          <p:spPr>
            <a:xfrm>
              <a:off x="10209659" y="2175943"/>
              <a:ext cx="645219"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Likes</a:t>
              </a:r>
              <a:endParaRPr/>
            </a:p>
          </p:txBody>
        </p:sp>
        <p:sp>
          <p:nvSpPr>
            <p:cNvPr id="1319" name="Google Shape;1319;p48"/>
            <p:cNvSpPr/>
            <p:nvPr/>
          </p:nvSpPr>
          <p:spPr>
            <a:xfrm>
              <a:off x="5799678" y="6092913"/>
              <a:ext cx="645219"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Likes</a:t>
              </a:r>
              <a:endParaRPr/>
            </a:p>
          </p:txBody>
        </p:sp>
        <p:sp>
          <p:nvSpPr>
            <p:cNvPr id="1320" name="Google Shape;1320;p48"/>
            <p:cNvSpPr/>
            <p:nvPr/>
          </p:nvSpPr>
          <p:spPr>
            <a:xfrm>
              <a:off x="5799678" y="7361830"/>
              <a:ext cx="645219"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Likes</a:t>
              </a:r>
              <a:endParaRPr/>
            </a:p>
          </p:txBody>
        </p:sp>
        <p:sp>
          <p:nvSpPr>
            <p:cNvPr id="1321" name="Google Shape;1321;p48"/>
            <p:cNvSpPr/>
            <p:nvPr/>
          </p:nvSpPr>
          <p:spPr>
            <a:xfrm>
              <a:off x="10209659" y="5412143"/>
              <a:ext cx="645219"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Likes</a:t>
              </a:r>
              <a:endParaRPr/>
            </a:p>
          </p:txBody>
        </p:sp>
        <p:sp>
          <p:nvSpPr>
            <p:cNvPr id="1322" name="Google Shape;1322;p48"/>
            <p:cNvSpPr/>
            <p:nvPr/>
          </p:nvSpPr>
          <p:spPr>
            <a:xfrm>
              <a:off x="10114280" y="3910610"/>
              <a:ext cx="840775"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Shares</a:t>
              </a:r>
              <a:endParaRPr/>
            </a:p>
          </p:txBody>
        </p:sp>
        <p:sp>
          <p:nvSpPr>
            <p:cNvPr id="1323" name="Google Shape;1323;p48"/>
            <p:cNvSpPr/>
            <p:nvPr/>
          </p:nvSpPr>
          <p:spPr>
            <a:xfrm>
              <a:off x="9296630" y="4553750"/>
              <a:ext cx="105343"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t/>
              </a:r>
              <a:endParaRPr sz="1600">
                <a:solidFill>
                  <a:srgbClr val="3F3F3F"/>
                </a:solidFill>
                <a:latin typeface="Open Sans"/>
                <a:ea typeface="Open Sans"/>
                <a:cs typeface="Open Sans"/>
                <a:sym typeface="Open Sans"/>
              </a:endParaRPr>
            </a:p>
          </p:txBody>
        </p:sp>
        <p:sp>
          <p:nvSpPr>
            <p:cNvPr id="1324" name="Google Shape;1324;p48"/>
            <p:cNvSpPr/>
            <p:nvPr/>
          </p:nvSpPr>
          <p:spPr>
            <a:xfrm>
              <a:off x="2018330" y="2226751"/>
              <a:ext cx="940490"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US-22-F</a:t>
              </a:r>
              <a:endParaRPr/>
            </a:p>
          </p:txBody>
        </p:sp>
        <p:sp>
          <p:nvSpPr>
            <p:cNvPr id="1325" name="Google Shape;1325;p48"/>
            <p:cNvSpPr/>
            <p:nvPr/>
          </p:nvSpPr>
          <p:spPr>
            <a:xfrm>
              <a:off x="2078600" y="4490872"/>
              <a:ext cx="956937"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UK-28-F</a:t>
              </a:r>
              <a:endParaRPr/>
            </a:p>
          </p:txBody>
        </p:sp>
        <p:sp>
          <p:nvSpPr>
            <p:cNvPr id="1326" name="Google Shape;1326;p48"/>
            <p:cNvSpPr/>
            <p:nvPr/>
          </p:nvSpPr>
          <p:spPr>
            <a:xfrm>
              <a:off x="2121165" y="6579025"/>
              <a:ext cx="1031871"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US-32-M</a:t>
              </a:r>
              <a:endParaRPr/>
            </a:p>
          </p:txBody>
        </p:sp>
        <p:sp>
          <p:nvSpPr>
            <p:cNvPr id="1327" name="Google Shape;1327;p48"/>
            <p:cNvSpPr/>
            <p:nvPr/>
          </p:nvSpPr>
          <p:spPr>
            <a:xfrm>
              <a:off x="12978594" y="2356775"/>
              <a:ext cx="1031871"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US-22-M</a:t>
              </a:r>
              <a:endParaRPr/>
            </a:p>
          </p:txBody>
        </p:sp>
        <p:sp>
          <p:nvSpPr>
            <p:cNvPr id="1328" name="Google Shape;1328;p48"/>
            <p:cNvSpPr/>
            <p:nvPr/>
          </p:nvSpPr>
          <p:spPr>
            <a:xfrm>
              <a:off x="13217201" y="5363499"/>
              <a:ext cx="1048318" cy="38599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600">
                  <a:solidFill>
                    <a:srgbClr val="3F3F3F"/>
                  </a:solidFill>
                  <a:latin typeface="Open Sans"/>
                  <a:ea typeface="Open Sans"/>
                  <a:cs typeface="Open Sans"/>
                  <a:sym typeface="Open Sans"/>
                </a:rPr>
                <a:t>UK-19-M</a:t>
              </a:r>
              <a:endParaRPr/>
            </a:p>
          </p:txBody>
        </p:sp>
      </p:grpSp>
      <p:sp>
        <p:nvSpPr>
          <p:cNvPr id="1329" name="Google Shape;1329;p48"/>
          <p:cNvSpPr/>
          <p:nvPr/>
        </p:nvSpPr>
        <p:spPr>
          <a:xfrm>
            <a:off x="4923052" y="1767836"/>
            <a:ext cx="640989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3F3F3F"/>
                </a:solidFill>
                <a:latin typeface="Open Sans SemiBold"/>
                <a:ea typeface="Open Sans SemiBold"/>
                <a:cs typeface="Open Sans SemiBold"/>
                <a:sym typeface="Open Sans SemiBold"/>
              </a:rPr>
              <a:t>Predicting results of Presidential elections</a:t>
            </a:r>
            <a:endParaRPr/>
          </a:p>
        </p:txBody>
      </p:sp>
      <p:sp>
        <p:nvSpPr>
          <p:cNvPr id="1330" name="Google Shape;1330;p48"/>
          <p:cNvSpPr/>
          <p:nvPr/>
        </p:nvSpPr>
        <p:spPr>
          <a:xfrm>
            <a:off x="6259969" y="1169036"/>
            <a:ext cx="381226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GRAPHFRAMES: EXAMPLE</a:t>
            </a:r>
            <a:endParaRPr sz="2200">
              <a:solidFill>
                <a:srgbClr val="3F3F3F"/>
              </a:solidFill>
              <a:latin typeface="Calibri"/>
              <a:ea typeface="Calibri"/>
              <a:cs typeface="Calibri"/>
              <a:sym typeface="Calibri"/>
            </a:endParaRPr>
          </a:p>
        </p:txBody>
      </p:sp>
      <p:sp>
        <p:nvSpPr>
          <p:cNvPr id="1331" name="Google Shape;1331;p4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pic>
        <p:nvPicPr>
          <p:cNvPr id="1332" name="Google Shape;1332;p48"/>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49"/>
          <p:cNvSpPr/>
          <p:nvPr/>
        </p:nvSpPr>
        <p:spPr>
          <a:xfrm>
            <a:off x="927100" y="2221435"/>
            <a:ext cx="14896927" cy="5897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8" name="Google Shape;1338;p49"/>
          <p:cNvSpPr txBox="1"/>
          <p:nvPr>
            <p:ph idx="4294967295" type="body"/>
          </p:nvPr>
        </p:nvSpPr>
        <p:spPr>
          <a:xfrm>
            <a:off x="1111814" y="2258352"/>
            <a:ext cx="13879626" cy="53050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Step 1</a:t>
            </a:r>
            <a:r>
              <a:rPr lang="en-US" sz="2400">
                <a:solidFill>
                  <a:srgbClr val="3F3F3F"/>
                </a:solidFill>
                <a:latin typeface="Open Sans"/>
                <a:ea typeface="Open Sans"/>
                <a:cs typeface="Open Sans"/>
                <a:sym typeface="Open Sans"/>
              </a:rPr>
              <a:t>: ./bin/spark-shell --packages graphframes:graphframes:0.3.0-spark2.0-s_2.11</a:t>
            </a:r>
            <a:endParaRPr/>
          </a:p>
          <a:p>
            <a:pPr indent="-123364" lvl="0" marL="269414" rtl="0" algn="l">
              <a:lnSpc>
                <a:spcPct val="100000"/>
              </a:lnSpc>
              <a:spcBef>
                <a:spcPts val="0"/>
              </a:spcBef>
              <a:spcAft>
                <a:spcPts val="0"/>
              </a:spcAft>
              <a:buClr>
                <a:schemeClr val="dk1"/>
              </a:buClr>
              <a:buSzPts val="2300"/>
              <a:buNone/>
            </a:pPr>
            <a:r>
              <a:t/>
            </a:r>
            <a:endParaRPr sz="23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2300"/>
              <a:buFont typeface="Calibri"/>
              <a:buNone/>
            </a:pPr>
            <a:r>
              <a:t/>
            </a:r>
            <a:endParaRPr sz="2300">
              <a:solidFill>
                <a:srgbClr val="3F3F3F"/>
              </a:solidFill>
              <a:latin typeface="Open Sans"/>
              <a:ea typeface="Open Sans"/>
              <a:cs typeface="Open Sans"/>
              <a:sym typeface="Open Sans"/>
            </a:endParaRPr>
          </a:p>
        </p:txBody>
      </p:sp>
      <p:grpSp>
        <p:nvGrpSpPr>
          <p:cNvPr id="1339" name="Google Shape;1339;p49"/>
          <p:cNvGrpSpPr/>
          <p:nvPr/>
        </p:nvGrpSpPr>
        <p:grpSpPr>
          <a:xfrm>
            <a:off x="927100" y="3085899"/>
            <a:ext cx="14896927" cy="589769"/>
            <a:chOff x="370115" y="2348480"/>
            <a:chExt cx="14804571" cy="589769"/>
          </a:xfrm>
        </p:grpSpPr>
        <p:sp>
          <p:nvSpPr>
            <p:cNvPr id="1340" name="Google Shape;1340;p49"/>
            <p:cNvSpPr/>
            <p:nvPr/>
          </p:nvSpPr>
          <p:spPr>
            <a:xfrm>
              <a:off x="370115" y="2348480"/>
              <a:ext cx="14804571" cy="5897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1" name="Google Shape;1341;p49"/>
            <p:cNvSpPr/>
            <p:nvPr/>
          </p:nvSpPr>
          <p:spPr>
            <a:xfrm>
              <a:off x="554830" y="2392022"/>
              <a:ext cx="116303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Step 2</a:t>
              </a:r>
              <a:r>
                <a:rPr lang="en-US" sz="2400">
                  <a:solidFill>
                    <a:srgbClr val="3F3F3F"/>
                  </a:solidFill>
                  <a:latin typeface="Open Sans"/>
                  <a:ea typeface="Open Sans"/>
                  <a:cs typeface="Open Sans"/>
                  <a:sym typeface="Open Sans"/>
                </a:rPr>
                <a:t>: import org.graphframes.GraphFrame</a:t>
              </a:r>
              <a:endParaRPr sz="2400">
                <a:solidFill>
                  <a:srgbClr val="3F3F3F"/>
                </a:solidFill>
                <a:latin typeface="Open Sans"/>
                <a:ea typeface="Open Sans"/>
                <a:cs typeface="Open Sans"/>
                <a:sym typeface="Open Sans"/>
              </a:endParaRPr>
            </a:p>
          </p:txBody>
        </p:sp>
      </p:grpSp>
      <p:grpSp>
        <p:nvGrpSpPr>
          <p:cNvPr id="1342" name="Google Shape;1342;p49"/>
          <p:cNvGrpSpPr/>
          <p:nvPr/>
        </p:nvGrpSpPr>
        <p:grpSpPr>
          <a:xfrm>
            <a:off x="927100" y="3829635"/>
            <a:ext cx="14896927" cy="4854356"/>
            <a:chOff x="370115" y="3092216"/>
            <a:chExt cx="14804571" cy="4854356"/>
          </a:xfrm>
        </p:grpSpPr>
        <p:sp>
          <p:nvSpPr>
            <p:cNvPr id="1343" name="Google Shape;1343;p49"/>
            <p:cNvSpPr/>
            <p:nvPr/>
          </p:nvSpPr>
          <p:spPr>
            <a:xfrm>
              <a:off x="370115" y="3092216"/>
              <a:ext cx="14804571" cy="485435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4" name="Google Shape;1344;p49"/>
            <p:cNvSpPr/>
            <p:nvPr/>
          </p:nvSpPr>
          <p:spPr>
            <a:xfrm>
              <a:off x="1799771" y="3995287"/>
              <a:ext cx="11263086"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vertices = spark.createDataFrame(List(</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("A","US",22,"Female"),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("B","UK",28,"Female"),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("C","US",32,"Male"),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("D","US",22,"Male"),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("E","UK",19,"Male"),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("Trump","N/A",0,"N/A"),</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("Hillary","N/A",0,"N/A"),</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("Stein","N/A",0,"N/A"),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(“Evan","N/A",0,"N/A"))).toDF("id","Country","Age","Gender")</a:t>
              </a:r>
              <a:endParaRPr/>
            </a:p>
          </p:txBody>
        </p:sp>
        <p:sp>
          <p:nvSpPr>
            <p:cNvPr id="1345" name="Google Shape;1345;p49"/>
            <p:cNvSpPr/>
            <p:nvPr/>
          </p:nvSpPr>
          <p:spPr>
            <a:xfrm>
              <a:off x="554829" y="3202560"/>
              <a:ext cx="14619857" cy="473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Step 3</a:t>
              </a:r>
              <a:r>
                <a:rPr lang="en-US" sz="2400">
                  <a:solidFill>
                    <a:srgbClr val="3F3F3F"/>
                  </a:solidFill>
                  <a:latin typeface="Open Sans"/>
                  <a:ea typeface="Open Sans"/>
                  <a:cs typeface="Open Sans"/>
                  <a:sym typeface="Open Sans"/>
                </a:rPr>
                <a:t>: //Creating a Vertices Data Frame - (Remember to specify the "id" column)</a:t>
              </a:r>
              <a:endParaRPr/>
            </a:p>
          </p:txBody>
        </p:sp>
      </p:grpSp>
      <p:sp>
        <p:nvSpPr>
          <p:cNvPr id="1346" name="Google Shape;1346;p49"/>
          <p:cNvSpPr/>
          <p:nvPr/>
        </p:nvSpPr>
        <p:spPr>
          <a:xfrm>
            <a:off x="2936560" y="1169036"/>
            <a:ext cx="1045908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IMPLEMENTING PRESIDENTIAL ELECTION RESULTS USING GRAPHFRAMES</a:t>
            </a:r>
            <a:endParaRPr sz="2200">
              <a:solidFill>
                <a:srgbClr val="3F3F3F"/>
              </a:solidFill>
              <a:latin typeface="Calibri"/>
              <a:ea typeface="Calibri"/>
              <a:cs typeface="Calibri"/>
              <a:sym typeface="Calibri"/>
            </a:endParaRPr>
          </a:p>
        </p:txBody>
      </p:sp>
      <p:sp>
        <p:nvSpPr>
          <p:cNvPr id="1347" name="Google Shape;1347;p4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pic>
        <p:nvPicPr>
          <p:cNvPr id="1348" name="Google Shape;1348;p49"/>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50"/>
          <p:cNvSpPr/>
          <p:nvPr/>
        </p:nvSpPr>
        <p:spPr>
          <a:xfrm>
            <a:off x="927100" y="1937840"/>
            <a:ext cx="14896927" cy="4701238"/>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354" name="Google Shape;1354;p50"/>
          <p:cNvSpPr/>
          <p:nvPr/>
        </p:nvSpPr>
        <p:spPr>
          <a:xfrm>
            <a:off x="1112966" y="1951170"/>
            <a:ext cx="14711061" cy="473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Step 4: </a:t>
            </a:r>
            <a:r>
              <a:rPr lang="en-US" sz="2400">
                <a:solidFill>
                  <a:srgbClr val="3F3F3F"/>
                </a:solidFill>
                <a:latin typeface="Open Sans"/>
                <a:ea typeface="Open Sans"/>
                <a:cs typeface="Open Sans"/>
                <a:sym typeface="Open Sans"/>
              </a:rPr>
              <a:t>//Creating an Edges Data Frame (Remember to specify the "src" and "dst" columns)</a:t>
            </a:r>
            <a:endParaRPr/>
          </a:p>
        </p:txBody>
      </p:sp>
      <p:sp>
        <p:nvSpPr>
          <p:cNvPr id="1355" name="Google Shape;1355;p50"/>
          <p:cNvSpPr/>
          <p:nvPr/>
        </p:nvSpPr>
        <p:spPr>
          <a:xfrm>
            <a:off x="2029352" y="2348166"/>
            <a:ext cx="11333349"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edges = spark.createDataFrame(List(</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("A","Trump","Creates"),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("D","Trump","Likes"),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("A","Hillary","Creates"),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("B","Trump","Likes"),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("A","Trump","Creates"),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("D","Hillary","Shares"),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("B","Stein","Creates"),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("C","Stein","Likes"),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("C","Evan","Likes"),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("E","Stein","Likes"),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("E","Evan","Creates"))).toDF("src","dst","relationship")</a:t>
            </a:r>
            <a:endParaRPr/>
          </a:p>
        </p:txBody>
      </p:sp>
      <p:sp>
        <p:nvSpPr>
          <p:cNvPr id="1356" name="Google Shape;1356;p50"/>
          <p:cNvSpPr/>
          <p:nvPr/>
        </p:nvSpPr>
        <p:spPr>
          <a:xfrm>
            <a:off x="927100" y="7036074"/>
            <a:ext cx="14896927" cy="169951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357" name="Google Shape;1357;p50"/>
          <p:cNvSpPr/>
          <p:nvPr/>
        </p:nvSpPr>
        <p:spPr>
          <a:xfrm>
            <a:off x="2365675" y="7939145"/>
            <a:ext cx="1133334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electPredict = GraphFrame(vertices,edges)</a:t>
            </a:r>
            <a:endParaRPr/>
          </a:p>
        </p:txBody>
      </p:sp>
      <p:sp>
        <p:nvSpPr>
          <p:cNvPr id="1358" name="Google Shape;1358;p50"/>
          <p:cNvSpPr/>
          <p:nvPr/>
        </p:nvSpPr>
        <p:spPr>
          <a:xfrm>
            <a:off x="1112966" y="7146418"/>
            <a:ext cx="1471106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Step 5: </a:t>
            </a:r>
            <a:r>
              <a:rPr lang="en-US" sz="2400">
                <a:solidFill>
                  <a:srgbClr val="3F3F3F"/>
                </a:solidFill>
                <a:latin typeface="Open Sans"/>
                <a:ea typeface="Open Sans"/>
                <a:cs typeface="Open Sans"/>
                <a:sym typeface="Open Sans"/>
              </a:rPr>
              <a:t>// Creating the Graph Frame by passing the vertices and edges DataFrame to the GraphFrame class constructor.</a:t>
            </a:r>
            <a:endParaRPr/>
          </a:p>
        </p:txBody>
      </p:sp>
      <p:sp>
        <p:nvSpPr>
          <p:cNvPr id="1359" name="Google Shape;1359;p50"/>
          <p:cNvSpPr/>
          <p:nvPr/>
        </p:nvSpPr>
        <p:spPr>
          <a:xfrm>
            <a:off x="2258139" y="1169036"/>
            <a:ext cx="1181592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IMPLEMENTING PRESIDENTIAL ELECTION RESULTS USING GRAPHFRAMES (CONTD.)</a:t>
            </a:r>
            <a:endParaRPr sz="2200">
              <a:solidFill>
                <a:srgbClr val="3F3F3F"/>
              </a:solidFill>
              <a:latin typeface="Calibri"/>
              <a:ea typeface="Calibri"/>
              <a:cs typeface="Calibri"/>
              <a:sym typeface="Calibri"/>
            </a:endParaRPr>
          </a:p>
        </p:txBody>
      </p:sp>
      <p:sp>
        <p:nvSpPr>
          <p:cNvPr id="1360" name="Google Shape;1360;p5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pic>
        <p:nvPicPr>
          <p:cNvPr id="1361" name="Google Shape;1361;p50"/>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grpSp>
        <p:nvGrpSpPr>
          <p:cNvPr id="1366" name="Google Shape;1366;p52"/>
          <p:cNvGrpSpPr/>
          <p:nvPr/>
        </p:nvGrpSpPr>
        <p:grpSpPr>
          <a:xfrm>
            <a:off x="848830" y="2037284"/>
            <a:ext cx="14614654" cy="6656336"/>
            <a:chOff x="73130" y="-943487"/>
            <a:chExt cx="14614653" cy="6656335"/>
          </a:xfrm>
        </p:grpSpPr>
        <p:sp>
          <p:nvSpPr>
            <p:cNvPr id="1367" name="Google Shape;1367;p52"/>
            <p:cNvSpPr/>
            <p:nvPr/>
          </p:nvSpPr>
          <p:spPr>
            <a:xfrm>
              <a:off x="73130" y="-943487"/>
              <a:ext cx="14614653" cy="6656335"/>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52"/>
            <p:cNvSpPr/>
            <p:nvPr/>
          </p:nvSpPr>
          <p:spPr>
            <a:xfrm>
              <a:off x="567525" y="-96292"/>
              <a:ext cx="14120258" cy="580914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i="1" lang="en-US" sz="2200">
                  <a:solidFill>
                    <a:srgbClr val="3F3F3F"/>
                  </a:solidFill>
                  <a:latin typeface="Courier New"/>
                  <a:ea typeface="Courier New"/>
                  <a:cs typeface="Courier New"/>
                  <a:sym typeface="Courier New"/>
                </a:rPr>
                <a:t>//1.Display the edge and vertex data frames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electPredict.vertices.show()</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electPredict.edges.show()</a:t>
              </a:r>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//2.Get a DataFrame with columns "id" and "inDeg" (in-degree)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org.apache.spark.sql.DataFrame</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vertexInDegrees = electPredict.inDegrees</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//3. Find the youngest user's age in the graph.(This queries the vertex DataFrame.)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electPredict.groupBy().min(“age”).show()</a:t>
              </a:r>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//4.You can run degrees on this GraphFrame as follows</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electPredict.degrees.show()</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5.Count the number of "Creates" in the graph.(This queries the edge DataFrame)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numFollows = electPredict.edges.filter("relationship = 'Creates'").count()</a:t>
              </a:r>
              <a:endParaRPr/>
            </a:p>
          </p:txBody>
        </p:sp>
      </p:grpSp>
      <p:sp>
        <p:nvSpPr>
          <p:cNvPr id="1369" name="Google Shape;1369;p52"/>
          <p:cNvSpPr txBox="1"/>
          <p:nvPr/>
        </p:nvSpPr>
        <p:spPr>
          <a:xfrm>
            <a:off x="1012960" y="2245438"/>
            <a:ext cx="134684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SemiBold"/>
                <a:ea typeface="Open Sans SemiBold"/>
                <a:cs typeface="Open Sans SemiBold"/>
                <a:sym typeface="Open Sans SemiBold"/>
              </a:rPr>
              <a:t>Example</a:t>
            </a:r>
            <a:endParaRPr/>
          </a:p>
        </p:txBody>
      </p:sp>
      <p:sp>
        <p:nvSpPr>
          <p:cNvPr id="1370" name="Google Shape;1370;p52"/>
          <p:cNvSpPr/>
          <p:nvPr/>
        </p:nvSpPr>
        <p:spPr>
          <a:xfrm>
            <a:off x="5228116" y="1169036"/>
            <a:ext cx="587596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BASIC GRAPH AND DATAFRAME QUERIES</a:t>
            </a:r>
            <a:endParaRPr sz="2200">
              <a:solidFill>
                <a:srgbClr val="3F3F3F"/>
              </a:solidFill>
              <a:latin typeface="Calibri"/>
              <a:ea typeface="Calibri"/>
              <a:cs typeface="Calibri"/>
              <a:sym typeface="Calibri"/>
            </a:endParaRPr>
          </a:p>
        </p:txBody>
      </p:sp>
      <p:sp>
        <p:nvSpPr>
          <p:cNvPr id="1371" name="Google Shape;1371;p5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GraphFrames (Contd.)</a:t>
            </a:r>
            <a:endParaRPr/>
          </a:p>
        </p:txBody>
      </p:sp>
      <p:pic>
        <p:nvPicPr>
          <p:cNvPr id="1372" name="Google Shape;1372;p52"/>
          <p:cNvPicPr preferRelativeResize="0"/>
          <p:nvPr/>
        </p:nvPicPr>
        <p:blipFill rotWithShape="1">
          <a:blip r:embed="rId3">
            <a:alphaModFix/>
          </a:blip>
          <a:srcRect b="0" l="0" r="0" t="0"/>
          <a:stretch/>
        </p:blipFill>
        <p:spPr>
          <a:xfrm>
            <a:off x="4224338" y="870793"/>
            <a:ext cx="7793776" cy="274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and Graph Parallel System (Contd.)</a:t>
            </a:r>
            <a:endParaRPr/>
          </a:p>
        </p:txBody>
      </p:sp>
      <p:pic>
        <p:nvPicPr>
          <p:cNvPr id="424" name="Google Shape;424;p5"/>
          <p:cNvPicPr preferRelativeResize="0"/>
          <p:nvPr/>
        </p:nvPicPr>
        <p:blipFill rotWithShape="1">
          <a:blip r:embed="rId3">
            <a:alphaModFix/>
          </a:blip>
          <a:srcRect b="0" l="0" r="0" t="0"/>
          <a:stretch/>
        </p:blipFill>
        <p:spPr>
          <a:xfrm>
            <a:off x="3809152" y="870793"/>
            <a:ext cx="8624148" cy="274320"/>
          </a:xfrm>
          <a:prstGeom prst="rect">
            <a:avLst/>
          </a:prstGeom>
          <a:noFill/>
          <a:ln>
            <a:noFill/>
          </a:ln>
        </p:spPr>
      </p:pic>
      <p:grpSp>
        <p:nvGrpSpPr>
          <p:cNvPr id="425" name="Google Shape;425;p5"/>
          <p:cNvGrpSpPr/>
          <p:nvPr/>
        </p:nvGrpSpPr>
        <p:grpSpPr>
          <a:xfrm>
            <a:off x="869952" y="2517744"/>
            <a:ext cx="6896100" cy="626536"/>
            <a:chOff x="495300" y="1145114"/>
            <a:chExt cx="6896100" cy="626536"/>
          </a:xfrm>
        </p:grpSpPr>
        <p:sp>
          <p:nvSpPr>
            <p:cNvPr id="426" name="Google Shape;426;p5"/>
            <p:cNvSpPr/>
            <p:nvPr/>
          </p:nvSpPr>
          <p:spPr>
            <a:xfrm>
              <a:off x="495300" y="1145114"/>
              <a:ext cx="6896100" cy="626536"/>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427" name="Google Shape;427;p5"/>
            <p:cNvSpPr/>
            <p:nvPr/>
          </p:nvSpPr>
          <p:spPr>
            <a:xfrm>
              <a:off x="1003139" y="1227549"/>
              <a:ext cx="589296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Recommendations and Personalization:</a:t>
              </a:r>
              <a:endParaRPr/>
            </a:p>
          </p:txBody>
        </p:sp>
      </p:grpSp>
      <p:grpSp>
        <p:nvGrpSpPr>
          <p:cNvPr id="428" name="Google Shape;428;p5"/>
          <p:cNvGrpSpPr/>
          <p:nvPr/>
        </p:nvGrpSpPr>
        <p:grpSpPr>
          <a:xfrm>
            <a:off x="869950" y="4583611"/>
            <a:ext cx="6896100" cy="626536"/>
            <a:chOff x="495298" y="3524249"/>
            <a:chExt cx="6896100" cy="626536"/>
          </a:xfrm>
        </p:grpSpPr>
        <p:sp>
          <p:nvSpPr>
            <p:cNvPr id="429" name="Google Shape;429;p5"/>
            <p:cNvSpPr/>
            <p:nvPr/>
          </p:nvSpPr>
          <p:spPr>
            <a:xfrm>
              <a:off x="495298" y="3524249"/>
              <a:ext cx="6896100" cy="626536"/>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430" name="Google Shape;430;p5"/>
            <p:cNvSpPr/>
            <p:nvPr/>
          </p:nvSpPr>
          <p:spPr>
            <a:xfrm>
              <a:off x="1003137" y="3606684"/>
              <a:ext cx="25621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Fraud Detection:</a:t>
              </a:r>
              <a:endParaRPr/>
            </a:p>
          </p:txBody>
        </p:sp>
      </p:grpSp>
      <p:grpSp>
        <p:nvGrpSpPr>
          <p:cNvPr id="431" name="Google Shape;431;p5"/>
          <p:cNvGrpSpPr/>
          <p:nvPr/>
        </p:nvGrpSpPr>
        <p:grpSpPr>
          <a:xfrm>
            <a:off x="869950" y="6649478"/>
            <a:ext cx="6896100" cy="626536"/>
            <a:chOff x="495299" y="6329140"/>
            <a:chExt cx="6896100" cy="626536"/>
          </a:xfrm>
        </p:grpSpPr>
        <p:sp>
          <p:nvSpPr>
            <p:cNvPr id="432" name="Google Shape;432;p5"/>
            <p:cNvSpPr/>
            <p:nvPr/>
          </p:nvSpPr>
          <p:spPr>
            <a:xfrm>
              <a:off x="495299" y="6329140"/>
              <a:ext cx="6896100" cy="626536"/>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433" name="Google Shape;433;p5"/>
            <p:cNvSpPr/>
            <p:nvPr/>
          </p:nvSpPr>
          <p:spPr>
            <a:xfrm>
              <a:off x="1003138" y="6411575"/>
              <a:ext cx="34099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Community Detection:</a:t>
              </a:r>
              <a:endParaRPr/>
            </a:p>
          </p:txBody>
        </p:sp>
      </p:grpSp>
      <p:grpSp>
        <p:nvGrpSpPr>
          <p:cNvPr id="434" name="Google Shape;434;p5"/>
          <p:cNvGrpSpPr/>
          <p:nvPr/>
        </p:nvGrpSpPr>
        <p:grpSpPr>
          <a:xfrm>
            <a:off x="8121226" y="3503831"/>
            <a:ext cx="6896103" cy="626536"/>
            <a:chOff x="8614061" y="2898984"/>
            <a:chExt cx="6896103" cy="626536"/>
          </a:xfrm>
        </p:grpSpPr>
        <p:sp>
          <p:nvSpPr>
            <p:cNvPr id="435" name="Google Shape;435;p5"/>
            <p:cNvSpPr/>
            <p:nvPr/>
          </p:nvSpPr>
          <p:spPr>
            <a:xfrm>
              <a:off x="8614064" y="2898984"/>
              <a:ext cx="6896100" cy="626536"/>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436" name="Google Shape;436;p5"/>
            <p:cNvSpPr/>
            <p:nvPr/>
          </p:nvSpPr>
          <p:spPr>
            <a:xfrm>
              <a:off x="8614061" y="2981419"/>
              <a:ext cx="38954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	Flight Performance:</a:t>
              </a:r>
              <a:endParaRPr/>
            </a:p>
          </p:txBody>
        </p:sp>
      </p:grpSp>
      <p:grpSp>
        <p:nvGrpSpPr>
          <p:cNvPr id="437" name="Google Shape;437;p5"/>
          <p:cNvGrpSpPr/>
          <p:nvPr/>
        </p:nvGrpSpPr>
        <p:grpSpPr>
          <a:xfrm>
            <a:off x="8121226" y="5750316"/>
            <a:ext cx="6896100" cy="626536"/>
            <a:chOff x="8614062" y="6015872"/>
            <a:chExt cx="6896100" cy="626536"/>
          </a:xfrm>
        </p:grpSpPr>
        <p:sp>
          <p:nvSpPr>
            <p:cNvPr id="438" name="Google Shape;438;p5"/>
            <p:cNvSpPr/>
            <p:nvPr/>
          </p:nvSpPr>
          <p:spPr>
            <a:xfrm>
              <a:off x="8614062" y="6015872"/>
              <a:ext cx="6896100" cy="626536"/>
            </a:xfrm>
            <a:prstGeom prst="rect">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439" name="Google Shape;439;p5"/>
            <p:cNvSpPr/>
            <p:nvPr/>
          </p:nvSpPr>
          <p:spPr>
            <a:xfrm>
              <a:off x="9121901" y="6098307"/>
              <a:ext cx="27927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Shortest Distance:</a:t>
              </a:r>
              <a:endParaRPr/>
            </a:p>
          </p:txBody>
        </p:sp>
      </p:grpSp>
      <p:sp>
        <p:nvSpPr>
          <p:cNvPr id="440" name="Google Shape;440;p5"/>
          <p:cNvSpPr/>
          <p:nvPr/>
        </p:nvSpPr>
        <p:spPr>
          <a:xfrm>
            <a:off x="7335584" y="1169036"/>
            <a:ext cx="166103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USE CASES</a:t>
            </a:r>
            <a:endParaRPr sz="2200">
              <a:solidFill>
                <a:srgbClr val="3F3F3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54"/>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1378" name="Google Shape;1378;p54"/>
          <p:cNvSpPr txBox="1"/>
          <p:nvPr>
            <p:ph idx="2" type="body"/>
          </p:nvPr>
        </p:nvSpPr>
        <p:spPr>
          <a:xfrm>
            <a:off x="926743" y="2380586"/>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6: </a:t>
            </a:r>
            <a:r>
              <a:rPr b="1" lang="en-US"/>
              <a:t>Working with GraphFrames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5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GraphFrames</a:t>
            </a:r>
            <a:endParaRPr/>
          </a:p>
        </p:txBody>
      </p:sp>
      <p:pic>
        <p:nvPicPr>
          <p:cNvPr id="1384" name="Google Shape;1384;p55"/>
          <p:cNvPicPr preferRelativeResize="0"/>
          <p:nvPr/>
        </p:nvPicPr>
        <p:blipFill rotWithShape="1">
          <a:blip r:embed="rId3">
            <a:alphaModFix/>
          </a:blip>
          <a:srcRect b="0" l="0" r="0" t="0"/>
          <a:stretch/>
        </p:blipFill>
        <p:spPr>
          <a:xfrm>
            <a:off x="5326380" y="870793"/>
            <a:ext cx="5589692" cy="274320"/>
          </a:xfrm>
          <a:prstGeom prst="rect">
            <a:avLst/>
          </a:prstGeom>
          <a:noFill/>
          <a:ln>
            <a:noFill/>
          </a:ln>
        </p:spPr>
      </p:pic>
      <p:sp>
        <p:nvSpPr>
          <p:cNvPr id="1385" name="Google Shape;1385;p55"/>
          <p:cNvSpPr/>
          <p:nvPr/>
        </p:nvSpPr>
        <p:spPr>
          <a:xfrm>
            <a:off x="1115660" y="3268016"/>
            <a:ext cx="14722475" cy="13003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200">
                <a:solidFill>
                  <a:srgbClr val="3F3F3F"/>
                </a:solidFill>
                <a:latin typeface="Open Sans SemiBold"/>
                <a:ea typeface="Open Sans SemiBold"/>
                <a:cs typeface="Open Sans SemiBold"/>
                <a:sym typeface="Open Sans SemiBold"/>
              </a:rPr>
              <a:t>For example:</a:t>
            </a:r>
            <a:endParaRPr/>
          </a:p>
          <a:p>
            <a:pPr indent="0" lvl="0" marL="0" marR="0" rtl="0" algn="l">
              <a:lnSpc>
                <a:spcPct val="150000"/>
              </a:lnSpc>
              <a:spcBef>
                <a:spcPts val="1500"/>
              </a:spcBef>
              <a:spcAft>
                <a:spcPts val="0"/>
              </a:spcAft>
              <a:buNone/>
            </a:pPr>
            <a:r>
              <a:rPr b="1" lang="en-US" sz="2200">
                <a:solidFill>
                  <a:srgbClr val="3F3F3F"/>
                </a:solidFill>
                <a:latin typeface="Open Sans SemiBold"/>
                <a:ea typeface="Open Sans SemiBold"/>
                <a:cs typeface="Open Sans SemiBold"/>
                <a:sym typeface="Open Sans SemiBold"/>
              </a:rPr>
              <a:t>(v1) -[e1] -&gt; (v2)</a:t>
            </a:r>
            <a:r>
              <a:rPr b="1" lang="en-US" sz="2200">
                <a:solidFill>
                  <a:srgbClr val="3F3F3F"/>
                </a:solidFill>
                <a:latin typeface="Trebuchet MS"/>
                <a:ea typeface="Trebuchet MS"/>
                <a:cs typeface="Trebuchet MS"/>
                <a:sym typeface="Trebuchet MS"/>
              </a:rPr>
              <a:t> </a:t>
            </a:r>
            <a:r>
              <a:rPr lang="en-US" sz="2200">
                <a:solidFill>
                  <a:srgbClr val="3F3F3F"/>
                </a:solidFill>
                <a:latin typeface="Open Sans"/>
                <a:ea typeface="Open Sans"/>
                <a:cs typeface="Open Sans"/>
                <a:sym typeface="Open Sans"/>
              </a:rPr>
              <a:t>refers to a an edge e1 from vertex v1 to vertex v2.</a:t>
            </a:r>
            <a:endParaRPr/>
          </a:p>
        </p:txBody>
      </p:sp>
      <p:grpSp>
        <p:nvGrpSpPr>
          <p:cNvPr id="1386" name="Google Shape;1386;p55"/>
          <p:cNvGrpSpPr/>
          <p:nvPr/>
        </p:nvGrpSpPr>
        <p:grpSpPr>
          <a:xfrm>
            <a:off x="10071190" y="3468803"/>
            <a:ext cx="5766945" cy="2713873"/>
            <a:chOff x="1280989" y="5422181"/>
            <a:chExt cx="5766945" cy="2713873"/>
          </a:xfrm>
        </p:grpSpPr>
        <p:grpSp>
          <p:nvGrpSpPr>
            <p:cNvPr id="1387" name="Google Shape;1387;p55"/>
            <p:cNvGrpSpPr/>
            <p:nvPr/>
          </p:nvGrpSpPr>
          <p:grpSpPr>
            <a:xfrm>
              <a:off x="1280989" y="5422181"/>
              <a:ext cx="5278812" cy="2652648"/>
              <a:chOff x="503440" y="5632936"/>
              <a:chExt cx="5278812" cy="2652648"/>
            </a:xfrm>
          </p:grpSpPr>
          <p:sp>
            <p:nvSpPr>
              <p:cNvPr id="1388" name="Google Shape;1388;p55"/>
              <p:cNvSpPr/>
              <p:nvPr/>
            </p:nvSpPr>
            <p:spPr>
              <a:xfrm>
                <a:off x="503440" y="5678936"/>
                <a:ext cx="1438041" cy="495786"/>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389" name="Google Shape;1389;p55"/>
              <p:cNvSpPr/>
              <p:nvPr/>
            </p:nvSpPr>
            <p:spPr>
              <a:xfrm>
                <a:off x="520829" y="6772191"/>
                <a:ext cx="1438041" cy="495786"/>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390" name="Google Shape;1390;p55"/>
              <p:cNvSpPr/>
              <p:nvPr/>
            </p:nvSpPr>
            <p:spPr>
              <a:xfrm>
                <a:off x="1010209" y="7789798"/>
                <a:ext cx="1438041" cy="495786"/>
              </a:xfrm>
              <a:prstGeom prst="ellipse">
                <a:avLst/>
              </a:prstGeom>
              <a:noFill/>
              <a:ln cap="flat" cmpd="sng" w="5715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cxnSp>
            <p:nvCxnSpPr>
              <p:cNvPr id="1391" name="Google Shape;1391;p55"/>
              <p:cNvCxnSpPr>
                <a:stCxn id="1392" idx="2"/>
                <a:endCxn id="1388" idx="6"/>
              </p:cNvCxnSpPr>
              <p:nvPr/>
            </p:nvCxnSpPr>
            <p:spPr>
              <a:xfrm rot="10800000">
                <a:off x="1941480" y="5926970"/>
                <a:ext cx="2372100" cy="376500"/>
              </a:xfrm>
              <a:prstGeom prst="straightConnector1">
                <a:avLst/>
              </a:prstGeom>
              <a:noFill/>
              <a:ln cap="flat" cmpd="sng" w="57150">
                <a:solidFill>
                  <a:srgbClr val="74C3FF"/>
                </a:solidFill>
                <a:prstDash val="solid"/>
                <a:miter lim="800000"/>
                <a:headEnd len="sm" w="sm" type="none"/>
                <a:tailEnd len="med" w="med" type="triangle"/>
              </a:ln>
            </p:spPr>
          </p:cxnSp>
          <p:cxnSp>
            <p:nvCxnSpPr>
              <p:cNvPr id="1393" name="Google Shape;1393;p55"/>
              <p:cNvCxnSpPr>
                <a:stCxn id="1388" idx="4"/>
                <a:endCxn id="1389" idx="0"/>
              </p:cNvCxnSpPr>
              <p:nvPr/>
            </p:nvCxnSpPr>
            <p:spPr>
              <a:xfrm>
                <a:off x="1222461" y="6174722"/>
                <a:ext cx="17400" cy="597600"/>
              </a:xfrm>
              <a:prstGeom prst="straightConnector1">
                <a:avLst/>
              </a:prstGeom>
              <a:noFill/>
              <a:ln cap="flat" cmpd="sng" w="57150">
                <a:solidFill>
                  <a:srgbClr val="74C3FF"/>
                </a:solidFill>
                <a:prstDash val="solid"/>
                <a:miter lim="800000"/>
                <a:headEnd len="sm" w="sm" type="none"/>
                <a:tailEnd len="med" w="med" type="triangle"/>
              </a:ln>
            </p:spPr>
          </p:cxnSp>
          <p:cxnSp>
            <p:nvCxnSpPr>
              <p:cNvPr id="1394" name="Google Shape;1394;p55"/>
              <p:cNvCxnSpPr/>
              <p:nvPr/>
            </p:nvCxnSpPr>
            <p:spPr>
              <a:xfrm>
                <a:off x="1425348" y="7295633"/>
                <a:ext cx="202887" cy="509689"/>
              </a:xfrm>
              <a:prstGeom prst="straightConnector1">
                <a:avLst/>
              </a:prstGeom>
              <a:noFill/>
              <a:ln cap="flat" cmpd="sng" w="57150">
                <a:solidFill>
                  <a:srgbClr val="74C3FF"/>
                </a:solidFill>
                <a:prstDash val="solid"/>
                <a:miter lim="800000"/>
                <a:headEnd len="sm" w="sm" type="none"/>
                <a:tailEnd len="med" w="med" type="triangle"/>
              </a:ln>
            </p:spPr>
          </p:cxnSp>
          <p:cxnSp>
            <p:nvCxnSpPr>
              <p:cNvPr id="1395" name="Google Shape;1395;p55"/>
              <p:cNvCxnSpPr>
                <a:stCxn id="1396" idx="2"/>
              </p:cNvCxnSpPr>
              <p:nvPr/>
            </p:nvCxnSpPr>
            <p:spPr>
              <a:xfrm flipH="1">
                <a:off x="2472970" y="8006360"/>
                <a:ext cx="433200" cy="36300"/>
              </a:xfrm>
              <a:prstGeom prst="straightConnector1">
                <a:avLst/>
              </a:prstGeom>
              <a:noFill/>
              <a:ln cap="flat" cmpd="sng" w="57150">
                <a:solidFill>
                  <a:srgbClr val="74C3FF"/>
                </a:solidFill>
                <a:prstDash val="solid"/>
                <a:miter lim="800000"/>
                <a:headEnd len="sm" w="sm" type="none"/>
                <a:tailEnd len="med" w="med" type="triangle"/>
              </a:ln>
            </p:spPr>
          </p:cxnSp>
          <p:cxnSp>
            <p:nvCxnSpPr>
              <p:cNvPr id="1397" name="Google Shape;1397;p55"/>
              <p:cNvCxnSpPr>
                <a:stCxn id="1396" idx="1"/>
              </p:cNvCxnSpPr>
              <p:nvPr/>
            </p:nvCxnSpPr>
            <p:spPr>
              <a:xfrm rot="10800000">
                <a:off x="1864566" y="7164173"/>
                <a:ext cx="1252200" cy="666900"/>
              </a:xfrm>
              <a:prstGeom prst="straightConnector1">
                <a:avLst/>
              </a:prstGeom>
              <a:noFill/>
              <a:ln cap="flat" cmpd="sng" w="57150">
                <a:solidFill>
                  <a:srgbClr val="74C3FF"/>
                </a:solidFill>
                <a:prstDash val="solid"/>
                <a:miter lim="800000"/>
                <a:headEnd len="sm" w="sm" type="none"/>
                <a:tailEnd len="med" w="med" type="triangle"/>
              </a:ln>
            </p:spPr>
          </p:cxnSp>
          <p:cxnSp>
            <p:nvCxnSpPr>
              <p:cNvPr id="1398" name="Google Shape;1398;p55"/>
              <p:cNvCxnSpPr>
                <a:stCxn id="1390" idx="7"/>
                <a:endCxn id="1392" idx="3"/>
              </p:cNvCxnSpPr>
              <p:nvPr/>
            </p:nvCxnSpPr>
            <p:spPr>
              <a:xfrm flipH="1" rot="10800000">
                <a:off x="2237654" y="6478804"/>
                <a:ext cx="2286600" cy="1383600"/>
              </a:xfrm>
              <a:prstGeom prst="straightConnector1">
                <a:avLst/>
              </a:prstGeom>
              <a:noFill/>
              <a:ln cap="flat" cmpd="sng" w="57150">
                <a:solidFill>
                  <a:srgbClr val="74C3FF"/>
                </a:solidFill>
                <a:prstDash val="solid"/>
                <a:miter lim="800000"/>
                <a:headEnd len="sm" w="sm" type="none"/>
                <a:tailEnd len="med" w="med" type="triangle"/>
              </a:ln>
            </p:spPr>
          </p:cxnSp>
          <p:cxnSp>
            <p:nvCxnSpPr>
              <p:cNvPr id="1399" name="Google Shape;1399;p55"/>
              <p:cNvCxnSpPr>
                <a:stCxn id="1389" idx="6"/>
                <a:endCxn id="1392" idx="2"/>
              </p:cNvCxnSpPr>
              <p:nvPr/>
            </p:nvCxnSpPr>
            <p:spPr>
              <a:xfrm flipH="1" rot="10800000">
                <a:off x="1958870" y="6303384"/>
                <a:ext cx="2354700" cy="716700"/>
              </a:xfrm>
              <a:prstGeom prst="straightConnector1">
                <a:avLst/>
              </a:prstGeom>
              <a:noFill/>
              <a:ln cap="flat" cmpd="sng" w="57150">
                <a:solidFill>
                  <a:srgbClr val="74C3FF"/>
                </a:solidFill>
                <a:prstDash val="solid"/>
                <a:miter lim="800000"/>
                <a:headEnd len="sm" w="sm" type="none"/>
                <a:tailEnd len="med" w="med" type="triangle"/>
              </a:ln>
            </p:spPr>
          </p:cxnSp>
          <p:sp>
            <p:nvSpPr>
              <p:cNvPr id="1400" name="Google Shape;1400;p55"/>
              <p:cNvSpPr txBox="1"/>
              <p:nvPr/>
            </p:nvSpPr>
            <p:spPr>
              <a:xfrm>
                <a:off x="886364" y="5740168"/>
                <a:ext cx="538983"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SEA</a:t>
                </a:r>
                <a:endParaRPr/>
              </a:p>
            </p:txBody>
          </p:sp>
          <p:sp>
            <p:nvSpPr>
              <p:cNvPr id="1401" name="Google Shape;1401;p55"/>
              <p:cNvSpPr txBox="1"/>
              <p:nvPr/>
            </p:nvSpPr>
            <p:spPr>
              <a:xfrm>
                <a:off x="963864" y="6833424"/>
                <a:ext cx="552400"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SFO</a:t>
                </a:r>
                <a:endParaRPr/>
              </a:p>
            </p:txBody>
          </p:sp>
          <p:sp>
            <p:nvSpPr>
              <p:cNvPr id="1402" name="Google Shape;1402;p55"/>
              <p:cNvSpPr txBox="1"/>
              <p:nvPr/>
            </p:nvSpPr>
            <p:spPr>
              <a:xfrm>
                <a:off x="1503534" y="7837707"/>
                <a:ext cx="541511"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LAX</a:t>
                </a:r>
                <a:endParaRPr/>
              </a:p>
            </p:txBody>
          </p:sp>
          <p:sp>
            <p:nvSpPr>
              <p:cNvPr id="1403" name="Google Shape;1403;p55"/>
              <p:cNvSpPr txBox="1"/>
              <p:nvPr/>
            </p:nvSpPr>
            <p:spPr>
              <a:xfrm>
                <a:off x="3380915" y="7805322"/>
                <a:ext cx="645212"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DFW</a:t>
                </a:r>
                <a:endParaRPr/>
              </a:p>
            </p:txBody>
          </p:sp>
          <p:sp>
            <p:nvSpPr>
              <p:cNvPr id="1404" name="Google Shape;1404;p55"/>
              <p:cNvSpPr txBox="1"/>
              <p:nvPr/>
            </p:nvSpPr>
            <p:spPr>
              <a:xfrm>
                <a:off x="4786703" y="7107744"/>
                <a:ext cx="523688"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IAD</a:t>
                </a:r>
                <a:endParaRPr/>
              </a:p>
            </p:txBody>
          </p:sp>
          <p:sp>
            <p:nvSpPr>
              <p:cNvPr id="1405" name="Google Shape;1405;p55"/>
              <p:cNvSpPr txBox="1"/>
              <p:nvPr/>
            </p:nvSpPr>
            <p:spPr>
              <a:xfrm>
                <a:off x="4801387" y="6095937"/>
                <a:ext cx="484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JFK</a:t>
                </a:r>
                <a:endParaRPr/>
              </a:p>
            </p:txBody>
          </p:sp>
          <p:sp>
            <p:nvSpPr>
              <p:cNvPr id="1406" name="Google Shape;1406;p55"/>
              <p:cNvSpPr txBox="1"/>
              <p:nvPr/>
            </p:nvSpPr>
            <p:spPr>
              <a:xfrm>
                <a:off x="2755866" y="5632936"/>
                <a:ext cx="651368" cy="373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Calibri"/>
                    <a:ea typeface="Calibri"/>
                    <a:cs typeface="Calibri"/>
                    <a:sym typeface="Calibri"/>
                  </a:rPr>
                  <a:t>edge</a:t>
                </a:r>
                <a:endParaRPr/>
              </a:p>
            </p:txBody>
          </p:sp>
          <p:sp>
            <p:nvSpPr>
              <p:cNvPr id="1392" name="Google Shape;1392;p55"/>
              <p:cNvSpPr/>
              <p:nvPr/>
            </p:nvSpPr>
            <p:spPr>
              <a:xfrm>
                <a:off x="4313580" y="6055577"/>
                <a:ext cx="1438041" cy="495786"/>
              </a:xfrm>
              <a:prstGeom prst="ellipse">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sp>
            <p:nvSpPr>
              <p:cNvPr id="1407" name="Google Shape;1407;p55"/>
              <p:cNvSpPr/>
              <p:nvPr/>
            </p:nvSpPr>
            <p:spPr>
              <a:xfrm>
                <a:off x="4344211" y="7025640"/>
                <a:ext cx="1438041" cy="495786"/>
              </a:xfrm>
              <a:prstGeom prst="ellipse">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cxnSp>
            <p:nvCxnSpPr>
              <p:cNvPr id="1408" name="Google Shape;1408;p55"/>
              <p:cNvCxnSpPr/>
              <p:nvPr/>
            </p:nvCxnSpPr>
            <p:spPr>
              <a:xfrm flipH="1">
                <a:off x="4025133" y="7463660"/>
                <a:ext cx="365939" cy="306403"/>
              </a:xfrm>
              <a:prstGeom prst="straightConnector1">
                <a:avLst/>
              </a:prstGeom>
              <a:noFill/>
              <a:ln cap="flat" cmpd="sng" w="57150">
                <a:solidFill>
                  <a:srgbClr val="C55A11"/>
                </a:solidFill>
                <a:prstDash val="solid"/>
                <a:miter lim="800000"/>
                <a:headEnd len="sm" w="sm" type="none"/>
                <a:tailEnd len="med" w="med" type="triangle"/>
              </a:ln>
            </p:spPr>
          </p:cxnSp>
          <p:cxnSp>
            <p:nvCxnSpPr>
              <p:cNvPr id="1409" name="Google Shape;1409;p55"/>
              <p:cNvCxnSpPr>
                <a:stCxn id="1392" idx="4"/>
                <a:endCxn id="1407" idx="0"/>
              </p:cNvCxnSpPr>
              <p:nvPr/>
            </p:nvCxnSpPr>
            <p:spPr>
              <a:xfrm>
                <a:off x="5032601" y="6551363"/>
                <a:ext cx="30600" cy="474300"/>
              </a:xfrm>
              <a:prstGeom prst="straightConnector1">
                <a:avLst/>
              </a:prstGeom>
              <a:noFill/>
              <a:ln cap="flat" cmpd="sng" w="57150">
                <a:solidFill>
                  <a:srgbClr val="C55A11"/>
                </a:solidFill>
                <a:prstDash val="solid"/>
                <a:miter lim="800000"/>
                <a:headEnd len="sm" w="sm" type="none"/>
                <a:tailEnd len="med" w="med" type="triangle"/>
              </a:ln>
            </p:spPr>
          </p:cxnSp>
          <p:sp>
            <p:nvSpPr>
              <p:cNvPr id="1396" name="Google Shape;1396;p55"/>
              <p:cNvSpPr/>
              <p:nvPr/>
            </p:nvSpPr>
            <p:spPr>
              <a:xfrm>
                <a:off x="2906170" y="7758467"/>
                <a:ext cx="1438041" cy="495786"/>
              </a:xfrm>
              <a:prstGeom prst="ellipse">
                <a:avLst/>
              </a:prstGeom>
              <a:noFill/>
              <a:ln cap="flat" cmpd="sng" w="5715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Calibri"/>
                  <a:ea typeface="Calibri"/>
                  <a:cs typeface="Calibri"/>
                  <a:sym typeface="Calibri"/>
                </a:endParaRPr>
              </a:p>
            </p:txBody>
          </p:sp>
        </p:grpSp>
        <p:sp>
          <p:nvSpPr>
            <p:cNvPr id="1410" name="Google Shape;1410;p55"/>
            <p:cNvSpPr txBox="1"/>
            <p:nvPr/>
          </p:nvSpPr>
          <p:spPr>
            <a:xfrm>
              <a:off x="6559801" y="6006550"/>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SemiBold"/>
                  <a:ea typeface="Open Sans SemiBold"/>
                  <a:cs typeface="Open Sans SemiBold"/>
                  <a:sym typeface="Open Sans SemiBold"/>
                </a:rPr>
                <a:t>(a)</a:t>
              </a:r>
              <a:endParaRPr/>
            </a:p>
          </p:txBody>
        </p:sp>
        <p:sp>
          <p:nvSpPr>
            <p:cNvPr id="1411" name="Google Shape;1411;p55"/>
            <p:cNvSpPr txBox="1"/>
            <p:nvPr/>
          </p:nvSpPr>
          <p:spPr>
            <a:xfrm>
              <a:off x="6571522" y="6987388"/>
              <a:ext cx="47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SemiBold"/>
                  <a:ea typeface="Open Sans SemiBold"/>
                  <a:cs typeface="Open Sans SemiBold"/>
                  <a:sym typeface="Open Sans SemiBold"/>
                </a:rPr>
                <a:t>(b)</a:t>
              </a:r>
              <a:endParaRPr/>
            </a:p>
          </p:txBody>
        </p:sp>
        <p:sp>
          <p:nvSpPr>
            <p:cNvPr id="1412" name="Google Shape;1412;p55"/>
            <p:cNvSpPr txBox="1"/>
            <p:nvPr/>
          </p:nvSpPr>
          <p:spPr>
            <a:xfrm>
              <a:off x="5182617" y="7766722"/>
              <a:ext cx="4459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SemiBold"/>
                  <a:ea typeface="Open Sans SemiBold"/>
                  <a:cs typeface="Open Sans SemiBold"/>
                  <a:sym typeface="Open Sans SemiBold"/>
                </a:rPr>
                <a:t>(c)</a:t>
              </a:r>
              <a:endParaRPr/>
            </a:p>
          </p:txBody>
        </p:sp>
      </p:grpSp>
      <p:sp>
        <p:nvSpPr>
          <p:cNvPr id="1413" name="Google Shape;1413;p55"/>
          <p:cNvSpPr/>
          <p:nvPr/>
        </p:nvSpPr>
        <p:spPr>
          <a:xfrm>
            <a:off x="1115660" y="4825740"/>
            <a:ext cx="4000635"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paths = g.find(“(a)-[e1]-&gt;(b);</a:t>
            </a:r>
            <a:endParaRPr/>
          </a:p>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            (b)-[e2]-&gt;(c);</a:t>
            </a:r>
            <a:endParaRPr/>
          </a:p>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            !(c)-[]-&gt;(a)”)</a:t>
            </a:r>
            <a:endParaRPr/>
          </a:p>
          <a:p>
            <a:pPr indent="0" lvl="0" marL="0" marR="0" rtl="0" algn="l">
              <a:spcBef>
                <a:spcPts val="0"/>
              </a:spcBef>
              <a:spcAft>
                <a:spcPts val="0"/>
              </a:spcAft>
              <a:buNone/>
            </a:pPr>
            <a:r>
              <a:t/>
            </a:r>
            <a:endParaRPr sz="22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paths.filter(“e1.delay&gt;20”)</a:t>
            </a:r>
            <a:endParaRPr/>
          </a:p>
        </p:txBody>
      </p:sp>
      <p:sp>
        <p:nvSpPr>
          <p:cNvPr id="1414" name="Google Shape;1414;p55"/>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Motif finding refers to searching structural patterns within the graph. </a:t>
            </a:r>
            <a:endParaRPr/>
          </a:p>
        </p:txBody>
      </p:sp>
      <p:sp>
        <p:nvSpPr>
          <p:cNvPr id="1415" name="Google Shape;1415;p55"/>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6" name="Google Shape;1416;p55"/>
          <p:cNvSpPr/>
          <p:nvPr/>
        </p:nvSpPr>
        <p:spPr>
          <a:xfrm>
            <a:off x="6967086" y="1169036"/>
            <a:ext cx="239802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MOTIF FINDING</a:t>
            </a:r>
            <a:endParaRPr sz="2200">
              <a:solidFill>
                <a:srgbClr val="3F3F3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56"/>
          <p:cNvSpPr/>
          <p:nvPr/>
        </p:nvSpPr>
        <p:spPr>
          <a:xfrm>
            <a:off x="965200" y="6616643"/>
            <a:ext cx="14845071" cy="149684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2" name="Google Shape;1422;p5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GraphFrames (Contd.)</a:t>
            </a:r>
            <a:endParaRPr/>
          </a:p>
        </p:txBody>
      </p:sp>
      <p:pic>
        <p:nvPicPr>
          <p:cNvPr id="1423" name="Google Shape;1423;p56"/>
          <p:cNvPicPr preferRelativeResize="0"/>
          <p:nvPr/>
        </p:nvPicPr>
        <p:blipFill rotWithShape="1">
          <a:blip r:embed="rId3">
            <a:alphaModFix/>
          </a:blip>
          <a:srcRect b="0" l="0" r="0" t="0"/>
          <a:stretch/>
        </p:blipFill>
        <p:spPr>
          <a:xfrm>
            <a:off x="4366260" y="870793"/>
            <a:ext cx="7509932" cy="274320"/>
          </a:xfrm>
          <a:prstGeom prst="rect">
            <a:avLst/>
          </a:prstGeom>
          <a:noFill/>
          <a:ln>
            <a:noFill/>
          </a:ln>
        </p:spPr>
      </p:pic>
      <p:sp>
        <p:nvSpPr>
          <p:cNvPr id="1424" name="Google Shape;1424;p56"/>
          <p:cNvSpPr txBox="1"/>
          <p:nvPr/>
        </p:nvSpPr>
        <p:spPr>
          <a:xfrm>
            <a:off x="1445683" y="1947837"/>
            <a:ext cx="14360525" cy="804003"/>
          </a:xfrm>
          <a:prstGeom prst="rect">
            <a:avLst/>
          </a:prstGeom>
          <a:noFill/>
          <a:ln>
            <a:noFill/>
          </a:ln>
        </p:spPr>
        <p:txBody>
          <a:bodyPr anchorCtr="0" anchor="t" bIns="45700" lIns="91425" spcFirstLastPara="1" rIns="91425" wrap="square" tIns="45700">
            <a:normAutofit/>
          </a:bodyPr>
          <a:lstStyle/>
          <a:p>
            <a:pPr indent="0" lvl="0" marL="0" marR="0" rtl="0" algn="l">
              <a:lnSpc>
                <a:spcPct val="1875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A vertex is enclosed in parenthesis, for example, (v1).</a:t>
            </a:r>
            <a:endParaRPr/>
          </a:p>
        </p:txBody>
      </p:sp>
      <p:sp>
        <p:nvSpPr>
          <p:cNvPr id="1425" name="Google Shape;1425;p56"/>
          <p:cNvSpPr/>
          <p:nvPr/>
        </p:nvSpPr>
        <p:spPr>
          <a:xfrm>
            <a:off x="1480531" y="2918397"/>
            <a:ext cx="13341684" cy="893095"/>
          </a:xfrm>
          <a:prstGeom prst="rect">
            <a:avLst/>
          </a:prstGeom>
          <a:noFill/>
          <a:ln>
            <a:noFill/>
          </a:ln>
        </p:spPr>
        <p:txBody>
          <a:bodyPr anchorCtr="0" anchor="t" bIns="45700" lIns="91425" spcFirstLastPara="1" rIns="91425" wrap="square" tIns="45700">
            <a:normAutofit/>
          </a:bodyPr>
          <a:lstStyle/>
          <a:p>
            <a:pPr indent="0" lvl="0" marL="0" marR="0" rtl="0" algn="l">
              <a:lnSpc>
                <a:spcPct val="187500"/>
              </a:lnSpc>
              <a:spcBef>
                <a:spcPts val="0"/>
              </a:spcBef>
              <a:spcAft>
                <a:spcPts val="0"/>
              </a:spcAft>
              <a:buNone/>
            </a:pPr>
            <a:r>
              <a:rPr lang="en-US" sz="2400">
                <a:solidFill>
                  <a:srgbClr val="3F3F3F"/>
                </a:solidFill>
                <a:latin typeface="Open Sans"/>
                <a:ea typeface="Open Sans"/>
                <a:cs typeface="Open Sans"/>
                <a:sym typeface="Open Sans"/>
              </a:rPr>
              <a:t>An edge is enclosed by square brackets, for example, [e1].</a:t>
            </a:r>
            <a:endParaRPr/>
          </a:p>
        </p:txBody>
      </p:sp>
      <p:sp>
        <p:nvSpPr>
          <p:cNvPr id="1426" name="Google Shape;1426;p56"/>
          <p:cNvSpPr/>
          <p:nvPr/>
        </p:nvSpPr>
        <p:spPr>
          <a:xfrm>
            <a:off x="1480531" y="3978049"/>
            <a:ext cx="14103684" cy="1405209"/>
          </a:xfrm>
          <a:prstGeom prst="rect">
            <a:avLst/>
          </a:prstGeom>
          <a:noFill/>
          <a:ln>
            <a:noFill/>
          </a:ln>
        </p:spPr>
        <p:txBody>
          <a:bodyPr anchorCtr="0" anchor="t" bIns="45700" lIns="91425" spcFirstLastPara="1" rIns="91425" wrap="square" tIns="45700">
            <a:noAutofit/>
          </a:bodyPr>
          <a:lstStyle/>
          <a:p>
            <a:pPr indent="0" lvl="0" marL="0" marR="0" rtl="0" algn="l">
              <a:lnSpc>
                <a:spcPct val="187500"/>
              </a:lnSpc>
              <a:spcBef>
                <a:spcPts val="0"/>
              </a:spcBef>
              <a:spcAft>
                <a:spcPts val="0"/>
              </a:spcAft>
              <a:buNone/>
            </a:pPr>
            <a:r>
              <a:rPr lang="en-US" sz="2400">
                <a:solidFill>
                  <a:srgbClr val="3F3F3F"/>
                </a:solidFill>
                <a:latin typeface="Open Sans"/>
                <a:ea typeface="Open Sans"/>
                <a:cs typeface="Open Sans"/>
                <a:sym typeface="Open Sans"/>
              </a:rPr>
              <a:t>An edge can be negated with the ! sign to indicate that the particular edge should not be present in the subgraph as shown previously.</a:t>
            </a:r>
            <a:endParaRPr/>
          </a:p>
        </p:txBody>
      </p:sp>
      <p:sp>
        <p:nvSpPr>
          <p:cNvPr id="1427" name="Google Shape;1427;p56"/>
          <p:cNvSpPr/>
          <p:nvPr/>
        </p:nvSpPr>
        <p:spPr>
          <a:xfrm>
            <a:off x="1445683" y="5549814"/>
            <a:ext cx="14873704" cy="699498"/>
          </a:xfrm>
          <a:prstGeom prst="rect">
            <a:avLst/>
          </a:prstGeom>
          <a:noFill/>
          <a:ln>
            <a:noFill/>
          </a:ln>
        </p:spPr>
        <p:txBody>
          <a:bodyPr anchorCtr="0" anchor="t" bIns="45700" lIns="91425" spcFirstLastPara="1" rIns="91425" wrap="square" tIns="45700">
            <a:normAutofit/>
          </a:bodyPr>
          <a:lstStyle/>
          <a:p>
            <a:pPr indent="0" lvl="0" marL="0" marR="0" rtl="0" algn="l">
              <a:lnSpc>
                <a:spcPct val="187500"/>
              </a:lnSpc>
              <a:spcBef>
                <a:spcPts val="0"/>
              </a:spcBef>
              <a:spcAft>
                <a:spcPts val="0"/>
              </a:spcAft>
              <a:buNone/>
            </a:pPr>
            <a:r>
              <a:rPr lang="en-US" sz="2400">
                <a:solidFill>
                  <a:srgbClr val="3F3F3F"/>
                </a:solidFill>
                <a:latin typeface="Open Sans"/>
                <a:ea typeface="Open Sans"/>
                <a:cs typeface="Open Sans"/>
                <a:sym typeface="Open Sans"/>
              </a:rPr>
              <a:t>A pattern can be expressed as a union of edges, and edge patterns can be joined with semicolons. </a:t>
            </a:r>
            <a:endParaRPr/>
          </a:p>
        </p:txBody>
      </p:sp>
      <p:sp>
        <p:nvSpPr>
          <p:cNvPr id="1428" name="Google Shape;1428;p56"/>
          <p:cNvSpPr/>
          <p:nvPr/>
        </p:nvSpPr>
        <p:spPr>
          <a:xfrm>
            <a:off x="1445683" y="7211699"/>
            <a:ext cx="13634064" cy="669414"/>
          </a:xfrm>
          <a:prstGeom prst="rect">
            <a:avLst/>
          </a:prstGeom>
          <a:noFill/>
          <a:ln>
            <a:noFill/>
          </a:ln>
        </p:spPr>
        <p:txBody>
          <a:bodyPr anchorCtr="0" anchor="t" bIns="45700" lIns="91425" spcFirstLastPara="1" rIns="91425" wrap="square" tIns="45700">
            <a:spAutoFit/>
          </a:bodyPr>
          <a:lstStyle/>
          <a:p>
            <a:pPr indent="0" lvl="0" marL="457200" marR="0" rtl="0" algn="l">
              <a:lnSpc>
                <a:spcPct val="250000"/>
              </a:lnSpc>
              <a:spcBef>
                <a:spcPts val="0"/>
              </a:spcBef>
              <a:spcAft>
                <a:spcPts val="0"/>
              </a:spcAft>
              <a:buNone/>
            </a:pPr>
            <a:r>
              <a:rPr lang="en-US" sz="1800">
                <a:solidFill>
                  <a:srgbClr val="3F3F3F"/>
                </a:solidFill>
                <a:latin typeface="Open Sans"/>
                <a:ea typeface="Open Sans"/>
                <a:cs typeface="Open Sans"/>
                <a:sym typeface="Open Sans"/>
              </a:rPr>
              <a:t>The following Motif (a1)-[e1]-&gt;(a2); (a2)-[e2]-&gt;(a3) specifies two edges from a1 to a2 to a3.</a:t>
            </a:r>
            <a:endParaRPr/>
          </a:p>
        </p:txBody>
      </p:sp>
      <p:sp>
        <p:nvSpPr>
          <p:cNvPr id="1429" name="Google Shape;1429;p56"/>
          <p:cNvSpPr/>
          <p:nvPr/>
        </p:nvSpPr>
        <p:spPr>
          <a:xfrm>
            <a:off x="1271512" y="6854476"/>
            <a:ext cx="141737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Example</a:t>
            </a:r>
            <a:endParaRPr sz="2400">
              <a:solidFill>
                <a:srgbClr val="3F3F3F"/>
              </a:solidFill>
              <a:latin typeface="Calibri"/>
              <a:ea typeface="Calibri"/>
              <a:cs typeface="Calibri"/>
              <a:sym typeface="Calibri"/>
            </a:endParaRPr>
          </a:p>
        </p:txBody>
      </p:sp>
      <p:sp>
        <p:nvSpPr>
          <p:cNvPr id="1430" name="Google Shape;1430;p56"/>
          <p:cNvSpPr/>
          <p:nvPr/>
        </p:nvSpPr>
        <p:spPr>
          <a:xfrm>
            <a:off x="965200" y="218149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1" name="Google Shape;1431;p56"/>
          <p:cNvSpPr/>
          <p:nvPr/>
        </p:nvSpPr>
        <p:spPr>
          <a:xfrm>
            <a:off x="956454" y="312360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2" name="Google Shape;1432;p56"/>
          <p:cNvSpPr/>
          <p:nvPr/>
        </p:nvSpPr>
        <p:spPr>
          <a:xfrm>
            <a:off x="939976" y="418870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3" name="Google Shape;1433;p56"/>
          <p:cNvSpPr/>
          <p:nvPr/>
        </p:nvSpPr>
        <p:spPr>
          <a:xfrm>
            <a:off x="939976" y="575027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4" name="Google Shape;1434;p56"/>
          <p:cNvSpPr/>
          <p:nvPr/>
        </p:nvSpPr>
        <p:spPr>
          <a:xfrm>
            <a:off x="5420829" y="1169036"/>
            <a:ext cx="549054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IMPORTANT POINTS TO NOTE ON DSL</a:t>
            </a:r>
            <a:endParaRPr sz="2200">
              <a:solidFill>
                <a:srgbClr val="3F3F3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grpSp>
        <p:nvGrpSpPr>
          <p:cNvPr id="1439" name="Google Shape;1439;p57"/>
          <p:cNvGrpSpPr/>
          <p:nvPr/>
        </p:nvGrpSpPr>
        <p:grpSpPr>
          <a:xfrm>
            <a:off x="487838" y="1879948"/>
            <a:ext cx="15664657" cy="1892871"/>
            <a:chOff x="-332538" y="-933471"/>
            <a:chExt cx="15664656" cy="1892871"/>
          </a:xfrm>
        </p:grpSpPr>
        <p:sp>
          <p:nvSpPr>
            <p:cNvPr id="1440" name="Google Shape;1440;p57"/>
            <p:cNvSpPr/>
            <p:nvPr/>
          </p:nvSpPr>
          <p:spPr>
            <a:xfrm>
              <a:off x="-332538" y="-933471"/>
              <a:ext cx="15492412" cy="1892871"/>
            </a:xfrm>
            <a:prstGeom prst="roundRect">
              <a:avLst>
                <a:gd fmla="val 2060" name="adj"/>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57"/>
            <p:cNvSpPr/>
            <p:nvPr/>
          </p:nvSpPr>
          <p:spPr>
            <a:xfrm>
              <a:off x="-4581" y="-796463"/>
              <a:ext cx="15336699" cy="1360045"/>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Calibri"/>
                  <a:ea typeface="Calibri"/>
                  <a:cs typeface="Calibri"/>
                  <a:sym typeface="Calibri"/>
                </a:rPr>
                <a:t>:</a:t>
              </a:r>
              <a:endParaRPr/>
            </a:p>
            <a:p>
              <a:pPr indent="0" lvl="0" marL="0" marR="0" rtl="0" algn="l">
                <a:lnSpc>
                  <a:spcPct val="214285"/>
                </a:lnSpc>
                <a:spcBef>
                  <a:spcPts val="0"/>
                </a:spcBef>
                <a:spcAft>
                  <a:spcPts val="0"/>
                </a:spcAft>
                <a:buNone/>
              </a:pPr>
              <a:r>
                <a:rPr lang="en-US" sz="2100">
                  <a:solidFill>
                    <a:srgbClr val="3F3F3F"/>
                  </a:solidFill>
                  <a:latin typeface="Courier New"/>
                  <a:ea typeface="Courier New"/>
                  <a:cs typeface="Courier New"/>
                  <a:sym typeface="Courier New"/>
                </a:rPr>
                <a:t>  electPredict.find(“(a)-[e]-&gt;(b)”).filter(“e.dst=‘Trump’”).select(“a.id”).distinct().show()</a:t>
              </a:r>
              <a:endParaRPr/>
            </a:p>
            <a:p>
              <a:pPr indent="0" lvl="0" marL="0" marR="0" rtl="0" algn="l">
                <a:lnSpc>
                  <a:spcPct val="250000"/>
                </a:lnSpc>
                <a:spcBef>
                  <a:spcPts val="0"/>
                </a:spcBef>
                <a:spcAft>
                  <a:spcPts val="0"/>
                </a:spcAft>
                <a:buNone/>
              </a:pPr>
              <a:r>
                <a:t/>
              </a:r>
              <a:endParaRPr sz="1800">
                <a:solidFill>
                  <a:srgbClr val="3F3F3F"/>
                </a:solidFill>
                <a:latin typeface="Calibri"/>
                <a:ea typeface="Calibri"/>
                <a:cs typeface="Calibri"/>
                <a:sym typeface="Calibri"/>
              </a:endParaRPr>
            </a:p>
          </p:txBody>
        </p:sp>
      </p:grpSp>
      <p:sp>
        <p:nvSpPr>
          <p:cNvPr id="1442" name="Google Shape;1442;p57"/>
          <p:cNvSpPr/>
          <p:nvPr/>
        </p:nvSpPr>
        <p:spPr>
          <a:xfrm>
            <a:off x="3834596" y="4783997"/>
            <a:ext cx="1404698" cy="2948941"/>
          </a:xfrm>
          <a:prstGeom prst="rect">
            <a:avLst/>
          </a:prstGeom>
          <a:noFill/>
          <a:ln cap="flat" cmpd="sng" w="12700">
            <a:solidFill>
              <a:srgbClr val="D8D8D8"/>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443" name="Google Shape;1443;p57"/>
          <p:cNvSpPr/>
          <p:nvPr/>
        </p:nvSpPr>
        <p:spPr>
          <a:xfrm>
            <a:off x="4132739" y="3727436"/>
            <a:ext cx="8128000" cy="604589"/>
          </a:xfrm>
          <a:prstGeom prst="rect">
            <a:avLst/>
          </a:prstGeom>
          <a:noFill/>
          <a:ln>
            <a:noFill/>
          </a:ln>
        </p:spPr>
        <p:txBody>
          <a:bodyPr anchorCtr="0" anchor="t" bIns="45700" lIns="91425" spcFirstLastPara="1" rIns="91425" wrap="square" tIns="45700">
            <a:spAutoFit/>
          </a:bodyPr>
          <a:lstStyle/>
          <a:p>
            <a:pPr indent="0" lvl="0" marL="0" marR="0" rtl="0" algn="ctr">
              <a:lnSpc>
                <a:spcPct val="187500"/>
              </a:lnSpc>
              <a:spcBef>
                <a:spcPts val="0"/>
              </a:spcBef>
              <a:spcAft>
                <a:spcPts val="0"/>
              </a:spcAft>
              <a:buNone/>
            </a:pPr>
            <a:r>
              <a:rPr b="1" lang="en-US" sz="2400">
                <a:solidFill>
                  <a:srgbClr val="3F3F3F"/>
                </a:solidFill>
                <a:latin typeface="Open Sans SemiBold"/>
                <a:ea typeface="Open Sans SemiBold"/>
                <a:cs typeface="Open Sans SemiBold"/>
                <a:sym typeface="Open Sans SemiBold"/>
              </a:rPr>
              <a:t>Result:</a:t>
            </a:r>
            <a:endParaRPr/>
          </a:p>
        </p:txBody>
      </p:sp>
      <p:grpSp>
        <p:nvGrpSpPr>
          <p:cNvPr id="1444" name="Google Shape;1444;p57"/>
          <p:cNvGrpSpPr/>
          <p:nvPr/>
        </p:nvGrpSpPr>
        <p:grpSpPr>
          <a:xfrm>
            <a:off x="6641886" y="4507654"/>
            <a:ext cx="8349943" cy="4398566"/>
            <a:chOff x="2018330" y="1769205"/>
            <a:chExt cx="12413282" cy="6710846"/>
          </a:xfrm>
        </p:grpSpPr>
        <p:cxnSp>
          <p:nvCxnSpPr>
            <p:cNvPr id="1445" name="Google Shape;1445;p57"/>
            <p:cNvCxnSpPr/>
            <p:nvPr/>
          </p:nvCxnSpPr>
          <p:spPr>
            <a:xfrm flipH="1" rot="10800000">
              <a:off x="4706150" y="2576748"/>
              <a:ext cx="3270939" cy="3548"/>
            </a:xfrm>
            <a:prstGeom prst="straightConnector1">
              <a:avLst/>
            </a:prstGeom>
            <a:noFill/>
            <a:ln cap="flat" cmpd="sng" w="38100">
              <a:solidFill>
                <a:schemeClr val="accent1"/>
              </a:solidFill>
              <a:prstDash val="solid"/>
              <a:miter lim="8000"/>
              <a:headEnd len="sm" w="sm" type="none"/>
              <a:tailEnd len="med" w="med" type="triangle"/>
            </a:ln>
          </p:spPr>
        </p:cxnSp>
        <p:cxnSp>
          <p:nvCxnSpPr>
            <p:cNvPr id="1446" name="Google Shape;1446;p57"/>
            <p:cNvCxnSpPr/>
            <p:nvPr/>
          </p:nvCxnSpPr>
          <p:spPr>
            <a:xfrm>
              <a:off x="4709047" y="2729329"/>
              <a:ext cx="3268042" cy="1527448"/>
            </a:xfrm>
            <a:prstGeom prst="straightConnector1">
              <a:avLst/>
            </a:prstGeom>
            <a:noFill/>
            <a:ln cap="flat" cmpd="sng" w="38100">
              <a:solidFill>
                <a:schemeClr val="accent1"/>
              </a:solidFill>
              <a:prstDash val="solid"/>
              <a:miter lim="8000"/>
              <a:headEnd len="sm" w="sm" type="none"/>
              <a:tailEnd len="med" w="med" type="triangle"/>
            </a:ln>
          </p:spPr>
        </p:cxnSp>
        <p:cxnSp>
          <p:nvCxnSpPr>
            <p:cNvPr id="1447" name="Google Shape;1447;p57"/>
            <p:cNvCxnSpPr/>
            <p:nvPr/>
          </p:nvCxnSpPr>
          <p:spPr>
            <a:xfrm flipH="1" rot="10800000">
              <a:off x="4567110" y="2787590"/>
              <a:ext cx="3487096" cy="1469186"/>
            </a:xfrm>
            <a:prstGeom prst="straightConnector1">
              <a:avLst/>
            </a:prstGeom>
            <a:noFill/>
            <a:ln cap="flat" cmpd="sng" w="38100">
              <a:solidFill>
                <a:schemeClr val="accent1"/>
              </a:solidFill>
              <a:prstDash val="solid"/>
              <a:miter lim="8000"/>
              <a:headEnd len="sm" w="sm" type="none"/>
              <a:tailEnd len="med" w="med" type="triangle"/>
            </a:ln>
          </p:spPr>
        </p:cxnSp>
        <p:cxnSp>
          <p:nvCxnSpPr>
            <p:cNvPr id="1448" name="Google Shape;1448;p57"/>
            <p:cNvCxnSpPr/>
            <p:nvPr/>
          </p:nvCxnSpPr>
          <p:spPr>
            <a:xfrm>
              <a:off x="4416311" y="4767406"/>
              <a:ext cx="3610655" cy="1344453"/>
            </a:xfrm>
            <a:prstGeom prst="straightConnector1">
              <a:avLst/>
            </a:prstGeom>
            <a:noFill/>
            <a:ln cap="flat" cmpd="sng" w="38100">
              <a:solidFill>
                <a:schemeClr val="accent1"/>
              </a:solidFill>
              <a:prstDash val="solid"/>
              <a:miter lim="8000"/>
              <a:headEnd len="sm" w="sm" type="none"/>
              <a:tailEnd len="med" w="med" type="triangle"/>
            </a:ln>
          </p:spPr>
        </p:cxnSp>
        <p:cxnSp>
          <p:nvCxnSpPr>
            <p:cNvPr id="1449" name="Google Shape;1449;p57"/>
            <p:cNvCxnSpPr/>
            <p:nvPr/>
          </p:nvCxnSpPr>
          <p:spPr>
            <a:xfrm flipH="1" rot="10800000">
              <a:off x="4706149" y="6222019"/>
              <a:ext cx="3270939" cy="497587"/>
            </a:xfrm>
            <a:prstGeom prst="straightConnector1">
              <a:avLst/>
            </a:prstGeom>
            <a:noFill/>
            <a:ln cap="flat" cmpd="sng" w="38100">
              <a:solidFill>
                <a:schemeClr val="accent1"/>
              </a:solidFill>
              <a:prstDash val="solid"/>
              <a:miter lim="8000"/>
              <a:headEnd len="sm" w="sm" type="none"/>
              <a:tailEnd len="med" w="med" type="triangle"/>
            </a:ln>
          </p:spPr>
        </p:cxnSp>
        <p:cxnSp>
          <p:nvCxnSpPr>
            <p:cNvPr id="1450" name="Google Shape;1450;p57"/>
            <p:cNvCxnSpPr/>
            <p:nvPr/>
          </p:nvCxnSpPr>
          <p:spPr>
            <a:xfrm>
              <a:off x="4644098" y="6755058"/>
              <a:ext cx="3410108" cy="1113370"/>
            </a:xfrm>
            <a:prstGeom prst="straightConnector1">
              <a:avLst/>
            </a:prstGeom>
            <a:noFill/>
            <a:ln cap="flat" cmpd="sng" w="38100">
              <a:solidFill>
                <a:schemeClr val="accent1"/>
              </a:solidFill>
              <a:prstDash val="solid"/>
              <a:miter lim="8000"/>
              <a:headEnd len="sm" w="sm" type="none"/>
              <a:tailEnd len="med" w="med" type="triangle"/>
            </a:ln>
          </p:spPr>
        </p:cxnSp>
        <p:cxnSp>
          <p:nvCxnSpPr>
            <p:cNvPr id="1451" name="Google Shape;1451;p57"/>
            <p:cNvCxnSpPr/>
            <p:nvPr/>
          </p:nvCxnSpPr>
          <p:spPr>
            <a:xfrm rot="10800000">
              <a:off x="9169970" y="5886744"/>
              <a:ext cx="2621753" cy="15610"/>
            </a:xfrm>
            <a:prstGeom prst="straightConnector1">
              <a:avLst/>
            </a:prstGeom>
            <a:noFill/>
            <a:ln cap="flat" cmpd="sng" w="38100">
              <a:solidFill>
                <a:schemeClr val="accent1"/>
              </a:solidFill>
              <a:prstDash val="solid"/>
              <a:miter lim="8000"/>
              <a:headEnd len="sm" w="sm" type="none"/>
              <a:tailEnd len="med" w="med" type="triangle"/>
            </a:ln>
          </p:spPr>
        </p:cxnSp>
        <p:cxnSp>
          <p:nvCxnSpPr>
            <p:cNvPr id="1452" name="Google Shape;1452;p57"/>
            <p:cNvCxnSpPr/>
            <p:nvPr/>
          </p:nvCxnSpPr>
          <p:spPr>
            <a:xfrm flipH="1">
              <a:off x="9244438" y="3219394"/>
              <a:ext cx="2420288" cy="1097624"/>
            </a:xfrm>
            <a:prstGeom prst="straightConnector1">
              <a:avLst/>
            </a:prstGeom>
            <a:noFill/>
            <a:ln cap="flat" cmpd="sng" w="38100">
              <a:solidFill>
                <a:schemeClr val="accent1"/>
              </a:solidFill>
              <a:prstDash val="solid"/>
              <a:miter lim="8000"/>
              <a:headEnd len="sm" w="sm" type="none"/>
              <a:tailEnd len="med" w="med" type="triangle"/>
            </a:ln>
          </p:spPr>
        </p:cxnSp>
        <p:cxnSp>
          <p:nvCxnSpPr>
            <p:cNvPr id="1453" name="Google Shape;1453;p57"/>
            <p:cNvCxnSpPr/>
            <p:nvPr/>
          </p:nvCxnSpPr>
          <p:spPr>
            <a:xfrm flipH="1">
              <a:off x="9244436" y="5992013"/>
              <a:ext cx="2547287" cy="1876415"/>
            </a:xfrm>
            <a:prstGeom prst="straightConnector1">
              <a:avLst/>
            </a:prstGeom>
            <a:noFill/>
            <a:ln cap="flat" cmpd="sng" w="38100">
              <a:solidFill>
                <a:schemeClr val="accent1"/>
              </a:solidFill>
              <a:prstDash val="solid"/>
              <a:miter lim="8000"/>
              <a:headEnd len="sm" w="sm" type="none"/>
              <a:tailEnd len="med" w="med" type="triangle"/>
            </a:ln>
          </p:spPr>
        </p:cxnSp>
        <p:cxnSp>
          <p:nvCxnSpPr>
            <p:cNvPr id="1454" name="Google Shape;1454;p57"/>
            <p:cNvCxnSpPr/>
            <p:nvPr/>
          </p:nvCxnSpPr>
          <p:spPr>
            <a:xfrm rot="10800000">
              <a:off x="9244437" y="2627500"/>
              <a:ext cx="2153660" cy="1"/>
            </a:xfrm>
            <a:prstGeom prst="straightConnector1">
              <a:avLst/>
            </a:prstGeom>
            <a:noFill/>
            <a:ln cap="flat" cmpd="sng" w="38100">
              <a:solidFill>
                <a:schemeClr val="accent1"/>
              </a:solidFill>
              <a:prstDash val="solid"/>
              <a:miter lim="8000"/>
              <a:headEnd len="sm" w="sm" type="none"/>
              <a:tailEnd len="med" w="med" type="triangle"/>
            </a:ln>
          </p:spPr>
        </p:cxnSp>
        <p:sp>
          <p:nvSpPr>
            <p:cNvPr id="1455" name="Google Shape;1455;p57"/>
            <p:cNvSpPr/>
            <p:nvPr/>
          </p:nvSpPr>
          <p:spPr>
            <a:xfrm>
              <a:off x="3297109" y="2035608"/>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rgbClr val="FFFFFF"/>
                  </a:solidFill>
                  <a:latin typeface="Open Sans"/>
                  <a:ea typeface="Open Sans"/>
                  <a:cs typeface="Open Sans"/>
                  <a:sym typeface="Open Sans"/>
                </a:rPr>
                <a:t>A</a:t>
              </a:r>
              <a:endParaRPr/>
            </a:p>
          </p:txBody>
        </p:sp>
        <p:sp>
          <p:nvSpPr>
            <p:cNvPr id="1456" name="Google Shape;1456;p57"/>
            <p:cNvSpPr/>
            <p:nvPr/>
          </p:nvSpPr>
          <p:spPr>
            <a:xfrm>
              <a:off x="3297109" y="3925307"/>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rgbClr val="FFFFFF"/>
                  </a:solidFill>
                  <a:latin typeface="Open Sans"/>
                  <a:ea typeface="Open Sans"/>
                  <a:cs typeface="Open Sans"/>
                  <a:sym typeface="Open Sans"/>
                </a:rPr>
                <a:t>B</a:t>
              </a:r>
              <a:endParaRPr/>
            </a:p>
          </p:txBody>
        </p:sp>
        <p:sp>
          <p:nvSpPr>
            <p:cNvPr id="1457" name="Google Shape;1457;p57"/>
            <p:cNvSpPr/>
            <p:nvPr/>
          </p:nvSpPr>
          <p:spPr>
            <a:xfrm>
              <a:off x="3424109" y="6167545"/>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rgbClr val="FFFFFF"/>
                  </a:solidFill>
                  <a:latin typeface="Open Sans"/>
                  <a:ea typeface="Open Sans"/>
                  <a:cs typeface="Open Sans"/>
                  <a:sym typeface="Open Sans"/>
                </a:rPr>
                <a:t>C</a:t>
              </a:r>
              <a:endParaRPr/>
            </a:p>
          </p:txBody>
        </p:sp>
        <p:sp>
          <p:nvSpPr>
            <p:cNvPr id="1458" name="Google Shape;1458;p57"/>
            <p:cNvSpPr/>
            <p:nvPr/>
          </p:nvSpPr>
          <p:spPr>
            <a:xfrm>
              <a:off x="7952504" y="7160876"/>
              <a:ext cx="1319174" cy="1319175"/>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Evan</a:t>
              </a:r>
              <a:endParaRPr/>
            </a:p>
          </p:txBody>
        </p:sp>
        <p:sp>
          <p:nvSpPr>
            <p:cNvPr id="1459" name="Google Shape;1459;p57"/>
            <p:cNvSpPr/>
            <p:nvPr/>
          </p:nvSpPr>
          <p:spPr>
            <a:xfrm>
              <a:off x="7952504" y="5370812"/>
              <a:ext cx="1319174" cy="1319175"/>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Stein</a:t>
              </a:r>
              <a:endParaRPr/>
            </a:p>
          </p:txBody>
        </p:sp>
        <p:sp>
          <p:nvSpPr>
            <p:cNvPr id="1460" name="Google Shape;1460;p57"/>
            <p:cNvSpPr/>
            <p:nvPr/>
          </p:nvSpPr>
          <p:spPr>
            <a:xfrm>
              <a:off x="7952504" y="3580749"/>
              <a:ext cx="1319174" cy="1319175"/>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Hillary</a:t>
              </a:r>
              <a:endParaRPr/>
            </a:p>
          </p:txBody>
        </p:sp>
        <p:sp>
          <p:nvSpPr>
            <p:cNvPr id="1461" name="Google Shape;1461;p57"/>
            <p:cNvSpPr/>
            <p:nvPr/>
          </p:nvSpPr>
          <p:spPr>
            <a:xfrm>
              <a:off x="7931025" y="1769205"/>
              <a:ext cx="1362131" cy="1362132"/>
            </a:xfrm>
            <a:prstGeom prst="ellipse">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1400">
                  <a:solidFill>
                    <a:srgbClr val="3F3F3F"/>
                  </a:solidFill>
                  <a:latin typeface="Open Sans"/>
                  <a:ea typeface="Open Sans"/>
                  <a:cs typeface="Open Sans"/>
                  <a:sym typeface="Open Sans"/>
                </a:rPr>
                <a:t>Trump</a:t>
              </a:r>
              <a:endParaRPr/>
            </a:p>
          </p:txBody>
        </p:sp>
        <p:sp>
          <p:nvSpPr>
            <p:cNvPr id="1462" name="Google Shape;1462;p57"/>
            <p:cNvSpPr/>
            <p:nvPr/>
          </p:nvSpPr>
          <p:spPr>
            <a:xfrm>
              <a:off x="11398098" y="2035608"/>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rgbClr val="FFFFFF"/>
                  </a:solidFill>
                  <a:latin typeface="Open Sans"/>
                  <a:ea typeface="Open Sans"/>
                  <a:cs typeface="Open Sans"/>
                  <a:sym typeface="Open Sans"/>
                </a:rPr>
                <a:t>D</a:t>
              </a:r>
              <a:endParaRPr/>
            </a:p>
          </p:txBody>
        </p:sp>
        <p:sp>
          <p:nvSpPr>
            <p:cNvPr id="1463" name="Google Shape;1463;p57"/>
            <p:cNvSpPr/>
            <p:nvPr/>
          </p:nvSpPr>
          <p:spPr>
            <a:xfrm>
              <a:off x="11664726" y="4952019"/>
              <a:ext cx="1270001" cy="1270001"/>
            </a:xfrm>
            <a:prstGeom prst="ellipse">
              <a:avLst/>
            </a:prstGeom>
            <a:solidFill>
              <a:schemeClr val="accent2"/>
            </a:solidFill>
            <a:ln cap="flat" cmpd="sng" w="12700">
              <a:solidFill>
                <a:srgbClr val="AD5B24"/>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rgbClr val="FFFFFF"/>
                  </a:solidFill>
                  <a:latin typeface="Open Sans"/>
                  <a:ea typeface="Open Sans"/>
                  <a:cs typeface="Open Sans"/>
                  <a:sym typeface="Open Sans"/>
                </a:rPr>
                <a:t>E</a:t>
              </a:r>
              <a:endParaRPr/>
            </a:p>
          </p:txBody>
        </p:sp>
        <p:sp>
          <p:nvSpPr>
            <p:cNvPr id="1464" name="Google Shape;1464;p57"/>
            <p:cNvSpPr/>
            <p:nvPr/>
          </p:nvSpPr>
          <p:spPr>
            <a:xfrm>
              <a:off x="5659414" y="2160304"/>
              <a:ext cx="1080387"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Creates</a:t>
              </a:r>
              <a:endParaRPr/>
            </a:p>
          </p:txBody>
        </p:sp>
        <p:sp>
          <p:nvSpPr>
            <p:cNvPr id="1465" name="Google Shape;1465;p57"/>
            <p:cNvSpPr/>
            <p:nvPr/>
          </p:nvSpPr>
          <p:spPr>
            <a:xfrm>
              <a:off x="5659414" y="2831743"/>
              <a:ext cx="1080387"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Creates</a:t>
              </a:r>
              <a:endParaRPr/>
            </a:p>
          </p:txBody>
        </p:sp>
        <p:sp>
          <p:nvSpPr>
            <p:cNvPr id="1466" name="Google Shape;1466;p57"/>
            <p:cNvSpPr/>
            <p:nvPr/>
          </p:nvSpPr>
          <p:spPr>
            <a:xfrm>
              <a:off x="10221661" y="7177165"/>
              <a:ext cx="1080387"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Creates</a:t>
              </a:r>
              <a:endParaRPr/>
            </a:p>
          </p:txBody>
        </p:sp>
        <p:sp>
          <p:nvSpPr>
            <p:cNvPr id="1467" name="Google Shape;1467;p57"/>
            <p:cNvSpPr/>
            <p:nvPr/>
          </p:nvSpPr>
          <p:spPr>
            <a:xfrm>
              <a:off x="5659414" y="4940911"/>
              <a:ext cx="1080387"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Creates</a:t>
              </a:r>
              <a:endParaRPr/>
            </a:p>
          </p:txBody>
        </p:sp>
        <p:sp>
          <p:nvSpPr>
            <p:cNvPr id="1468" name="Google Shape;1468;p57"/>
            <p:cNvSpPr/>
            <p:nvPr/>
          </p:nvSpPr>
          <p:spPr>
            <a:xfrm>
              <a:off x="5799678" y="3851994"/>
              <a:ext cx="75390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Likes</a:t>
              </a:r>
              <a:endParaRPr/>
            </a:p>
          </p:txBody>
        </p:sp>
        <p:sp>
          <p:nvSpPr>
            <p:cNvPr id="1469" name="Google Shape;1469;p57"/>
            <p:cNvSpPr/>
            <p:nvPr/>
          </p:nvSpPr>
          <p:spPr>
            <a:xfrm>
              <a:off x="10209661" y="2175943"/>
              <a:ext cx="75390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Likes</a:t>
              </a:r>
              <a:endParaRPr/>
            </a:p>
          </p:txBody>
        </p:sp>
        <p:sp>
          <p:nvSpPr>
            <p:cNvPr id="1470" name="Google Shape;1470;p57"/>
            <p:cNvSpPr/>
            <p:nvPr/>
          </p:nvSpPr>
          <p:spPr>
            <a:xfrm>
              <a:off x="5799678" y="6092912"/>
              <a:ext cx="75390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Likes</a:t>
              </a:r>
              <a:endParaRPr/>
            </a:p>
          </p:txBody>
        </p:sp>
        <p:sp>
          <p:nvSpPr>
            <p:cNvPr id="1471" name="Google Shape;1471;p57"/>
            <p:cNvSpPr/>
            <p:nvPr/>
          </p:nvSpPr>
          <p:spPr>
            <a:xfrm>
              <a:off x="5799678" y="7361830"/>
              <a:ext cx="75390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Likes</a:t>
              </a:r>
              <a:endParaRPr/>
            </a:p>
          </p:txBody>
        </p:sp>
        <p:sp>
          <p:nvSpPr>
            <p:cNvPr id="1472" name="Google Shape;1472;p57"/>
            <p:cNvSpPr/>
            <p:nvPr/>
          </p:nvSpPr>
          <p:spPr>
            <a:xfrm>
              <a:off x="10209661" y="5412144"/>
              <a:ext cx="75390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Likes</a:t>
              </a:r>
              <a:endParaRPr/>
            </a:p>
          </p:txBody>
        </p:sp>
        <p:sp>
          <p:nvSpPr>
            <p:cNvPr id="1473" name="Google Shape;1473;p57"/>
            <p:cNvSpPr/>
            <p:nvPr/>
          </p:nvSpPr>
          <p:spPr>
            <a:xfrm>
              <a:off x="10114280" y="3910610"/>
              <a:ext cx="975532"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Shares</a:t>
              </a:r>
              <a:endParaRPr/>
            </a:p>
          </p:txBody>
        </p:sp>
        <p:sp>
          <p:nvSpPr>
            <p:cNvPr id="1474" name="Google Shape;1474;p57"/>
            <p:cNvSpPr/>
            <p:nvPr/>
          </p:nvSpPr>
          <p:spPr>
            <a:xfrm>
              <a:off x="9296631" y="4553749"/>
              <a:ext cx="137359"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t/>
              </a:r>
              <a:endParaRPr sz="1400">
                <a:solidFill>
                  <a:srgbClr val="3F3F3F"/>
                </a:solidFill>
                <a:latin typeface="Open Sans"/>
                <a:ea typeface="Open Sans"/>
                <a:cs typeface="Open Sans"/>
                <a:sym typeface="Open Sans"/>
              </a:endParaRPr>
            </a:p>
          </p:txBody>
        </p:sp>
        <p:sp>
          <p:nvSpPr>
            <p:cNvPr id="1475" name="Google Shape;1475;p57"/>
            <p:cNvSpPr/>
            <p:nvPr/>
          </p:nvSpPr>
          <p:spPr>
            <a:xfrm>
              <a:off x="2018330" y="2226752"/>
              <a:ext cx="109287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US-22-F</a:t>
              </a:r>
              <a:endParaRPr/>
            </a:p>
          </p:txBody>
        </p:sp>
        <p:sp>
          <p:nvSpPr>
            <p:cNvPr id="1476" name="Google Shape;1476;p57"/>
            <p:cNvSpPr/>
            <p:nvPr/>
          </p:nvSpPr>
          <p:spPr>
            <a:xfrm>
              <a:off x="2078599" y="4490871"/>
              <a:ext cx="1111940"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UK-28-F</a:t>
              </a:r>
              <a:endParaRPr/>
            </a:p>
          </p:txBody>
        </p:sp>
        <p:sp>
          <p:nvSpPr>
            <p:cNvPr id="1477" name="Google Shape;1477;p57"/>
            <p:cNvSpPr/>
            <p:nvPr/>
          </p:nvSpPr>
          <p:spPr>
            <a:xfrm>
              <a:off x="2121165" y="6579026"/>
              <a:ext cx="119534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US-32-M</a:t>
              </a:r>
              <a:endParaRPr/>
            </a:p>
          </p:txBody>
        </p:sp>
        <p:sp>
          <p:nvSpPr>
            <p:cNvPr id="1478" name="Google Shape;1478;p57"/>
            <p:cNvSpPr/>
            <p:nvPr/>
          </p:nvSpPr>
          <p:spPr>
            <a:xfrm>
              <a:off x="12978593" y="2356775"/>
              <a:ext cx="1195346"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US-22-M</a:t>
              </a:r>
              <a:endParaRPr/>
            </a:p>
          </p:txBody>
        </p:sp>
        <p:sp>
          <p:nvSpPr>
            <p:cNvPr id="1479" name="Google Shape;1479;p57"/>
            <p:cNvSpPr/>
            <p:nvPr/>
          </p:nvSpPr>
          <p:spPr>
            <a:xfrm>
              <a:off x="13217201" y="5363500"/>
              <a:ext cx="1214411"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UK-19-M</a:t>
              </a:r>
              <a:endParaRPr/>
            </a:p>
          </p:txBody>
        </p:sp>
        <p:sp>
          <p:nvSpPr>
            <p:cNvPr id="1480" name="Google Shape;1480;p57"/>
            <p:cNvSpPr/>
            <p:nvPr/>
          </p:nvSpPr>
          <p:spPr>
            <a:xfrm>
              <a:off x="9296630" y="4560308"/>
              <a:ext cx="773353" cy="542052"/>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1400">
                  <a:solidFill>
                    <a:srgbClr val="3F3F3F"/>
                  </a:solidFill>
                  <a:latin typeface="Open Sans"/>
                  <a:ea typeface="Open Sans"/>
                  <a:cs typeface="Open Sans"/>
                  <a:sym typeface="Open Sans"/>
                </a:rPr>
                <a:t>Texts</a:t>
              </a:r>
              <a:endParaRPr sz="1400">
                <a:solidFill>
                  <a:srgbClr val="3F3F3F"/>
                </a:solidFill>
                <a:latin typeface="Open Sans"/>
                <a:ea typeface="Open Sans"/>
                <a:cs typeface="Open Sans"/>
                <a:sym typeface="Open Sans"/>
              </a:endParaRPr>
            </a:p>
          </p:txBody>
        </p:sp>
      </p:grpSp>
      <p:sp>
        <p:nvSpPr>
          <p:cNvPr id="1481" name="Google Shape;1481;p57"/>
          <p:cNvSpPr/>
          <p:nvPr/>
        </p:nvSpPr>
        <p:spPr>
          <a:xfrm>
            <a:off x="4791811" y="1169036"/>
            <a:ext cx="674857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MOTIF FINDING FOR PRESIDENTIAL ELECTIONS</a:t>
            </a:r>
            <a:endParaRPr sz="2200">
              <a:solidFill>
                <a:srgbClr val="3F3F3F"/>
              </a:solidFill>
              <a:latin typeface="Calibri"/>
              <a:ea typeface="Calibri"/>
              <a:cs typeface="Calibri"/>
              <a:sym typeface="Calibri"/>
            </a:endParaRPr>
          </a:p>
        </p:txBody>
      </p:sp>
      <p:sp>
        <p:nvSpPr>
          <p:cNvPr id="1482" name="Google Shape;1482;p5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GraphFrames (Contd.)</a:t>
            </a:r>
            <a:endParaRPr/>
          </a:p>
        </p:txBody>
      </p:sp>
      <p:pic>
        <p:nvPicPr>
          <p:cNvPr id="1483" name="Google Shape;1483;p57"/>
          <p:cNvPicPr preferRelativeResize="0"/>
          <p:nvPr/>
        </p:nvPicPr>
        <p:blipFill rotWithShape="1">
          <a:blip r:embed="rId3">
            <a:alphaModFix/>
          </a:blip>
          <a:srcRect b="0" l="0" r="0" t="0"/>
          <a:stretch/>
        </p:blipFill>
        <p:spPr>
          <a:xfrm>
            <a:off x="4366260" y="870793"/>
            <a:ext cx="7509932" cy="2743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grpSp>
        <p:nvGrpSpPr>
          <p:cNvPr id="1488" name="Google Shape;1488;p58"/>
          <p:cNvGrpSpPr/>
          <p:nvPr/>
        </p:nvGrpSpPr>
        <p:grpSpPr>
          <a:xfrm>
            <a:off x="937488" y="2982272"/>
            <a:ext cx="15028488" cy="5566051"/>
            <a:chOff x="400538" y="638053"/>
            <a:chExt cx="15028486" cy="5910161"/>
          </a:xfrm>
        </p:grpSpPr>
        <p:sp>
          <p:nvSpPr>
            <p:cNvPr id="1489" name="Google Shape;1489;p58"/>
            <p:cNvSpPr/>
            <p:nvPr/>
          </p:nvSpPr>
          <p:spPr>
            <a:xfrm>
              <a:off x="400538" y="638053"/>
              <a:ext cx="15028486" cy="591016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rgbClr val="3F3F3F"/>
                </a:solidFill>
                <a:latin typeface="Calibri"/>
                <a:ea typeface="Calibri"/>
                <a:cs typeface="Calibri"/>
                <a:sym typeface="Calibri"/>
              </a:endParaRPr>
            </a:p>
          </p:txBody>
        </p:sp>
        <p:sp>
          <p:nvSpPr>
            <p:cNvPr id="1490" name="Google Shape;1490;p58"/>
            <p:cNvSpPr/>
            <p:nvPr/>
          </p:nvSpPr>
          <p:spPr>
            <a:xfrm>
              <a:off x="1022413" y="771975"/>
              <a:ext cx="14197929" cy="5619364"/>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//g is a graphFrame</a:t>
              </a:r>
              <a:endParaRPr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SIMPLE SUB-GRAPH</a:t>
              </a:r>
              <a:endParaRPr/>
            </a:p>
            <a:p>
              <a:pPr indent="0" lvl="0" marL="0" marR="0" rtl="0" algn="l">
                <a:spcBef>
                  <a:spcPts val="0"/>
                </a:spcBef>
                <a:spcAft>
                  <a:spcPts val="0"/>
                </a:spcAft>
                <a:buNone/>
              </a:pPr>
              <a:r>
                <a:rPr i="1" lang="en-US" sz="2000">
                  <a:solidFill>
                    <a:srgbClr val="3F3F3F"/>
                  </a:solidFill>
                  <a:latin typeface="Courier New"/>
                  <a:ea typeface="Courier New"/>
                  <a:cs typeface="Courier New"/>
                  <a:sym typeface="Courier New"/>
                </a:rPr>
                <a:t>// Select subgraph of users older than 30, and edges of type "friend"</a:t>
              </a:r>
              <a:endParaRPr i="0"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lang="en-US" sz="2000">
                  <a:solidFill>
                    <a:srgbClr val="3F3F3F"/>
                  </a:solidFill>
                  <a:latin typeface="Courier New"/>
                  <a:ea typeface="Courier New"/>
                  <a:cs typeface="Courier New"/>
                  <a:sym typeface="Courier New"/>
                </a:rPr>
                <a:t> v2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g.vertices.filter("age &gt; 30")</a:t>
              </a:r>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lang="en-US" sz="2000">
                  <a:solidFill>
                    <a:srgbClr val="3F3F3F"/>
                  </a:solidFill>
                  <a:latin typeface="Courier New"/>
                  <a:ea typeface="Courier New"/>
                  <a:cs typeface="Courier New"/>
                  <a:sym typeface="Courier New"/>
                </a:rPr>
                <a:t> e2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g.edges.filter("relationship = 'friend'")</a:t>
              </a:r>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b="0" lang="en-US" sz="2000">
                  <a:solidFill>
                    <a:srgbClr val="3F3F3F"/>
                  </a:solidFill>
                  <a:latin typeface="Courier New"/>
                  <a:ea typeface="Courier New"/>
                  <a:cs typeface="Courier New"/>
                  <a:sym typeface="Courier New"/>
                </a:rPr>
                <a:t> g2 </a:t>
              </a:r>
              <a:r>
                <a:rPr b="1" lang="en-US" sz="2000">
                  <a:solidFill>
                    <a:srgbClr val="3F3F3F"/>
                  </a:solidFill>
                  <a:latin typeface="Courier New"/>
                  <a:ea typeface="Courier New"/>
                  <a:cs typeface="Courier New"/>
                  <a:sym typeface="Courier New"/>
                </a:rPr>
                <a:t>=</a:t>
              </a:r>
              <a:r>
                <a:rPr b="0" lang="en-US" sz="2000">
                  <a:solidFill>
                    <a:srgbClr val="3F3F3F"/>
                  </a:solidFill>
                  <a:latin typeface="Courier New"/>
                  <a:ea typeface="Courier New"/>
                  <a:cs typeface="Courier New"/>
                  <a:sym typeface="Courier New"/>
                </a:rPr>
                <a:t> </a:t>
              </a:r>
              <a:r>
                <a:rPr b="1" lang="en-US" sz="2000">
                  <a:solidFill>
                    <a:srgbClr val="3F3F3F"/>
                  </a:solidFill>
                  <a:latin typeface="Courier New"/>
                  <a:ea typeface="Courier New"/>
                  <a:cs typeface="Courier New"/>
                  <a:sym typeface="Courier New"/>
                </a:rPr>
                <a:t>GraphFrame</a:t>
              </a:r>
              <a:r>
                <a:rPr b="0" lang="en-US" sz="2000">
                  <a:solidFill>
                    <a:srgbClr val="3F3F3F"/>
                  </a:solidFill>
                  <a:latin typeface="Courier New"/>
                  <a:ea typeface="Courier New"/>
                  <a:cs typeface="Courier New"/>
                  <a:sym typeface="Courier New"/>
                </a:rPr>
                <a:t>(v2, e2)</a:t>
              </a:r>
              <a:endParaRPr/>
            </a:p>
            <a:p>
              <a:pPr indent="0" lvl="0" marL="0" marR="0" rtl="0" algn="l">
                <a:spcBef>
                  <a:spcPts val="0"/>
                </a:spcBef>
                <a:spcAft>
                  <a:spcPts val="0"/>
                </a:spcAft>
                <a:buNone/>
              </a:pPr>
              <a:r>
                <a:t/>
              </a:r>
              <a:endParaRPr b="0"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COMPLEX SUB-GRAPH</a:t>
              </a:r>
              <a:endParaRPr/>
            </a:p>
            <a:p>
              <a:pPr indent="0" lvl="0" marL="0" marR="0" rtl="0" algn="l">
                <a:spcBef>
                  <a:spcPts val="0"/>
                </a:spcBef>
                <a:spcAft>
                  <a:spcPts val="0"/>
                </a:spcAft>
                <a:buNone/>
              </a:pPr>
              <a:r>
                <a:rPr i="1" lang="en-US" sz="2000">
                  <a:solidFill>
                    <a:srgbClr val="3F3F3F"/>
                  </a:solidFill>
                  <a:latin typeface="Courier New"/>
                  <a:ea typeface="Courier New"/>
                  <a:cs typeface="Courier New"/>
                  <a:sym typeface="Courier New"/>
                </a:rPr>
                <a:t>// Select subgraph based on edges "e" of type “follow"</a:t>
              </a:r>
              <a:r>
                <a:rPr i="0" lang="en-US" sz="2000">
                  <a:solidFill>
                    <a:srgbClr val="3F3F3F"/>
                  </a:solidFill>
                  <a:latin typeface="Courier New"/>
                  <a:ea typeface="Courier New"/>
                  <a:cs typeface="Courier New"/>
                  <a:sym typeface="Courier New"/>
                </a:rPr>
                <a:t>  </a:t>
              </a:r>
              <a:r>
                <a:rPr i="1" lang="en-US" sz="2000">
                  <a:solidFill>
                    <a:srgbClr val="3F3F3F"/>
                  </a:solidFill>
                  <a:latin typeface="Courier New"/>
                  <a:ea typeface="Courier New"/>
                  <a:cs typeface="Courier New"/>
                  <a:sym typeface="Courier New"/>
                </a:rPr>
                <a:t>pointing from a younger user "a" to an older user "b".</a:t>
              </a:r>
              <a:endParaRPr i="0"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lang="en-US" sz="2000">
                  <a:solidFill>
                    <a:srgbClr val="3F3F3F"/>
                  </a:solidFill>
                  <a:latin typeface="Courier New"/>
                  <a:ea typeface="Courier New"/>
                  <a:cs typeface="Courier New"/>
                  <a:sym typeface="Courier New"/>
                </a:rPr>
                <a:t> paths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g.find("(a)-[e]-&gt;(b)")</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.filter("e.relationship = 'follow'")</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.filter("a.age &lt; b.age")</a:t>
              </a:r>
              <a:endParaRPr/>
            </a:p>
            <a:p>
              <a:pPr indent="0" lvl="0" marL="0" marR="0" rtl="0" algn="l">
                <a:spcBef>
                  <a:spcPts val="0"/>
                </a:spcBef>
                <a:spcAft>
                  <a:spcPts val="0"/>
                </a:spcAft>
                <a:buNone/>
              </a:pPr>
              <a:r>
                <a:rPr i="1" lang="en-US" sz="2000">
                  <a:solidFill>
                    <a:srgbClr val="3F3F3F"/>
                  </a:solidFill>
                  <a:latin typeface="Courier New"/>
                  <a:ea typeface="Courier New"/>
                  <a:cs typeface="Courier New"/>
                  <a:sym typeface="Courier New"/>
                </a:rPr>
                <a:t>// "paths" contains vertex info. Extract the edges.</a:t>
              </a:r>
              <a:endParaRPr i="0"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lang="en-US" sz="2000">
                  <a:solidFill>
                    <a:srgbClr val="3F3F3F"/>
                  </a:solidFill>
                  <a:latin typeface="Courier New"/>
                  <a:ea typeface="Courier New"/>
                  <a:cs typeface="Courier New"/>
                  <a:sym typeface="Courier New"/>
                </a:rPr>
                <a:t> e2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paths.select("e.src", "e.dst", “e.relationship")     // OR val e2 = paths.select("e.*")</a:t>
              </a:r>
              <a:endParaRPr/>
            </a:p>
            <a:p>
              <a:pPr indent="0" lvl="0" marL="0" marR="0" rtl="0" algn="l">
                <a:spcBef>
                  <a:spcPts val="0"/>
                </a:spcBef>
                <a:spcAft>
                  <a:spcPts val="0"/>
                </a:spcAft>
                <a:buNone/>
              </a:pPr>
              <a:r>
                <a:rPr b="1" lang="en-US" sz="2000">
                  <a:solidFill>
                    <a:srgbClr val="3F3F3F"/>
                  </a:solidFill>
                  <a:latin typeface="Courier New"/>
                  <a:ea typeface="Courier New"/>
                  <a:cs typeface="Courier New"/>
                  <a:sym typeface="Courier New"/>
                </a:rPr>
                <a:t>val</a:t>
              </a:r>
              <a:r>
                <a:rPr lang="en-US" sz="2000">
                  <a:solidFill>
                    <a:srgbClr val="3F3F3F"/>
                  </a:solidFill>
                  <a:latin typeface="Courier New"/>
                  <a:ea typeface="Courier New"/>
                  <a:cs typeface="Courier New"/>
                  <a:sym typeface="Courier New"/>
                </a:rPr>
                <a:t> g2 </a:t>
              </a:r>
              <a:r>
                <a:rPr b="1" lang="en-US" sz="2000">
                  <a:solidFill>
                    <a:srgbClr val="3F3F3F"/>
                  </a:solidFill>
                  <a:latin typeface="Courier New"/>
                  <a:ea typeface="Courier New"/>
                  <a:cs typeface="Courier New"/>
                  <a:sym typeface="Courier New"/>
                </a:rPr>
                <a:t>=</a:t>
              </a:r>
              <a:r>
                <a:rPr lang="en-US" sz="2000">
                  <a:solidFill>
                    <a:srgbClr val="3F3F3F"/>
                  </a:solidFill>
                  <a:latin typeface="Courier New"/>
                  <a:ea typeface="Courier New"/>
                  <a:cs typeface="Courier New"/>
                  <a:sym typeface="Courier New"/>
                </a:rPr>
                <a:t> </a:t>
              </a:r>
              <a:r>
                <a:rPr b="1" lang="en-US" sz="2000">
                  <a:solidFill>
                    <a:srgbClr val="3F3F3F"/>
                  </a:solidFill>
                  <a:latin typeface="Courier New"/>
                  <a:ea typeface="Courier New"/>
                  <a:cs typeface="Courier New"/>
                  <a:sym typeface="Courier New"/>
                </a:rPr>
                <a:t>GraphFrame</a:t>
              </a:r>
              <a:r>
                <a:rPr lang="en-US" sz="2000">
                  <a:solidFill>
                    <a:srgbClr val="3F3F3F"/>
                  </a:solidFill>
                  <a:latin typeface="Courier New"/>
                  <a:ea typeface="Courier New"/>
                  <a:cs typeface="Courier New"/>
                  <a:sym typeface="Courier New"/>
                </a:rPr>
                <a:t>(g.vertices, e2)   //constructing graphFrames</a:t>
              </a:r>
              <a:endParaRPr sz="2000">
                <a:solidFill>
                  <a:srgbClr val="3F3F3F"/>
                </a:solidFill>
                <a:latin typeface="Courier New"/>
                <a:ea typeface="Courier New"/>
                <a:cs typeface="Courier New"/>
                <a:sym typeface="Courier New"/>
              </a:endParaRPr>
            </a:p>
            <a:p>
              <a:pPr indent="0" lvl="0" marL="0" marR="0" rtl="0" algn="l">
                <a:lnSpc>
                  <a:spcPct val="188888"/>
                </a:lnSpc>
                <a:spcBef>
                  <a:spcPts val="0"/>
                </a:spcBef>
                <a:spcAft>
                  <a:spcPts val="0"/>
                </a:spcAft>
                <a:buNone/>
              </a:pPr>
              <a:r>
                <a:t/>
              </a:r>
              <a:endParaRPr sz="1800">
                <a:solidFill>
                  <a:srgbClr val="3F3F3F"/>
                </a:solidFill>
                <a:latin typeface="Calibri"/>
                <a:ea typeface="Calibri"/>
                <a:cs typeface="Calibri"/>
                <a:sym typeface="Calibri"/>
              </a:endParaRPr>
            </a:p>
          </p:txBody>
        </p:sp>
      </p:grpSp>
      <p:sp>
        <p:nvSpPr>
          <p:cNvPr id="1491" name="Google Shape;1491;p58"/>
          <p:cNvSpPr txBox="1"/>
          <p:nvPr/>
        </p:nvSpPr>
        <p:spPr>
          <a:xfrm>
            <a:off x="1589873" y="1782811"/>
            <a:ext cx="14167421" cy="75719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Select subgraphs based on a combination of motif finding and DataFrame filters.</a:t>
            </a:r>
            <a:endParaRPr/>
          </a:p>
        </p:txBody>
      </p:sp>
      <p:sp>
        <p:nvSpPr>
          <p:cNvPr id="1492" name="Google Shape;1492;p58"/>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3" name="Google Shape;1493;p58"/>
          <p:cNvSpPr/>
          <p:nvPr/>
        </p:nvSpPr>
        <p:spPr>
          <a:xfrm>
            <a:off x="7208947" y="1169036"/>
            <a:ext cx="191430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SUBGRAPHS</a:t>
            </a:r>
            <a:endParaRPr sz="2200">
              <a:solidFill>
                <a:srgbClr val="3F3F3F"/>
              </a:solidFill>
              <a:latin typeface="Calibri"/>
              <a:ea typeface="Calibri"/>
              <a:cs typeface="Calibri"/>
              <a:sym typeface="Calibri"/>
            </a:endParaRPr>
          </a:p>
        </p:txBody>
      </p:sp>
      <p:sp>
        <p:nvSpPr>
          <p:cNvPr id="1494" name="Google Shape;1494;p5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GraphFrames (Contd.)</a:t>
            </a:r>
            <a:endParaRPr/>
          </a:p>
        </p:txBody>
      </p:sp>
      <p:pic>
        <p:nvPicPr>
          <p:cNvPr id="1495" name="Google Shape;1495;p58"/>
          <p:cNvPicPr preferRelativeResize="0"/>
          <p:nvPr/>
        </p:nvPicPr>
        <p:blipFill rotWithShape="1">
          <a:blip r:embed="rId3">
            <a:alphaModFix/>
          </a:blip>
          <a:srcRect b="0" l="0" r="0" t="0"/>
          <a:stretch/>
        </p:blipFill>
        <p:spPr>
          <a:xfrm>
            <a:off x="4366260" y="870793"/>
            <a:ext cx="7509932" cy="27432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sp>
        <p:nvSpPr>
          <p:cNvPr id="1500" name="Google Shape;1500;p59"/>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1501" name="Google Shape;1501;p59"/>
          <p:cNvSpPr txBox="1"/>
          <p:nvPr>
            <p:ph idx="2" type="body"/>
          </p:nvPr>
        </p:nvSpPr>
        <p:spPr>
          <a:xfrm>
            <a:off x="926743" y="2380586"/>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7: </a:t>
            </a:r>
            <a:r>
              <a:rPr b="1" lang="en-US"/>
              <a:t>GraphFrame Algorithms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6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a:t>
            </a:r>
            <a:endParaRPr/>
          </a:p>
        </p:txBody>
      </p:sp>
      <p:graphicFrame>
        <p:nvGraphicFramePr>
          <p:cNvPr id="1507" name="Google Shape;1507;p60"/>
          <p:cNvGraphicFramePr/>
          <p:nvPr/>
        </p:nvGraphicFramePr>
        <p:xfrm>
          <a:off x="611853" y="2124384"/>
          <a:ext cx="3000000" cy="3000000"/>
        </p:xfrm>
        <a:graphic>
          <a:graphicData uri="http://schemas.openxmlformats.org/drawingml/2006/table">
            <a:tbl>
              <a:tblPr>
                <a:noFill/>
                <a:tableStyleId>{683969FE-00B3-4EF3-812D-B533BCE2601A}</a:tableStyleId>
              </a:tblPr>
              <a:tblGrid>
                <a:gridCol w="4696400"/>
                <a:gridCol w="5528425"/>
                <a:gridCol w="5074825"/>
              </a:tblGrid>
              <a:tr h="1055050">
                <a:tc>
                  <a:txBody>
                    <a:bodyPr/>
                    <a:lstStyle/>
                    <a:p>
                      <a:pPr indent="0" lvl="0" marL="0" marR="0" rtl="0" algn="ctr">
                        <a:lnSpc>
                          <a:spcPct val="158333"/>
                        </a:lnSpc>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Algorithm</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58333"/>
                        </a:lnSpc>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Use Cases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58333"/>
                        </a:lnSpc>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GraphX Wrapper/DF Implementation</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735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PageRank</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important vertices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GraphX Wrapper</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0550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Connected Components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groups of components, communities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GraphX Wrapper</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0550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Strongly Connected Components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groups of components, communities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GraphX Wrapper</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10550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Label Propagation</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groups of components, communities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GraphX Wrapper</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735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Shortest Path</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path between a set of vertices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GraphX Wrapper</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735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Breadth-First Search</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Finds path between a set of vertices</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DataFrame Implementation</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573550">
                <a:tc>
                  <a:txBody>
                    <a:bodyPr/>
                    <a:lstStyle/>
                    <a:p>
                      <a:pPr indent="0" lvl="0" marL="168275" marR="0" rtl="0" algn="l">
                        <a:lnSpc>
                          <a:spcPct val="158333"/>
                        </a:lnSpc>
                        <a:spcBef>
                          <a:spcPts val="0"/>
                        </a:spcBef>
                        <a:spcAft>
                          <a:spcPts val="0"/>
                        </a:spcAft>
                        <a:buNone/>
                      </a:pPr>
                      <a:r>
                        <a:rPr b="0" lang="en-US" sz="2400" u="none" cap="none" strike="noStrike">
                          <a:solidFill>
                            <a:srgbClr val="3F3F3F"/>
                          </a:solidFill>
                          <a:latin typeface="Open Sans SemiBold"/>
                          <a:ea typeface="Open Sans SemiBold"/>
                          <a:cs typeface="Open Sans SemiBold"/>
                          <a:sym typeface="Open Sans SemiBold"/>
                        </a:rPr>
                        <a:t>Triangle Counting</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Find subgraphs—use cases in SNA</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177800" marR="0" rtl="0" algn="l">
                        <a:lnSpc>
                          <a:spcPct val="158333"/>
                        </a:lnSpc>
                        <a:spcBef>
                          <a:spcPts val="0"/>
                        </a:spcBef>
                        <a:spcAft>
                          <a:spcPts val="0"/>
                        </a:spcAft>
                        <a:buNone/>
                      </a:pPr>
                      <a:r>
                        <a:rPr lang="en-US" sz="2400" u="none" cap="none" strike="noStrike">
                          <a:solidFill>
                            <a:srgbClr val="3F3F3F"/>
                          </a:solidFill>
                          <a:latin typeface="Open Sans"/>
                          <a:ea typeface="Open Sans"/>
                          <a:cs typeface="Open Sans"/>
                          <a:sym typeface="Open Sans"/>
                        </a:rPr>
                        <a:t>DataFrame Implementation</a:t>
                      </a:r>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pic>
        <p:nvPicPr>
          <p:cNvPr id="1508" name="Google Shape;1508;p60"/>
          <p:cNvPicPr preferRelativeResize="0"/>
          <p:nvPr/>
        </p:nvPicPr>
        <p:blipFill rotWithShape="1">
          <a:blip r:embed="rId3">
            <a:alphaModFix/>
          </a:blip>
          <a:srcRect b="0" l="0" r="0" t="0"/>
          <a:stretch/>
        </p:blipFill>
        <p:spPr>
          <a:xfrm>
            <a:off x="5632450" y="870793"/>
            <a:ext cx="4977552" cy="27432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61"/>
          <p:cNvSpPr/>
          <p:nvPr/>
        </p:nvSpPr>
        <p:spPr>
          <a:xfrm>
            <a:off x="482476" y="2612662"/>
            <a:ext cx="15650619" cy="129640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4" name="Google Shape;1514;p6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 (Contd.)</a:t>
            </a:r>
            <a:endParaRPr/>
          </a:p>
        </p:txBody>
      </p:sp>
      <p:sp>
        <p:nvSpPr>
          <p:cNvPr id="1515" name="Google Shape;1515;p61"/>
          <p:cNvSpPr txBox="1"/>
          <p:nvPr>
            <p:ph idx="4294967295" type="body"/>
          </p:nvPr>
        </p:nvSpPr>
        <p:spPr>
          <a:xfrm>
            <a:off x="738438" y="2008336"/>
            <a:ext cx="14787312" cy="480398"/>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Clr>
                <a:srgbClr val="3F3F3F"/>
              </a:buClr>
              <a:buSzPts val="2200"/>
              <a:buFont typeface="Calibri"/>
              <a:buAutoNum type="arabicPeriod"/>
            </a:pPr>
            <a:r>
              <a:rPr b="1" lang="en-US" sz="2200">
                <a:solidFill>
                  <a:srgbClr val="3F3F3F"/>
                </a:solidFill>
                <a:latin typeface="Open Sans SemiBold"/>
                <a:ea typeface="Open Sans SemiBold"/>
                <a:cs typeface="Open Sans SemiBold"/>
                <a:sym typeface="Open Sans SemiBold"/>
              </a:rPr>
              <a:t>BFS-Breadth-First search (BFS)</a:t>
            </a:r>
            <a:endParaRPr sz="2200">
              <a:solidFill>
                <a:srgbClr val="3F3F3F"/>
              </a:solidFill>
              <a:latin typeface="Open Sans"/>
              <a:ea typeface="Open Sans"/>
              <a:cs typeface="Open Sans"/>
              <a:sym typeface="Open Sans"/>
            </a:endParaRPr>
          </a:p>
        </p:txBody>
      </p:sp>
      <p:pic>
        <p:nvPicPr>
          <p:cNvPr id="1516" name="Google Shape;1516;p61"/>
          <p:cNvPicPr preferRelativeResize="0"/>
          <p:nvPr/>
        </p:nvPicPr>
        <p:blipFill rotWithShape="1">
          <a:blip r:embed="rId3">
            <a:alphaModFix/>
          </a:blip>
          <a:srcRect b="0" l="0" r="0" t="0"/>
          <a:stretch/>
        </p:blipFill>
        <p:spPr>
          <a:xfrm>
            <a:off x="4671060" y="870793"/>
            <a:ext cx="6900332" cy="274320"/>
          </a:xfrm>
          <a:prstGeom prst="rect">
            <a:avLst/>
          </a:prstGeom>
          <a:noFill/>
          <a:ln>
            <a:noFill/>
          </a:ln>
        </p:spPr>
      </p:pic>
      <p:sp>
        <p:nvSpPr>
          <p:cNvPr id="1517" name="Google Shape;1517;p61"/>
          <p:cNvSpPr txBox="1"/>
          <p:nvPr/>
        </p:nvSpPr>
        <p:spPr>
          <a:xfrm>
            <a:off x="738438" y="2693307"/>
            <a:ext cx="15613063" cy="2222129"/>
          </a:xfrm>
          <a:prstGeom prst="rect">
            <a:avLst/>
          </a:prstGeom>
          <a:noFill/>
          <a:ln>
            <a:noFill/>
          </a:ln>
        </p:spPr>
        <p:txBody>
          <a:bodyPr anchorCtr="0" anchor="t" bIns="45700" lIns="91425" spcFirstLastPara="1" rIns="91425" wrap="square" tIns="45700">
            <a:normAutofit/>
          </a:bodyPr>
          <a:lstStyle/>
          <a:p>
            <a:pPr indent="-361188" lvl="0" marL="361188" marR="0" rtl="0" algn="l">
              <a:lnSpc>
                <a:spcPct val="120000"/>
              </a:lnSpc>
              <a:spcBef>
                <a:spcPts val="0"/>
              </a:spcBef>
              <a:spcAft>
                <a:spcPts val="0"/>
              </a:spcAft>
              <a:buClr>
                <a:srgbClr val="333333"/>
              </a:buClr>
              <a:buSzPts val="2200"/>
              <a:buFont typeface="Arial"/>
              <a:buNone/>
            </a:pPr>
            <a:r>
              <a:t/>
            </a:r>
            <a:endParaRPr sz="2200">
              <a:solidFill>
                <a:srgbClr val="3F3F3F"/>
              </a:solidFill>
              <a:latin typeface="Open Sans"/>
              <a:ea typeface="Open Sans"/>
              <a:cs typeface="Open Sans"/>
              <a:sym typeface="Open Sans"/>
            </a:endParaRPr>
          </a:p>
          <a:p>
            <a:pPr indent="0" lvl="0" marL="0" marR="0" rtl="0" algn="l">
              <a:lnSpc>
                <a:spcPct val="163636"/>
              </a:lnSpc>
              <a:spcBef>
                <a:spcPts val="0"/>
              </a:spcBef>
              <a:spcAft>
                <a:spcPts val="0"/>
              </a:spcAft>
              <a:buClr>
                <a:srgbClr val="333333"/>
              </a:buClr>
              <a:buSzPts val="2200"/>
              <a:buFont typeface="Arial"/>
              <a:buNone/>
            </a:pPr>
            <a:r>
              <a:t/>
            </a:r>
            <a:endParaRPr sz="2200">
              <a:solidFill>
                <a:srgbClr val="3F3F3F"/>
              </a:solidFill>
              <a:latin typeface="Open Sans"/>
              <a:ea typeface="Open Sans"/>
              <a:cs typeface="Open Sans"/>
              <a:sym typeface="Open Sans"/>
            </a:endParaRPr>
          </a:p>
        </p:txBody>
      </p:sp>
      <p:sp>
        <p:nvSpPr>
          <p:cNvPr id="1518" name="Google Shape;1518;p61"/>
          <p:cNvSpPr/>
          <p:nvPr/>
        </p:nvSpPr>
        <p:spPr>
          <a:xfrm>
            <a:off x="1129507" y="2809352"/>
            <a:ext cx="13357726" cy="88793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3F3F3F"/>
                </a:solidFill>
                <a:latin typeface="Courier New"/>
                <a:ea typeface="Courier New"/>
                <a:cs typeface="Courier New"/>
                <a:sym typeface="Courier New"/>
              </a:rPr>
              <a:t>val</a:t>
            </a:r>
            <a:r>
              <a:rPr lang="en-US" sz="2200">
                <a:solidFill>
                  <a:srgbClr val="3F3F3F"/>
                </a:solidFill>
                <a:latin typeface="Courier New"/>
                <a:ea typeface="Courier New"/>
                <a:cs typeface="Courier New"/>
                <a:sym typeface="Courier New"/>
              </a:rPr>
              <a:t> paths = g.bfs.fromExpr("name = 'Esther'").toExpr("age &lt; 32").run()</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paths.show()</a:t>
            </a:r>
            <a:endParaRPr/>
          </a:p>
        </p:txBody>
      </p:sp>
      <p:sp>
        <p:nvSpPr>
          <p:cNvPr id="1519" name="Google Shape;1519;p61"/>
          <p:cNvSpPr/>
          <p:nvPr/>
        </p:nvSpPr>
        <p:spPr>
          <a:xfrm>
            <a:off x="482476" y="4915436"/>
            <a:ext cx="15650619" cy="218708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0" name="Google Shape;1520;p61"/>
          <p:cNvSpPr/>
          <p:nvPr/>
        </p:nvSpPr>
        <p:spPr>
          <a:xfrm>
            <a:off x="1323849" y="5126702"/>
            <a:ext cx="13357726" cy="1717393"/>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None/>
            </a:pPr>
            <a:r>
              <a:rPr b="1" lang="en-US" sz="2200">
                <a:solidFill>
                  <a:srgbClr val="3F3F3F"/>
                </a:solidFill>
                <a:latin typeface="Open Sans"/>
                <a:ea typeface="Open Sans"/>
                <a:cs typeface="Open Sans"/>
                <a:sym typeface="Open Sans"/>
              </a:rPr>
              <a:t>Example:-</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val results2 = g.pageRank.resetProbability(0.15).maxIter(10).run()</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 Run PageRank until convergence to tolerance "tol".</a:t>
            </a:r>
            <a:endParaRPr/>
          </a:p>
          <a:p>
            <a:pPr indent="0" lvl="0" marL="0" marR="0" rtl="0" algn="l">
              <a:lnSpc>
                <a:spcPct val="120000"/>
              </a:lnSpc>
              <a:spcBef>
                <a:spcPts val="0"/>
              </a:spcBef>
              <a:spcAft>
                <a:spcPts val="0"/>
              </a:spcAft>
              <a:buNone/>
            </a:pPr>
            <a:r>
              <a:rPr lang="en-US" sz="2200">
                <a:solidFill>
                  <a:srgbClr val="3F3F3F"/>
                </a:solidFill>
                <a:latin typeface="Courier New"/>
                <a:ea typeface="Courier New"/>
                <a:cs typeface="Courier New"/>
                <a:sym typeface="Courier New"/>
              </a:rPr>
              <a:t>val results = g.pageRank.resetProbability(0.15).tol(0.01).run()</a:t>
            </a:r>
            <a:endParaRPr/>
          </a:p>
        </p:txBody>
      </p:sp>
      <p:sp>
        <p:nvSpPr>
          <p:cNvPr id="1521" name="Google Shape;1521;p61"/>
          <p:cNvSpPr/>
          <p:nvPr/>
        </p:nvSpPr>
        <p:spPr>
          <a:xfrm>
            <a:off x="738438" y="4356274"/>
            <a:ext cx="15394657" cy="43088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200"/>
              <a:buFont typeface="Calibri"/>
              <a:buAutoNum type="arabicPeriod" startAt="2"/>
            </a:pPr>
            <a:r>
              <a:rPr b="1" lang="en-US" sz="2200">
                <a:solidFill>
                  <a:srgbClr val="3F3F3F"/>
                </a:solidFill>
                <a:latin typeface="Open Sans SemiBold"/>
                <a:ea typeface="Open Sans SemiBold"/>
                <a:cs typeface="Open Sans SemiBold"/>
                <a:sym typeface="Open Sans SemiBold"/>
              </a:rPr>
              <a:t>Page Rank:</a:t>
            </a:r>
            <a:endParaRPr sz="2200">
              <a:solidFill>
                <a:srgbClr val="3F3F3F"/>
              </a:solidFill>
              <a:latin typeface="Open Sans"/>
              <a:ea typeface="Open Sans"/>
              <a:cs typeface="Open Sans"/>
              <a:sym typeface="Open Sans"/>
            </a:endParaRPr>
          </a:p>
        </p:txBody>
      </p:sp>
      <p:sp>
        <p:nvSpPr>
          <p:cNvPr id="1522" name="Google Shape;1522;p61"/>
          <p:cNvSpPr/>
          <p:nvPr/>
        </p:nvSpPr>
        <p:spPr>
          <a:xfrm>
            <a:off x="5338691" y="1169036"/>
            <a:ext cx="565481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A BRIEF ABOUT VARIOUS ALGORITHMS</a:t>
            </a:r>
            <a:endParaRPr sz="2200">
              <a:solidFill>
                <a:srgbClr val="3F3F3F"/>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62"/>
          <p:cNvSpPr txBox="1"/>
          <p:nvPr/>
        </p:nvSpPr>
        <p:spPr>
          <a:xfrm>
            <a:off x="641583" y="1963899"/>
            <a:ext cx="14787312" cy="477347"/>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0000"/>
              </a:lnSpc>
              <a:spcBef>
                <a:spcPts val="0"/>
              </a:spcBef>
              <a:spcAft>
                <a:spcPts val="0"/>
              </a:spcAft>
              <a:buClr>
                <a:srgbClr val="3F3F3F"/>
              </a:buClr>
              <a:buSzPts val="2200"/>
              <a:buFont typeface="Calibri"/>
              <a:buAutoNum type="arabicPeriod" startAt="3"/>
            </a:pPr>
            <a:r>
              <a:rPr b="1" lang="en-US" sz="2200">
                <a:solidFill>
                  <a:srgbClr val="3F3F3F"/>
                </a:solidFill>
                <a:latin typeface="Open Sans SemiBold"/>
                <a:ea typeface="Open Sans SemiBold"/>
                <a:cs typeface="Open Sans SemiBold"/>
                <a:sym typeface="Open Sans SemiBold"/>
              </a:rPr>
              <a:t>Triangle Count:</a:t>
            </a:r>
            <a:endParaRPr sz="2200">
              <a:solidFill>
                <a:srgbClr val="3F3F3F"/>
              </a:solidFill>
              <a:latin typeface="Open Sans"/>
              <a:ea typeface="Open Sans"/>
              <a:cs typeface="Open Sans"/>
              <a:sym typeface="Open Sans"/>
            </a:endParaRPr>
          </a:p>
        </p:txBody>
      </p:sp>
      <p:sp>
        <p:nvSpPr>
          <p:cNvPr id="1528" name="Google Shape;1528;p62"/>
          <p:cNvSpPr/>
          <p:nvPr/>
        </p:nvSpPr>
        <p:spPr>
          <a:xfrm>
            <a:off x="483316" y="2396149"/>
            <a:ext cx="15426844" cy="118846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9" name="Google Shape;1529;p62"/>
          <p:cNvSpPr txBox="1"/>
          <p:nvPr>
            <p:ph idx="4294967295" type="body"/>
          </p:nvPr>
        </p:nvSpPr>
        <p:spPr>
          <a:xfrm>
            <a:off x="865358" y="2514920"/>
            <a:ext cx="15613063" cy="114238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val results = g.triangleCount.run()</a:t>
            </a:r>
            <a:endParaRPr/>
          </a:p>
          <a:p>
            <a:pPr indent="0" lvl="0" marL="0" rtl="0" algn="l">
              <a:lnSpc>
                <a:spcPct val="120000"/>
              </a:lnSpc>
              <a:spcBef>
                <a:spcPts val="0"/>
              </a:spcBef>
              <a:spcAft>
                <a:spcPts val="0"/>
              </a:spcAft>
              <a:buClr>
                <a:srgbClr val="3F3F3F"/>
              </a:buClr>
              <a:buSzPts val="2200"/>
              <a:buFont typeface="Courier New"/>
              <a:buNone/>
            </a:pPr>
            <a:r>
              <a:rPr lang="en-US" sz="2200">
                <a:solidFill>
                  <a:srgbClr val="3F3F3F"/>
                </a:solidFill>
                <a:latin typeface="Courier New"/>
                <a:ea typeface="Courier New"/>
                <a:cs typeface="Courier New"/>
                <a:sym typeface="Courier New"/>
              </a:rPr>
              <a:t>results.select("id", "count").show()</a:t>
            </a:r>
            <a:endParaRPr/>
          </a:p>
        </p:txBody>
      </p:sp>
      <p:sp>
        <p:nvSpPr>
          <p:cNvPr id="1530" name="Google Shape;1530;p62"/>
          <p:cNvSpPr/>
          <p:nvPr/>
        </p:nvSpPr>
        <p:spPr>
          <a:xfrm>
            <a:off x="483316" y="4422870"/>
            <a:ext cx="15426844" cy="114863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1" name="Google Shape;1531;p62"/>
          <p:cNvSpPr txBox="1"/>
          <p:nvPr/>
        </p:nvSpPr>
        <p:spPr>
          <a:xfrm>
            <a:off x="865358" y="4595867"/>
            <a:ext cx="15613063" cy="1142385"/>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val results = g.shortestPaths.landmarks(Seq("a", "d")).run()</a:t>
            </a:r>
            <a:endParaRPr/>
          </a:p>
          <a:p>
            <a:pPr indent="0" lvl="0" marL="0" marR="0" rtl="0" algn="l">
              <a:lnSpc>
                <a:spcPct val="120000"/>
              </a:lnSpc>
              <a:spcBef>
                <a:spcPts val="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results.select("id", "distances").show()</a:t>
            </a:r>
            <a:endParaRPr/>
          </a:p>
        </p:txBody>
      </p:sp>
      <p:sp>
        <p:nvSpPr>
          <p:cNvPr id="1532" name="Google Shape;1532;p62"/>
          <p:cNvSpPr/>
          <p:nvPr/>
        </p:nvSpPr>
        <p:spPr>
          <a:xfrm>
            <a:off x="483316" y="6686698"/>
            <a:ext cx="15426844" cy="152599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3" name="Google Shape;1533;p62"/>
          <p:cNvSpPr txBox="1"/>
          <p:nvPr/>
        </p:nvSpPr>
        <p:spPr>
          <a:xfrm>
            <a:off x="865358" y="6974234"/>
            <a:ext cx="15613063" cy="1142385"/>
          </a:xfrm>
          <a:prstGeom prst="rect">
            <a:avLst/>
          </a:prstGeom>
          <a:no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val result = g.labelPropagation.maxIter(5).run()</a:t>
            </a:r>
            <a:endParaRPr/>
          </a:p>
          <a:p>
            <a:pPr indent="0" lvl="0" marL="0" marR="0" rtl="0" algn="l">
              <a:lnSpc>
                <a:spcPct val="120000"/>
              </a:lnSpc>
              <a:spcBef>
                <a:spcPts val="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result.select("id", "label").show()</a:t>
            </a:r>
            <a:endParaRPr/>
          </a:p>
        </p:txBody>
      </p:sp>
      <p:sp>
        <p:nvSpPr>
          <p:cNvPr id="1534" name="Google Shape;1534;p62"/>
          <p:cNvSpPr/>
          <p:nvPr/>
        </p:nvSpPr>
        <p:spPr>
          <a:xfrm>
            <a:off x="641583" y="3953331"/>
            <a:ext cx="14982701" cy="43088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200"/>
              <a:buFont typeface="Calibri"/>
              <a:buAutoNum type="arabicPeriod" startAt="4"/>
            </a:pPr>
            <a:r>
              <a:rPr lang="en-US" sz="2200">
                <a:solidFill>
                  <a:srgbClr val="3F3F3F"/>
                </a:solidFill>
                <a:latin typeface="Open Sans SemiBold"/>
                <a:ea typeface="Open Sans SemiBold"/>
                <a:cs typeface="Open Sans SemiBold"/>
                <a:sym typeface="Open Sans SemiBold"/>
              </a:rPr>
              <a:t>Shortest paths</a:t>
            </a:r>
            <a:r>
              <a:rPr lang="en-US" sz="2200">
                <a:solidFill>
                  <a:srgbClr val="3F3F3F"/>
                </a:solidFill>
                <a:latin typeface="Open Sans"/>
                <a:ea typeface="Open Sans"/>
                <a:cs typeface="Open Sans"/>
                <a:sym typeface="Open Sans"/>
              </a:rPr>
              <a:t>:</a:t>
            </a:r>
            <a:endParaRPr/>
          </a:p>
        </p:txBody>
      </p:sp>
      <p:sp>
        <p:nvSpPr>
          <p:cNvPr id="1535" name="Google Shape;1535;p62"/>
          <p:cNvSpPr/>
          <p:nvPr/>
        </p:nvSpPr>
        <p:spPr>
          <a:xfrm>
            <a:off x="641583" y="6201667"/>
            <a:ext cx="15268576" cy="43088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200"/>
              <a:buFont typeface="Calibri"/>
              <a:buAutoNum type="arabicPeriod" startAt="5"/>
            </a:pPr>
            <a:r>
              <a:rPr lang="en-US" sz="2200">
                <a:solidFill>
                  <a:srgbClr val="3F3F3F"/>
                </a:solidFill>
                <a:latin typeface="Open Sans SemiBold"/>
                <a:ea typeface="Open Sans SemiBold"/>
                <a:cs typeface="Open Sans SemiBold"/>
                <a:sym typeface="Open Sans SemiBold"/>
              </a:rPr>
              <a:t>Label Propagation Algorithms</a:t>
            </a:r>
            <a:r>
              <a:rPr lang="en-US" sz="2200">
                <a:solidFill>
                  <a:srgbClr val="3F3F3F"/>
                </a:solidFill>
                <a:latin typeface="Open Sans"/>
                <a:ea typeface="Open Sans"/>
                <a:cs typeface="Open Sans"/>
                <a:sym typeface="Open Sans"/>
              </a:rPr>
              <a:t>:</a:t>
            </a:r>
            <a:endParaRPr/>
          </a:p>
        </p:txBody>
      </p:sp>
      <p:sp>
        <p:nvSpPr>
          <p:cNvPr id="1536" name="Google Shape;1536;p62"/>
          <p:cNvSpPr/>
          <p:nvPr/>
        </p:nvSpPr>
        <p:spPr>
          <a:xfrm>
            <a:off x="5338691" y="1169036"/>
            <a:ext cx="565481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A BRIEF ABOUT VARIOUS ALGORITHMS</a:t>
            </a:r>
            <a:endParaRPr sz="2200">
              <a:solidFill>
                <a:srgbClr val="3F3F3F"/>
              </a:solidFill>
              <a:latin typeface="Calibri"/>
              <a:ea typeface="Calibri"/>
              <a:cs typeface="Calibri"/>
              <a:sym typeface="Calibri"/>
            </a:endParaRPr>
          </a:p>
        </p:txBody>
      </p:sp>
      <p:sp>
        <p:nvSpPr>
          <p:cNvPr id="1537" name="Google Shape;1537;p6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 (Contd.)</a:t>
            </a:r>
            <a:endParaRPr/>
          </a:p>
        </p:txBody>
      </p:sp>
      <p:pic>
        <p:nvPicPr>
          <p:cNvPr id="1538" name="Google Shape;1538;p62"/>
          <p:cNvPicPr preferRelativeResize="0"/>
          <p:nvPr/>
        </p:nvPicPr>
        <p:blipFill rotWithShape="1">
          <a:blip r:embed="rId3">
            <a:alphaModFix/>
          </a:blip>
          <a:srcRect b="0" l="0" r="0" t="0"/>
          <a:stretch/>
        </p:blipFill>
        <p:spPr>
          <a:xfrm>
            <a:off x="4671060" y="870793"/>
            <a:ext cx="6900332" cy="27432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63"/>
          <p:cNvSpPr/>
          <p:nvPr/>
        </p:nvSpPr>
        <p:spPr>
          <a:xfrm>
            <a:off x="934720" y="3246702"/>
            <a:ext cx="14698148" cy="519408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4" name="Google Shape;1544;p63"/>
          <p:cNvSpPr/>
          <p:nvPr/>
        </p:nvSpPr>
        <p:spPr>
          <a:xfrm>
            <a:off x="1354850" y="3246703"/>
            <a:ext cx="13255926" cy="46204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//Loading vertices/edges from a Parquet Source</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vertices = spark.read.parquet(....)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edges=spark.read.parquet(...)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graph = GraphFrame(vertices,edges)</a:t>
            </a:r>
            <a:endParaRPr/>
          </a:p>
          <a:p>
            <a:pPr indent="0" lvl="0" marL="0" marR="0" rtl="0" algn="l">
              <a:lnSpc>
                <a:spcPct val="150000"/>
              </a:lnSpc>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//Saving a data frame to a Parquet Source</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graph.vertices.write.parquet(....)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graph.edges.write.parquet(....)</a:t>
            </a:r>
            <a:endParaRPr/>
          </a:p>
        </p:txBody>
      </p:sp>
      <p:sp>
        <p:nvSpPr>
          <p:cNvPr id="1545" name="Google Shape;1545;p63"/>
          <p:cNvSpPr txBox="1"/>
          <p:nvPr/>
        </p:nvSpPr>
        <p:spPr>
          <a:xfrm>
            <a:off x="1589873" y="1782811"/>
            <a:ext cx="14167421" cy="67091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GraphFrames can be loaded from various data sources and saved using the same DataFrame API. </a:t>
            </a:r>
            <a:endParaRPr/>
          </a:p>
        </p:txBody>
      </p:sp>
      <p:sp>
        <p:nvSpPr>
          <p:cNvPr id="1546" name="Google Shape;1546;p63"/>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7" name="Google Shape;1547;p63"/>
          <p:cNvSpPr/>
          <p:nvPr/>
        </p:nvSpPr>
        <p:spPr>
          <a:xfrm>
            <a:off x="5132321" y="1169036"/>
            <a:ext cx="606755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LOADING AND SAVING OF GRAPHFRAMES</a:t>
            </a:r>
            <a:endParaRPr sz="2200">
              <a:solidFill>
                <a:srgbClr val="3F3F3F"/>
              </a:solidFill>
              <a:latin typeface="Calibri"/>
              <a:ea typeface="Calibri"/>
              <a:cs typeface="Calibri"/>
              <a:sym typeface="Calibri"/>
            </a:endParaRPr>
          </a:p>
        </p:txBody>
      </p:sp>
      <p:sp>
        <p:nvSpPr>
          <p:cNvPr id="1548" name="Google Shape;1548;p6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 (Contd.)</a:t>
            </a:r>
            <a:endParaRPr/>
          </a:p>
        </p:txBody>
      </p:sp>
      <p:pic>
        <p:nvPicPr>
          <p:cNvPr id="1549" name="Google Shape;1549;p63"/>
          <p:cNvPicPr preferRelativeResize="0"/>
          <p:nvPr/>
        </p:nvPicPr>
        <p:blipFill rotWithShape="1">
          <a:blip r:embed="rId3">
            <a:alphaModFix/>
          </a:blip>
          <a:srcRect b="0" l="0" r="0" t="0"/>
          <a:stretch/>
        </p:blipFill>
        <p:spPr>
          <a:xfrm>
            <a:off x="4671060" y="870793"/>
            <a:ext cx="6900332" cy="2743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
          <p:cNvSpPr txBox="1"/>
          <p:nvPr>
            <p:ph idx="4294967295" type="body"/>
          </p:nvPr>
        </p:nvSpPr>
        <p:spPr>
          <a:xfrm>
            <a:off x="957285" y="1208838"/>
            <a:ext cx="15528925" cy="5814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solidFill>
                <a:srgbClr val="3F3F3F"/>
              </a:solidFill>
            </a:endParaRPr>
          </a:p>
          <a:p>
            <a:pPr indent="0" lvl="0" marL="0" rtl="0" algn="l">
              <a:lnSpc>
                <a:spcPct val="90000"/>
              </a:lnSpc>
              <a:spcBef>
                <a:spcPts val="1000"/>
              </a:spcBef>
              <a:spcAft>
                <a:spcPts val="0"/>
              </a:spcAft>
              <a:buClr>
                <a:schemeClr val="dk1"/>
              </a:buClr>
              <a:buSzPts val="2800"/>
              <a:buNone/>
            </a:pPr>
            <a:r>
              <a:t/>
            </a:r>
            <a:endParaRPr>
              <a:solidFill>
                <a:srgbClr val="3F3F3F"/>
              </a:solidFill>
            </a:endParaRPr>
          </a:p>
          <a:p>
            <a:pPr indent="0" lvl="0" marL="0" rtl="0" algn="l">
              <a:lnSpc>
                <a:spcPct val="90000"/>
              </a:lnSpc>
              <a:spcBef>
                <a:spcPts val="1000"/>
              </a:spcBef>
              <a:spcAft>
                <a:spcPts val="0"/>
              </a:spcAft>
              <a:buClr>
                <a:schemeClr val="dk1"/>
              </a:buClr>
              <a:buSzPts val="2800"/>
              <a:buNone/>
            </a:pPr>
            <a:r>
              <a:t/>
            </a:r>
            <a:endParaRPr>
              <a:solidFill>
                <a:srgbClr val="3F3F3F"/>
              </a:solidFill>
            </a:endParaRPr>
          </a:p>
          <a:p>
            <a:pPr indent="0" lvl="0" marL="0" rtl="0" algn="l">
              <a:lnSpc>
                <a:spcPct val="90000"/>
              </a:lnSpc>
              <a:spcBef>
                <a:spcPts val="1000"/>
              </a:spcBef>
              <a:spcAft>
                <a:spcPts val="0"/>
              </a:spcAft>
              <a:buClr>
                <a:schemeClr val="dk1"/>
              </a:buClr>
              <a:buSzPts val="2800"/>
              <a:buNone/>
            </a:pPr>
            <a:r>
              <a:t/>
            </a:r>
            <a:endParaRPr>
              <a:solidFill>
                <a:srgbClr val="3F3F3F"/>
              </a:solidFill>
            </a:endParaRPr>
          </a:p>
          <a:p>
            <a:pPr indent="0" lvl="0" marL="0" rtl="0" algn="l">
              <a:lnSpc>
                <a:spcPct val="90000"/>
              </a:lnSpc>
              <a:spcBef>
                <a:spcPts val="1000"/>
              </a:spcBef>
              <a:spcAft>
                <a:spcPts val="0"/>
              </a:spcAft>
              <a:buClr>
                <a:schemeClr val="dk1"/>
              </a:buClr>
              <a:buSzPts val="2800"/>
              <a:buNone/>
            </a:pPr>
            <a:r>
              <a:t/>
            </a:r>
            <a:endParaRPr>
              <a:solidFill>
                <a:srgbClr val="3F3F3F"/>
              </a:solidFill>
            </a:endParaRPr>
          </a:p>
          <a:p>
            <a:pPr indent="0" lvl="0" marL="0" rtl="0" algn="l">
              <a:lnSpc>
                <a:spcPct val="90000"/>
              </a:lnSpc>
              <a:spcBef>
                <a:spcPts val="1000"/>
              </a:spcBef>
              <a:spcAft>
                <a:spcPts val="0"/>
              </a:spcAft>
              <a:buClr>
                <a:schemeClr val="dk1"/>
              </a:buClr>
              <a:buSzPts val="2800"/>
              <a:buNone/>
            </a:pPr>
            <a:r>
              <a:t/>
            </a:r>
            <a:endParaRPr>
              <a:solidFill>
                <a:srgbClr val="3F3F3F"/>
              </a:solidFill>
            </a:endParaRPr>
          </a:p>
        </p:txBody>
      </p:sp>
      <p:pic>
        <p:nvPicPr>
          <p:cNvPr descr="Picture 1" id="447" name="Google Shape;447;p6"/>
          <p:cNvPicPr preferRelativeResize="0"/>
          <p:nvPr/>
        </p:nvPicPr>
        <p:blipFill rotWithShape="1">
          <a:blip r:embed="rId3">
            <a:alphaModFix/>
          </a:blip>
          <a:srcRect b="0" l="0" r="0" t="0"/>
          <a:stretch/>
        </p:blipFill>
        <p:spPr>
          <a:xfrm>
            <a:off x="2857842" y="4000284"/>
            <a:ext cx="4456314" cy="2976014"/>
          </a:xfrm>
          <a:prstGeom prst="rect">
            <a:avLst/>
          </a:prstGeom>
          <a:noFill/>
          <a:ln>
            <a:noFill/>
          </a:ln>
        </p:spPr>
      </p:pic>
      <p:sp>
        <p:nvSpPr>
          <p:cNvPr id="448" name="Google Shape;448;p6"/>
          <p:cNvSpPr/>
          <p:nvPr/>
        </p:nvSpPr>
        <p:spPr>
          <a:xfrm>
            <a:off x="4012437" y="3468969"/>
            <a:ext cx="1933092" cy="461663"/>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1" lang="en-US" sz="2400">
                <a:solidFill>
                  <a:schemeClr val="dk1"/>
                </a:solidFill>
                <a:latin typeface="Open Sans"/>
                <a:ea typeface="Open Sans"/>
                <a:cs typeface="Open Sans"/>
                <a:sym typeface="Open Sans"/>
              </a:rPr>
              <a:t>Web Graphs</a:t>
            </a:r>
            <a:endParaRPr/>
          </a:p>
        </p:txBody>
      </p:sp>
      <p:grpSp>
        <p:nvGrpSpPr>
          <p:cNvPr id="449" name="Google Shape;449;p6"/>
          <p:cNvGrpSpPr/>
          <p:nvPr/>
        </p:nvGrpSpPr>
        <p:grpSpPr>
          <a:xfrm>
            <a:off x="9220512" y="4000284"/>
            <a:ext cx="3837955" cy="3130070"/>
            <a:chOff x="7670372" y="2409922"/>
            <a:chExt cx="3837955" cy="3130070"/>
          </a:xfrm>
        </p:grpSpPr>
        <p:pic>
          <p:nvPicPr>
            <p:cNvPr descr="Picture 2" id="450" name="Google Shape;450;p6"/>
            <p:cNvPicPr preferRelativeResize="0"/>
            <p:nvPr/>
          </p:nvPicPr>
          <p:blipFill rotWithShape="1">
            <a:blip r:embed="rId4">
              <a:alphaModFix/>
            </a:blip>
            <a:srcRect b="0" l="0" r="0" t="0"/>
            <a:stretch/>
          </p:blipFill>
          <p:spPr>
            <a:xfrm>
              <a:off x="10400169" y="2556225"/>
              <a:ext cx="1108158" cy="796002"/>
            </a:xfrm>
            <a:prstGeom prst="rect">
              <a:avLst/>
            </a:prstGeom>
            <a:noFill/>
            <a:ln>
              <a:noFill/>
            </a:ln>
          </p:spPr>
        </p:pic>
        <p:pic>
          <p:nvPicPr>
            <p:cNvPr descr="Picture 3" id="451" name="Google Shape;451;p6"/>
            <p:cNvPicPr preferRelativeResize="0"/>
            <p:nvPr/>
          </p:nvPicPr>
          <p:blipFill rotWithShape="1">
            <a:blip r:embed="rId5">
              <a:alphaModFix/>
            </a:blip>
            <a:srcRect b="0" l="0" r="0" t="0"/>
            <a:stretch/>
          </p:blipFill>
          <p:spPr>
            <a:xfrm>
              <a:off x="10700448" y="3886908"/>
              <a:ext cx="604171" cy="543833"/>
            </a:xfrm>
            <a:prstGeom prst="rect">
              <a:avLst/>
            </a:prstGeom>
            <a:noFill/>
            <a:ln>
              <a:noFill/>
            </a:ln>
          </p:spPr>
        </p:pic>
        <p:pic>
          <p:nvPicPr>
            <p:cNvPr descr="Picture 6" id="452" name="Google Shape;452;p6"/>
            <p:cNvPicPr preferRelativeResize="0"/>
            <p:nvPr/>
          </p:nvPicPr>
          <p:blipFill rotWithShape="1">
            <a:blip r:embed="rId6">
              <a:alphaModFix/>
            </a:blip>
            <a:srcRect b="0" l="0" r="0" t="0"/>
            <a:stretch/>
          </p:blipFill>
          <p:spPr>
            <a:xfrm>
              <a:off x="10679268" y="5104125"/>
              <a:ext cx="829059" cy="435867"/>
            </a:xfrm>
            <a:prstGeom prst="rect">
              <a:avLst/>
            </a:prstGeom>
            <a:noFill/>
            <a:ln>
              <a:noFill/>
            </a:ln>
          </p:spPr>
        </p:pic>
        <p:pic>
          <p:nvPicPr>
            <p:cNvPr descr="Picture 7" id="453" name="Google Shape;453;p6"/>
            <p:cNvPicPr preferRelativeResize="0"/>
            <p:nvPr/>
          </p:nvPicPr>
          <p:blipFill rotWithShape="1">
            <a:blip r:embed="rId7">
              <a:alphaModFix/>
            </a:blip>
            <a:srcRect b="0" l="0" r="0" t="0"/>
            <a:stretch/>
          </p:blipFill>
          <p:spPr>
            <a:xfrm>
              <a:off x="7773212" y="2409922"/>
              <a:ext cx="587583" cy="835914"/>
            </a:xfrm>
            <a:prstGeom prst="rect">
              <a:avLst/>
            </a:prstGeom>
            <a:noFill/>
            <a:ln>
              <a:noFill/>
            </a:ln>
          </p:spPr>
        </p:pic>
        <p:pic>
          <p:nvPicPr>
            <p:cNvPr descr="Picture 10" id="454" name="Google Shape;454;p6"/>
            <p:cNvPicPr preferRelativeResize="0"/>
            <p:nvPr/>
          </p:nvPicPr>
          <p:blipFill rotWithShape="1">
            <a:blip r:embed="rId7">
              <a:alphaModFix/>
            </a:blip>
            <a:srcRect b="0" l="0" r="0" t="0"/>
            <a:stretch/>
          </p:blipFill>
          <p:spPr>
            <a:xfrm flipH="1" rot="10800000">
              <a:off x="7670372" y="3698271"/>
              <a:ext cx="587583" cy="835915"/>
            </a:xfrm>
            <a:prstGeom prst="rect">
              <a:avLst/>
            </a:prstGeom>
            <a:noFill/>
            <a:ln>
              <a:noFill/>
            </a:ln>
          </p:spPr>
        </p:pic>
        <p:pic>
          <p:nvPicPr>
            <p:cNvPr descr="Picture 11" id="455" name="Google Shape;455;p6"/>
            <p:cNvPicPr preferRelativeResize="0"/>
            <p:nvPr/>
          </p:nvPicPr>
          <p:blipFill rotWithShape="1">
            <a:blip r:embed="rId7">
              <a:alphaModFix/>
            </a:blip>
            <a:srcRect b="0" l="0" r="0" t="0"/>
            <a:stretch/>
          </p:blipFill>
          <p:spPr>
            <a:xfrm>
              <a:off x="7751373" y="4568664"/>
              <a:ext cx="587583" cy="835915"/>
            </a:xfrm>
            <a:prstGeom prst="rect">
              <a:avLst/>
            </a:prstGeom>
            <a:noFill/>
            <a:ln>
              <a:noFill/>
            </a:ln>
          </p:spPr>
        </p:pic>
        <p:cxnSp>
          <p:nvCxnSpPr>
            <p:cNvPr id="456" name="Google Shape;456;p6"/>
            <p:cNvCxnSpPr/>
            <p:nvPr/>
          </p:nvCxnSpPr>
          <p:spPr>
            <a:xfrm>
              <a:off x="8439165" y="2879449"/>
              <a:ext cx="1882632" cy="149554"/>
            </a:xfrm>
            <a:prstGeom prst="straightConnector1">
              <a:avLst/>
            </a:prstGeom>
            <a:noFill/>
            <a:ln cap="flat" cmpd="sng" w="19050">
              <a:solidFill>
                <a:schemeClr val="accent1"/>
              </a:solidFill>
              <a:prstDash val="solid"/>
              <a:miter lim="800000"/>
              <a:headEnd len="sm" w="sm" type="none"/>
              <a:tailEnd len="sm" w="sm" type="none"/>
            </a:ln>
          </p:spPr>
        </p:cxnSp>
        <p:cxnSp>
          <p:nvCxnSpPr>
            <p:cNvPr id="457" name="Google Shape;457;p6"/>
            <p:cNvCxnSpPr/>
            <p:nvPr/>
          </p:nvCxnSpPr>
          <p:spPr>
            <a:xfrm flipH="1" rot="10800000">
              <a:off x="8360794" y="3206699"/>
              <a:ext cx="1835472" cy="656153"/>
            </a:xfrm>
            <a:prstGeom prst="straightConnector1">
              <a:avLst/>
            </a:prstGeom>
            <a:noFill/>
            <a:ln cap="flat" cmpd="sng" w="19050">
              <a:solidFill>
                <a:schemeClr val="accent1"/>
              </a:solidFill>
              <a:prstDash val="solid"/>
              <a:miter lim="800000"/>
              <a:headEnd len="sm" w="sm" type="none"/>
              <a:tailEnd len="sm" w="sm" type="none"/>
            </a:ln>
          </p:spPr>
        </p:cxnSp>
        <p:cxnSp>
          <p:nvCxnSpPr>
            <p:cNvPr id="458" name="Google Shape;458;p6"/>
            <p:cNvCxnSpPr/>
            <p:nvPr/>
          </p:nvCxnSpPr>
          <p:spPr>
            <a:xfrm>
              <a:off x="8439165" y="4063366"/>
              <a:ext cx="1882632" cy="149554"/>
            </a:xfrm>
            <a:prstGeom prst="straightConnector1">
              <a:avLst/>
            </a:prstGeom>
            <a:noFill/>
            <a:ln cap="flat" cmpd="sng" w="19050">
              <a:solidFill>
                <a:schemeClr val="accent1"/>
              </a:solidFill>
              <a:prstDash val="solid"/>
              <a:miter lim="800000"/>
              <a:headEnd len="sm" w="sm" type="none"/>
              <a:tailEnd len="sm" w="sm" type="none"/>
            </a:ln>
          </p:spPr>
        </p:cxnSp>
        <p:cxnSp>
          <p:nvCxnSpPr>
            <p:cNvPr id="459" name="Google Shape;459;p6"/>
            <p:cNvCxnSpPr/>
            <p:nvPr/>
          </p:nvCxnSpPr>
          <p:spPr>
            <a:xfrm flipH="1" rot="10800000">
              <a:off x="8439166" y="4315838"/>
              <a:ext cx="1835472" cy="656153"/>
            </a:xfrm>
            <a:prstGeom prst="straightConnector1">
              <a:avLst/>
            </a:prstGeom>
            <a:noFill/>
            <a:ln cap="flat" cmpd="sng" w="19050">
              <a:solidFill>
                <a:schemeClr val="accent1"/>
              </a:solidFill>
              <a:prstDash val="solid"/>
              <a:miter lim="800000"/>
              <a:headEnd len="sm" w="sm" type="none"/>
              <a:tailEnd len="sm" w="sm" type="none"/>
            </a:ln>
          </p:spPr>
        </p:cxnSp>
        <p:cxnSp>
          <p:nvCxnSpPr>
            <p:cNvPr id="460" name="Google Shape;460;p6"/>
            <p:cNvCxnSpPr/>
            <p:nvPr/>
          </p:nvCxnSpPr>
          <p:spPr>
            <a:xfrm>
              <a:off x="8517538" y="5172505"/>
              <a:ext cx="1882632" cy="149554"/>
            </a:xfrm>
            <a:prstGeom prst="straightConnector1">
              <a:avLst/>
            </a:prstGeom>
            <a:noFill/>
            <a:ln cap="flat" cmpd="sng" w="19050">
              <a:solidFill>
                <a:schemeClr val="accent1"/>
              </a:solidFill>
              <a:prstDash val="solid"/>
              <a:miter lim="800000"/>
              <a:headEnd len="sm" w="sm" type="none"/>
              <a:tailEnd len="sm" w="sm" type="none"/>
            </a:ln>
          </p:spPr>
        </p:cxnSp>
        <p:sp>
          <p:nvSpPr>
            <p:cNvPr id="461" name="Google Shape;461;p6"/>
            <p:cNvSpPr/>
            <p:nvPr/>
          </p:nvSpPr>
          <p:spPr>
            <a:xfrm>
              <a:off x="8509835" y="2558199"/>
              <a:ext cx="274321" cy="252685"/>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6"/>
            <p:cNvSpPr/>
            <p:nvPr/>
          </p:nvSpPr>
          <p:spPr>
            <a:xfrm>
              <a:off x="8884388" y="2600598"/>
              <a:ext cx="274322"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6"/>
            <p:cNvSpPr/>
            <p:nvPr/>
          </p:nvSpPr>
          <p:spPr>
            <a:xfrm>
              <a:off x="9232473" y="2606578"/>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6"/>
            <p:cNvSpPr/>
            <p:nvPr/>
          </p:nvSpPr>
          <p:spPr>
            <a:xfrm>
              <a:off x="9570587" y="2650187"/>
              <a:ext cx="274321" cy="252685"/>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6"/>
            <p:cNvSpPr/>
            <p:nvPr/>
          </p:nvSpPr>
          <p:spPr>
            <a:xfrm>
              <a:off x="9978176" y="2677135"/>
              <a:ext cx="274320" cy="252687"/>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6"/>
            <p:cNvSpPr/>
            <p:nvPr/>
          </p:nvSpPr>
          <p:spPr>
            <a:xfrm>
              <a:off x="8784154" y="3282411"/>
              <a:ext cx="274322"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6"/>
            <p:cNvSpPr/>
            <p:nvPr/>
          </p:nvSpPr>
          <p:spPr>
            <a:xfrm>
              <a:off x="8820177" y="3739042"/>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6"/>
            <p:cNvSpPr/>
            <p:nvPr/>
          </p:nvSpPr>
          <p:spPr>
            <a:xfrm>
              <a:off x="9168260" y="3745021"/>
              <a:ext cx="274322"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6"/>
            <p:cNvSpPr/>
            <p:nvPr/>
          </p:nvSpPr>
          <p:spPr>
            <a:xfrm>
              <a:off x="9506375" y="3788630"/>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6"/>
            <p:cNvSpPr/>
            <p:nvPr/>
          </p:nvSpPr>
          <p:spPr>
            <a:xfrm>
              <a:off x="9913964" y="3815578"/>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6"/>
            <p:cNvSpPr/>
            <p:nvPr/>
          </p:nvSpPr>
          <p:spPr>
            <a:xfrm>
              <a:off x="8433945" y="4544552"/>
              <a:ext cx="274322"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6"/>
            <p:cNvSpPr/>
            <p:nvPr/>
          </p:nvSpPr>
          <p:spPr>
            <a:xfrm>
              <a:off x="8731866" y="4457233"/>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6"/>
            <p:cNvSpPr/>
            <p:nvPr/>
          </p:nvSpPr>
          <p:spPr>
            <a:xfrm>
              <a:off x="9068162" y="4345543"/>
              <a:ext cx="274320" cy="252687"/>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6"/>
            <p:cNvSpPr/>
            <p:nvPr/>
          </p:nvSpPr>
          <p:spPr>
            <a:xfrm>
              <a:off x="9437376" y="4262541"/>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6"/>
            <p:cNvSpPr/>
            <p:nvPr/>
          </p:nvSpPr>
          <p:spPr>
            <a:xfrm>
              <a:off x="8738404" y="4890233"/>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6"/>
            <p:cNvSpPr/>
            <p:nvPr/>
          </p:nvSpPr>
          <p:spPr>
            <a:xfrm>
              <a:off x="9112957" y="4932633"/>
              <a:ext cx="274322"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6"/>
            <p:cNvSpPr/>
            <p:nvPr/>
          </p:nvSpPr>
          <p:spPr>
            <a:xfrm>
              <a:off x="9461042" y="4938611"/>
              <a:ext cx="274321"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6"/>
            <p:cNvSpPr/>
            <p:nvPr/>
          </p:nvSpPr>
          <p:spPr>
            <a:xfrm>
              <a:off x="9799156" y="4982220"/>
              <a:ext cx="274321" cy="252687"/>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6"/>
            <p:cNvSpPr/>
            <p:nvPr/>
          </p:nvSpPr>
          <p:spPr>
            <a:xfrm>
              <a:off x="10206745" y="5009169"/>
              <a:ext cx="274320" cy="252686"/>
            </a:xfrm>
            <a:prstGeom prst="star5">
              <a:avLst>
                <a:gd fmla="val 19098" name="adj"/>
                <a:gd fmla="val 105146" name="hf"/>
                <a:gd fmla="val 110557" name="vf"/>
              </a:avLst>
            </a:prstGeom>
            <a:solidFill>
              <a:srgbClr val="FF9429"/>
            </a:solidFill>
            <a:ln cap="flat" cmpd="sng" w="12700">
              <a:solidFill>
                <a:srgbClr val="FF9429"/>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0" name="Google Shape;480;p6"/>
          <p:cNvSpPr/>
          <p:nvPr/>
        </p:nvSpPr>
        <p:spPr>
          <a:xfrm>
            <a:off x="9743305" y="3468969"/>
            <a:ext cx="2788838" cy="461663"/>
          </a:xfrm>
          <a:prstGeom prst="rect">
            <a:avLst/>
          </a:prstGeom>
          <a:noFill/>
          <a:ln>
            <a:noFill/>
          </a:ln>
        </p:spPr>
        <p:txBody>
          <a:bodyPr anchorCtr="0" anchor="t" bIns="45700" lIns="45700" spcFirstLastPara="1" rIns="45700" wrap="square" tIns="45700">
            <a:spAutoFit/>
          </a:bodyPr>
          <a:lstStyle/>
          <a:p>
            <a:pPr indent="0" lvl="0" marL="0" marR="0" rtl="0" algn="ctr">
              <a:spcBef>
                <a:spcPts val="0"/>
              </a:spcBef>
              <a:spcAft>
                <a:spcPts val="0"/>
              </a:spcAft>
              <a:buNone/>
            </a:pPr>
            <a:r>
              <a:rPr b="1" lang="en-US" sz="2400">
                <a:solidFill>
                  <a:schemeClr val="dk1"/>
                </a:solidFill>
                <a:latin typeface="Open Sans"/>
                <a:ea typeface="Open Sans"/>
                <a:cs typeface="Open Sans"/>
                <a:sym typeface="Open Sans"/>
              </a:rPr>
              <a:t>User-Item Graphs</a:t>
            </a:r>
            <a:endParaRPr/>
          </a:p>
        </p:txBody>
      </p:sp>
      <p:sp>
        <p:nvSpPr>
          <p:cNvPr id="481" name="Google Shape;481;p6"/>
          <p:cNvSpPr txBox="1"/>
          <p:nvPr/>
        </p:nvSpPr>
        <p:spPr>
          <a:xfrm>
            <a:off x="1587459" y="1753313"/>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Big graphs exist in various important applications such as:</a:t>
            </a:r>
            <a:endParaRPr/>
          </a:p>
        </p:txBody>
      </p:sp>
      <p:sp>
        <p:nvSpPr>
          <p:cNvPr id="482" name="Google Shape;482;p6"/>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6"/>
          <p:cNvSpPr/>
          <p:nvPr/>
        </p:nvSpPr>
        <p:spPr>
          <a:xfrm>
            <a:off x="4844742" y="1169036"/>
            <a:ext cx="664271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INTRODUCTION TO GRAPH-PARALLEL SYSTEM</a:t>
            </a:r>
            <a:endParaRPr sz="2200">
              <a:solidFill>
                <a:srgbClr val="3F3F3F"/>
              </a:solidFill>
              <a:latin typeface="Calibri"/>
              <a:ea typeface="Calibri"/>
              <a:cs typeface="Calibri"/>
              <a:sym typeface="Calibri"/>
            </a:endParaRPr>
          </a:p>
        </p:txBody>
      </p:sp>
      <p:sp>
        <p:nvSpPr>
          <p:cNvPr id="484" name="Google Shape;484;p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and Graph Parallel System (Contd.)</a:t>
            </a:r>
            <a:endParaRPr/>
          </a:p>
        </p:txBody>
      </p:sp>
      <p:pic>
        <p:nvPicPr>
          <p:cNvPr id="485" name="Google Shape;485;p6"/>
          <p:cNvPicPr preferRelativeResize="0"/>
          <p:nvPr/>
        </p:nvPicPr>
        <p:blipFill rotWithShape="1">
          <a:blip r:embed="rId8">
            <a:alphaModFix/>
          </a:blip>
          <a:srcRect b="0" l="0" r="0" t="0"/>
          <a:stretch/>
        </p:blipFill>
        <p:spPr>
          <a:xfrm>
            <a:off x="3809152" y="870793"/>
            <a:ext cx="8624148" cy="27432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64"/>
          <p:cNvSpPr/>
          <p:nvPr/>
        </p:nvSpPr>
        <p:spPr>
          <a:xfrm>
            <a:off x="518983" y="6712723"/>
            <a:ext cx="15392529" cy="15407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5" name="Google Shape;1555;p64"/>
          <p:cNvSpPr/>
          <p:nvPr/>
        </p:nvSpPr>
        <p:spPr>
          <a:xfrm>
            <a:off x="518983" y="3032040"/>
            <a:ext cx="15392529" cy="154073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6" name="Google Shape;1556;p64"/>
          <p:cNvSpPr/>
          <p:nvPr/>
        </p:nvSpPr>
        <p:spPr>
          <a:xfrm>
            <a:off x="637994" y="3256644"/>
            <a:ext cx="12617622" cy="1107996"/>
          </a:xfrm>
          <a:prstGeom prst="rect">
            <a:avLst/>
          </a:prstGeom>
          <a:noFill/>
          <a:ln>
            <a:noFill/>
          </a:ln>
        </p:spPr>
        <p:txBody>
          <a:bodyPr anchorCtr="0" anchor="t" bIns="45700" lIns="91425" spcFirstLastPara="1" rIns="91425" wrap="square" tIns="45700">
            <a:spAutoFit/>
          </a:bodyPr>
          <a:lstStyle/>
          <a:p>
            <a:pPr indent="0" lvl="0" marL="296863" marR="0" rtl="0" algn="l">
              <a:spcBef>
                <a:spcPts val="0"/>
              </a:spcBef>
              <a:spcAft>
                <a:spcPts val="0"/>
              </a:spcAft>
              <a:buNone/>
            </a:pPr>
            <a:r>
              <a:rPr lang="en-US" sz="2200">
                <a:solidFill>
                  <a:srgbClr val="333333"/>
                </a:solidFill>
                <a:latin typeface="Courier New"/>
                <a:ea typeface="Courier New"/>
                <a:cs typeface="Courier New"/>
                <a:sym typeface="Courier New"/>
              </a:rPr>
              <a:t>// g is a Graph.</a:t>
            </a:r>
            <a:endParaRPr/>
          </a:p>
          <a:p>
            <a:pPr indent="0" lvl="0" marL="296863" marR="0" rtl="0" algn="l">
              <a:spcBef>
                <a:spcPts val="0"/>
              </a:spcBef>
              <a:spcAft>
                <a:spcPts val="0"/>
              </a:spcAft>
              <a:buNone/>
            </a:pPr>
            <a:r>
              <a:rPr b="1" lang="en-US" sz="2200">
                <a:solidFill>
                  <a:srgbClr val="333333"/>
                </a:solidFill>
                <a:latin typeface="Courier New"/>
                <a:ea typeface="Courier New"/>
                <a:cs typeface="Courier New"/>
                <a:sym typeface="Courier New"/>
              </a:rPr>
              <a:t>//Convert GraphFrame -&gt; GraphX</a:t>
            </a:r>
            <a:endParaRPr sz="2200">
              <a:solidFill>
                <a:schemeClr val="dk1"/>
              </a:solidFill>
              <a:latin typeface="Courier New"/>
              <a:ea typeface="Courier New"/>
              <a:cs typeface="Courier New"/>
              <a:sym typeface="Courier New"/>
            </a:endParaRPr>
          </a:p>
          <a:p>
            <a:pPr indent="0" lvl="0" marL="296863" marR="0" rtl="0" algn="l">
              <a:spcBef>
                <a:spcPts val="0"/>
              </a:spcBef>
              <a:spcAft>
                <a:spcPts val="0"/>
              </a:spcAft>
              <a:buNone/>
            </a:pPr>
            <a:r>
              <a:rPr lang="en-US" sz="2200">
                <a:solidFill>
                  <a:srgbClr val="333333"/>
                </a:solidFill>
                <a:latin typeface="Courier New"/>
                <a:ea typeface="Courier New"/>
                <a:cs typeface="Courier New"/>
                <a:sym typeface="Courier New"/>
              </a:rPr>
              <a:t>val gx: Graph[Row, Row] = g.toGraphX()</a:t>
            </a:r>
            <a:endParaRPr/>
          </a:p>
        </p:txBody>
      </p:sp>
      <p:sp>
        <p:nvSpPr>
          <p:cNvPr id="1557" name="Google Shape;1557;p64"/>
          <p:cNvSpPr/>
          <p:nvPr/>
        </p:nvSpPr>
        <p:spPr>
          <a:xfrm>
            <a:off x="711199" y="7098367"/>
            <a:ext cx="11472563" cy="769441"/>
          </a:xfrm>
          <a:prstGeom prst="rect">
            <a:avLst/>
          </a:prstGeom>
          <a:noFill/>
          <a:ln>
            <a:noFill/>
          </a:ln>
        </p:spPr>
        <p:txBody>
          <a:bodyPr anchorCtr="0" anchor="t" bIns="45700" lIns="91425" spcFirstLastPara="1" rIns="91425" wrap="square" tIns="45700">
            <a:spAutoFit/>
          </a:bodyPr>
          <a:lstStyle/>
          <a:p>
            <a:pPr indent="0" lvl="0" marL="296863" marR="0" rtl="0" algn="l">
              <a:spcBef>
                <a:spcPts val="0"/>
              </a:spcBef>
              <a:spcAft>
                <a:spcPts val="0"/>
              </a:spcAft>
              <a:buNone/>
            </a:pPr>
            <a:r>
              <a:rPr lang="en-US" sz="1800">
                <a:solidFill>
                  <a:srgbClr val="333333"/>
                </a:solidFill>
                <a:latin typeface="Courier New"/>
                <a:ea typeface="Courier New"/>
                <a:cs typeface="Courier New"/>
                <a:sym typeface="Courier New"/>
              </a:rPr>
              <a:t>//</a:t>
            </a:r>
            <a:r>
              <a:rPr lang="en-US" sz="2200">
                <a:solidFill>
                  <a:srgbClr val="333333"/>
                </a:solidFill>
                <a:latin typeface="Courier New"/>
                <a:ea typeface="Courier New"/>
                <a:cs typeface="Courier New"/>
                <a:sym typeface="Courier New"/>
              </a:rPr>
              <a:t>Convert GraphX -&gt; GraphFrame</a:t>
            </a:r>
            <a:endParaRPr sz="2200">
              <a:solidFill>
                <a:srgbClr val="333333"/>
              </a:solidFill>
              <a:latin typeface="Courier New"/>
              <a:ea typeface="Courier New"/>
              <a:cs typeface="Courier New"/>
              <a:sym typeface="Courier New"/>
            </a:endParaRPr>
          </a:p>
          <a:p>
            <a:pPr indent="0" lvl="0" marL="296863" marR="0" rtl="0" algn="l">
              <a:spcBef>
                <a:spcPts val="0"/>
              </a:spcBef>
              <a:spcAft>
                <a:spcPts val="0"/>
              </a:spcAft>
              <a:buNone/>
            </a:pPr>
            <a:r>
              <a:rPr lang="en-US" sz="2200">
                <a:solidFill>
                  <a:srgbClr val="333333"/>
                </a:solidFill>
                <a:latin typeface="Courier New"/>
                <a:ea typeface="Courier New"/>
                <a:cs typeface="Courier New"/>
                <a:sym typeface="Courier New"/>
              </a:rPr>
              <a:t>val g2: GraphFrame = GraphFrame.fromGraphX(gx)</a:t>
            </a:r>
            <a:endParaRPr/>
          </a:p>
        </p:txBody>
      </p:sp>
      <p:sp>
        <p:nvSpPr>
          <p:cNvPr id="1558" name="Google Shape;1558;p64"/>
          <p:cNvSpPr txBox="1"/>
          <p:nvPr/>
        </p:nvSpPr>
        <p:spPr>
          <a:xfrm>
            <a:off x="1589873" y="1782811"/>
            <a:ext cx="14167421" cy="116468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GraphFrames fully integrate with GraphX via conversions between the two representations, without any data loss. </a:t>
            </a:r>
            <a:endParaRPr/>
          </a:p>
        </p:txBody>
      </p:sp>
      <p:sp>
        <p:nvSpPr>
          <p:cNvPr id="1559" name="Google Shape;1559;p64"/>
          <p:cNvSpPr/>
          <p:nvPr/>
        </p:nvSpPr>
        <p:spPr>
          <a:xfrm>
            <a:off x="966370"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0" name="Google Shape;1560;p64"/>
          <p:cNvSpPr txBox="1"/>
          <p:nvPr/>
        </p:nvSpPr>
        <p:spPr>
          <a:xfrm>
            <a:off x="1588703" y="5311603"/>
            <a:ext cx="14167421" cy="116468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While converting GraphFrame to GraphX, take the GraphX graph and convert the vertex and edge RDDs into DataFrames using schema inference.</a:t>
            </a:r>
            <a:endParaRPr/>
          </a:p>
        </p:txBody>
      </p:sp>
      <p:sp>
        <p:nvSpPr>
          <p:cNvPr id="1561" name="Google Shape;1561;p64"/>
          <p:cNvSpPr/>
          <p:nvPr/>
        </p:nvSpPr>
        <p:spPr>
          <a:xfrm>
            <a:off x="965200" y="550587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2" name="Google Shape;1562;p64"/>
          <p:cNvSpPr/>
          <p:nvPr/>
        </p:nvSpPr>
        <p:spPr>
          <a:xfrm>
            <a:off x="5289768" y="1169036"/>
            <a:ext cx="575266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GRAPHX-GRAPHFRAMES CONVERSIONS</a:t>
            </a:r>
            <a:endParaRPr sz="2200">
              <a:solidFill>
                <a:srgbClr val="3F3F3F"/>
              </a:solidFill>
              <a:latin typeface="Calibri"/>
              <a:ea typeface="Calibri"/>
              <a:cs typeface="Calibri"/>
              <a:sym typeface="Calibri"/>
            </a:endParaRPr>
          </a:p>
        </p:txBody>
      </p:sp>
      <p:sp>
        <p:nvSpPr>
          <p:cNvPr id="1563" name="Google Shape;1563;p6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 (Contd.)</a:t>
            </a:r>
            <a:endParaRPr/>
          </a:p>
        </p:txBody>
      </p:sp>
      <p:pic>
        <p:nvPicPr>
          <p:cNvPr id="1564" name="Google Shape;1564;p64"/>
          <p:cNvPicPr preferRelativeResize="0"/>
          <p:nvPr/>
        </p:nvPicPr>
        <p:blipFill rotWithShape="1">
          <a:blip r:embed="rId3">
            <a:alphaModFix/>
          </a:blip>
          <a:srcRect b="0" l="0" r="0" t="0"/>
          <a:stretch/>
        </p:blipFill>
        <p:spPr>
          <a:xfrm>
            <a:off x="4671060" y="870793"/>
            <a:ext cx="6900332" cy="27432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graphicFrame>
        <p:nvGraphicFramePr>
          <p:cNvPr id="1569" name="Google Shape;1569;p65"/>
          <p:cNvGraphicFramePr/>
          <p:nvPr/>
        </p:nvGraphicFramePr>
        <p:xfrm>
          <a:off x="641475" y="1696229"/>
          <a:ext cx="3000000" cy="3000000"/>
        </p:xfrm>
        <a:graphic>
          <a:graphicData uri="http://schemas.openxmlformats.org/drawingml/2006/table">
            <a:tbl>
              <a:tblPr>
                <a:noFill/>
                <a:tableStyleId>{683969FE-00B3-4EF3-812D-B533BCE2601A}</a:tableStyleId>
              </a:tblPr>
              <a:tblGrid>
                <a:gridCol w="4991025"/>
                <a:gridCol w="4991025"/>
                <a:gridCol w="4991025"/>
              </a:tblGrid>
              <a:tr h="805425">
                <a:tc>
                  <a:txBody>
                    <a:bodyPr/>
                    <a:lstStyle/>
                    <a:p>
                      <a:pPr indent="0" lvl="0" marL="0" marR="0" rtl="0" algn="ctr">
                        <a:spcBef>
                          <a:spcPts val="0"/>
                        </a:spcBef>
                        <a:spcAft>
                          <a:spcPts val="0"/>
                        </a:spcAft>
                        <a:buNone/>
                      </a:pPr>
                      <a:r>
                        <a:t/>
                      </a:r>
                      <a:endParaRPr sz="1800" u="none" cap="none" strike="noStrike">
                        <a:solidFill>
                          <a:srgbClr val="3F3F3F"/>
                        </a:solidFill>
                        <a:latin typeface="Open Sans SemiBold"/>
                        <a:ea typeface="Open Sans SemiBold"/>
                        <a:cs typeface="Open Sans SemiBold"/>
                        <a:sym typeface="Open Sans SemiBold"/>
                      </a:endParaRPr>
                    </a:p>
                  </a:txBody>
                  <a:tcPr marT="0" marB="0" marR="0" marL="0" anchor="ctr"/>
                </a:tc>
                <a:tc>
                  <a:txBody>
                    <a:bodyPr/>
                    <a:lstStyle/>
                    <a:p>
                      <a:pPr indent="0" lvl="0" marL="0" marR="0" rtl="0" algn="ctr">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GraphFrames</a:t>
                      </a:r>
                      <a:endParaRPr b="1" sz="2400" u="none" cap="none" strike="noStrike">
                        <a:solidFill>
                          <a:srgbClr val="3F3F3F"/>
                        </a:solidFill>
                        <a:latin typeface="Open Sans SemiBold"/>
                        <a:ea typeface="Open Sans SemiBold"/>
                        <a:cs typeface="Open Sans SemiBold"/>
                        <a:sym typeface="Open Sans SemiBold"/>
                      </a:endParaRPr>
                    </a:p>
                  </a:txBody>
                  <a:tcPr marT="0" marB="0" marR="0" marL="0" anchor="ctr"/>
                </a:tc>
                <a:tc>
                  <a:txBody>
                    <a:bodyPr/>
                    <a:lstStyle/>
                    <a:p>
                      <a:pPr indent="0" lvl="0" marL="0" marR="0" rtl="0" algn="ctr">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GraphX</a:t>
                      </a:r>
                      <a:endParaRPr b="1" sz="2400" u="none" cap="none" strike="noStrike">
                        <a:solidFill>
                          <a:srgbClr val="3F3F3F"/>
                        </a:solidFill>
                        <a:latin typeface="Open Sans SemiBold"/>
                        <a:ea typeface="Open Sans SemiBold"/>
                        <a:cs typeface="Open Sans SemiBold"/>
                        <a:sym typeface="Open Sans SemiBold"/>
                      </a:endParaRPr>
                    </a:p>
                  </a:txBody>
                  <a:tcPr marT="0" marB="0" marR="0" marL="0" anchor="ctr"/>
                </a:tc>
              </a:tr>
              <a:tr h="1135575">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Programming Abstraction</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DataFrames</a:t>
                      </a:r>
                      <a:endParaRPr sz="2400" u="none" cap="none" strike="noStrike">
                        <a:solidFill>
                          <a:srgbClr val="3F3F3F"/>
                        </a:solidFill>
                        <a:latin typeface="Open Sans"/>
                        <a:ea typeface="Open Sans"/>
                        <a:cs typeface="Open Sans"/>
                        <a:sym typeface="Open Sans"/>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RDDs</a:t>
                      </a:r>
                      <a:endParaRPr/>
                    </a:p>
                  </a:txBody>
                  <a:tcPr marT="0" marB="0" marR="0" marL="0" anchor="ctr"/>
                </a:tc>
              </a:tr>
              <a:tr h="1135575">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Core APIs</a:t>
                      </a:r>
                      <a:br>
                        <a:rPr b="1" lang="en-US" sz="2400" u="none" cap="none" strike="noStrike">
                          <a:solidFill>
                            <a:srgbClr val="3F3F3F"/>
                          </a:solidFill>
                          <a:latin typeface="Open Sans SemiBold"/>
                          <a:ea typeface="Open Sans SemiBold"/>
                          <a:cs typeface="Open Sans SemiBold"/>
                          <a:sym typeface="Open Sans SemiBold"/>
                        </a:rPr>
                      </a:b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Scala, Java, Python</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Scala only</a:t>
                      </a:r>
                      <a:endParaRPr/>
                    </a:p>
                  </a:txBody>
                  <a:tcPr marT="0" marB="0" marR="0" marL="0" anchor="ctr"/>
                </a:tc>
              </a:tr>
              <a:tr h="971775">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Use Cases</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Queries and Algorithms</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Algorithms</a:t>
                      </a:r>
                      <a:endParaRPr/>
                    </a:p>
                  </a:txBody>
                  <a:tcPr marT="0" marB="0" marR="0" marL="0" anchor="ctr"/>
                </a:tc>
              </a:tr>
              <a:tr h="536750">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Vertexids</a:t>
                      </a:r>
                      <a:endParaRPr b="1" sz="2400" u="none" cap="none" strike="noStrike">
                        <a:solidFill>
                          <a:srgbClr val="3F3F3F"/>
                        </a:solidFill>
                        <a:latin typeface="Open Sans SemiBold"/>
                        <a:ea typeface="Open Sans SemiBold"/>
                        <a:cs typeface="Open Sans SemiBold"/>
                        <a:sym typeface="Open Sans SemiBold"/>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Any type</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Long</a:t>
                      </a:r>
                      <a:endParaRPr/>
                    </a:p>
                  </a:txBody>
                  <a:tcPr marT="0" marB="0" marR="0" marL="0" anchor="ctr"/>
                </a:tc>
              </a:tr>
              <a:tr h="1135575">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Vertex/edge attributes</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Any number of DataFrame columns</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Any type(VD,ED)</a:t>
                      </a:r>
                      <a:endParaRPr/>
                    </a:p>
                  </a:txBody>
                  <a:tcPr marT="0" marB="0" marR="0" marL="0" anchor="ctr"/>
                </a:tc>
              </a:tr>
              <a:tr h="1135575">
                <a:tc>
                  <a:txBody>
                    <a:bodyPr/>
                    <a:lstStyle/>
                    <a:p>
                      <a:pPr indent="0" lvl="0" marL="168275" marR="0" rtl="0" algn="l">
                        <a:spcBef>
                          <a:spcPts val="0"/>
                        </a:spcBef>
                        <a:spcAft>
                          <a:spcPts val="0"/>
                        </a:spcAft>
                        <a:buNone/>
                      </a:pPr>
                      <a:r>
                        <a:rPr b="1" lang="en-US" sz="2400" u="none" cap="none" strike="noStrike">
                          <a:solidFill>
                            <a:srgbClr val="3F3F3F"/>
                          </a:solidFill>
                          <a:latin typeface="Open Sans SemiBold"/>
                          <a:ea typeface="Open Sans SemiBold"/>
                          <a:cs typeface="Open Sans SemiBold"/>
                          <a:sym typeface="Open Sans SemiBold"/>
                        </a:rPr>
                        <a:t>Return Types</a:t>
                      </a:r>
                      <a:endParaRPr/>
                    </a:p>
                  </a:txBody>
                  <a:tcPr marT="0" marB="0" marR="0" marL="0" anchor="ctr"/>
                </a:tc>
                <a:tc>
                  <a:txBody>
                    <a:bodyPr/>
                    <a:lstStyle/>
                    <a:p>
                      <a:pPr indent="0" lvl="0" marL="241300" marR="0" rtl="0" algn="l">
                        <a:spcBef>
                          <a:spcPts val="0"/>
                        </a:spcBef>
                        <a:spcAft>
                          <a:spcPts val="0"/>
                        </a:spcAft>
                        <a:buNone/>
                      </a:pPr>
                      <a:r>
                        <a:rPr lang="en-US" sz="2400" u="none" cap="none" strike="noStrike">
                          <a:solidFill>
                            <a:srgbClr val="3F3F3F"/>
                          </a:solidFill>
                          <a:latin typeface="Open Sans"/>
                          <a:ea typeface="Open Sans"/>
                          <a:cs typeface="Open Sans"/>
                          <a:sym typeface="Open Sans"/>
                        </a:rPr>
                        <a:t>GraphFrames/DataFrames</a:t>
                      </a:r>
                      <a:endParaRPr sz="2400" u="none" cap="none" strike="noStrike">
                        <a:solidFill>
                          <a:srgbClr val="3F3F3F"/>
                        </a:solidFill>
                        <a:latin typeface="Open Sans"/>
                        <a:ea typeface="Open Sans"/>
                        <a:cs typeface="Open Sans"/>
                        <a:sym typeface="Open Sans"/>
                      </a:endParaRPr>
                    </a:p>
                  </a:txBody>
                  <a:tcPr marT="0" marB="0" marR="0" marL="0" anchor="ctr"/>
                </a:tc>
                <a:tc>
                  <a:txBody>
                    <a:bodyPr/>
                    <a:lstStyle/>
                    <a:p>
                      <a:pPr indent="0" lvl="0" marL="241300" marR="0" rtl="0" algn="l">
                        <a:lnSpc>
                          <a:spcPct val="187500"/>
                        </a:lnSpc>
                        <a:spcBef>
                          <a:spcPts val="0"/>
                        </a:spcBef>
                        <a:spcAft>
                          <a:spcPts val="0"/>
                        </a:spcAft>
                        <a:buNone/>
                      </a:pPr>
                      <a:r>
                        <a:rPr lang="en-US" sz="2400" u="none" cap="none" strike="noStrike">
                          <a:solidFill>
                            <a:srgbClr val="3F3F3F"/>
                          </a:solidFill>
                          <a:latin typeface="Open Sans"/>
                          <a:ea typeface="Open Sans"/>
                          <a:cs typeface="Open Sans"/>
                          <a:sym typeface="Open Sans"/>
                        </a:rPr>
                        <a:t>Graph [VD,ED] or RDD [Long,VD]</a:t>
                      </a:r>
                      <a:endParaRPr/>
                    </a:p>
                  </a:txBody>
                  <a:tcPr marT="0" marB="0" marR="0" marL="0" anchor="ctr"/>
                </a:tc>
              </a:tr>
            </a:tbl>
          </a:graphicData>
        </a:graphic>
      </p:graphicFrame>
      <p:sp>
        <p:nvSpPr>
          <p:cNvPr id="1570" name="Google Shape;1570;p65"/>
          <p:cNvSpPr/>
          <p:nvPr/>
        </p:nvSpPr>
        <p:spPr>
          <a:xfrm>
            <a:off x="6109287" y="1169036"/>
            <a:ext cx="411362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GRAPHFRAMES VS. GRAPHX</a:t>
            </a:r>
            <a:endParaRPr sz="2200">
              <a:solidFill>
                <a:srgbClr val="3F3F3F"/>
              </a:solidFill>
              <a:latin typeface="Calibri"/>
              <a:ea typeface="Calibri"/>
              <a:cs typeface="Calibri"/>
              <a:sym typeface="Calibri"/>
            </a:endParaRPr>
          </a:p>
        </p:txBody>
      </p:sp>
      <p:sp>
        <p:nvSpPr>
          <p:cNvPr id="1571" name="Google Shape;1571;p6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GraphFrame Algorithms (Contd.)</a:t>
            </a:r>
            <a:endParaRPr/>
          </a:p>
        </p:txBody>
      </p:sp>
      <p:pic>
        <p:nvPicPr>
          <p:cNvPr id="1572" name="Google Shape;1572;p65"/>
          <p:cNvPicPr preferRelativeResize="0"/>
          <p:nvPr/>
        </p:nvPicPr>
        <p:blipFill rotWithShape="1">
          <a:blip r:embed="rId3">
            <a:alphaModFix/>
          </a:blip>
          <a:srcRect b="0" l="0" r="0" t="0"/>
          <a:stretch/>
        </p:blipFill>
        <p:spPr>
          <a:xfrm>
            <a:off x="4671060" y="870793"/>
            <a:ext cx="6900332" cy="27432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6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Graph Analytics (Contd.)</a:t>
            </a:r>
            <a:endParaRPr/>
          </a:p>
        </p:txBody>
      </p:sp>
      <p:grpSp>
        <p:nvGrpSpPr>
          <p:cNvPr id="1579" name="Google Shape;1579;p66"/>
          <p:cNvGrpSpPr/>
          <p:nvPr/>
        </p:nvGrpSpPr>
        <p:grpSpPr>
          <a:xfrm>
            <a:off x="4012448" y="2357501"/>
            <a:ext cx="8239292" cy="4991098"/>
            <a:chOff x="5730135" y="2076451"/>
            <a:chExt cx="8239292" cy="4991098"/>
          </a:xfrm>
        </p:grpSpPr>
        <p:grpSp>
          <p:nvGrpSpPr>
            <p:cNvPr id="1580" name="Google Shape;1580;p66"/>
            <p:cNvGrpSpPr/>
            <p:nvPr/>
          </p:nvGrpSpPr>
          <p:grpSpPr>
            <a:xfrm>
              <a:off x="10525865" y="2850219"/>
              <a:ext cx="3443562" cy="3443562"/>
              <a:chOff x="11502189" y="3441032"/>
              <a:chExt cx="2887579" cy="2887579"/>
            </a:xfrm>
          </p:grpSpPr>
          <p:sp>
            <p:nvSpPr>
              <p:cNvPr id="1581" name="Google Shape;1581;p66"/>
              <p:cNvSpPr/>
              <p:nvPr/>
            </p:nvSpPr>
            <p:spPr>
              <a:xfrm>
                <a:off x="11502189" y="3441032"/>
                <a:ext cx="2887579" cy="2887579"/>
              </a:xfrm>
              <a:prstGeom prst="ellipse">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2" name="Google Shape;1582;p66"/>
              <p:cNvPicPr preferRelativeResize="0"/>
              <p:nvPr/>
            </p:nvPicPr>
            <p:blipFill rotWithShape="1">
              <a:blip r:embed="rId3">
                <a:alphaModFix/>
              </a:blip>
              <a:srcRect b="0" l="0" r="0" t="0"/>
              <a:stretch/>
            </p:blipFill>
            <p:spPr>
              <a:xfrm>
                <a:off x="12050553" y="3989396"/>
                <a:ext cx="1790850" cy="1790850"/>
              </a:xfrm>
              <a:prstGeom prst="rect">
                <a:avLst/>
              </a:prstGeom>
              <a:noFill/>
              <a:ln>
                <a:noFill/>
              </a:ln>
            </p:spPr>
          </p:pic>
        </p:grpSp>
        <p:grpSp>
          <p:nvGrpSpPr>
            <p:cNvPr id="1583" name="Google Shape;1583;p66"/>
            <p:cNvGrpSpPr/>
            <p:nvPr/>
          </p:nvGrpSpPr>
          <p:grpSpPr>
            <a:xfrm>
              <a:off x="5730135" y="2076451"/>
              <a:ext cx="4795730" cy="4991098"/>
              <a:chOff x="5526814" y="1970814"/>
              <a:chExt cx="5202371" cy="5202371"/>
            </a:xfrm>
          </p:grpSpPr>
          <p:pic>
            <p:nvPicPr>
              <p:cNvPr id="1584" name="Google Shape;1584;p66"/>
              <p:cNvPicPr preferRelativeResize="0"/>
              <p:nvPr/>
            </p:nvPicPr>
            <p:blipFill rotWithShape="1">
              <a:blip r:embed="rId4">
                <a:alphaModFix/>
              </a:blip>
              <a:srcRect b="0" l="0" r="0" t="0"/>
              <a:stretch/>
            </p:blipFill>
            <p:spPr>
              <a:xfrm>
                <a:off x="5526814" y="1970814"/>
                <a:ext cx="5202371" cy="5202371"/>
              </a:xfrm>
              <a:prstGeom prst="rect">
                <a:avLst/>
              </a:prstGeom>
              <a:noFill/>
              <a:ln>
                <a:noFill/>
              </a:ln>
            </p:spPr>
          </p:pic>
          <p:grpSp>
            <p:nvGrpSpPr>
              <p:cNvPr id="1585" name="Google Shape;1585;p66"/>
              <p:cNvGrpSpPr/>
              <p:nvPr/>
            </p:nvGrpSpPr>
            <p:grpSpPr>
              <a:xfrm>
                <a:off x="6738981" y="3795027"/>
                <a:ext cx="1093458" cy="1093458"/>
                <a:chOff x="6738981" y="3795027"/>
                <a:chExt cx="1093458" cy="1093458"/>
              </a:xfrm>
            </p:grpSpPr>
            <p:sp>
              <p:nvSpPr>
                <p:cNvPr id="1586" name="Google Shape;1586;p66"/>
                <p:cNvSpPr/>
                <p:nvPr/>
              </p:nvSpPr>
              <p:spPr>
                <a:xfrm>
                  <a:off x="6738981" y="3795027"/>
                  <a:ext cx="1093458" cy="1093458"/>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7" name="Google Shape;1587;p66"/>
                <p:cNvSpPr/>
                <p:nvPr/>
              </p:nvSpPr>
              <p:spPr>
                <a:xfrm rot="5400000">
                  <a:off x="6927311" y="4140071"/>
                  <a:ext cx="716798" cy="403370"/>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88" name="Google Shape;1588;p66"/>
              <p:cNvSpPr txBox="1"/>
              <p:nvPr/>
            </p:nvSpPr>
            <p:spPr>
              <a:xfrm>
                <a:off x="7832439" y="4101152"/>
                <a:ext cx="1942244" cy="4812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3F3F3F"/>
                    </a:solidFill>
                    <a:latin typeface="Open Sans"/>
                    <a:ea typeface="Open Sans"/>
                    <a:cs typeface="Open Sans"/>
                    <a:sym typeface="Open Sans"/>
                  </a:rPr>
                  <a:t>START LAB</a:t>
                </a:r>
                <a:endParaRPr b="1" sz="2400">
                  <a:solidFill>
                    <a:srgbClr val="3F3F3F"/>
                  </a:solidFill>
                  <a:latin typeface="Open Sans"/>
                  <a:ea typeface="Open Sans"/>
                  <a:cs typeface="Open Sans"/>
                  <a:sym typeface="Open Sans"/>
                </a:endParaRPr>
              </a:p>
            </p:txBody>
          </p:sp>
        </p:grpSp>
      </p:grpSp>
      <p:sp>
        <p:nvSpPr>
          <p:cNvPr id="1589" name="Google Shape;1589;p66"/>
          <p:cNvSpPr/>
          <p:nvPr/>
        </p:nvSpPr>
        <p:spPr>
          <a:xfrm>
            <a:off x="7025778" y="1169036"/>
            <a:ext cx="22044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LIVE EXAMPLE</a:t>
            </a:r>
            <a:endParaRPr sz="2200">
              <a:solidFill>
                <a:srgbClr val="3F3F3F"/>
              </a:solidFill>
              <a:latin typeface="Open Sans ExtraBold"/>
              <a:ea typeface="Open Sans ExtraBold"/>
              <a:cs typeface="Open Sans ExtraBold"/>
              <a:sym typeface="Open Sans ExtraBold"/>
            </a:endParaRPr>
          </a:p>
        </p:txBody>
      </p:sp>
      <p:pic>
        <p:nvPicPr>
          <p:cNvPr id="1590" name="Google Shape;1590;p66"/>
          <p:cNvPicPr preferRelativeResize="0"/>
          <p:nvPr/>
        </p:nvPicPr>
        <p:blipFill rotWithShape="1">
          <a:blip r:embed="rId5">
            <a:alphaModFix/>
          </a:blip>
          <a:srcRect b="0" l="0" r="0" t="0"/>
          <a:stretch/>
        </p:blipFill>
        <p:spPr>
          <a:xfrm>
            <a:off x="5699760" y="870793"/>
            <a:ext cx="4842932" cy="2743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5" name="Shape 1595"/>
        <p:cNvGrpSpPr/>
        <p:nvPr/>
      </p:nvGrpSpPr>
      <p:grpSpPr>
        <a:xfrm>
          <a:off x="0" y="0"/>
          <a:ext cx="0" cy="0"/>
          <a:chOff x="0" y="0"/>
          <a:chExt cx="0" cy="0"/>
        </a:xfrm>
      </p:grpSpPr>
      <p:sp>
        <p:nvSpPr>
          <p:cNvPr id="1596" name="Google Shape;1596;p31"/>
          <p:cNvSpPr txBox="1"/>
          <p:nvPr>
            <p:ph idx="1" type="body"/>
          </p:nvPr>
        </p:nvSpPr>
        <p:spPr>
          <a:xfrm>
            <a:off x="926745" y="1219497"/>
            <a:ext cx="12378900" cy="535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1597" name="Google Shape;1597;p31"/>
          <p:cNvSpPr txBox="1"/>
          <p:nvPr>
            <p:ph idx="2" type="body"/>
          </p:nvPr>
        </p:nvSpPr>
        <p:spPr>
          <a:xfrm>
            <a:off x="926752" y="1981199"/>
            <a:ext cx="15329400" cy="12561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Create a graph object with six friends from different age groups who are connected through social media</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598" name="Google Shape;1598;p31"/>
          <p:cNvSpPr/>
          <p:nvPr/>
        </p:nvSpPr>
        <p:spPr>
          <a:xfrm>
            <a:off x="1220325" y="4332730"/>
            <a:ext cx="14128532" cy="561341"/>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Refer: Assisted Practices-Module_09-Create a graph object with six friends from different age </a:t>
            </a:r>
            <a:endParaRPr sz="24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2400">
                <a:solidFill>
                  <a:srgbClr val="3F3F3F"/>
                </a:solidFill>
                <a:latin typeface="Open Sans"/>
                <a:ea typeface="Open Sans"/>
                <a:cs typeface="Open Sans"/>
                <a:sym typeface="Open Sans"/>
              </a:rPr>
              <a:t>groups who are connected through social media</a:t>
            </a:r>
            <a:endParaRPr sz="2400">
              <a:solidFill>
                <a:srgbClr val="3F3F3F"/>
              </a:solidFill>
              <a:latin typeface="Open Sans"/>
              <a:ea typeface="Open Sans"/>
              <a:cs typeface="Open Sans"/>
              <a:sym typeface="Open Sans"/>
            </a:endParaRPr>
          </a:p>
          <a:p>
            <a:pPr indent="0" lvl="0" marL="0" marR="0" rtl="0" algn="l">
              <a:spcBef>
                <a:spcPts val="0"/>
              </a:spcBef>
              <a:spcAft>
                <a:spcPts val="0"/>
              </a:spcAft>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67"/>
          <p:cNvSpPr txBox="1"/>
          <p:nvPr>
            <p:ph idx="1" type="body"/>
          </p:nvPr>
        </p:nvSpPr>
        <p:spPr>
          <a:xfrm>
            <a:off x="4503501" y="1539715"/>
            <a:ext cx="10920983"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GraphX is a graph computation system running in the framework of the data-parallel system.</a:t>
            </a:r>
            <a:endParaRPr/>
          </a:p>
        </p:txBody>
      </p:sp>
      <p:sp>
        <p:nvSpPr>
          <p:cNvPr id="1604" name="Google Shape;1604;p67"/>
          <p:cNvSpPr txBox="1"/>
          <p:nvPr>
            <p:ph idx="2" type="body"/>
          </p:nvPr>
        </p:nvSpPr>
        <p:spPr>
          <a:xfrm>
            <a:off x="4503501" y="2837296"/>
            <a:ext cx="1072847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Graphs allow to perform tasks such as targeting advertising, identifying communities, and deciphering the meaning of documents. </a:t>
            </a:r>
            <a:endParaRPr/>
          </a:p>
        </p:txBody>
      </p:sp>
      <p:sp>
        <p:nvSpPr>
          <p:cNvPr id="1605" name="Google Shape;1605;p67"/>
          <p:cNvSpPr txBox="1"/>
          <p:nvPr>
            <p:ph idx="3" type="body"/>
          </p:nvPr>
        </p:nvSpPr>
        <p:spPr>
          <a:xfrm>
            <a:off x="4503501" y="413487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Graph-Parallel system has several limitations such as runtime dependency and data ETL issues. </a:t>
            </a:r>
            <a:endParaRPr/>
          </a:p>
        </p:txBody>
      </p:sp>
      <p:sp>
        <p:nvSpPr>
          <p:cNvPr id="1606" name="Google Shape;1606;p67"/>
          <p:cNvSpPr txBox="1"/>
          <p:nvPr>
            <p:ph idx="4" type="body"/>
          </p:nvPr>
        </p:nvSpPr>
        <p:spPr>
          <a:xfrm>
            <a:off x="4503501" y="543245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The property graph is defined as a directed multigraph that has properties related to every vertex and edge.</a:t>
            </a:r>
            <a:endParaRPr/>
          </a:p>
        </p:txBody>
      </p:sp>
      <p:pic>
        <p:nvPicPr>
          <p:cNvPr id="1607" name="Google Shape;1607;p67"/>
          <p:cNvPicPr preferRelativeResize="0"/>
          <p:nvPr/>
        </p:nvPicPr>
        <p:blipFill rotWithShape="1">
          <a:blip r:embed="rId3">
            <a:alphaModFix/>
          </a:blip>
          <a:srcRect b="23651" l="19927" r="25876" t="20892"/>
          <a:stretch/>
        </p:blipFill>
        <p:spPr>
          <a:xfrm>
            <a:off x="3812975" y="1604239"/>
            <a:ext cx="457415" cy="457200"/>
          </a:xfrm>
          <a:prstGeom prst="rect">
            <a:avLst/>
          </a:prstGeom>
          <a:noFill/>
          <a:ln>
            <a:noFill/>
          </a:ln>
        </p:spPr>
      </p:pic>
      <p:pic>
        <p:nvPicPr>
          <p:cNvPr id="1608" name="Google Shape;1608;p67"/>
          <p:cNvPicPr preferRelativeResize="0"/>
          <p:nvPr/>
        </p:nvPicPr>
        <p:blipFill rotWithShape="1">
          <a:blip r:embed="rId3">
            <a:alphaModFix/>
          </a:blip>
          <a:srcRect b="23651" l="19927" r="25876" t="20892"/>
          <a:stretch/>
        </p:blipFill>
        <p:spPr>
          <a:xfrm>
            <a:off x="3812974" y="2732412"/>
            <a:ext cx="457415" cy="457200"/>
          </a:xfrm>
          <a:prstGeom prst="rect">
            <a:avLst/>
          </a:prstGeom>
          <a:noFill/>
          <a:ln>
            <a:noFill/>
          </a:ln>
        </p:spPr>
      </p:pic>
      <p:pic>
        <p:nvPicPr>
          <p:cNvPr id="1609" name="Google Shape;1609;p67"/>
          <p:cNvPicPr preferRelativeResize="0"/>
          <p:nvPr/>
        </p:nvPicPr>
        <p:blipFill rotWithShape="1">
          <a:blip r:embed="rId3">
            <a:alphaModFix/>
          </a:blip>
          <a:srcRect b="23651" l="19927" r="25876" t="20892"/>
          <a:stretch/>
        </p:blipFill>
        <p:spPr>
          <a:xfrm>
            <a:off x="3812974" y="4263925"/>
            <a:ext cx="457415" cy="457200"/>
          </a:xfrm>
          <a:prstGeom prst="rect">
            <a:avLst/>
          </a:prstGeom>
          <a:noFill/>
          <a:ln>
            <a:noFill/>
          </a:ln>
        </p:spPr>
      </p:pic>
      <p:pic>
        <p:nvPicPr>
          <p:cNvPr id="1610" name="Google Shape;1610;p67"/>
          <p:cNvPicPr preferRelativeResize="0"/>
          <p:nvPr/>
        </p:nvPicPr>
        <p:blipFill rotWithShape="1">
          <a:blip r:embed="rId3">
            <a:alphaModFix/>
          </a:blip>
          <a:srcRect b="23651" l="19927" r="25876" t="20892"/>
          <a:stretch/>
        </p:blipFill>
        <p:spPr>
          <a:xfrm>
            <a:off x="3812974" y="5509597"/>
            <a:ext cx="457415" cy="457200"/>
          </a:xfrm>
          <a:prstGeom prst="rect">
            <a:avLst/>
          </a:prstGeom>
          <a:noFill/>
          <a:ln>
            <a:noFill/>
          </a:ln>
        </p:spPr>
      </p:pic>
      <p:sp>
        <p:nvSpPr>
          <p:cNvPr id="1611" name="Google Shape;1611;p67"/>
          <p:cNvSpPr txBox="1"/>
          <p:nvPr/>
        </p:nvSpPr>
        <p:spPr>
          <a:xfrm>
            <a:off x="4503501" y="6730039"/>
            <a:ext cx="9765952"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GraphX operators input user-defined functions and results into new graphs that have properties and structures transformed. These include property operators, structural operators, and join operators.</a:t>
            </a:r>
            <a:endParaRPr/>
          </a:p>
        </p:txBody>
      </p:sp>
      <p:pic>
        <p:nvPicPr>
          <p:cNvPr id="1612" name="Google Shape;1612;p67"/>
          <p:cNvPicPr preferRelativeResize="0"/>
          <p:nvPr/>
        </p:nvPicPr>
        <p:blipFill rotWithShape="1">
          <a:blip r:embed="rId3">
            <a:alphaModFix/>
          </a:blip>
          <a:srcRect b="23651" l="19927" r="25876" t="20892"/>
          <a:stretch/>
        </p:blipFill>
        <p:spPr>
          <a:xfrm>
            <a:off x="3812974" y="6859087"/>
            <a:ext cx="457415" cy="457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6" name="Shape 1616"/>
        <p:cNvGrpSpPr/>
        <p:nvPr/>
      </p:nvGrpSpPr>
      <p:grpSpPr>
        <a:xfrm>
          <a:off x="0" y="0"/>
          <a:ext cx="0" cy="0"/>
          <a:chOff x="0" y="0"/>
          <a:chExt cx="0" cy="0"/>
        </a:xfrm>
      </p:grpSpPr>
      <p:sp>
        <p:nvSpPr>
          <p:cNvPr id="1617" name="Google Shape;1617;p68"/>
          <p:cNvSpPr txBox="1"/>
          <p:nvPr>
            <p:ph idx="1" type="body"/>
          </p:nvPr>
        </p:nvSpPr>
        <p:spPr>
          <a:xfrm>
            <a:off x="4503501" y="1539715"/>
            <a:ext cx="10920983"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An important step in various graph analytics tasks is to aggregate the neighborhood information of every vertex.</a:t>
            </a:r>
            <a:endParaRPr/>
          </a:p>
        </p:txBody>
      </p:sp>
      <p:sp>
        <p:nvSpPr>
          <p:cNvPr id="1618" name="Google Shape;1618;p68"/>
          <p:cNvSpPr txBox="1"/>
          <p:nvPr>
            <p:ph idx="2" type="body"/>
          </p:nvPr>
        </p:nvSpPr>
        <p:spPr>
          <a:xfrm>
            <a:off x="4503501" y="2837296"/>
            <a:ext cx="10728478"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GraphFrames is a package for Apache Spark which provides DataFrame-based Graphs.</a:t>
            </a:r>
            <a:endParaRPr/>
          </a:p>
        </p:txBody>
      </p:sp>
      <p:sp>
        <p:nvSpPr>
          <p:cNvPr id="1619" name="Google Shape;1619;p68"/>
          <p:cNvSpPr txBox="1"/>
          <p:nvPr>
            <p:ph idx="3" type="body"/>
          </p:nvPr>
        </p:nvSpPr>
        <p:spPr>
          <a:xfrm>
            <a:off x="4503501" y="4134877"/>
            <a:ext cx="8946989" cy="58624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Users can create GraphFrames from vertex and edge DataFrames.</a:t>
            </a:r>
            <a:endParaRPr/>
          </a:p>
        </p:txBody>
      </p:sp>
      <p:sp>
        <p:nvSpPr>
          <p:cNvPr id="1620" name="Google Shape;1620;p68"/>
          <p:cNvSpPr txBox="1"/>
          <p:nvPr>
            <p:ph idx="4" type="body"/>
          </p:nvPr>
        </p:nvSpPr>
        <p:spPr>
          <a:xfrm>
            <a:off x="4503501" y="5432458"/>
            <a:ext cx="8946989" cy="58624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Motif finding refers to finding structural patterns within the graph.</a:t>
            </a:r>
            <a:endParaRPr/>
          </a:p>
        </p:txBody>
      </p:sp>
      <p:pic>
        <p:nvPicPr>
          <p:cNvPr id="1621" name="Google Shape;1621;p68"/>
          <p:cNvPicPr preferRelativeResize="0"/>
          <p:nvPr/>
        </p:nvPicPr>
        <p:blipFill rotWithShape="1">
          <a:blip r:embed="rId3">
            <a:alphaModFix/>
          </a:blip>
          <a:srcRect b="23651" l="19927" r="25876" t="20892"/>
          <a:stretch/>
        </p:blipFill>
        <p:spPr>
          <a:xfrm>
            <a:off x="3812975" y="1604239"/>
            <a:ext cx="457415" cy="457200"/>
          </a:xfrm>
          <a:prstGeom prst="rect">
            <a:avLst/>
          </a:prstGeom>
          <a:noFill/>
          <a:ln>
            <a:noFill/>
          </a:ln>
        </p:spPr>
      </p:pic>
      <p:pic>
        <p:nvPicPr>
          <p:cNvPr id="1622" name="Google Shape;1622;p68"/>
          <p:cNvPicPr preferRelativeResize="0"/>
          <p:nvPr/>
        </p:nvPicPr>
        <p:blipFill rotWithShape="1">
          <a:blip r:embed="rId3">
            <a:alphaModFix/>
          </a:blip>
          <a:srcRect b="23651" l="19927" r="25876" t="20892"/>
          <a:stretch/>
        </p:blipFill>
        <p:spPr>
          <a:xfrm>
            <a:off x="3812974" y="2732412"/>
            <a:ext cx="457415" cy="457200"/>
          </a:xfrm>
          <a:prstGeom prst="rect">
            <a:avLst/>
          </a:prstGeom>
          <a:noFill/>
          <a:ln>
            <a:noFill/>
          </a:ln>
        </p:spPr>
      </p:pic>
      <p:pic>
        <p:nvPicPr>
          <p:cNvPr id="1623" name="Google Shape;1623;p68"/>
          <p:cNvPicPr preferRelativeResize="0"/>
          <p:nvPr/>
        </p:nvPicPr>
        <p:blipFill rotWithShape="1">
          <a:blip r:embed="rId3">
            <a:alphaModFix/>
          </a:blip>
          <a:srcRect b="23651" l="19927" r="25876" t="20892"/>
          <a:stretch/>
        </p:blipFill>
        <p:spPr>
          <a:xfrm>
            <a:off x="3812974" y="4263925"/>
            <a:ext cx="457415" cy="457200"/>
          </a:xfrm>
          <a:prstGeom prst="rect">
            <a:avLst/>
          </a:prstGeom>
          <a:noFill/>
          <a:ln>
            <a:noFill/>
          </a:ln>
        </p:spPr>
      </p:pic>
      <p:pic>
        <p:nvPicPr>
          <p:cNvPr id="1624" name="Google Shape;1624;p68"/>
          <p:cNvPicPr preferRelativeResize="0"/>
          <p:nvPr/>
        </p:nvPicPr>
        <p:blipFill rotWithShape="1">
          <a:blip r:embed="rId3">
            <a:alphaModFix/>
          </a:blip>
          <a:srcRect b="23651" l="19927" r="25876" t="20892"/>
          <a:stretch/>
        </p:blipFill>
        <p:spPr>
          <a:xfrm>
            <a:off x="3812974" y="5509597"/>
            <a:ext cx="457415" cy="457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2" name="Shape 1632"/>
        <p:cNvGrpSpPr/>
        <p:nvPr/>
      </p:nvGrpSpPr>
      <p:grpSpPr>
        <a:xfrm>
          <a:off x="0" y="0"/>
          <a:ext cx="0" cy="0"/>
          <a:chOff x="0" y="0"/>
          <a:chExt cx="0" cy="0"/>
        </a:xfrm>
      </p:grpSpPr>
      <p:sp>
        <p:nvSpPr>
          <p:cNvPr id="1633" name="Google Shape;1633;p70"/>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property graph?</a:t>
            </a:r>
            <a:endParaRPr/>
          </a:p>
        </p:txBody>
      </p:sp>
      <p:sp>
        <p:nvSpPr>
          <p:cNvPr id="1634" name="Google Shape;1634;p7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635" name="Google Shape;1635;p7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3F3F3F"/>
              </a:buClr>
              <a:buSzPct val="100000"/>
              <a:buNone/>
            </a:pPr>
            <a:r>
              <a:rPr lang="en-US"/>
              <a:t>The property graph is a directed multigraph with user-defined objects </a:t>
            </a:r>
            <a:endParaRPr/>
          </a:p>
          <a:p>
            <a:pPr indent="0" lvl="0" marL="0" rtl="0" algn="l">
              <a:lnSpc>
                <a:spcPct val="90000"/>
              </a:lnSpc>
              <a:spcBef>
                <a:spcPts val="1000"/>
              </a:spcBef>
              <a:spcAft>
                <a:spcPts val="0"/>
              </a:spcAft>
              <a:buClr>
                <a:srgbClr val="3F3F3F"/>
              </a:buClr>
              <a:buSzPct val="100000"/>
              <a:buNone/>
            </a:pPr>
            <a:r>
              <a:rPr lang="en-US"/>
              <a:t>attached to each vertex and edge.</a:t>
            </a:r>
            <a:endParaRPr/>
          </a:p>
        </p:txBody>
      </p:sp>
      <p:sp>
        <p:nvSpPr>
          <p:cNvPr id="1636" name="Google Shape;1636;p7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There can be only one to one relationship between each vertex.</a:t>
            </a:r>
            <a:endParaRPr/>
          </a:p>
        </p:txBody>
      </p:sp>
      <p:sp>
        <p:nvSpPr>
          <p:cNvPr id="1637" name="Google Shape;1637;p70"/>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GraphX  imposes ordering constraints on the vertex identifiers.</a:t>
            </a:r>
            <a:endParaRPr/>
          </a:p>
        </p:txBody>
      </p:sp>
      <p:sp>
        <p:nvSpPr>
          <p:cNvPr id="1638" name="Google Shape;1638;p70"/>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It includes various views.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71"/>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The property graph is a directed multigraph with user-defined objects </a:t>
            </a:r>
            <a:endParaRPr/>
          </a:p>
          <a:p>
            <a:pPr indent="0" lvl="0" marL="0" rtl="0" algn="l">
              <a:lnSpc>
                <a:spcPct val="90000"/>
              </a:lnSpc>
              <a:spcBef>
                <a:spcPts val="1000"/>
              </a:spcBef>
              <a:spcAft>
                <a:spcPts val="0"/>
              </a:spcAft>
              <a:buClr>
                <a:srgbClr val="3F3F3F"/>
              </a:buClr>
              <a:buSzPts val="2400"/>
              <a:buNone/>
            </a:pPr>
            <a:r>
              <a:rPr b="0" lang="en-US"/>
              <a:t>attached to each vertex and edge. </a:t>
            </a:r>
            <a:endParaRPr/>
          </a:p>
          <a:p>
            <a:pPr indent="0" lvl="0" marL="0" rtl="0" algn="l">
              <a:lnSpc>
                <a:spcPct val="90000"/>
              </a:lnSpc>
              <a:spcBef>
                <a:spcPts val="1000"/>
              </a:spcBef>
              <a:spcAft>
                <a:spcPts val="0"/>
              </a:spcAft>
              <a:buClr>
                <a:srgbClr val="3F3F3F"/>
              </a:buClr>
              <a:buSzPts val="2400"/>
              <a:buNone/>
            </a:pPr>
            <a:r>
              <a:t/>
            </a:r>
            <a:endParaRPr/>
          </a:p>
        </p:txBody>
      </p:sp>
      <p:sp>
        <p:nvSpPr>
          <p:cNvPr id="1644" name="Google Shape;1644;p7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a:t>
            </a:r>
            <a:endParaRPr/>
          </a:p>
        </p:txBody>
      </p:sp>
      <p:sp>
        <p:nvSpPr>
          <p:cNvPr id="1645" name="Google Shape;1645;p7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646" name="Google Shape;1646;p71"/>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property graph?</a:t>
            </a:r>
            <a:endParaRPr/>
          </a:p>
        </p:txBody>
      </p:sp>
      <p:sp>
        <p:nvSpPr>
          <p:cNvPr id="1647" name="Google Shape;1647;p7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3F3F3F"/>
              </a:buClr>
              <a:buSzPct val="100000"/>
              <a:buNone/>
            </a:pPr>
            <a:r>
              <a:rPr lang="en-US"/>
              <a:t>The property graph is a directed multigraph with user-defined objects </a:t>
            </a:r>
            <a:endParaRPr/>
          </a:p>
          <a:p>
            <a:pPr indent="0" lvl="0" marL="0" rtl="0" algn="l">
              <a:lnSpc>
                <a:spcPct val="90000"/>
              </a:lnSpc>
              <a:spcBef>
                <a:spcPts val="1000"/>
              </a:spcBef>
              <a:spcAft>
                <a:spcPts val="0"/>
              </a:spcAft>
              <a:buClr>
                <a:srgbClr val="3F3F3F"/>
              </a:buClr>
              <a:buSzPct val="100000"/>
              <a:buNone/>
            </a:pPr>
            <a:r>
              <a:rPr lang="en-US"/>
              <a:t>attached to each vertex and edge.</a:t>
            </a:r>
            <a:endParaRPr/>
          </a:p>
        </p:txBody>
      </p:sp>
      <p:sp>
        <p:nvSpPr>
          <p:cNvPr id="1648" name="Google Shape;1648;p7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There can be only one to one relationship between each vertex.</a:t>
            </a:r>
            <a:endParaRPr/>
          </a:p>
        </p:txBody>
      </p:sp>
      <p:sp>
        <p:nvSpPr>
          <p:cNvPr id="1649" name="Google Shape;1649;p71"/>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GraphX  imposes ordering constraints on the vertex identifiers.</a:t>
            </a:r>
            <a:endParaRPr/>
          </a:p>
        </p:txBody>
      </p:sp>
      <p:sp>
        <p:nvSpPr>
          <p:cNvPr id="1650" name="Google Shape;1650;p71"/>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It includes various views.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4" name="Shape 1654"/>
        <p:cNvGrpSpPr/>
        <p:nvPr/>
      </p:nvGrpSpPr>
      <p:grpSpPr>
        <a:xfrm>
          <a:off x="0" y="0"/>
          <a:ext cx="0" cy="0"/>
          <a:chOff x="0" y="0"/>
          <a:chExt cx="0" cy="0"/>
        </a:xfrm>
      </p:grpSpPr>
      <p:sp>
        <p:nvSpPr>
          <p:cNvPr id="1655" name="Google Shape;1655;p72"/>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following graph algorithms are available as direct methods in GraphOps? Select all that apply.</a:t>
            </a:r>
            <a:endParaRPr/>
          </a:p>
        </p:txBody>
      </p:sp>
      <p:sp>
        <p:nvSpPr>
          <p:cNvPr id="1656" name="Google Shape;1656;p7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657" name="Google Shape;1657;p72"/>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PageRank</a:t>
            </a:r>
            <a:endParaRPr/>
          </a:p>
        </p:txBody>
      </p:sp>
      <p:sp>
        <p:nvSpPr>
          <p:cNvPr id="1658" name="Google Shape;1658;p72"/>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VertexRDD</a:t>
            </a:r>
            <a:endParaRPr/>
          </a:p>
        </p:txBody>
      </p:sp>
      <p:sp>
        <p:nvSpPr>
          <p:cNvPr id="1659" name="Google Shape;1659;p72"/>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Connected components</a:t>
            </a:r>
            <a:endParaRPr/>
          </a:p>
        </p:txBody>
      </p:sp>
      <p:sp>
        <p:nvSpPr>
          <p:cNvPr id="1660" name="Google Shape;1660;p72"/>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Triangle counting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
          <p:cNvSpPr/>
          <p:nvPr/>
        </p:nvSpPr>
        <p:spPr>
          <a:xfrm>
            <a:off x="4623835" y="4596796"/>
            <a:ext cx="10235165" cy="54604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All these frameworks depend on different runtime. </a:t>
            </a:r>
            <a:endParaRPr/>
          </a:p>
        </p:txBody>
      </p:sp>
      <p:sp>
        <p:nvSpPr>
          <p:cNvPr id="492" name="Google Shape;492;p7"/>
          <p:cNvSpPr/>
          <p:nvPr/>
        </p:nvSpPr>
        <p:spPr>
          <a:xfrm>
            <a:off x="4623835" y="6207070"/>
            <a:ext cx="10235165" cy="10538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These frameworks cannot resolve the data ETL issues and problems related to the process of deciphering and applying the computation results. </a:t>
            </a:r>
            <a:endParaRPr/>
          </a:p>
        </p:txBody>
      </p:sp>
      <p:pic>
        <p:nvPicPr>
          <p:cNvPr id="493" name="Google Shape;493;p7"/>
          <p:cNvPicPr preferRelativeResize="0"/>
          <p:nvPr/>
        </p:nvPicPr>
        <p:blipFill rotWithShape="1">
          <a:blip r:embed="rId3">
            <a:alphaModFix/>
          </a:blip>
          <a:srcRect b="25901" l="25901" r="25901" t="25901"/>
          <a:stretch/>
        </p:blipFill>
        <p:spPr>
          <a:xfrm flipH="1" rot="10800000">
            <a:off x="1048917" y="3333242"/>
            <a:ext cx="2873828" cy="2873828"/>
          </a:xfrm>
          <a:prstGeom prst="ellipse">
            <a:avLst/>
          </a:prstGeom>
          <a:noFill/>
          <a:ln>
            <a:noFill/>
          </a:ln>
          <a:effectLst>
            <a:outerShdw blurRad="63500" sx="102000" rotWithShape="0" algn="ctr" sy="102000">
              <a:srgbClr val="000000">
                <a:alpha val="40000"/>
              </a:srgbClr>
            </a:outerShdw>
          </a:effectLst>
        </p:spPr>
      </p:pic>
      <p:sp>
        <p:nvSpPr>
          <p:cNvPr id="494" name="Google Shape;494;p7"/>
          <p:cNvSpPr/>
          <p:nvPr/>
        </p:nvSpPr>
        <p:spPr>
          <a:xfrm>
            <a:off x="4623835" y="2478692"/>
            <a:ext cx="10235165" cy="10538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Each framework presents a slightly different graph computation based on specific graph applications, algorithms, or the original domain. </a:t>
            </a:r>
            <a:endParaRPr/>
          </a:p>
        </p:txBody>
      </p:sp>
      <p:sp>
        <p:nvSpPr>
          <p:cNvPr id="495" name="Google Shape;495;p7"/>
          <p:cNvSpPr/>
          <p:nvPr/>
        </p:nvSpPr>
        <p:spPr>
          <a:xfrm>
            <a:off x="4156010" y="270705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7"/>
          <p:cNvSpPr/>
          <p:nvPr/>
        </p:nvSpPr>
        <p:spPr>
          <a:xfrm>
            <a:off x="4156010" y="474758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7"/>
          <p:cNvSpPr/>
          <p:nvPr/>
        </p:nvSpPr>
        <p:spPr>
          <a:xfrm>
            <a:off x="4156010" y="643542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Google Shape;498;p7"/>
          <p:cNvSpPr/>
          <p:nvPr/>
        </p:nvSpPr>
        <p:spPr>
          <a:xfrm>
            <a:off x="5044348" y="1169036"/>
            <a:ext cx="624350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LIMITATIONS OF GRAPH-PARALLEL SYSTEM</a:t>
            </a:r>
            <a:endParaRPr sz="2200">
              <a:solidFill>
                <a:srgbClr val="3F3F3F"/>
              </a:solidFill>
              <a:latin typeface="Calibri"/>
              <a:ea typeface="Calibri"/>
              <a:cs typeface="Calibri"/>
              <a:sym typeface="Calibri"/>
            </a:endParaRPr>
          </a:p>
        </p:txBody>
      </p:sp>
      <p:sp>
        <p:nvSpPr>
          <p:cNvPr id="499" name="Google Shape;499;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 and Graph Parallel System (Contd.)</a:t>
            </a:r>
            <a:endParaRPr/>
          </a:p>
        </p:txBody>
      </p:sp>
      <p:pic>
        <p:nvPicPr>
          <p:cNvPr id="500" name="Google Shape;500;p7"/>
          <p:cNvPicPr preferRelativeResize="0"/>
          <p:nvPr/>
        </p:nvPicPr>
        <p:blipFill rotWithShape="1">
          <a:blip r:embed="rId4">
            <a:alphaModFix/>
          </a:blip>
          <a:srcRect b="0" l="0" r="0" t="0"/>
          <a:stretch/>
        </p:blipFill>
        <p:spPr>
          <a:xfrm>
            <a:off x="3809152" y="870793"/>
            <a:ext cx="8624148" cy="27432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73"/>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PageRank, connected components, and triangle counting algorithms are available as direct methods in GraphOps. </a:t>
            </a:r>
            <a:endParaRPr/>
          </a:p>
          <a:p>
            <a:pPr indent="0" lvl="0" marL="0" rtl="0" algn="l">
              <a:lnSpc>
                <a:spcPct val="90000"/>
              </a:lnSpc>
              <a:spcBef>
                <a:spcPts val="1000"/>
              </a:spcBef>
              <a:spcAft>
                <a:spcPts val="0"/>
              </a:spcAft>
              <a:buClr>
                <a:srgbClr val="3F3F3F"/>
              </a:buClr>
              <a:buSzPts val="2400"/>
              <a:buNone/>
            </a:pPr>
            <a:r>
              <a:t/>
            </a:r>
            <a:endParaRPr/>
          </a:p>
        </p:txBody>
      </p:sp>
      <p:sp>
        <p:nvSpPr>
          <p:cNvPr id="1666" name="Google Shape;1666;p7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 c, and d.</a:t>
            </a:r>
            <a:endParaRPr/>
          </a:p>
        </p:txBody>
      </p:sp>
      <p:sp>
        <p:nvSpPr>
          <p:cNvPr id="1667" name="Google Shape;1667;p7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668" name="Google Shape;1668;p73"/>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following graph algorithms are available as direct methods in GraphOps? Select all that apply.</a:t>
            </a:r>
            <a:endParaRPr/>
          </a:p>
        </p:txBody>
      </p:sp>
      <p:sp>
        <p:nvSpPr>
          <p:cNvPr id="1669" name="Google Shape;1669;p73"/>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PageRank</a:t>
            </a:r>
            <a:endParaRPr/>
          </a:p>
        </p:txBody>
      </p:sp>
      <p:sp>
        <p:nvSpPr>
          <p:cNvPr id="1670" name="Google Shape;1670;p73"/>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VertexRDD</a:t>
            </a:r>
            <a:endParaRPr/>
          </a:p>
        </p:txBody>
      </p:sp>
      <p:sp>
        <p:nvSpPr>
          <p:cNvPr id="1671" name="Google Shape;1671;p73"/>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Connected components</a:t>
            </a:r>
            <a:endParaRPr/>
          </a:p>
        </p:txBody>
      </p:sp>
      <p:sp>
        <p:nvSpPr>
          <p:cNvPr id="1672" name="Google Shape;1672;p73"/>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Triangle counting</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74"/>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an operator of GraphX?</a:t>
            </a:r>
            <a:endParaRPr/>
          </a:p>
        </p:txBody>
      </p:sp>
      <p:sp>
        <p:nvSpPr>
          <p:cNvPr id="1678" name="Google Shape;1678;p7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679" name="Google Shape;1679;p74"/>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mapReduce</a:t>
            </a:r>
            <a:endParaRPr/>
          </a:p>
        </p:txBody>
      </p:sp>
      <p:sp>
        <p:nvSpPr>
          <p:cNvPr id="1680" name="Google Shape;1680;p74"/>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mapReduceTriplets</a:t>
            </a:r>
            <a:endParaRPr/>
          </a:p>
        </p:txBody>
      </p:sp>
      <p:sp>
        <p:nvSpPr>
          <p:cNvPr id="1681" name="Google Shape;1681;p74"/>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mapRelationships</a:t>
            </a:r>
            <a:endParaRPr/>
          </a:p>
        </p:txBody>
      </p:sp>
      <p:sp>
        <p:nvSpPr>
          <p:cNvPr id="1682" name="Google Shape;1682;p74"/>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mapTriplets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75"/>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mapReduceTriplets is an operator supported in GraphX.</a:t>
            </a:r>
            <a:endParaRPr/>
          </a:p>
          <a:p>
            <a:pPr indent="0" lvl="0" marL="0" rtl="0" algn="l">
              <a:lnSpc>
                <a:spcPct val="90000"/>
              </a:lnSpc>
              <a:spcBef>
                <a:spcPts val="1000"/>
              </a:spcBef>
              <a:spcAft>
                <a:spcPts val="0"/>
              </a:spcAft>
              <a:buClr>
                <a:srgbClr val="3F3F3F"/>
              </a:buClr>
              <a:buSzPts val="2400"/>
              <a:buNone/>
            </a:pPr>
            <a:r>
              <a:t/>
            </a:r>
            <a:endParaRPr/>
          </a:p>
        </p:txBody>
      </p:sp>
      <p:sp>
        <p:nvSpPr>
          <p:cNvPr id="1688" name="Google Shape;1688;p7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b.</a:t>
            </a:r>
            <a:endParaRPr/>
          </a:p>
        </p:txBody>
      </p:sp>
      <p:sp>
        <p:nvSpPr>
          <p:cNvPr id="1689" name="Google Shape;1689;p7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690" name="Google Shape;1690;p75"/>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an operator of GraphX?</a:t>
            </a:r>
            <a:endParaRPr/>
          </a:p>
        </p:txBody>
      </p:sp>
      <p:sp>
        <p:nvSpPr>
          <p:cNvPr id="1691" name="Google Shape;1691;p75"/>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mapReduce</a:t>
            </a:r>
            <a:endParaRPr/>
          </a:p>
        </p:txBody>
      </p:sp>
      <p:sp>
        <p:nvSpPr>
          <p:cNvPr id="1692" name="Google Shape;1692;p75"/>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mapReduceTriplets</a:t>
            </a:r>
            <a:endParaRPr/>
          </a:p>
        </p:txBody>
      </p:sp>
      <p:sp>
        <p:nvSpPr>
          <p:cNvPr id="1693" name="Google Shape;1693;p75"/>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mapRelationships</a:t>
            </a:r>
            <a:endParaRPr/>
          </a:p>
        </p:txBody>
      </p:sp>
      <p:sp>
        <p:nvSpPr>
          <p:cNvPr id="1694" name="Google Shape;1694;p75"/>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mapTriplets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76"/>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used for building a graph from a collection of vertices and edges in an RDD or on a disk? Select all that apply.</a:t>
            </a:r>
            <a:endParaRPr/>
          </a:p>
        </p:txBody>
      </p:sp>
      <p:sp>
        <p:nvSpPr>
          <p:cNvPr id="1700" name="Google Shape;1700;p76"/>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4</a:t>
            </a:r>
            <a:endParaRPr/>
          </a:p>
        </p:txBody>
      </p:sp>
      <p:sp>
        <p:nvSpPr>
          <p:cNvPr id="1701" name="Google Shape;1701;p76"/>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apply</a:t>
            </a:r>
            <a:endParaRPr/>
          </a:p>
        </p:txBody>
      </p:sp>
      <p:sp>
        <p:nvSpPr>
          <p:cNvPr id="1702" name="Google Shape;1702;p76"/>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fromEdges</a:t>
            </a:r>
            <a:endParaRPr/>
          </a:p>
        </p:txBody>
      </p:sp>
      <p:sp>
        <p:nvSpPr>
          <p:cNvPr id="1703" name="Google Shape;1703;p76"/>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fromEdgeTuples graph </a:t>
            </a:r>
            <a:endParaRPr/>
          </a:p>
        </p:txBody>
      </p:sp>
      <p:sp>
        <p:nvSpPr>
          <p:cNvPr id="1704" name="Google Shape;1704;p76"/>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fromEdgeTuples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77"/>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All these methods are ways of building a graph from a collection of vertices and edges in an RDD or on a disk.</a:t>
            </a:r>
            <a:endParaRPr/>
          </a:p>
          <a:p>
            <a:pPr indent="0" lvl="0" marL="0" rtl="0" algn="l">
              <a:lnSpc>
                <a:spcPct val="90000"/>
              </a:lnSpc>
              <a:spcBef>
                <a:spcPts val="1000"/>
              </a:spcBef>
              <a:spcAft>
                <a:spcPts val="0"/>
              </a:spcAft>
              <a:buClr>
                <a:srgbClr val="3F3F3F"/>
              </a:buClr>
              <a:buSzPts val="2400"/>
              <a:buNone/>
            </a:pPr>
            <a:r>
              <a:t/>
            </a:r>
            <a:endParaRPr/>
          </a:p>
        </p:txBody>
      </p:sp>
      <p:sp>
        <p:nvSpPr>
          <p:cNvPr id="1710" name="Google Shape;1710;p77"/>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 b, c, and d.</a:t>
            </a:r>
            <a:endParaRPr/>
          </a:p>
        </p:txBody>
      </p:sp>
      <p:sp>
        <p:nvSpPr>
          <p:cNvPr id="1711" name="Google Shape;1711;p77"/>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4</a:t>
            </a:r>
            <a:endParaRPr/>
          </a:p>
        </p:txBody>
      </p:sp>
      <p:sp>
        <p:nvSpPr>
          <p:cNvPr id="1712" name="Google Shape;1712;p77"/>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apply</a:t>
            </a:r>
            <a:endParaRPr/>
          </a:p>
        </p:txBody>
      </p:sp>
      <p:sp>
        <p:nvSpPr>
          <p:cNvPr id="1713" name="Google Shape;1713;p77"/>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fromEdges</a:t>
            </a:r>
            <a:endParaRPr/>
          </a:p>
        </p:txBody>
      </p:sp>
      <p:sp>
        <p:nvSpPr>
          <p:cNvPr id="1714" name="Google Shape;1714;p77"/>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fromEdgeTuples graph </a:t>
            </a:r>
            <a:endParaRPr/>
          </a:p>
        </p:txBody>
      </p:sp>
      <p:sp>
        <p:nvSpPr>
          <p:cNvPr id="1715" name="Google Shape;1715;p77"/>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fromEdgeTuples</a:t>
            </a:r>
            <a:endParaRPr/>
          </a:p>
        </p:txBody>
      </p:sp>
      <p:sp>
        <p:nvSpPr>
          <p:cNvPr id="1716" name="Google Shape;1716;p77"/>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used for building a graph from a collection of vertices and edges in an RDD or on a disk? Select all that apply.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78"/>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true about GraphFrames?</a:t>
            </a:r>
            <a:endParaRPr/>
          </a:p>
        </p:txBody>
      </p:sp>
      <p:sp>
        <p:nvSpPr>
          <p:cNvPr id="1722" name="Google Shape;1722;p78"/>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5</a:t>
            </a:r>
            <a:endParaRPr/>
          </a:p>
        </p:txBody>
      </p:sp>
      <p:sp>
        <p:nvSpPr>
          <p:cNvPr id="1723" name="Google Shape;1723;p78"/>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 vertex DataFrame should contain a special column named “id” which specifies unique IDs for each vertex in the graph.</a:t>
            </a:r>
            <a:endParaRPr/>
          </a:p>
        </p:txBody>
      </p:sp>
      <p:sp>
        <p:nvSpPr>
          <p:cNvPr id="1724" name="Google Shape;1724;p78"/>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An edge DataFrame should contain two special columns: “src” (source vertex ID of edge) and “dst” (destination vertex ID of edge).</a:t>
            </a:r>
            <a:endParaRPr/>
          </a:p>
        </p:txBody>
      </p:sp>
      <p:sp>
        <p:nvSpPr>
          <p:cNvPr id="1725" name="Google Shape;1725;p78"/>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Both DataFrames can’t have other arbitrary columns.</a:t>
            </a:r>
            <a:endParaRPr/>
          </a:p>
        </p:txBody>
      </p:sp>
      <p:sp>
        <p:nvSpPr>
          <p:cNvPr id="1726" name="Google Shape;1726;p78"/>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Both DataFrames can have arbitrary other columns.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79"/>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A, b, and d are true as both edge and vertex DataFrames can have other arbitrary columns. </a:t>
            </a:r>
            <a:endParaRPr/>
          </a:p>
          <a:p>
            <a:pPr indent="0" lvl="0" marL="0" rtl="0" algn="l">
              <a:lnSpc>
                <a:spcPct val="90000"/>
              </a:lnSpc>
              <a:spcBef>
                <a:spcPts val="1000"/>
              </a:spcBef>
              <a:spcAft>
                <a:spcPts val="0"/>
              </a:spcAft>
              <a:buClr>
                <a:srgbClr val="3F3F3F"/>
              </a:buClr>
              <a:buSzPts val="2400"/>
              <a:buNone/>
            </a:pPr>
            <a:r>
              <a:t/>
            </a:r>
            <a:endParaRPr b="0"/>
          </a:p>
          <a:p>
            <a:pPr indent="0" lvl="0" marL="0" rtl="0" algn="l">
              <a:lnSpc>
                <a:spcPct val="90000"/>
              </a:lnSpc>
              <a:spcBef>
                <a:spcPts val="1000"/>
              </a:spcBef>
              <a:spcAft>
                <a:spcPts val="0"/>
              </a:spcAft>
              <a:buClr>
                <a:srgbClr val="3F3F3F"/>
              </a:buClr>
              <a:buSzPts val="2400"/>
              <a:buNone/>
            </a:pPr>
            <a:r>
              <a:t/>
            </a:r>
            <a:endParaRPr/>
          </a:p>
        </p:txBody>
      </p:sp>
      <p:sp>
        <p:nvSpPr>
          <p:cNvPr id="1732" name="Google Shape;1732;p79"/>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 b, and d.</a:t>
            </a:r>
            <a:endParaRPr/>
          </a:p>
        </p:txBody>
      </p:sp>
      <p:sp>
        <p:nvSpPr>
          <p:cNvPr id="1733" name="Google Shape;1733;p79"/>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5</a:t>
            </a:r>
            <a:endParaRPr/>
          </a:p>
        </p:txBody>
      </p:sp>
      <p:sp>
        <p:nvSpPr>
          <p:cNvPr id="1734" name="Google Shape;1734;p79"/>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 vertex DataFrame should contain a special column named “id” which specifies unique IDs for each vertex in the graph.</a:t>
            </a:r>
            <a:endParaRPr/>
          </a:p>
        </p:txBody>
      </p:sp>
      <p:sp>
        <p:nvSpPr>
          <p:cNvPr id="1735" name="Google Shape;1735;p79"/>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An edge DataFrame should contain two special columns: “src” (source vertex ID of edge) and “dst” (destination vertex ID of edge).</a:t>
            </a:r>
            <a:endParaRPr/>
          </a:p>
        </p:txBody>
      </p:sp>
      <p:sp>
        <p:nvSpPr>
          <p:cNvPr id="1736" name="Google Shape;1736;p79"/>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Both DataFrames can’t have other arbitrary columns.</a:t>
            </a:r>
            <a:endParaRPr/>
          </a:p>
        </p:txBody>
      </p:sp>
      <p:sp>
        <p:nvSpPr>
          <p:cNvPr id="1737" name="Google Shape;1737;p79"/>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Both DataFrames can have arbitrary other columns.</a:t>
            </a:r>
            <a:endParaRPr/>
          </a:p>
        </p:txBody>
      </p:sp>
      <p:sp>
        <p:nvSpPr>
          <p:cNvPr id="1738" name="Google Shape;1738;p79"/>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is true about GraphFrames?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80"/>
          <p:cNvSpPr txBox="1"/>
          <p:nvPr>
            <p:ph idx="1" type="body"/>
          </p:nvPr>
        </p:nvSpPr>
        <p:spPr>
          <a:xfrm>
            <a:off x="577851" y="3762307"/>
            <a:ext cx="15100300"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800"/>
              <a:buFont typeface="Arial"/>
              <a:buNone/>
            </a:pPr>
            <a:r>
              <a:rPr b="0" i="0" lang="en-US" sz="3200" u="none" cap="none" strike="noStrike">
                <a:solidFill>
                  <a:srgbClr val="404040"/>
                </a:solidFill>
                <a:latin typeface="Open Sans ExtraBold"/>
                <a:ea typeface="Open Sans ExtraBold"/>
                <a:cs typeface="Open Sans ExtraBold"/>
                <a:sym typeface="Open Sans ExtraBold"/>
              </a:rPr>
              <a:t>This concludes “Graph Processing using GraphX and GraphFrames.”</a:t>
            </a:r>
            <a:endParaRPr b="0" i="0" sz="3200" u="none" cap="none" strike="noStrike">
              <a:solidFill>
                <a:srgbClr val="404040"/>
              </a:solidFill>
              <a:latin typeface="Open Sans ExtraBold"/>
              <a:ea typeface="Open Sans ExtraBold"/>
              <a:cs typeface="Open Sans ExtraBold"/>
              <a:sym typeface="Open Sans ExtraBo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7" name="Shape 1747"/>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Graph Processing using GraphX and GraphFrames</a:t>
            </a:r>
            <a:endParaRPr/>
          </a:p>
        </p:txBody>
      </p:sp>
      <p:sp>
        <p:nvSpPr>
          <p:cNvPr id="506" name="Google Shape;506;p8"/>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2: GraphX and Property 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GraphX and Property Graph</a:t>
            </a:r>
            <a:endParaRPr/>
          </a:p>
        </p:txBody>
      </p:sp>
      <p:pic>
        <p:nvPicPr>
          <p:cNvPr id="513" name="Google Shape;513;p9"/>
          <p:cNvPicPr preferRelativeResize="0"/>
          <p:nvPr/>
        </p:nvPicPr>
        <p:blipFill rotWithShape="1">
          <a:blip r:embed="rId3">
            <a:alphaModFix/>
          </a:blip>
          <a:srcRect b="0" l="0" r="0" t="0"/>
          <a:stretch/>
        </p:blipFill>
        <p:spPr>
          <a:xfrm>
            <a:off x="5232400" y="870793"/>
            <a:ext cx="5791200" cy="274320"/>
          </a:xfrm>
          <a:prstGeom prst="rect">
            <a:avLst/>
          </a:prstGeom>
          <a:noFill/>
          <a:ln>
            <a:noFill/>
          </a:ln>
        </p:spPr>
      </p:pic>
      <p:pic>
        <p:nvPicPr>
          <p:cNvPr descr="Image result for graphx" id="514" name="Google Shape;514;p9"/>
          <p:cNvPicPr preferRelativeResize="0"/>
          <p:nvPr/>
        </p:nvPicPr>
        <p:blipFill rotWithShape="1">
          <a:blip r:embed="rId4">
            <a:alphaModFix/>
          </a:blip>
          <a:srcRect b="0" l="0" r="0" t="0"/>
          <a:stretch/>
        </p:blipFill>
        <p:spPr>
          <a:xfrm>
            <a:off x="4006426" y="2963514"/>
            <a:ext cx="8229600" cy="2819400"/>
          </a:xfrm>
          <a:prstGeom prst="rect">
            <a:avLst/>
          </a:prstGeom>
          <a:noFill/>
          <a:ln>
            <a:noFill/>
          </a:ln>
        </p:spPr>
      </p:pic>
      <p:sp>
        <p:nvSpPr>
          <p:cNvPr id="515" name="Google Shape;515;p9"/>
          <p:cNvSpPr txBox="1"/>
          <p:nvPr/>
        </p:nvSpPr>
        <p:spPr>
          <a:xfrm>
            <a:off x="1587459" y="1782810"/>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Graphs are graphical representations of information made up of nodes and edges. </a:t>
            </a:r>
            <a:endParaRPr/>
          </a:p>
        </p:txBody>
      </p:sp>
      <p:sp>
        <p:nvSpPr>
          <p:cNvPr id="516" name="Google Shape;516;p9"/>
          <p:cNvSpPr/>
          <p:nvPr/>
        </p:nvSpPr>
        <p:spPr>
          <a:xfrm>
            <a:off x="963955" y="197707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9"/>
          <p:cNvSpPr txBox="1"/>
          <p:nvPr/>
        </p:nvSpPr>
        <p:spPr>
          <a:xfrm>
            <a:off x="1588704" y="6034592"/>
            <a:ext cx="13500141" cy="1398595"/>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GraphX extends the RDD abstraction and introduces a new feature called Resilient Distributed Graph (RDG)</a:t>
            </a:r>
            <a:endParaRPr/>
          </a:p>
        </p:txBody>
      </p:sp>
      <p:sp>
        <p:nvSpPr>
          <p:cNvPr id="518" name="Google Shape;518;p9"/>
          <p:cNvSpPr/>
          <p:nvPr/>
        </p:nvSpPr>
        <p:spPr>
          <a:xfrm>
            <a:off x="965200" y="622886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9"/>
          <p:cNvSpPr/>
          <p:nvPr/>
        </p:nvSpPr>
        <p:spPr>
          <a:xfrm>
            <a:off x="6084857" y="1169036"/>
            <a:ext cx="416248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INTRODUCTION TO GRAPHX</a:t>
            </a:r>
            <a:endParaRPr sz="2200">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2016-09-03T17:46:52Z</dcterms:created>
  <dc:creator>Suma Tandi</dc:creator>
</cp:coreProperties>
</file>