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55253-7118-4506-A16C-BA3C3701B305}" type="datetimeFigureOut">
              <a:rPr lang="en-IN" smtClean="0"/>
              <a:t>04-11-2020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99BB2-6E0A-465C-8A4E-D3DF8128E731}" type="slidenum">
              <a:rPr lang="en-IN" smtClean="0"/>
              <a:t>‹#›</a:t>
            </a:fld>
            <a:endParaRPr lang="en-IN"/>
          </a:p>
        </p:txBody>
      </p:sp>
    </p:spTree>
    <p:extLst>
      <p:ext uri="{BB962C8B-B14F-4D97-AF65-F5344CB8AC3E}">
        <p14:creationId xmlns:p14="http://schemas.microsoft.com/office/powerpoint/2010/main" val="2849465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999BB2-6E0A-465C-8A4E-D3DF8128E731}" type="slidenum">
              <a:rPr lang="en-IN" smtClean="0"/>
              <a:t>2</a:t>
            </a:fld>
            <a:endParaRPr lang="en-IN"/>
          </a:p>
        </p:txBody>
      </p:sp>
    </p:spTree>
    <p:extLst>
      <p:ext uri="{BB962C8B-B14F-4D97-AF65-F5344CB8AC3E}">
        <p14:creationId xmlns:p14="http://schemas.microsoft.com/office/powerpoint/2010/main" val="343177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4</a:t>
            </a:fld>
            <a:endParaRPr lang="en-IN"/>
          </a:p>
        </p:txBody>
      </p:sp>
    </p:spTree>
    <p:extLst>
      <p:ext uri="{BB962C8B-B14F-4D97-AF65-F5344CB8AC3E}">
        <p14:creationId xmlns:p14="http://schemas.microsoft.com/office/powerpoint/2010/main" val="67770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14</a:t>
            </a:fld>
            <a:endParaRPr lang="en-IN"/>
          </a:p>
        </p:txBody>
      </p:sp>
    </p:spTree>
    <p:extLst>
      <p:ext uri="{BB962C8B-B14F-4D97-AF65-F5344CB8AC3E}">
        <p14:creationId xmlns:p14="http://schemas.microsoft.com/office/powerpoint/2010/main" val="277443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16</a:t>
            </a:fld>
            <a:endParaRPr lang="en-IN"/>
          </a:p>
        </p:txBody>
      </p:sp>
    </p:spTree>
    <p:extLst>
      <p:ext uri="{BB962C8B-B14F-4D97-AF65-F5344CB8AC3E}">
        <p14:creationId xmlns:p14="http://schemas.microsoft.com/office/powerpoint/2010/main" val="282106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18</a:t>
            </a:fld>
            <a:endParaRPr lang="en-IN"/>
          </a:p>
        </p:txBody>
      </p:sp>
    </p:spTree>
    <p:extLst>
      <p:ext uri="{BB962C8B-B14F-4D97-AF65-F5344CB8AC3E}">
        <p14:creationId xmlns:p14="http://schemas.microsoft.com/office/powerpoint/2010/main" val="277367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19</a:t>
            </a:fld>
            <a:endParaRPr lang="en-IN"/>
          </a:p>
        </p:txBody>
      </p:sp>
    </p:spTree>
    <p:extLst>
      <p:ext uri="{BB962C8B-B14F-4D97-AF65-F5344CB8AC3E}">
        <p14:creationId xmlns:p14="http://schemas.microsoft.com/office/powerpoint/2010/main" val="55102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20EC74-9797-4A9A-B223-A2683CC7523C}"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305782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20EC74-9797-4A9A-B223-A2683CC7523C}"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267386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20EC74-9797-4A9A-B223-A2683CC7523C}"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293717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20EC74-9797-4A9A-B223-A2683CC7523C}"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146109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20EC74-9797-4A9A-B223-A2683CC7523C}"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3701134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20EC74-9797-4A9A-B223-A2683CC7523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16226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20EC74-9797-4A9A-B223-A2683CC7523C}" type="datetimeFigureOut">
              <a:rPr lang="en-IN" smtClean="0"/>
              <a:t>04-11-2020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105945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20EC74-9797-4A9A-B223-A2683CC7523C}"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2381482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EC74-9797-4A9A-B223-A2683CC7523C}" type="datetimeFigureOut">
              <a:rPr lang="en-IN" smtClean="0"/>
              <a:t>04-11-2020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399279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0EC74-9797-4A9A-B223-A2683CC7523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135908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0EC74-9797-4A9A-B223-A2683CC7523C}"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FC8E1-1FBD-47A7-B017-0A0252861FB7}" type="slidenum">
              <a:rPr lang="en-IN" smtClean="0"/>
              <a:t>‹#›</a:t>
            </a:fld>
            <a:endParaRPr lang="en-IN"/>
          </a:p>
        </p:txBody>
      </p:sp>
    </p:spTree>
    <p:extLst>
      <p:ext uri="{BB962C8B-B14F-4D97-AF65-F5344CB8AC3E}">
        <p14:creationId xmlns:p14="http://schemas.microsoft.com/office/powerpoint/2010/main" val="301918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0EC74-9797-4A9A-B223-A2683CC7523C}" type="datetimeFigureOut">
              <a:rPr lang="en-IN" smtClean="0"/>
              <a:t>04-11-2020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FC8E1-1FBD-47A7-B017-0A0252861FB7}" type="slidenum">
              <a:rPr lang="en-IN" smtClean="0"/>
              <a:t>‹#›</a:t>
            </a:fld>
            <a:endParaRPr lang="en-IN"/>
          </a:p>
        </p:txBody>
      </p:sp>
    </p:spTree>
    <p:extLst>
      <p:ext uri="{BB962C8B-B14F-4D97-AF65-F5344CB8AC3E}">
        <p14:creationId xmlns:p14="http://schemas.microsoft.com/office/powerpoint/2010/main" val="3606429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 Id="rId5" Type="http://schemas.openxmlformats.org/officeDocument/2006/relationships/hyperlink" Target="https://en.wikipedia.org/wiki/Event_handling" TargetMode="External"/><Relationship Id="rId4" Type="http://schemas.openxmlformats.org/officeDocument/2006/relationships/hyperlink" Target="https://en.wikipedia.org/wiki/Method_(computer_scienc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9035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Dependency Injection </a:t>
            </a:r>
            <a:endParaRPr lang="en-IN" dirty="0"/>
          </a:p>
        </p:txBody>
      </p:sp>
      <p:sp>
        <p:nvSpPr>
          <p:cNvPr id="3" name="Content Placeholder 2"/>
          <p:cNvSpPr>
            <a:spLocks noGrp="1"/>
          </p:cNvSpPr>
          <p:nvPr>
            <p:ph sz="quarter" idx="1"/>
          </p:nvPr>
        </p:nvSpPr>
        <p:spPr>
          <a:xfrm>
            <a:off x="2438400" y="1447800"/>
            <a:ext cx="7772400" cy="2133600"/>
          </a:xfrm>
        </p:spPr>
        <p:txBody>
          <a:bodyPr>
            <a:normAutofit/>
          </a:bodyPr>
          <a:lstStyle/>
          <a:p>
            <a:r>
              <a:rPr lang="en-IN" sz="3200" dirty="0"/>
              <a:t>DI is a coding pattern in which a class receives its dependencies from external sources rather than creating them itself.</a:t>
            </a:r>
          </a:p>
          <a:p>
            <a:endParaRPr lang="en-IN" sz="3200" dirty="0"/>
          </a:p>
        </p:txBody>
      </p:sp>
    </p:spTree>
    <p:extLst>
      <p:ext uri="{BB962C8B-B14F-4D97-AF65-F5344CB8AC3E}">
        <p14:creationId xmlns:p14="http://schemas.microsoft.com/office/powerpoint/2010/main" val="2562001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Service in Angular 2-10</a:t>
            </a:r>
            <a:endParaRPr lang="en-IN" dirty="0"/>
          </a:p>
        </p:txBody>
      </p:sp>
      <p:sp>
        <p:nvSpPr>
          <p:cNvPr id="3" name="Content Placeholder 2"/>
          <p:cNvSpPr>
            <a:spLocks noGrp="1"/>
          </p:cNvSpPr>
          <p:nvPr>
            <p:ph sz="quarter" idx="1"/>
          </p:nvPr>
        </p:nvSpPr>
        <p:spPr>
          <a:xfrm>
            <a:off x="2438400" y="1447800"/>
            <a:ext cx="7772400" cy="1905000"/>
          </a:xfrm>
        </p:spPr>
        <p:txBody>
          <a:bodyPr>
            <a:normAutofit/>
          </a:bodyPr>
          <a:lstStyle/>
          <a:p>
            <a:r>
              <a:rPr lang="en-IN" sz="4000" dirty="0"/>
              <a:t>User-defined service </a:t>
            </a:r>
          </a:p>
          <a:p>
            <a:r>
              <a:rPr lang="en-IN" sz="4000" dirty="0"/>
              <a:t>Pre-defined service </a:t>
            </a:r>
          </a:p>
          <a:p>
            <a:endParaRPr lang="en-IN" sz="4000" dirty="0"/>
          </a:p>
        </p:txBody>
      </p:sp>
    </p:spTree>
    <p:extLst>
      <p:ext uri="{BB962C8B-B14F-4D97-AF65-F5344CB8AC3E}">
        <p14:creationId xmlns:p14="http://schemas.microsoft.com/office/powerpoint/2010/main" val="1060676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Service </a:t>
            </a:r>
            <a:endParaRPr lang="en-IN" dirty="0"/>
          </a:p>
        </p:txBody>
      </p:sp>
      <p:sp>
        <p:nvSpPr>
          <p:cNvPr id="3" name="Content Placeholder 2"/>
          <p:cNvSpPr>
            <a:spLocks noGrp="1"/>
          </p:cNvSpPr>
          <p:nvPr>
            <p:ph sz="quarter" idx="1"/>
          </p:nvPr>
        </p:nvSpPr>
        <p:spPr/>
        <p:txBody>
          <a:bodyPr>
            <a:normAutofit/>
          </a:bodyPr>
          <a:lstStyle/>
          <a:p>
            <a:r>
              <a:rPr lang="en-IN" sz="3200" dirty="0"/>
              <a:t>Import the </a:t>
            </a:r>
            <a:r>
              <a:rPr lang="en-IN" sz="3200" dirty="0" err="1"/>
              <a:t>injectable</a:t>
            </a:r>
            <a:r>
              <a:rPr lang="en-IN" sz="3200" dirty="0"/>
              <a:t> member </a:t>
            </a:r>
          </a:p>
          <a:p>
            <a:r>
              <a:rPr lang="en-IN" sz="3200" dirty="0"/>
              <a:t>Add the @</a:t>
            </a:r>
            <a:r>
              <a:rPr lang="en-IN" sz="3200" dirty="0" err="1"/>
              <a:t>injectable</a:t>
            </a:r>
            <a:r>
              <a:rPr lang="en-IN" sz="3200" dirty="0"/>
              <a:t> Decorator </a:t>
            </a:r>
          </a:p>
          <a:p>
            <a:r>
              <a:rPr lang="en-IN" sz="3200" dirty="0"/>
              <a:t>Export Service class </a:t>
            </a:r>
          </a:p>
          <a:p>
            <a:endParaRPr lang="en-IN" sz="3200" dirty="0"/>
          </a:p>
        </p:txBody>
      </p:sp>
    </p:spTree>
    <p:extLst>
      <p:ext uri="{BB962C8B-B14F-4D97-AF65-F5344CB8AC3E}">
        <p14:creationId xmlns:p14="http://schemas.microsoft.com/office/powerpoint/2010/main" val="513409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the Service </a:t>
            </a:r>
            <a:endParaRPr lang="en-IN" dirty="0"/>
          </a:p>
        </p:txBody>
      </p:sp>
      <p:sp>
        <p:nvSpPr>
          <p:cNvPr id="3" name="Content Placeholder 2"/>
          <p:cNvSpPr>
            <a:spLocks noGrp="1"/>
          </p:cNvSpPr>
          <p:nvPr>
            <p:ph sz="quarter" idx="1"/>
          </p:nvPr>
        </p:nvSpPr>
        <p:spPr>
          <a:xfrm>
            <a:off x="2438400" y="1447800"/>
            <a:ext cx="7772400" cy="2286000"/>
          </a:xfrm>
        </p:spPr>
        <p:txBody>
          <a:bodyPr>
            <a:normAutofit/>
          </a:bodyPr>
          <a:lstStyle/>
          <a:p>
            <a:r>
              <a:rPr lang="en-IN" sz="3200" dirty="0"/>
              <a:t>We can register the service in two ways </a:t>
            </a:r>
          </a:p>
          <a:p>
            <a:pPr lvl="1"/>
            <a:r>
              <a:rPr lang="en-IN" sz="3200" dirty="0"/>
              <a:t>In Component </a:t>
            </a:r>
          </a:p>
          <a:p>
            <a:pPr lvl="1"/>
            <a:r>
              <a:rPr lang="en-IN" sz="3200" dirty="0"/>
              <a:t>In Module </a:t>
            </a:r>
          </a:p>
          <a:p>
            <a:pPr lvl="1"/>
            <a:endParaRPr lang="en-IN" sz="3200" dirty="0"/>
          </a:p>
        </p:txBody>
      </p:sp>
    </p:spTree>
    <p:extLst>
      <p:ext uri="{BB962C8B-B14F-4D97-AF65-F5344CB8AC3E}">
        <p14:creationId xmlns:p14="http://schemas.microsoft.com/office/powerpoint/2010/main" val="2437997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Angular 2-10 http service </a:t>
            </a:r>
            <a:endParaRPr lang="en-IN" dirty="0"/>
          </a:p>
        </p:txBody>
      </p:sp>
      <p:sp>
        <p:nvSpPr>
          <p:cNvPr id="3" name="Content Placeholder 2"/>
          <p:cNvSpPr>
            <a:spLocks noGrp="1"/>
          </p:cNvSpPr>
          <p:nvPr>
            <p:ph sz="quarter" idx="1"/>
          </p:nvPr>
        </p:nvSpPr>
        <p:spPr/>
        <p:txBody>
          <a:bodyPr>
            <a:normAutofit/>
          </a:bodyPr>
          <a:lstStyle/>
          <a:p>
            <a:r>
              <a:rPr lang="en-IN" dirty="0"/>
              <a:t>One of the most common scenario in any application is client interacting with the server.</a:t>
            </a:r>
          </a:p>
          <a:p>
            <a:r>
              <a:rPr lang="en-IN" dirty="0"/>
              <a:t>Http is the widely used protocol for this interaction.</a:t>
            </a:r>
          </a:p>
          <a:p>
            <a:r>
              <a:rPr lang="en-IN" dirty="0"/>
              <a:t>One can fetch data from the server, update data, create data and delete data using HTTP protocol. </a:t>
            </a:r>
          </a:p>
          <a:p>
            <a:r>
              <a:rPr lang="en-IN" dirty="0"/>
              <a:t>In Angular </a:t>
            </a:r>
            <a:r>
              <a:rPr lang="en-IN" dirty="0" smtClean="0"/>
              <a:t>2-10 </a:t>
            </a:r>
            <a:r>
              <a:rPr lang="en-IN" dirty="0"/>
              <a:t>http service return the Observable but Angular 1.x is http service return the Promise object.  </a:t>
            </a:r>
          </a:p>
          <a:p>
            <a:endParaRPr lang="en-IN" dirty="0"/>
          </a:p>
        </p:txBody>
      </p:sp>
    </p:spTree>
    <p:extLst>
      <p:ext uri="{BB962C8B-B14F-4D97-AF65-F5344CB8AC3E}">
        <p14:creationId xmlns:p14="http://schemas.microsoft.com/office/powerpoint/2010/main" val="3787010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promise </a:t>
            </a:r>
            <a:endParaRPr lang="en-IN" dirty="0"/>
          </a:p>
        </p:txBody>
      </p:sp>
      <p:sp>
        <p:nvSpPr>
          <p:cNvPr id="3" name="Content Placeholder 2"/>
          <p:cNvSpPr>
            <a:spLocks noGrp="1"/>
          </p:cNvSpPr>
          <p:nvPr>
            <p:ph sz="quarter" idx="1"/>
          </p:nvPr>
        </p:nvSpPr>
        <p:spPr/>
        <p:txBody>
          <a:bodyPr>
            <a:normAutofit/>
          </a:bodyPr>
          <a:lstStyle/>
          <a:p>
            <a:r>
              <a:rPr lang="en-IN" sz="3200" dirty="0"/>
              <a:t>Promise is a one type of callback function, which represents the eventual result of an operation. You can use a promise to specify what to do when an operation eventually succeeds or fails.</a:t>
            </a:r>
          </a:p>
          <a:p>
            <a:endParaRPr lang="en-IN" sz="3200" dirty="0"/>
          </a:p>
        </p:txBody>
      </p:sp>
    </p:spTree>
    <p:extLst>
      <p:ext uri="{BB962C8B-B14F-4D97-AF65-F5344CB8AC3E}">
        <p14:creationId xmlns:p14="http://schemas.microsoft.com/office/powerpoint/2010/main" val="394082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Promise  </a:t>
            </a:r>
            <a:endParaRPr lang="en-IN" dirty="0"/>
          </a:p>
        </p:txBody>
      </p:sp>
      <p:sp>
        <p:nvSpPr>
          <p:cNvPr id="3" name="Content Placeholder 2"/>
          <p:cNvSpPr>
            <a:spLocks noGrp="1"/>
          </p:cNvSpPr>
          <p:nvPr>
            <p:ph sz="quarter" idx="1"/>
          </p:nvPr>
        </p:nvSpPr>
        <p:spPr/>
        <p:txBody>
          <a:bodyPr>
            <a:normAutofit/>
          </a:bodyPr>
          <a:lstStyle/>
          <a:p>
            <a:r>
              <a:rPr lang="en-IN" sz="3200" dirty="0"/>
              <a:t>The Promise is an object, with two functions.</a:t>
            </a:r>
          </a:p>
          <a:p>
            <a:pPr lvl="1"/>
            <a:r>
              <a:rPr lang="en-IN" sz="3200" dirty="0"/>
              <a:t>then() =&gt; Promise, please get the value from that URL.</a:t>
            </a:r>
          </a:p>
          <a:p>
            <a:pPr lvl="1"/>
            <a:r>
              <a:rPr lang="en-IN" sz="3200" dirty="0"/>
              <a:t>error() =&gt; Promise, please call this function when you have a new error for me.</a:t>
            </a:r>
          </a:p>
        </p:txBody>
      </p:sp>
    </p:spTree>
    <p:extLst>
      <p:ext uri="{BB962C8B-B14F-4D97-AF65-F5344CB8AC3E}">
        <p14:creationId xmlns:p14="http://schemas.microsoft.com/office/powerpoint/2010/main" val="988780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Observer pattern</a:t>
            </a:r>
            <a:endParaRPr lang="en-IN" dirty="0"/>
          </a:p>
        </p:txBody>
      </p:sp>
      <p:sp>
        <p:nvSpPr>
          <p:cNvPr id="3" name="Content Placeholder 2"/>
          <p:cNvSpPr>
            <a:spLocks noGrp="1"/>
          </p:cNvSpPr>
          <p:nvPr>
            <p:ph sz="quarter" idx="1"/>
          </p:nvPr>
        </p:nvSpPr>
        <p:spPr/>
        <p:txBody>
          <a:bodyPr>
            <a:normAutofit/>
          </a:bodyPr>
          <a:lstStyle/>
          <a:p>
            <a:r>
              <a:rPr lang="en-IN" sz="3200" dirty="0"/>
              <a:t>The </a:t>
            </a:r>
            <a:r>
              <a:rPr lang="en-IN" sz="3200" b="1" dirty="0"/>
              <a:t>observer pattern</a:t>
            </a:r>
            <a:r>
              <a:rPr lang="en-IN" sz="3200" dirty="0"/>
              <a:t> is a </a:t>
            </a:r>
            <a:r>
              <a:rPr lang="en-IN" sz="3200" dirty="0">
                <a:hlinkClick r:id="rId2"/>
              </a:rPr>
              <a:t>software design pattern</a:t>
            </a:r>
            <a:r>
              <a:rPr lang="en-IN" sz="3200" dirty="0"/>
              <a:t> in which an </a:t>
            </a:r>
            <a:r>
              <a:rPr lang="en-IN" sz="3200" dirty="0">
                <a:hlinkClick r:id="rId3"/>
              </a:rPr>
              <a:t>object</a:t>
            </a:r>
            <a:r>
              <a:rPr lang="en-IN" sz="3200" dirty="0"/>
              <a:t>, called the </a:t>
            </a:r>
            <a:r>
              <a:rPr lang="en-IN" sz="3200" b="1" dirty="0"/>
              <a:t>subject</a:t>
            </a:r>
            <a:r>
              <a:rPr lang="en-IN" sz="3200" dirty="0"/>
              <a:t>, maintains a list of its dependents, called </a:t>
            </a:r>
            <a:r>
              <a:rPr lang="en-IN" sz="3200" b="1" dirty="0"/>
              <a:t>observers</a:t>
            </a:r>
            <a:r>
              <a:rPr lang="en-IN" sz="3200" dirty="0"/>
              <a:t>, and notifies them automatically of any state changes, usually by calling one of their </a:t>
            </a:r>
            <a:r>
              <a:rPr lang="en-IN" sz="3200" dirty="0">
                <a:hlinkClick r:id="rId4"/>
              </a:rPr>
              <a:t>methods</a:t>
            </a:r>
            <a:r>
              <a:rPr lang="en-IN" sz="3200" dirty="0"/>
              <a:t>. It is mainly used to implement distributed </a:t>
            </a:r>
            <a:r>
              <a:rPr lang="en-IN" sz="3200" dirty="0">
                <a:hlinkClick r:id="rId5"/>
              </a:rPr>
              <a:t>event handling</a:t>
            </a:r>
            <a:r>
              <a:rPr lang="en-IN" sz="3200" dirty="0"/>
              <a:t> systems.</a:t>
            </a:r>
          </a:p>
        </p:txBody>
      </p:sp>
    </p:spTree>
    <p:extLst>
      <p:ext uri="{BB962C8B-B14F-4D97-AF65-F5344CB8AC3E}">
        <p14:creationId xmlns:p14="http://schemas.microsoft.com/office/powerpoint/2010/main" val="2486965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Observables in Angular </a:t>
            </a:r>
            <a:endParaRPr lang="en-IN" dirty="0"/>
          </a:p>
        </p:txBody>
      </p:sp>
      <p:sp>
        <p:nvSpPr>
          <p:cNvPr id="3" name="Content Placeholder 2"/>
          <p:cNvSpPr>
            <a:spLocks noGrp="1"/>
          </p:cNvSpPr>
          <p:nvPr>
            <p:ph sz="quarter" idx="1"/>
          </p:nvPr>
        </p:nvSpPr>
        <p:spPr/>
        <p:txBody>
          <a:bodyPr>
            <a:normAutofit/>
          </a:bodyPr>
          <a:lstStyle/>
          <a:p>
            <a:r>
              <a:rPr lang="en-IN" dirty="0"/>
              <a:t>You can think of an observable as an array whose items arrive asynchronously over time. </a:t>
            </a:r>
          </a:p>
          <a:p>
            <a:r>
              <a:rPr lang="en-IN" b="1" dirty="0"/>
              <a:t>Observables help you manage asynchronous data</a:t>
            </a:r>
            <a:r>
              <a:rPr lang="en-IN" dirty="0"/>
              <a:t>, such as data coming from a backend service. Observables are used within Angular itself, including AngularJS event system and its http client service. To use observables, Angular uses a third-party library called Reactive Extensions (</a:t>
            </a:r>
            <a:r>
              <a:rPr lang="en-IN" b="1" dirty="0" err="1"/>
              <a:t>RxJS</a:t>
            </a:r>
            <a:r>
              <a:rPr lang="en-IN" dirty="0"/>
              <a:t>). Observables are a proposed feature for ES 2016, the next version of JavaScript.</a:t>
            </a:r>
          </a:p>
        </p:txBody>
      </p:sp>
    </p:spTree>
    <p:extLst>
      <p:ext uri="{BB962C8B-B14F-4D97-AF65-F5344CB8AC3E}">
        <p14:creationId xmlns:p14="http://schemas.microsoft.com/office/powerpoint/2010/main" val="3262772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Observer </a:t>
            </a:r>
            <a:endParaRPr lang="en-IN" dirty="0"/>
          </a:p>
        </p:txBody>
      </p:sp>
      <p:sp>
        <p:nvSpPr>
          <p:cNvPr id="3" name="Content Placeholder 2"/>
          <p:cNvSpPr>
            <a:spLocks noGrp="1"/>
          </p:cNvSpPr>
          <p:nvPr>
            <p:ph sz="quarter" idx="1"/>
          </p:nvPr>
        </p:nvSpPr>
        <p:spPr/>
        <p:txBody>
          <a:bodyPr>
            <a:normAutofit/>
          </a:bodyPr>
          <a:lstStyle/>
          <a:p>
            <a:r>
              <a:rPr lang="en-IN" sz="3200" dirty="0"/>
              <a:t>The Observer is an object, with three functions.</a:t>
            </a:r>
          </a:p>
          <a:p>
            <a:pPr lvl="1"/>
            <a:r>
              <a:rPr lang="en-IN" sz="3200" dirty="0"/>
              <a:t>next() =&gt; Observable, please call this function when you have a new value for me.</a:t>
            </a:r>
          </a:p>
          <a:p>
            <a:pPr lvl="1"/>
            <a:r>
              <a:rPr lang="en-IN" sz="3200" dirty="0"/>
              <a:t>error() =&gt; Observable, please call this function when you have a new error for me.</a:t>
            </a:r>
          </a:p>
          <a:p>
            <a:pPr lvl="1"/>
            <a:r>
              <a:rPr lang="en-IN" sz="3200" dirty="0"/>
              <a:t>complete() =&gt; Observable, please call this function when you complete your job.</a:t>
            </a:r>
          </a:p>
          <a:p>
            <a:endParaRPr lang="en-IN" sz="3200" dirty="0"/>
          </a:p>
        </p:txBody>
      </p:sp>
    </p:spTree>
    <p:extLst>
      <p:ext uri="{BB962C8B-B14F-4D97-AF65-F5344CB8AC3E}">
        <p14:creationId xmlns:p14="http://schemas.microsoft.com/office/powerpoint/2010/main" val="2472612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TDF Vs MDF </a:t>
            </a:r>
            <a:endParaRPr lang="en-IN" dirty="0"/>
          </a:p>
        </p:txBody>
      </p:sp>
      <p:sp>
        <p:nvSpPr>
          <p:cNvPr id="3" name="Content Placeholder 2"/>
          <p:cNvSpPr>
            <a:spLocks noGrp="1"/>
          </p:cNvSpPr>
          <p:nvPr>
            <p:ph sz="quarter" idx="1"/>
          </p:nvPr>
        </p:nvSpPr>
        <p:spPr/>
        <p:txBody>
          <a:bodyPr/>
          <a:lstStyle/>
          <a:p>
            <a:r>
              <a:rPr lang="en-IN" dirty="0" smtClean="0"/>
              <a:t>Easy to use</a:t>
            </a:r>
          </a:p>
          <a:p>
            <a:r>
              <a:rPr lang="en-IN" dirty="0" smtClean="0"/>
              <a:t>Suitable for simple scenarios and fails for complex scenarios</a:t>
            </a:r>
          </a:p>
          <a:p>
            <a:r>
              <a:rPr lang="en-IN" dirty="0" smtClean="0"/>
              <a:t>Two way data binding(using [(</a:t>
            </a:r>
            <a:r>
              <a:rPr lang="en-IN" dirty="0" err="1" smtClean="0"/>
              <a:t>NgModel</a:t>
            </a:r>
            <a:r>
              <a:rPr lang="en-IN" dirty="0" smtClean="0"/>
              <a:t>)] syntax)</a:t>
            </a:r>
          </a:p>
          <a:p>
            <a:r>
              <a:rPr lang="en-IN" dirty="0" smtClean="0"/>
              <a:t>Minimal component code</a:t>
            </a:r>
          </a:p>
          <a:p>
            <a:endParaRPr lang="en-IN" dirty="0"/>
          </a:p>
        </p:txBody>
      </p:sp>
      <p:sp>
        <p:nvSpPr>
          <p:cNvPr id="4" name="Content Placeholder 3"/>
          <p:cNvSpPr>
            <a:spLocks noGrp="1"/>
          </p:cNvSpPr>
          <p:nvPr>
            <p:ph sz="quarter" idx="2"/>
          </p:nvPr>
        </p:nvSpPr>
        <p:spPr/>
        <p:txBody>
          <a:bodyPr/>
          <a:lstStyle/>
          <a:p>
            <a:r>
              <a:rPr lang="en-IN" dirty="0" smtClean="0"/>
              <a:t>More flexible, but needs a lot of practice</a:t>
            </a:r>
          </a:p>
          <a:p>
            <a:r>
              <a:rPr lang="en-IN" dirty="0" smtClean="0"/>
              <a:t>Handles any complex scenarios</a:t>
            </a:r>
          </a:p>
          <a:p>
            <a:r>
              <a:rPr lang="en-IN" dirty="0" smtClean="0"/>
              <a:t>No data binding is done</a:t>
            </a:r>
          </a:p>
          <a:p>
            <a:r>
              <a:rPr lang="en-IN" dirty="0" smtClean="0"/>
              <a:t>More component code and less HTML markup</a:t>
            </a:r>
          </a:p>
          <a:p>
            <a:endParaRPr lang="en-IN" dirty="0"/>
          </a:p>
        </p:txBody>
      </p:sp>
    </p:spTree>
    <p:extLst>
      <p:ext uri="{BB962C8B-B14F-4D97-AF65-F5344CB8AC3E}">
        <p14:creationId xmlns:p14="http://schemas.microsoft.com/office/powerpoint/2010/main" val="608696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Observable Vs Promise </a:t>
            </a:r>
            <a:endParaRPr lang="en-IN" dirty="0"/>
          </a:p>
        </p:txBody>
      </p:sp>
      <p:sp>
        <p:nvSpPr>
          <p:cNvPr id="3" name="Content Placeholder 2"/>
          <p:cNvSpPr>
            <a:spLocks noGrp="1"/>
          </p:cNvSpPr>
          <p:nvPr>
            <p:ph sz="quarter" idx="1"/>
          </p:nvPr>
        </p:nvSpPr>
        <p:spPr/>
        <p:txBody>
          <a:bodyPr>
            <a:normAutofit/>
          </a:bodyPr>
          <a:lstStyle/>
          <a:p>
            <a:r>
              <a:rPr lang="en-IN" b="1" dirty="0"/>
              <a:t>Observables </a:t>
            </a:r>
            <a:endParaRPr lang="en-IN" dirty="0"/>
          </a:p>
          <a:p>
            <a:pPr lvl="1"/>
            <a:r>
              <a:rPr lang="en-IN" sz="2800" dirty="0"/>
              <a:t> Observables handle multiple values over time.</a:t>
            </a:r>
          </a:p>
          <a:p>
            <a:pPr lvl="1"/>
            <a:r>
              <a:rPr lang="en-IN" sz="2800" dirty="0"/>
              <a:t>Observable are cancellable. </a:t>
            </a:r>
          </a:p>
          <a:p>
            <a:r>
              <a:rPr lang="en-IN" dirty="0"/>
              <a:t> </a:t>
            </a:r>
          </a:p>
          <a:p>
            <a:r>
              <a:rPr lang="en-IN" b="1" dirty="0"/>
              <a:t>Promise </a:t>
            </a:r>
            <a:endParaRPr lang="en-IN" dirty="0"/>
          </a:p>
          <a:p>
            <a:pPr lvl="1"/>
            <a:r>
              <a:rPr lang="en-IN" sz="2800" dirty="0"/>
              <a:t>Promise are only called once and will return a single value. </a:t>
            </a:r>
          </a:p>
          <a:p>
            <a:pPr lvl="1"/>
            <a:r>
              <a:rPr lang="en-IN" sz="2800" dirty="0"/>
              <a:t>Promises are not cancellable. </a:t>
            </a:r>
          </a:p>
          <a:p>
            <a:endParaRPr lang="en-IN" dirty="0"/>
          </a:p>
        </p:txBody>
      </p:sp>
    </p:spTree>
    <p:extLst>
      <p:ext uri="{BB962C8B-B14F-4D97-AF65-F5344CB8AC3E}">
        <p14:creationId xmlns:p14="http://schemas.microsoft.com/office/powerpoint/2010/main" val="3284463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Angular pre-defined validation classes</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362200" y="1447800"/>
            <a:ext cx="6824662" cy="2724944"/>
          </a:xfrm>
          <a:prstGeom prst="rect">
            <a:avLst/>
          </a:prstGeom>
          <a:noFill/>
          <a:ln w="9525">
            <a:noFill/>
            <a:miter lim="800000"/>
            <a:headEnd/>
            <a:tailEnd/>
          </a:ln>
        </p:spPr>
      </p:pic>
      <p:graphicFrame>
        <p:nvGraphicFramePr>
          <p:cNvPr id="6" name="Table 5"/>
          <p:cNvGraphicFramePr>
            <a:graphicFrameLocks noGrp="1"/>
          </p:cNvGraphicFramePr>
          <p:nvPr/>
        </p:nvGraphicFramePr>
        <p:xfrm>
          <a:off x="2590800" y="4706144"/>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componentRefName.errors.minlength</a:t>
                      </a:r>
                      <a:endParaRPr lang="en-IN" sz="2400" b="0" dirty="0">
                        <a:solidFill>
                          <a:schemeClr val="tx1"/>
                        </a:solidFill>
                      </a:endParaRPr>
                    </a:p>
                  </a:txBody>
                  <a:tcPr>
                    <a:solidFill>
                      <a:schemeClr val="bg1"/>
                    </a:solidFill>
                  </a:tcPr>
                </a:tc>
              </a:tr>
            </a:tbl>
          </a:graphicData>
        </a:graphic>
      </p:graphicFrame>
      <p:graphicFrame>
        <p:nvGraphicFramePr>
          <p:cNvPr id="7" name="Table 6"/>
          <p:cNvGraphicFramePr>
            <a:graphicFrameLocks noGrp="1"/>
          </p:cNvGraphicFramePr>
          <p:nvPr/>
        </p:nvGraphicFramePr>
        <p:xfrm>
          <a:off x="2590800" y="55626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componentRefName.errors.maxlength</a:t>
                      </a:r>
                      <a:endParaRPr lang="en-IN" sz="2400" b="0" dirty="0">
                        <a:solidFill>
                          <a:schemeClr val="tx1"/>
                        </a:solidFill>
                      </a:endParaRPr>
                    </a:p>
                  </a:txBody>
                  <a:tcPr>
                    <a:solidFill>
                      <a:schemeClr val="bg1"/>
                    </a:solidFill>
                  </a:tcPr>
                </a:tc>
              </a:tr>
            </a:tbl>
          </a:graphicData>
        </a:graphic>
      </p:graphicFrame>
      <p:graphicFrame>
        <p:nvGraphicFramePr>
          <p:cNvPr id="8" name="Table 7"/>
          <p:cNvGraphicFramePr>
            <a:graphicFrameLocks noGrp="1"/>
          </p:cNvGraphicFramePr>
          <p:nvPr/>
        </p:nvGraphicFramePr>
        <p:xfrm>
          <a:off x="2590800" y="41148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componentRefName.errors.required</a:t>
                      </a:r>
                      <a:endParaRPr lang="en-IN" sz="2400" b="0" dirty="0">
                        <a:solidFill>
                          <a:schemeClr val="tx1"/>
                        </a:solidFill>
                      </a:endParaRPr>
                    </a:p>
                  </a:txBody>
                  <a:tcPr>
                    <a:solidFill>
                      <a:schemeClr val="bg1"/>
                    </a:solidFill>
                  </a:tcPr>
                </a:tc>
              </a:tr>
            </a:tbl>
          </a:graphicData>
        </a:graphic>
      </p:graphicFrame>
      <p:graphicFrame>
        <p:nvGraphicFramePr>
          <p:cNvPr id="9" name="Table 8"/>
          <p:cNvGraphicFramePr>
            <a:graphicFrameLocks noGrp="1"/>
          </p:cNvGraphicFramePr>
          <p:nvPr/>
        </p:nvGraphicFramePr>
        <p:xfrm>
          <a:off x="2590800" y="5163344"/>
          <a:ext cx="6096000" cy="457200"/>
        </p:xfrm>
        <a:graphic>
          <a:graphicData uri="http://schemas.openxmlformats.org/drawingml/2006/table">
            <a:tbl>
              <a:tblPr firstRow="1" bandRow="1">
                <a:tableStyleId>{5C22544A-7EE6-4342-B048-85BDC9FD1C3A}</a:tableStyleId>
              </a:tblPr>
              <a:tblGrid>
                <a:gridCol w="6096000"/>
              </a:tblGrid>
              <a:tr h="438944">
                <a:tc>
                  <a:txBody>
                    <a:bodyPr/>
                    <a:lstStyle/>
                    <a:p>
                      <a:r>
                        <a:rPr lang="en-IN" sz="2400" b="0" dirty="0" err="1" smtClean="0">
                          <a:solidFill>
                            <a:schemeClr val="tx1"/>
                          </a:solidFill>
                        </a:rPr>
                        <a:t>componentRefName.errors.pattern</a:t>
                      </a:r>
                      <a:endParaRPr lang="en-IN" sz="2400" b="0" dirty="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882136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ngForm</a:t>
            </a:r>
            <a:r>
              <a:rPr lang="en-IN" dirty="0" smtClean="0"/>
              <a:t> with </a:t>
            </a:r>
            <a:r>
              <a:rPr lang="en-IN" dirty="0" err="1" smtClean="0"/>
              <a:t>ngModel</a:t>
            </a:r>
            <a:r>
              <a:rPr lang="en-IN" dirty="0" smtClean="0"/>
              <a:t> with Validation  </a:t>
            </a:r>
            <a:endParaRPr lang="en-IN" dirty="0"/>
          </a:p>
        </p:txBody>
      </p:sp>
      <p:sp>
        <p:nvSpPr>
          <p:cNvPr id="3" name="Content Placeholder 2"/>
          <p:cNvSpPr>
            <a:spLocks noGrp="1"/>
          </p:cNvSpPr>
          <p:nvPr>
            <p:ph sz="quarter" idx="1"/>
          </p:nvPr>
        </p:nvSpPr>
        <p:spPr>
          <a:xfrm>
            <a:off x="2209800" y="1447800"/>
            <a:ext cx="8001000" cy="4953000"/>
          </a:xfrm>
        </p:spPr>
        <p:txBody>
          <a:bodyPr>
            <a:normAutofit fontScale="85000" lnSpcReduction="20000"/>
          </a:bodyPr>
          <a:lstStyle/>
          <a:p>
            <a:pPr>
              <a:buNone/>
            </a:pPr>
            <a:r>
              <a:rPr lang="en-IN" b="1" dirty="0"/>
              <a:t>	&lt;form #</a:t>
            </a:r>
            <a:r>
              <a:rPr lang="en-IN" b="1" dirty="0" err="1"/>
              <a:t>formObj</a:t>
            </a:r>
            <a:r>
              <a:rPr lang="en-IN" b="1" dirty="0"/>
              <a:t>="</a:t>
            </a:r>
            <a:r>
              <a:rPr lang="en-IN" b="1" dirty="0" err="1"/>
              <a:t>ngForm</a:t>
            </a:r>
            <a:r>
              <a:rPr lang="en-IN" b="1" dirty="0"/>
              <a:t>“ (</a:t>
            </a:r>
            <a:r>
              <a:rPr lang="en-IN" b="1" dirty="0" err="1"/>
              <a:t>ngSubmit</a:t>
            </a:r>
            <a:r>
              <a:rPr lang="en-IN" b="1" dirty="0"/>
              <a:t>)="verify(</a:t>
            </a:r>
            <a:r>
              <a:rPr lang="en-IN" b="1" dirty="0" err="1"/>
              <a:t>formObj.value</a:t>
            </a:r>
            <a:r>
              <a:rPr lang="en-IN" b="1" dirty="0"/>
              <a:t>)“  </a:t>
            </a:r>
            <a:r>
              <a:rPr lang="en-IN" b="1" dirty="0" err="1"/>
              <a:t>nonvalidate</a:t>
            </a:r>
            <a:r>
              <a:rPr lang="en-IN" b="1" dirty="0"/>
              <a:t>&gt;</a:t>
            </a:r>
            <a:endParaRPr lang="en-IN" dirty="0"/>
          </a:p>
          <a:p>
            <a:pPr>
              <a:buNone/>
            </a:pPr>
            <a:r>
              <a:rPr lang="en-IN" b="1" dirty="0" smtClean="0"/>
              <a:t>	&lt;input type="text" name="user" </a:t>
            </a:r>
            <a:r>
              <a:rPr lang="en-IN" b="1" dirty="0" err="1" smtClean="0"/>
              <a:t>ngModel</a:t>
            </a:r>
            <a:r>
              <a:rPr lang="en-IN" b="1" dirty="0" smtClean="0"/>
              <a:t> required  #</a:t>
            </a:r>
            <a:r>
              <a:rPr lang="en-IN" b="1" dirty="0" err="1" smtClean="0"/>
              <a:t>userRef</a:t>
            </a:r>
            <a:r>
              <a:rPr lang="en-IN" b="1" dirty="0" smtClean="0"/>
              <a:t>="</a:t>
            </a:r>
            <a:r>
              <a:rPr lang="en-IN" b="1" dirty="0" err="1" smtClean="0"/>
              <a:t>ngModel</a:t>
            </a:r>
            <a:r>
              <a:rPr lang="en-IN" b="1" dirty="0" smtClean="0"/>
              <a:t>” </a:t>
            </a:r>
            <a:r>
              <a:rPr lang="en-IN" b="1" dirty="0" err="1" smtClean="0"/>
              <a:t>minlength</a:t>
            </a:r>
            <a:r>
              <a:rPr lang="en-IN" b="1" dirty="0" smtClean="0"/>
              <a:t>="2"/&gt;</a:t>
            </a:r>
            <a:r>
              <a:rPr lang="en-IN" b="1" dirty="0"/>
              <a:t>    </a:t>
            </a:r>
          </a:p>
          <a:p>
            <a:pPr>
              <a:buNone/>
            </a:pPr>
            <a:r>
              <a:rPr lang="en-IN" b="1" dirty="0"/>
              <a:t>	&lt;div *</a:t>
            </a:r>
            <a:r>
              <a:rPr lang="en-IN" b="1" dirty="0" err="1"/>
              <a:t>ngIf</a:t>
            </a:r>
            <a:r>
              <a:rPr lang="en-IN" b="1" dirty="0"/>
              <a:t>="</a:t>
            </a:r>
            <a:r>
              <a:rPr lang="en-IN" b="1" dirty="0" err="1"/>
              <a:t>userRef.errors</a:t>
            </a:r>
            <a:r>
              <a:rPr lang="en-IN" b="1" dirty="0"/>
              <a:t> &amp;&amp; (</a:t>
            </a:r>
            <a:r>
              <a:rPr lang="en-IN" b="1" dirty="0" err="1"/>
              <a:t>userRef.dirty</a:t>
            </a:r>
            <a:r>
              <a:rPr lang="en-IN" b="1" dirty="0"/>
              <a:t> || </a:t>
            </a:r>
            <a:r>
              <a:rPr lang="en-IN" b="1" dirty="0" err="1"/>
              <a:t>userRef.touched</a:t>
            </a:r>
            <a:r>
              <a:rPr lang="en-IN" b="1" dirty="0"/>
              <a:t>)"&gt;</a:t>
            </a:r>
            <a:endParaRPr lang="en-IN" dirty="0"/>
          </a:p>
          <a:p>
            <a:pPr>
              <a:buNone/>
            </a:pPr>
            <a:r>
              <a:rPr lang="en-IN" b="1" dirty="0"/>
              <a:t>	                  &lt;span [hidden]="!</a:t>
            </a:r>
            <a:r>
              <a:rPr lang="en-IN" b="1" dirty="0" err="1"/>
              <a:t>userRef.errors.required</a:t>
            </a:r>
            <a:r>
              <a:rPr lang="en-IN" b="1" dirty="0"/>
              <a:t>"&gt;</a:t>
            </a:r>
            <a:endParaRPr lang="en-IN" dirty="0"/>
          </a:p>
          <a:p>
            <a:pPr>
              <a:buNone/>
            </a:pPr>
            <a:r>
              <a:rPr lang="en-IN" b="1" dirty="0"/>
              <a:t>	                   </a:t>
            </a:r>
            <a:r>
              <a:rPr lang="en-IN" b="1" dirty="0" err="1"/>
              <a:t>UserName</a:t>
            </a:r>
            <a:r>
              <a:rPr lang="en-IN" b="1" dirty="0"/>
              <a:t> is required</a:t>
            </a:r>
            <a:endParaRPr lang="en-IN" dirty="0"/>
          </a:p>
          <a:p>
            <a:pPr>
              <a:buNone/>
            </a:pPr>
            <a:r>
              <a:rPr lang="en-IN" b="1" dirty="0"/>
              <a:t>	                  &lt;/span&gt;</a:t>
            </a:r>
            <a:endParaRPr lang="en-IN" dirty="0"/>
          </a:p>
          <a:p>
            <a:pPr>
              <a:buNone/>
            </a:pPr>
            <a:r>
              <a:rPr lang="en-IN" b="1" dirty="0"/>
              <a:t>	                  &lt;span [hidden]="!</a:t>
            </a:r>
            <a:r>
              <a:rPr lang="en-IN" b="1" dirty="0" err="1"/>
              <a:t>userRef.errors.minlength</a:t>
            </a:r>
            <a:r>
              <a:rPr lang="en-IN" b="1" dirty="0"/>
              <a:t>"&gt;</a:t>
            </a:r>
            <a:endParaRPr lang="en-IN" dirty="0"/>
          </a:p>
          <a:p>
            <a:pPr>
              <a:buNone/>
            </a:pPr>
            <a:r>
              <a:rPr lang="en-IN" b="1" dirty="0"/>
              <a:t>	                    </a:t>
            </a:r>
            <a:r>
              <a:rPr lang="en-IN" b="1" dirty="0" err="1"/>
              <a:t>UserName</a:t>
            </a:r>
            <a:r>
              <a:rPr lang="en-IN" b="1" dirty="0"/>
              <a:t> must be 2 character</a:t>
            </a:r>
            <a:endParaRPr lang="en-IN" dirty="0"/>
          </a:p>
          <a:p>
            <a:pPr>
              <a:buNone/>
            </a:pPr>
            <a:r>
              <a:rPr lang="en-IN" b="1" dirty="0"/>
              <a:t>	                   &lt;/span&gt;</a:t>
            </a:r>
            <a:endParaRPr lang="en-IN" dirty="0"/>
          </a:p>
          <a:p>
            <a:pPr>
              <a:buNone/>
            </a:pPr>
            <a:r>
              <a:rPr lang="en-IN" b="1" dirty="0"/>
              <a:t>	             &lt;/div&gt;</a:t>
            </a:r>
          </a:p>
          <a:p>
            <a:pPr>
              <a:buNone/>
            </a:pPr>
            <a:r>
              <a:rPr lang="en-IN" sz="2400" b="1" dirty="0"/>
              <a:t>&lt;input type="submit" [disabled]="!</a:t>
            </a:r>
            <a:r>
              <a:rPr lang="en-IN" sz="2400" b="1" dirty="0" err="1"/>
              <a:t>formObj.valid</a:t>
            </a:r>
            <a:r>
              <a:rPr lang="en-IN" sz="2400" b="1" dirty="0"/>
              <a:t>"&gt;</a:t>
            </a:r>
            <a:endParaRPr lang="en-IN" dirty="0"/>
          </a:p>
        </p:txBody>
      </p:sp>
    </p:spTree>
    <p:extLst>
      <p:ext uri="{BB962C8B-B14F-4D97-AF65-F5344CB8AC3E}">
        <p14:creationId xmlns:p14="http://schemas.microsoft.com/office/powerpoint/2010/main" val="3229310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FormGroup</a:t>
            </a:r>
            <a:r>
              <a:rPr lang="en-IN" dirty="0" smtClean="0"/>
              <a:t> and </a:t>
            </a:r>
            <a:r>
              <a:rPr lang="en-IN" dirty="0" err="1" smtClean="0"/>
              <a:t>FormGroupControl</a:t>
            </a:r>
            <a:r>
              <a:rPr lang="en-IN" dirty="0" smtClean="0"/>
              <a:t> </a:t>
            </a:r>
            <a:endParaRPr lang="en-IN" dirty="0"/>
          </a:p>
        </p:txBody>
      </p:sp>
      <p:sp>
        <p:nvSpPr>
          <p:cNvPr id="3" name="Content Placeholder 2"/>
          <p:cNvSpPr>
            <a:spLocks noGrp="1"/>
          </p:cNvSpPr>
          <p:nvPr>
            <p:ph sz="quarter" idx="1"/>
          </p:nvPr>
        </p:nvSpPr>
        <p:spPr/>
        <p:txBody>
          <a:bodyPr>
            <a:normAutofit/>
          </a:bodyPr>
          <a:lstStyle/>
          <a:p>
            <a:r>
              <a:rPr lang="en-IN" b="1" dirty="0" err="1" smtClean="0"/>
              <a:t>FormControl</a:t>
            </a:r>
            <a:r>
              <a:rPr lang="en-IN" b="1" dirty="0" smtClean="0"/>
              <a:t> : </a:t>
            </a:r>
            <a:r>
              <a:rPr lang="en-IN" dirty="0" smtClean="0"/>
              <a:t>The class is present in the "@angular/forms" package of Angular 2-10.Each component in form like </a:t>
            </a:r>
            <a:r>
              <a:rPr lang="en-IN" dirty="0" err="1" smtClean="0"/>
              <a:t>textfield</a:t>
            </a:r>
            <a:r>
              <a:rPr lang="en-IN" dirty="0" smtClean="0"/>
              <a:t>, </a:t>
            </a:r>
            <a:r>
              <a:rPr lang="en-IN" dirty="0" err="1" smtClean="0"/>
              <a:t>radiobutton</a:t>
            </a:r>
            <a:r>
              <a:rPr lang="en-IN" dirty="0" smtClean="0"/>
              <a:t>, checkbox is known as </a:t>
            </a:r>
            <a:r>
              <a:rPr lang="en-IN" dirty="0" err="1" smtClean="0"/>
              <a:t>FormControl</a:t>
            </a:r>
            <a:r>
              <a:rPr lang="en-IN" dirty="0" smtClean="0"/>
              <a:t>  </a:t>
            </a:r>
          </a:p>
          <a:p>
            <a:r>
              <a:rPr lang="en-IN" b="1" dirty="0" err="1" smtClean="0"/>
              <a:t>FormGroup</a:t>
            </a:r>
            <a:r>
              <a:rPr lang="en-IN" b="1" dirty="0" smtClean="0"/>
              <a:t> : </a:t>
            </a:r>
            <a:r>
              <a:rPr lang="en-IN" dirty="0" smtClean="0"/>
              <a:t>The class is present in the "@angular/forms" package of Angular 2-10. It is used to represent a set of form control inside its constructor. </a:t>
            </a:r>
          </a:p>
          <a:p>
            <a:endParaRPr lang="en-IN" dirty="0"/>
          </a:p>
        </p:txBody>
      </p:sp>
    </p:spTree>
    <p:extLst>
      <p:ext uri="{BB962C8B-B14F-4D97-AF65-F5344CB8AC3E}">
        <p14:creationId xmlns:p14="http://schemas.microsoft.com/office/powerpoint/2010/main" val="4028321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209800" y="685801"/>
            <a:ext cx="7696200" cy="4724399"/>
          </a:xfrm>
          <a:prstGeom prst="rect">
            <a:avLst/>
          </a:prstGeom>
          <a:noFill/>
          <a:ln w="9525">
            <a:noFill/>
            <a:miter lim="800000"/>
            <a:headEnd/>
            <a:tailEnd/>
          </a:ln>
        </p:spPr>
      </p:pic>
    </p:spTree>
    <p:extLst>
      <p:ext uri="{BB962C8B-B14F-4D97-AF65-F5344CB8AC3E}">
        <p14:creationId xmlns:p14="http://schemas.microsoft.com/office/powerpoint/2010/main" val="2712355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r>
              <a:rPr lang="en-IN" dirty="0" err="1" smtClean="0"/>
              <a:t>userForm</a:t>
            </a:r>
            <a:r>
              <a:rPr lang="en-IN" dirty="0" smtClean="0"/>
              <a:t>=new </a:t>
            </a:r>
            <a:r>
              <a:rPr lang="en-IN" dirty="0" err="1" smtClean="0"/>
              <a:t>FormGroup</a:t>
            </a:r>
            <a:r>
              <a:rPr lang="en-IN" dirty="0" smtClean="0"/>
              <a:t>({</a:t>
            </a:r>
          </a:p>
          <a:p>
            <a:pPr>
              <a:buNone/>
            </a:pPr>
            <a:r>
              <a:rPr lang="en-IN" dirty="0" smtClean="0"/>
              <a:t>	</a:t>
            </a:r>
            <a:r>
              <a:rPr lang="en-IN" dirty="0" err="1" smtClean="0"/>
              <a:t>uname:new</a:t>
            </a:r>
            <a:r>
              <a:rPr lang="en-IN" dirty="0" smtClean="0"/>
              <a:t> </a:t>
            </a:r>
            <a:r>
              <a:rPr lang="en-IN" dirty="0" err="1" smtClean="0"/>
              <a:t>FormControl</a:t>
            </a:r>
            <a:r>
              <a:rPr lang="en-IN" dirty="0" smtClean="0"/>
              <a:t>(),</a:t>
            </a:r>
          </a:p>
          <a:p>
            <a:pPr>
              <a:buNone/>
            </a:pPr>
            <a:r>
              <a:rPr lang="en-IN" dirty="0" smtClean="0"/>
              <a:t>	</a:t>
            </a:r>
            <a:r>
              <a:rPr lang="en-IN" dirty="0" err="1" smtClean="0"/>
              <a:t>pname:new</a:t>
            </a:r>
            <a:r>
              <a:rPr lang="en-IN" dirty="0" smtClean="0"/>
              <a:t> </a:t>
            </a:r>
            <a:r>
              <a:rPr lang="en-IN" dirty="0" err="1" smtClean="0"/>
              <a:t>FormControl</a:t>
            </a:r>
            <a:r>
              <a:rPr lang="en-IN" dirty="0" smtClean="0"/>
              <a:t>(),</a:t>
            </a:r>
          </a:p>
          <a:p>
            <a:pPr>
              <a:buNone/>
            </a:pPr>
            <a:r>
              <a:rPr lang="en-IN" dirty="0" smtClean="0"/>
              <a:t>		</a:t>
            </a:r>
            <a:r>
              <a:rPr lang="en-IN" dirty="0" err="1" smtClean="0"/>
              <a:t>addressForm</a:t>
            </a:r>
            <a:r>
              <a:rPr lang="en-IN" dirty="0" smtClean="0"/>
              <a:t>=new </a:t>
            </a:r>
            <a:r>
              <a:rPr lang="en-IN" dirty="0" err="1" smtClean="0"/>
              <a:t>FormGroup</a:t>
            </a:r>
            <a:r>
              <a:rPr lang="en-IN" dirty="0" smtClean="0"/>
              <a:t>({</a:t>
            </a:r>
          </a:p>
          <a:p>
            <a:pPr>
              <a:buNone/>
            </a:pPr>
            <a:r>
              <a:rPr lang="en-IN" dirty="0" smtClean="0"/>
              <a:t>		.....</a:t>
            </a:r>
          </a:p>
          <a:p>
            <a:pPr>
              <a:buNone/>
            </a:pPr>
            <a:r>
              <a:rPr lang="en-IN" dirty="0" smtClean="0"/>
              <a:t>		.....</a:t>
            </a:r>
          </a:p>
          <a:p>
            <a:pPr>
              <a:buNone/>
            </a:pPr>
            <a:r>
              <a:rPr lang="en-IN" dirty="0" smtClean="0"/>
              <a:t>		})</a:t>
            </a:r>
          </a:p>
          <a:p>
            <a:pPr>
              <a:buNone/>
            </a:pPr>
            <a:r>
              <a:rPr lang="en-IN" dirty="0" smtClean="0"/>
              <a:t>	});</a:t>
            </a:r>
          </a:p>
          <a:p>
            <a:endParaRPr lang="en-IN" dirty="0"/>
          </a:p>
        </p:txBody>
      </p:sp>
    </p:spTree>
    <p:extLst>
      <p:ext uri="{BB962C8B-B14F-4D97-AF65-F5344CB8AC3E}">
        <p14:creationId xmlns:p14="http://schemas.microsoft.com/office/powerpoint/2010/main" val="2907367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438400" y="457200"/>
            <a:ext cx="7772400" cy="5562600"/>
          </a:xfrm>
        </p:spPr>
        <p:txBody>
          <a:bodyPr>
            <a:normAutofit fontScale="77500" lnSpcReduction="20000"/>
          </a:bodyPr>
          <a:lstStyle/>
          <a:p>
            <a:pPr>
              <a:buNone/>
            </a:pPr>
            <a:r>
              <a:rPr lang="en-IN" dirty="0" smtClean="0"/>
              <a:t>	&lt;form [</a:t>
            </a:r>
            <a:r>
              <a:rPr lang="en-IN" dirty="0" err="1" smtClean="0"/>
              <a:t>formGroup</a:t>
            </a:r>
            <a:r>
              <a:rPr lang="en-IN" dirty="0" smtClean="0"/>
              <a:t>]="</a:t>
            </a:r>
            <a:r>
              <a:rPr lang="en-IN" dirty="0" err="1" smtClean="0"/>
              <a:t>loginForm</a:t>
            </a:r>
            <a:r>
              <a:rPr lang="en-IN" dirty="0" smtClean="0"/>
              <a:t>" (submit)="verify()" </a:t>
            </a:r>
            <a:r>
              <a:rPr lang="en-IN" dirty="0" err="1" smtClean="0"/>
              <a:t>nonvalidate</a:t>
            </a:r>
            <a:r>
              <a:rPr lang="en-IN" dirty="0" smtClean="0"/>
              <a:t>&gt;</a:t>
            </a:r>
          </a:p>
          <a:p>
            <a:pPr>
              <a:buNone/>
            </a:pPr>
            <a:r>
              <a:rPr lang="en-IN" dirty="0" smtClean="0"/>
              <a:t>	&lt;input type="text" </a:t>
            </a:r>
            <a:r>
              <a:rPr lang="en-IN" dirty="0" err="1" smtClean="0"/>
              <a:t>formControlName</a:t>
            </a:r>
            <a:r>
              <a:rPr lang="en-IN" dirty="0" smtClean="0"/>
              <a:t>="user" required/&gt;</a:t>
            </a:r>
          </a:p>
          <a:p>
            <a:pPr>
              <a:buNone/>
            </a:pPr>
            <a:r>
              <a:rPr lang="en-IN" dirty="0" smtClean="0"/>
              <a:t>     </a:t>
            </a:r>
            <a:r>
              <a:rPr lang="en-IN" dirty="0" smtClean="0"/>
              <a:t>&lt;div </a:t>
            </a:r>
            <a:r>
              <a:rPr lang="en-IN" dirty="0" smtClean="0"/>
              <a:t>*</a:t>
            </a:r>
            <a:r>
              <a:rPr lang="en-IN" dirty="0" err="1" smtClean="0"/>
              <a:t>ngIf</a:t>
            </a:r>
            <a:r>
              <a:rPr lang="en-IN" dirty="0" smtClean="0"/>
              <a:t>="!</a:t>
            </a:r>
            <a:r>
              <a:rPr lang="en-IN" dirty="0" err="1" smtClean="0"/>
              <a:t>loginForm.controls.user?.valid</a:t>
            </a:r>
            <a:r>
              <a:rPr lang="en-IN" dirty="0" smtClean="0"/>
              <a:t> &amp;&amp; (</a:t>
            </a:r>
            <a:r>
              <a:rPr lang="en-IN" dirty="0" err="1" smtClean="0"/>
              <a:t>loginForm.controls.user?.dirty</a:t>
            </a:r>
            <a:r>
              <a:rPr lang="en-IN" dirty="0" smtClean="0"/>
              <a:t> </a:t>
            </a:r>
          </a:p>
          <a:p>
            <a:pPr>
              <a:buNone/>
            </a:pPr>
            <a:r>
              <a:rPr lang="en-IN" dirty="0" smtClean="0"/>
              <a:t>	               ||  </a:t>
            </a:r>
            <a:r>
              <a:rPr lang="en-IN" dirty="0" err="1" smtClean="0"/>
              <a:t>loginForm.controls.user</a:t>
            </a:r>
            <a:r>
              <a:rPr lang="en-IN" dirty="0" smtClean="0"/>
              <a:t>?.touched)"&gt;</a:t>
            </a:r>
          </a:p>
          <a:p>
            <a:pPr>
              <a:buNone/>
            </a:pPr>
            <a:r>
              <a:rPr lang="en-IN" dirty="0" smtClean="0"/>
              <a:t>	                   &lt;div [hidden]="!</a:t>
            </a:r>
            <a:r>
              <a:rPr lang="en-IN" dirty="0" err="1" smtClean="0"/>
              <a:t>loginForm.controls.user.errors.required</a:t>
            </a:r>
            <a:r>
              <a:rPr lang="en-IN" dirty="0" smtClean="0"/>
              <a:t>"&gt;</a:t>
            </a:r>
          </a:p>
          <a:p>
            <a:pPr>
              <a:buNone/>
            </a:pPr>
            <a:r>
              <a:rPr lang="en-IN" dirty="0" smtClean="0"/>
              <a:t>	                    </a:t>
            </a:r>
            <a:r>
              <a:rPr lang="en-IN" dirty="0" err="1" smtClean="0"/>
              <a:t>UserName</a:t>
            </a:r>
            <a:r>
              <a:rPr lang="en-IN" dirty="0" smtClean="0"/>
              <a:t> is required</a:t>
            </a:r>
          </a:p>
          <a:p>
            <a:pPr>
              <a:buNone/>
            </a:pPr>
            <a:r>
              <a:rPr lang="en-IN" dirty="0" smtClean="0"/>
              <a:t>	                  &lt;/div&gt;</a:t>
            </a:r>
          </a:p>
          <a:p>
            <a:pPr>
              <a:buNone/>
            </a:pPr>
            <a:r>
              <a:rPr lang="en-IN" dirty="0" smtClean="0"/>
              <a:t>	                  &lt;div [hidden]="!</a:t>
            </a:r>
            <a:r>
              <a:rPr lang="en-IN" dirty="0" err="1" smtClean="0"/>
              <a:t>loginForm.controls.user.errors.minlength</a:t>
            </a:r>
            <a:r>
              <a:rPr lang="en-IN" dirty="0" smtClean="0"/>
              <a:t>"&gt;</a:t>
            </a:r>
          </a:p>
          <a:p>
            <a:pPr>
              <a:buNone/>
            </a:pPr>
            <a:r>
              <a:rPr lang="en-IN" dirty="0" smtClean="0"/>
              <a:t>	                    Min Length must be 2 character</a:t>
            </a:r>
          </a:p>
          <a:p>
            <a:pPr>
              <a:buNone/>
            </a:pPr>
            <a:r>
              <a:rPr lang="en-IN" dirty="0" smtClean="0"/>
              <a:t>	                  &lt;/div&gt;</a:t>
            </a:r>
          </a:p>
          <a:p>
            <a:pPr>
              <a:buNone/>
            </a:pPr>
            <a:r>
              <a:rPr lang="en-IN" dirty="0" smtClean="0"/>
              <a:t>	                &lt;/div&gt;              </a:t>
            </a:r>
          </a:p>
          <a:p>
            <a:pPr>
              <a:buNone/>
            </a:pPr>
            <a:r>
              <a:rPr lang="en-IN" dirty="0" smtClean="0"/>
              <a:t>&lt;input type="submit" value="submit" [disabled]="!</a:t>
            </a:r>
            <a:r>
              <a:rPr lang="en-IN" dirty="0" err="1" smtClean="0"/>
              <a:t>loginForm.valid</a:t>
            </a:r>
            <a:r>
              <a:rPr lang="en-IN" dirty="0" smtClean="0"/>
              <a:t>"&gt;</a:t>
            </a:r>
          </a:p>
        </p:txBody>
      </p:sp>
    </p:spTree>
    <p:extLst>
      <p:ext uri="{BB962C8B-B14F-4D97-AF65-F5344CB8AC3E}">
        <p14:creationId xmlns:p14="http://schemas.microsoft.com/office/powerpoint/2010/main" val="2478869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Service </a:t>
            </a:r>
            <a:endParaRPr lang="en-IN" dirty="0"/>
          </a:p>
        </p:txBody>
      </p:sp>
      <p:sp>
        <p:nvSpPr>
          <p:cNvPr id="3" name="Content Placeholder 2"/>
          <p:cNvSpPr>
            <a:spLocks noGrp="1"/>
          </p:cNvSpPr>
          <p:nvPr>
            <p:ph sz="quarter" idx="1"/>
          </p:nvPr>
        </p:nvSpPr>
        <p:spPr/>
        <p:txBody>
          <a:bodyPr/>
          <a:lstStyle/>
          <a:p>
            <a:r>
              <a:rPr lang="en-IN" dirty="0" smtClean="0"/>
              <a:t>Services allow for greater separation of concerns for your application and better modularity by allowing you to extract common functionality out of component. </a:t>
            </a:r>
          </a:p>
          <a:p>
            <a:r>
              <a:rPr lang="en-IN" dirty="0" smtClean="0"/>
              <a:t>Service is used when a common functionality need to be provided for various modules.</a:t>
            </a:r>
          </a:p>
          <a:p>
            <a:r>
              <a:rPr lang="en-IN" dirty="0" smtClean="0"/>
              <a:t>Angular also comes with its own dependency injection framework for resolving dependencies, so you can have your services depend on other services through out your application, and dependency injection will resolve your dependencies for you. </a:t>
            </a:r>
          </a:p>
          <a:p>
            <a:endParaRPr lang="en-IN" dirty="0"/>
          </a:p>
        </p:txBody>
      </p:sp>
    </p:spTree>
    <p:extLst>
      <p:ext uri="{BB962C8B-B14F-4D97-AF65-F5344CB8AC3E}">
        <p14:creationId xmlns:p14="http://schemas.microsoft.com/office/powerpoint/2010/main" val="3982455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490</Words>
  <Application>Microsoft Office PowerPoint</Application>
  <PresentationFormat>Widescreen</PresentationFormat>
  <Paragraphs>103</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Angular </vt:lpstr>
      <vt:lpstr>  TDF Vs MDF </vt:lpstr>
      <vt:lpstr>Angular pre-defined validation classes</vt:lpstr>
      <vt:lpstr>ngForm with ngModel with Validation  </vt:lpstr>
      <vt:lpstr>FormGroup and FormGroupControl </vt:lpstr>
      <vt:lpstr>PowerPoint Presentation</vt:lpstr>
      <vt:lpstr>In Component </vt:lpstr>
      <vt:lpstr>PowerPoint Presentation</vt:lpstr>
      <vt:lpstr>Angular Service </vt:lpstr>
      <vt:lpstr>Dependency Injection </vt:lpstr>
      <vt:lpstr>Types of Service in Angular 2-10</vt:lpstr>
      <vt:lpstr>Steps to create the Service </vt:lpstr>
      <vt:lpstr>Register the Service </vt:lpstr>
      <vt:lpstr>Angular 2-10 http service </vt:lpstr>
      <vt:lpstr>What is promise </vt:lpstr>
      <vt:lpstr>The Promise  </vt:lpstr>
      <vt:lpstr>Observer pattern</vt:lpstr>
      <vt:lpstr>Observables in Angular </vt:lpstr>
      <vt:lpstr>The Observer </vt:lpstr>
      <vt:lpstr>Observable Vs Promise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dc:title>
  <dc:creator>Akash Kale</dc:creator>
  <cp:lastModifiedBy>Akash Kale</cp:lastModifiedBy>
  <cp:revision>4</cp:revision>
  <dcterms:created xsi:type="dcterms:W3CDTF">2020-11-04T12:44:10Z</dcterms:created>
  <dcterms:modified xsi:type="dcterms:W3CDTF">2020-11-04T18:17:04Z</dcterms:modified>
</cp:coreProperties>
</file>