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snapToObjects="1">
      <p:cViewPr varScale="1">
        <p:scale>
          <a:sx n="121" d="100"/>
          <a:sy n="121" d="100"/>
        </p:scale>
        <p:origin x="20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E0004-9181-43C1-B4EF-D9F84D55B0E5}"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32DDC37E-F52E-41CF-A9E4-DFE4FAE02A97}">
      <dgm:prSet/>
      <dgm:spPr/>
      <dgm:t>
        <a:bodyPr/>
        <a:lstStyle/>
        <a:p>
          <a:r>
            <a:rPr lang="en-US"/>
            <a:t>Accessing Sensitive Data Through Unsafe Wi-Fi Networks</a:t>
          </a:r>
        </a:p>
      </dgm:t>
    </dgm:pt>
    <dgm:pt modelId="{0CBD707B-257E-4098-BF0A-7567F9D44B47}" type="parTrans" cxnId="{F7A4CF9B-BB54-4AB8-817C-1DC564314815}">
      <dgm:prSet/>
      <dgm:spPr/>
      <dgm:t>
        <a:bodyPr/>
        <a:lstStyle/>
        <a:p>
          <a:endParaRPr lang="en-US"/>
        </a:p>
      </dgm:t>
    </dgm:pt>
    <dgm:pt modelId="{58D84465-92DB-40ED-AC3B-27E04EEA0CF8}" type="sibTrans" cxnId="{F7A4CF9B-BB54-4AB8-817C-1DC564314815}">
      <dgm:prSet/>
      <dgm:spPr/>
      <dgm:t>
        <a:bodyPr/>
        <a:lstStyle/>
        <a:p>
          <a:endParaRPr lang="en-US"/>
        </a:p>
      </dgm:t>
    </dgm:pt>
    <dgm:pt modelId="{1EEACC61-F204-4DFF-8CEA-8EDB28676286}">
      <dgm:prSet/>
      <dgm:spPr/>
      <dgm:t>
        <a:bodyPr/>
        <a:lstStyle/>
        <a:p>
          <a:r>
            <a:rPr lang="en-US"/>
            <a:t>Using Personal Devices for Work</a:t>
          </a:r>
        </a:p>
      </dgm:t>
    </dgm:pt>
    <dgm:pt modelId="{8BF2DAC9-4013-4D93-A6B0-47FB036042EB}" type="parTrans" cxnId="{74954508-C093-4E54-824F-90075B4DFDA3}">
      <dgm:prSet/>
      <dgm:spPr/>
      <dgm:t>
        <a:bodyPr/>
        <a:lstStyle/>
        <a:p>
          <a:endParaRPr lang="en-US"/>
        </a:p>
      </dgm:t>
    </dgm:pt>
    <dgm:pt modelId="{8622736D-842E-434E-8FB4-30DBA82F85C8}" type="sibTrans" cxnId="{74954508-C093-4E54-824F-90075B4DFDA3}">
      <dgm:prSet/>
      <dgm:spPr/>
      <dgm:t>
        <a:bodyPr/>
        <a:lstStyle/>
        <a:p>
          <a:endParaRPr lang="en-US"/>
        </a:p>
      </dgm:t>
    </dgm:pt>
    <dgm:pt modelId="{026D3629-3F96-4C77-ADEA-9410D061A655}">
      <dgm:prSet/>
      <dgm:spPr/>
      <dgm:t>
        <a:bodyPr/>
        <a:lstStyle/>
        <a:p>
          <a:r>
            <a:rPr lang="en-US"/>
            <a:t>Ignoring Basic Physical Security Practices in Public Places</a:t>
          </a:r>
        </a:p>
      </dgm:t>
    </dgm:pt>
    <dgm:pt modelId="{F1781FA6-9DA2-4DA2-A2EC-55DACB691ACE}" type="parTrans" cxnId="{AB7F8537-E827-4C18-8F86-175B68C99078}">
      <dgm:prSet/>
      <dgm:spPr/>
      <dgm:t>
        <a:bodyPr/>
        <a:lstStyle/>
        <a:p>
          <a:endParaRPr lang="en-US"/>
        </a:p>
      </dgm:t>
    </dgm:pt>
    <dgm:pt modelId="{22880A43-5F6D-42D2-A055-57E7A56E37A9}" type="sibTrans" cxnId="{AB7F8537-E827-4C18-8F86-175B68C99078}">
      <dgm:prSet/>
      <dgm:spPr/>
      <dgm:t>
        <a:bodyPr/>
        <a:lstStyle/>
        <a:p>
          <a:endParaRPr lang="en-US"/>
        </a:p>
      </dgm:t>
    </dgm:pt>
    <dgm:pt modelId="{75C86864-8EDF-4D8D-A56A-4A1995265E3A}">
      <dgm:prSet/>
      <dgm:spPr/>
      <dgm:t>
        <a:bodyPr/>
        <a:lstStyle/>
        <a:p>
          <a:r>
            <a:rPr lang="en-US"/>
            <a:t>Using Weak Passwords</a:t>
          </a:r>
        </a:p>
      </dgm:t>
    </dgm:pt>
    <dgm:pt modelId="{88D9D3B3-A585-4FDB-A81C-B763E6EEC93A}" type="parTrans" cxnId="{C8057110-F807-4C1F-838D-64A91406F552}">
      <dgm:prSet/>
      <dgm:spPr/>
      <dgm:t>
        <a:bodyPr/>
        <a:lstStyle/>
        <a:p>
          <a:endParaRPr lang="en-US"/>
        </a:p>
      </dgm:t>
    </dgm:pt>
    <dgm:pt modelId="{400658FF-06F2-4892-B290-22090411717F}" type="sibTrans" cxnId="{C8057110-F807-4C1F-838D-64A91406F552}">
      <dgm:prSet/>
      <dgm:spPr/>
      <dgm:t>
        <a:bodyPr/>
        <a:lstStyle/>
        <a:p>
          <a:endParaRPr lang="en-US"/>
        </a:p>
      </dgm:t>
    </dgm:pt>
    <dgm:pt modelId="{0943EDEF-1E01-4CE3-BBE5-3AEE9B2F898E}">
      <dgm:prSet/>
      <dgm:spPr/>
      <dgm:t>
        <a:bodyPr/>
        <a:lstStyle/>
        <a:p>
          <a:r>
            <a:rPr lang="en-US"/>
            <a:t>Email Scams</a:t>
          </a:r>
        </a:p>
      </dgm:t>
    </dgm:pt>
    <dgm:pt modelId="{C82D5B83-E56A-4E5C-9540-B52C140054FA}" type="parTrans" cxnId="{9AFB7D37-F292-4592-8AA3-638EA5FB5047}">
      <dgm:prSet/>
      <dgm:spPr/>
      <dgm:t>
        <a:bodyPr/>
        <a:lstStyle/>
        <a:p>
          <a:endParaRPr lang="en-US"/>
        </a:p>
      </dgm:t>
    </dgm:pt>
    <dgm:pt modelId="{C45B94DA-1C76-4776-93DF-5C2EEF808FCA}" type="sibTrans" cxnId="{9AFB7D37-F292-4592-8AA3-638EA5FB5047}">
      <dgm:prSet/>
      <dgm:spPr/>
      <dgm:t>
        <a:bodyPr/>
        <a:lstStyle/>
        <a:p>
          <a:endParaRPr lang="en-US"/>
        </a:p>
      </dgm:t>
    </dgm:pt>
    <dgm:pt modelId="{73AAB1C4-39A1-4448-802A-6FB6027F6149}">
      <dgm:prSet/>
      <dgm:spPr/>
      <dgm:t>
        <a:bodyPr/>
        <a:lstStyle/>
        <a:p>
          <a:r>
            <a:rPr lang="en-US"/>
            <a:t>Security Controls Are Weaker</a:t>
          </a:r>
        </a:p>
      </dgm:t>
    </dgm:pt>
    <dgm:pt modelId="{6B28A146-B2C8-4DC9-B4AE-67D41C062005}" type="parTrans" cxnId="{158C89F7-6ED5-488D-9792-02067D893231}">
      <dgm:prSet/>
      <dgm:spPr/>
      <dgm:t>
        <a:bodyPr/>
        <a:lstStyle/>
        <a:p>
          <a:endParaRPr lang="en-US"/>
        </a:p>
      </dgm:t>
    </dgm:pt>
    <dgm:pt modelId="{DC14ECF1-07C9-40D2-8B59-EE0CA70F3271}" type="sibTrans" cxnId="{158C89F7-6ED5-488D-9792-02067D893231}">
      <dgm:prSet/>
      <dgm:spPr/>
      <dgm:t>
        <a:bodyPr/>
        <a:lstStyle/>
        <a:p>
          <a:endParaRPr lang="en-US"/>
        </a:p>
      </dgm:t>
    </dgm:pt>
    <dgm:pt modelId="{AB92BD45-8360-4C9C-ABFD-9BE940F1791E}">
      <dgm:prSet/>
      <dgm:spPr/>
      <dgm:t>
        <a:bodyPr/>
        <a:lstStyle/>
        <a:p>
          <a:r>
            <a:rPr lang="en-US"/>
            <a:t>Cyberattacks on Remote-working Infrastructure (specifically DDoS attacks)</a:t>
          </a:r>
        </a:p>
      </dgm:t>
    </dgm:pt>
    <dgm:pt modelId="{A4A37844-10EA-443C-B58B-7CB96A6D3D5C}" type="parTrans" cxnId="{A1B56CA8-9F6B-4B7C-946A-2F5ECF6B22C3}">
      <dgm:prSet/>
      <dgm:spPr/>
      <dgm:t>
        <a:bodyPr/>
        <a:lstStyle/>
        <a:p>
          <a:endParaRPr lang="en-US"/>
        </a:p>
      </dgm:t>
    </dgm:pt>
    <dgm:pt modelId="{1B5AD859-8824-4F9D-A5CE-17A612134C14}" type="sibTrans" cxnId="{A1B56CA8-9F6B-4B7C-946A-2F5ECF6B22C3}">
      <dgm:prSet/>
      <dgm:spPr/>
      <dgm:t>
        <a:bodyPr/>
        <a:lstStyle/>
        <a:p>
          <a:endParaRPr lang="en-US"/>
        </a:p>
      </dgm:t>
    </dgm:pt>
    <dgm:pt modelId="{18B1D7BA-8173-E84D-95AE-EA9E5084A1FC}" type="pres">
      <dgm:prSet presAssocID="{834E0004-9181-43C1-B4EF-D9F84D55B0E5}" presName="diagram" presStyleCnt="0">
        <dgm:presLayoutVars>
          <dgm:dir/>
          <dgm:resizeHandles val="exact"/>
        </dgm:presLayoutVars>
      </dgm:prSet>
      <dgm:spPr/>
    </dgm:pt>
    <dgm:pt modelId="{B369275E-CCB1-874B-89AF-55E773099D27}" type="pres">
      <dgm:prSet presAssocID="{32DDC37E-F52E-41CF-A9E4-DFE4FAE02A97}" presName="node" presStyleLbl="node1" presStyleIdx="0" presStyleCnt="7">
        <dgm:presLayoutVars>
          <dgm:bulletEnabled val="1"/>
        </dgm:presLayoutVars>
      </dgm:prSet>
      <dgm:spPr/>
    </dgm:pt>
    <dgm:pt modelId="{F34A865B-5CED-4843-B06F-423331E17D2C}" type="pres">
      <dgm:prSet presAssocID="{58D84465-92DB-40ED-AC3B-27E04EEA0CF8}" presName="sibTrans" presStyleCnt="0"/>
      <dgm:spPr/>
    </dgm:pt>
    <dgm:pt modelId="{B73B1353-C8C4-1D47-891B-AFC826C08F30}" type="pres">
      <dgm:prSet presAssocID="{1EEACC61-F204-4DFF-8CEA-8EDB28676286}" presName="node" presStyleLbl="node1" presStyleIdx="1" presStyleCnt="7">
        <dgm:presLayoutVars>
          <dgm:bulletEnabled val="1"/>
        </dgm:presLayoutVars>
      </dgm:prSet>
      <dgm:spPr/>
    </dgm:pt>
    <dgm:pt modelId="{F8BE9802-FAC2-9D4F-9B78-A924F4197643}" type="pres">
      <dgm:prSet presAssocID="{8622736D-842E-434E-8FB4-30DBA82F85C8}" presName="sibTrans" presStyleCnt="0"/>
      <dgm:spPr/>
    </dgm:pt>
    <dgm:pt modelId="{620552DD-4C1C-3240-979B-7386582FA558}" type="pres">
      <dgm:prSet presAssocID="{026D3629-3F96-4C77-ADEA-9410D061A655}" presName="node" presStyleLbl="node1" presStyleIdx="2" presStyleCnt="7">
        <dgm:presLayoutVars>
          <dgm:bulletEnabled val="1"/>
        </dgm:presLayoutVars>
      </dgm:prSet>
      <dgm:spPr/>
    </dgm:pt>
    <dgm:pt modelId="{2EBDFB0D-E35A-E44C-8545-07A253DA4FA3}" type="pres">
      <dgm:prSet presAssocID="{22880A43-5F6D-42D2-A055-57E7A56E37A9}" presName="sibTrans" presStyleCnt="0"/>
      <dgm:spPr/>
    </dgm:pt>
    <dgm:pt modelId="{C9F9E39D-A87A-6B49-AD8C-11668300FC0E}" type="pres">
      <dgm:prSet presAssocID="{75C86864-8EDF-4D8D-A56A-4A1995265E3A}" presName="node" presStyleLbl="node1" presStyleIdx="3" presStyleCnt="7">
        <dgm:presLayoutVars>
          <dgm:bulletEnabled val="1"/>
        </dgm:presLayoutVars>
      </dgm:prSet>
      <dgm:spPr/>
    </dgm:pt>
    <dgm:pt modelId="{BEFD32F2-E0CA-3541-A805-87D0206062EE}" type="pres">
      <dgm:prSet presAssocID="{400658FF-06F2-4892-B290-22090411717F}" presName="sibTrans" presStyleCnt="0"/>
      <dgm:spPr/>
    </dgm:pt>
    <dgm:pt modelId="{E8E1F51B-D4DF-1C4D-8F70-F255C2B8F5EB}" type="pres">
      <dgm:prSet presAssocID="{0943EDEF-1E01-4CE3-BBE5-3AEE9B2F898E}" presName="node" presStyleLbl="node1" presStyleIdx="4" presStyleCnt="7">
        <dgm:presLayoutVars>
          <dgm:bulletEnabled val="1"/>
        </dgm:presLayoutVars>
      </dgm:prSet>
      <dgm:spPr/>
    </dgm:pt>
    <dgm:pt modelId="{37AE1DFA-451F-FE4F-B530-6D556D37F561}" type="pres">
      <dgm:prSet presAssocID="{C45B94DA-1C76-4776-93DF-5C2EEF808FCA}" presName="sibTrans" presStyleCnt="0"/>
      <dgm:spPr/>
    </dgm:pt>
    <dgm:pt modelId="{DFA84245-2440-1A47-976E-A8CECCB192F4}" type="pres">
      <dgm:prSet presAssocID="{73AAB1C4-39A1-4448-802A-6FB6027F6149}" presName="node" presStyleLbl="node1" presStyleIdx="5" presStyleCnt="7">
        <dgm:presLayoutVars>
          <dgm:bulletEnabled val="1"/>
        </dgm:presLayoutVars>
      </dgm:prSet>
      <dgm:spPr/>
    </dgm:pt>
    <dgm:pt modelId="{C709A602-81A7-364D-95ED-6006B2F7C17C}" type="pres">
      <dgm:prSet presAssocID="{DC14ECF1-07C9-40D2-8B59-EE0CA70F3271}" presName="sibTrans" presStyleCnt="0"/>
      <dgm:spPr/>
    </dgm:pt>
    <dgm:pt modelId="{39218752-4867-6441-A7BC-30E9D9EC9B51}" type="pres">
      <dgm:prSet presAssocID="{AB92BD45-8360-4C9C-ABFD-9BE940F1791E}" presName="node" presStyleLbl="node1" presStyleIdx="6" presStyleCnt="7">
        <dgm:presLayoutVars>
          <dgm:bulletEnabled val="1"/>
        </dgm:presLayoutVars>
      </dgm:prSet>
      <dgm:spPr/>
    </dgm:pt>
  </dgm:ptLst>
  <dgm:cxnLst>
    <dgm:cxn modelId="{74954508-C093-4E54-824F-90075B4DFDA3}" srcId="{834E0004-9181-43C1-B4EF-D9F84D55B0E5}" destId="{1EEACC61-F204-4DFF-8CEA-8EDB28676286}" srcOrd="1" destOrd="0" parTransId="{8BF2DAC9-4013-4D93-A6B0-47FB036042EB}" sibTransId="{8622736D-842E-434E-8FB4-30DBA82F85C8}"/>
    <dgm:cxn modelId="{C8057110-F807-4C1F-838D-64A91406F552}" srcId="{834E0004-9181-43C1-B4EF-D9F84D55B0E5}" destId="{75C86864-8EDF-4D8D-A56A-4A1995265E3A}" srcOrd="3" destOrd="0" parTransId="{88D9D3B3-A585-4FDB-A81C-B763E6EEC93A}" sibTransId="{400658FF-06F2-4892-B290-22090411717F}"/>
    <dgm:cxn modelId="{30FB662A-8848-4B4E-9BEB-B8C079F7013C}" type="presOf" srcId="{AB92BD45-8360-4C9C-ABFD-9BE940F1791E}" destId="{39218752-4867-6441-A7BC-30E9D9EC9B51}" srcOrd="0" destOrd="0" presId="urn:microsoft.com/office/officeart/2005/8/layout/default"/>
    <dgm:cxn modelId="{9AFB7D37-F292-4592-8AA3-638EA5FB5047}" srcId="{834E0004-9181-43C1-B4EF-D9F84D55B0E5}" destId="{0943EDEF-1E01-4CE3-BBE5-3AEE9B2F898E}" srcOrd="4" destOrd="0" parTransId="{C82D5B83-E56A-4E5C-9540-B52C140054FA}" sibTransId="{C45B94DA-1C76-4776-93DF-5C2EEF808FCA}"/>
    <dgm:cxn modelId="{AB7F8537-E827-4C18-8F86-175B68C99078}" srcId="{834E0004-9181-43C1-B4EF-D9F84D55B0E5}" destId="{026D3629-3F96-4C77-ADEA-9410D061A655}" srcOrd="2" destOrd="0" parTransId="{F1781FA6-9DA2-4DA2-A2EC-55DACB691ACE}" sibTransId="{22880A43-5F6D-42D2-A055-57E7A56E37A9}"/>
    <dgm:cxn modelId="{61D21C44-D824-5046-95A1-910108FF4723}" type="presOf" srcId="{0943EDEF-1E01-4CE3-BBE5-3AEE9B2F898E}" destId="{E8E1F51B-D4DF-1C4D-8F70-F255C2B8F5EB}" srcOrd="0" destOrd="0" presId="urn:microsoft.com/office/officeart/2005/8/layout/default"/>
    <dgm:cxn modelId="{D74D8255-836A-FE4E-9C00-358E40D71613}" type="presOf" srcId="{834E0004-9181-43C1-B4EF-D9F84D55B0E5}" destId="{18B1D7BA-8173-E84D-95AE-EA9E5084A1FC}" srcOrd="0" destOrd="0" presId="urn:microsoft.com/office/officeart/2005/8/layout/default"/>
    <dgm:cxn modelId="{D0701880-286F-4642-B4D9-2F3A62B85272}" type="presOf" srcId="{75C86864-8EDF-4D8D-A56A-4A1995265E3A}" destId="{C9F9E39D-A87A-6B49-AD8C-11668300FC0E}" srcOrd="0" destOrd="0" presId="urn:microsoft.com/office/officeart/2005/8/layout/default"/>
    <dgm:cxn modelId="{F7A4CF9B-BB54-4AB8-817C-1DC564314815}" srcId="{834E0004-9181-43C1-B4EF-D9F84D55B0E5}" destId="{32DDC37E-F52E-41CF-A9E4-DFE4FAE02A97}" srcOrd="0" destOrd="0" parTransId="{0CBD707B-257E-4098-BF0A-7567F9D44B47}" sibTransId="{58D84465-92DB-40ED-AC3B-27E04EEA0CF8}"/>
    <dgm:cxn modelId="{1304F39C-33B0-D947-AA1B-36ECB1769343}" type="presOf" srcId="{1EEACC61-F204-4DFF-8CEA-8EDB28676286}" destId="{B73B1353-C8C4-1D47-891B-AFC826C08F30}" srcOrd="0" destOrd="0" presId="urn:microsoft.com/office/officeart/2005/8/layout/default"/>
    <dgm:cxn modelId="{A1B56CA8-9F6B-4B7C-946A-2F5ECF6B22C3}" srcId="{834E0004-9181-43C1-B4EF-D9F84D55B0E5}" destId="{AB92BD45-8360-4C9C-ABFD-9BE940F1791E}" srcOrd="6" destOrd="0" parTransId="{A4A37844-10EA-443C-B58B-7CB96A6D3D5C}" sibTransId="{1B5AD859-8824-4F9D-A5CE-17A612134C14}"/>
    <dgm:cxn modelId="{99A86FAE-FB71-C542-AAF1-CDD67B6530EE}" type="presOf" srcId="{73AAB1C4-39A1-4448-802A-6FB6027F6149}" destId="{DFA84245-2440-1A47-976E-A8CECCB192F4}" srcOrd="0" destOrd="0" presId="urn:microsoft.com/office/officeart/2005/8/layout/default"/>
    <dgm:cxn modelId="{F15A61B1-9BF9-8C4E-A8B4-BB7ED5484E19}" type="presOf" srcId="{32DDC37E-F52E-41CF-A9E4-DFE4FAE02A97}" destId="{B369275E-CCB1-874B-89AF-55E773099D27}" srcOrd="0" destOrd="0" presId="urn:microsoft.com/office/officeart/2005/8/layout/default"/>
    <dgm:cxn modelId="{A5D922BC-6610-8543-ADA3-3D7A52D59A3B}" type="presOf" srcId="{026D3629-3F96-4C77-ADEA-9410D061A655}" destId="{620552DD-4C1C-3240-979B-7386582FA558}" srcOrd="0" destOrd="0" presId="urn:microsoft.com/office/officeart/2005/8/layout/default"/>
    <dgm:cxn modelId="{158C89F7-6ED5-488D-9792-02067D893231}" srcId="{834E0004-9181-43C1-B4EF-D9F84D55B0E5}" destId="{73AAB1C4-39A1-4448-802A-6FB6027F6149}" srcOrd="5" destOrd="0" parTransId="{6B28A146-B2C8-4DC9-B4AE-67D41C062005}" sibTransId="{DC14ECF1-07C9-40D2-8B59-EE0CA70F3271}"/>
    <dgm:cxn modelId="{C07D9AE5-8AC4-B74D-8DAC-A1C67B7BCA25}" type="presParOf" srcId="{18B1D7BA-8173-E84D-95AE-EA9E5084A1FC}" destId="{B369275E-CCB1-874B-89AF-55E773099D27}" srcOrd="0" destOrd="0" presId="urn:microsoft.com/office/officeart/2005/8/layout/default"/>
    <dgm:cxn modelId="{6E14C472-48B9-D64C-AC05-F3313B44CB65}" type="presParOf" srcId="{18B1D7BA-8173-E84D-95AE-EA9E5084A1FC}" destId="{F34A865B-5CED-4843-B06F-423331E17D2C}" srcOrd="1" destOrd="0" presId="urn:microsoft.com/office/officeart/2005/8/layout/default"/>
    <dgm:cxn modelId="{28CA2AA1-E616-8448-A1B7-54DD12B45C1B}" type="presParOf" srcId="{18B1D7BA-8173-E84D-95AE-EA9E5084A1FC}" destId="{B73B1353-C8C4-1D47-891B-AFC826C08F30}" srcOrd="2" destOrd="0" presId="urn:microsoft.com/office/officeart/2005/8/layout/default"/>
    <dgm:cxn modelId="{86B3B868-E244-B64B-AA53-CFBE8E8437EC}" type="presParOf" srcId="{18B1D7BA-8173-E84D-95AE-EA9E5084A1FC}" destId="{F8BE9802-FAC2-9D4F-9B78-A924F4197643}" srcOrd="3" destOrd="0" presId="urn:microsoft.com/office/officeart/2005/8/layout/default"/>
    <dgm:cxn modelId="{742E4AC8-82A0-104D-8008-33D8C1192387}" type="presParOf" srcId="{18B1D7BA-8173-E84D-95AE-EA9E5084A1FC}" destId="{620552DD-4C1C-3240-979B-7386582FA558}" srcOrd="4" destOrd="0" presId="urn:microsoft.com/office/officeart/2005/8/layout/default"/>
    <dgm:cxn modelId="{EA1294BB-3EA5-0248-B72E-A5125B4732B4}" type="presParOf" srcId="{18B1D7BA-8173-E84D-95AE-EA9E5084A1FC}" destId="{2EBDFB0D-E35A-E44C-8545-07A253DA4FA3}" srcOrd="5" destOrd="0" presId="urn:microsoft.com/office/officeart/2005/8/layout/default"/>
    <dgm:cxn modelId="{3A3B4D05-41F5-5540-8914-EA9F36BD3B1B}" type="presParOf" srcId="{18B1D7BA-8173-E84D-95AE-EA9E5084A1FC}" destId="{C9F9E39D-A87A-6B49-AD8C-11668300FC0E}" srcOrd="6" destOrd="0" presId="urn:microsoft.com/office/officeart/2005/8/layout/default"/>
    <dgm:cxn modelId="{CA06A0F7-AF8F-444A-B20F-05E7B92A0F36}" type="presParOf" srcId="{18B1D7BA-8173-E84D-95AE-EA9E5084A1FC}" destId="{BEFD32F2-E0CA-3541-A805-87D0206062EE}" srcOrd="7" destOrd="0" presId="urn:microsoft.com/office/officeart/2005/8/layout/default"/>
    <dgm:cxn modelId="{4E893A8D-5A52-AC4D-84FF-C33D6C0DE916}" type="presParOf" srcId="{18B1D7BA-8173-E84D-95AE-EA9E5084A1FC}" destId="{E8E1F51B-D4DF-1C4D-8F70-F255C2B8F5EB}" srcOrd="8" destOrd="0" presId="urn:microsoft.com/office/officeart/2005/8/layout/default"/>
    <dgm:cxn modelId="{225243ED-A806-F04C-8FB6-25C90AC3FA85}" type="presParOf" srcId="{18B1D7BA-8173-E84D-95AE-EA9E5084A1FC}" destId="{37AE1DFA-451F-FE4F-B530-6D556D37F561}" srcOrd="9" destOrd="0" presId="urn:microsoft.com/office/officeart/2005/8/layout/default"/>
    <dgm:cxn modelId="{5B506C3A-9BFD-1D4D-A8E5-CECA3B3EF123}" type="presParOf" srcId="{18B1D7BA-8173-E84D-95AE-EA9E5084A1FC}" destId="{DFA84245-2440-1A47-976E-A8CECCB192F4}" srcOrd="10" destOrd="0" presId="urn:microsoft.com/office/officeart/2005/8/layout/default"/>
    <dgm:cxn modelId="{80256BED-5A12-964E-B505-6105AEA9FBF6}" type="presParOf" srcId="{18B1D7BA-8173-E84D-95AE-EA9E5084A1FC}" destId="{C709A602-81A7-364D-95ED-6006B2F7C17C}" srcOrd="11" destOrd="0" presId="urn:microsoft.com/office/officeart/2005/8/layout/default"/>
    <dgm:cxn modelId="{9F570610-A51E-4249-8287-232A08D45425}" type="presParOf" srcId="{18B1D7BA-8173-E84D-95AE-EA9E5084A1FC}" destId="{39218752-4867-6441-A7BC-30E9D9EC9B51}"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9275E-CCB1-874B-89AF-55E773099D27}">
      <dsp:nvSpPr>
        <dsp:cNvPr id="0" name=""/>
        <dsp:cNvSpPr/>
      </dsp:nvSpPr>
      <dsp:spPr>
        <a:xfrm>
          <a:off x="2982" y="259257"/>
          <a:ext cx="2365833" cy="1419500"/>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Accessing Sensitive Data Through Unsafe Wi-Fi Networks</a:t>
          </a:r>
        </a:p>
      </dsp:txBody>
      <dsp:txXfrm>
        <a:off x="2982" y="259257"/>
        <a:ext cx="2365833" cy="1419500"/>
      </dsp:txXfrm>
    </dsp:sp>
    <dsp:sp modelId="{B73B1353-C8C4-1D47-891B-AFC826C08F30}">
      <dsp:nvSpPr>
        <dsp:cNvPr id="0" name=""/>
        <dsp:cNvSpPr/>
      </dsp:nvSpPr>
      <dsp:spPr>
        <a:xfrm>
          <a:off x="2605399" y="259257"/>
          <a:ext cx="2365833" cy="1419500"/>
        </a:xfrm>
        <a:prstGeom prst="rect">
          <a:avLst/>
        </a:prstGeom>
        <a:solidFill>
          <a:schemeClr val="accent5">
            <a:hueOff val="3185780"/>
            <a:satOff val="-6806"/>
            <a:lumOff val="-284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Using Personal Devices for Work</a:t>
          </a:r>
        </a:p>
      </dsp:txBody>
      <dsp:txXfrm>
        <a:off x="2605399" y="259257"/>
        <a:ext cx="2365833" cy="1419500"/>
      </dsp:txXfrm>
    </dsp:sp>
    <dsp:sp modelId="{620552DD-4C1C-3240-979B-7386582FA558}">
      <dsp:nvSpPr>
        <dsp:cNvPr id="0" name=""/>
        <dsp:cNvSpPr/>
      </dsp:nvSpPr>
      <dsp:spPr>
        <a:xfrm>
          <a:off x="5207816" y="259257"/>
          <a:ext cx="2365833" cy="1419500"/>
        </a:xfrm>
        <a:prstGeom prst="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Ignoring Basic Physical Security Practices in Public Places</a:t>
          </a:r>
        </a:p>
      </dsp:txBody>
      <dsp:txXfrm>
        <a:off x="5207816" y="259257"/>
        <a:ext cx="2365833" cy="1419500"/>
      </dsp:txXfrm>
    </dsp:sp>
    <dsp:sp modelId="{C9F9E39D-A87A-6B49-AD8C-11668300FC0E}">
      <dsp:nvSpPr>
        <dsp:cNvPr id="0" name=""/>
        <dsp:cNvSpPr/>
      </dsp:nvSpPr>
      <dsp:spPr>
        <a:xfrm>
          <a:off x="7810233" y="259257"/>
          <a:ext cx="2365833" cy="1419500"/>
        </a:xfrm>
        <a:prstGeom prst="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Using Weak Passwords</a:t>
          </a:r>
        </a:p>
      </dsp:txBody>
      <dsp:txXfrm>
        <a:off x="7810233" y="259257"/>
        <a:ext cx="2365833" cy="1419500"/>
      </dsp:txXfrm>
    </dsp:sp>
    <dsp:sp modelId="{E8E1F51B-D4DF-1C4D-8F70-F255C2B8F5EB}">
      <dsp:nvSpPr>
        <dsp:cNvPr id="0" name=""/>
        <dsp:cNvSpPr/>
      </dsp:nvSpPr>
      <dsp:spPr>
        <a:xfrm>
          <a:off x="1304190" y="1915341"/>
          <a:ext cx="2365833" cy="1419500"/>
        </a:xfrm>
        <a:prstGeom prst="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Email Scams</a:t>
          </a:r>
        </a:p>
      </dsp:txBody>
      <dsp:txXfrm>
        <a:off x="1304190" y="1915341"/>
        <a:ext cx="2365833" cy="1419500"/>
      </dsp:txXfrm>
    </dsp:sp>
    <dsp:sp modelId="{DFA84245-2440-1A47-976E-A8CECCB192F4}">
      <dsp:nvSpPr>
        <dsp:cNvPr id="0" name=""/>
        <dsp:cNvSpPr/>
      </dsp:nvSpPr>
      <dsp:spPr>
        <a:xfrm>
          <a:off x="3906608" y="1915341"/>
          <a:ext cx="2365833" cy="1419500"/>
        </a:xfrm>
        <a:prstGeom prst="rect">
          <a:avLst/>
        </a:prstGeom>
        <a:solidFill>
          <a:schemeClr val="accent5">
            <a:hueOff val="15928900"/>
            <a:satOff val="-34031"/>
            <a:lumOff val="-1421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Security Controls Are Weaker</a:t>
          </a:r>
        </a:p>
      </dsp:txBody>
      <dsp:txXfrm>
        <a:off x="3906608" y="1915341"/>
        <a:ext cx="2365833" cy="1419500"/>
      </dsp:txXfrm>
    </dsp:sp>
    <dsp:sp modelId="{39218752-4867-6441-A7BC-30E9D9EC9B51}">
      <dsp:nvSpPr>
        <dsp:cNvPr id="0" name=""/>
        <dsp:cNvSpPr/>
      </dsp:nvSpPr>
      <dsp:spPr>
        <a:xfrm>
          <a:off x="6509025" y="1915341"/>
          <a:ext cx="2365833" cy="1419500"/>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Cyberattacks on Remote-working Infrastructure (specifically DDoS attacks)</a:t>
          </a:r>
        </a:p>
      </dsp:txBody>
      <dsp:txXfrm>
        <a:off x="6509025" y="1915341"/>
        <a:ext cx="2365833" cy="1419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12/15/21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12/15/21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12/15/21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12/15/21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12/15/21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12/15/21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12/15/21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12/15/21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12/15/21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12/15/21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int.intuit.com/blog/early-career/pros-and-cons-of-working-from-home/" TargetMode="External"/><Relationship Id="rId7" Type="http://schemas.openxmlformats.org/officeDocument/2006/relationships/hyperlink" Target="https://cloudsecurityalliance.org/blog/2021/06/04/7-simple-but-effective-tactics-to-protect-your-website-against-ddos-attacks-in-2021/" TargetMode="External"/><Relationship Id="rId2" Type="http://schemas.openxmlformats.org/officeDocument/2006/relationships/hyperlink" Target="https://heimdalsecurity.com/blog/cybersecurity-issues-with-remote-work/" TargetMode="External"/><Relationship Id="rId1" Type="http://schemas.openxmlformats.org/officeDocument/2006/relationships/slideLayout" Target="../slideLayouts/slideLayout2.xml"/><Relationship Id="rId6" Type="http://schemas.openxmlformats.org/officeDocument/2006/relationships/hyperlink" Target="https://www.phishing.org/10-ways-to-avoid-phishing-scams" TargetMode="External"/><Relationship Id="rId5" Type="http://schemas.openxmlformats.org/officeDocument/2006/relationships/hyperlink" Target="https://www.digicert.com/blog/8-steps-stronger-wifi-security" TargetMode="External"/><Relationship Id="rId4" Type="http://schemas.openxmlformats.org/officeDocument/2006/relationships/hyperlink" Target="https://usa.kaspersky.com/resource-center/threats/remote-working-how-to-stay-saf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ACF5-A8B5-2645-84DE-676F550D3CB2}"/>
              </a:ext>
            </a:extLst>
          </p:cNvPr>
          <p:cNvSpPr>
            <a:spLocks noGrp="1"/>
          </p:cNvSpPr>
          <p:nvPr>
            <p:ph type="ctrTitle"/>
          </p:nvPr>
        </p:nvSpPr>
        <p:spPr/>
        <p:txBody>
          <a:bodyPr/>
          <a:lstStyle/>
          <a:p>
            <a:r>
              <a:rPr lang="en-US" sz="6000" dirty="0"/>
              <a:t>RMP For all office workers/employees to work from home </a:t>
            </a:r>
          </a:p>
        </p:txBody>
      </p:sp>
      <p:sp>
        <p:nvSpPr>
          <p:cNvPr id="3" name="Subtitle 2">
            <a:extLst>
              <a:ext uri="{FF2B5EF4-FFF2-40B4-BE49-F238E27FC236}">
                <a16:creationId xmlns:a16="http://schemas.microsoft.com/office/drawing/2014/main" id="{C0B8ECFC-F2B8-E646-B82D-1D581EDEC594}"/>
              </a:ext>
            </a:extLst>
          </p:cNvPr>
          <p:cNvSpPr>
            <a:spLocks noGrp="1"/>
          </p:cNvSpPr>
          <p:nvPr>
            <p:ph type="subTitle" idx="1"/>
          </p:nvPr>
        </p:nvSpPr>
        <p:spPr/>
        <p:txBody>
          <a:bodyPr/>
          <a:lstStyle/>
          <a:p>
            <a:r>
              <a:rPr lang="en-US" dirty="0"/>
              <a:t>By: Kaleb Alstott</a:t>
            </a:r>
          </a:p>
        </p:txBody>
      </p:sp>
    </p:spTree>
    <p:extLst>
      <p:ext uri="{BB962C8B-B14F-4D97-AF65-F5344CB8AC3E}">
        <p14:creationId xmlns:p14="http://schemas.microsoft.com/office/powerpoint/2010/main" val="5695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98AD482-27A4-454E-8A3A-84F73CBDA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2422E2-F15A-43AE-98F1-7210710B0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034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8BCA1-A228-704C-B794-7E9EA0F0CC90}"/>
              </a:ext>
            </a:extLst>
          </p:cNvPr>
          <p:cNvSpPr>
            <a:spLocks noGrp="1"/>
          </p:cNvSpPr>
          <p:nvPr>
            <p:ph type="title"/>
          </p:nvPr>
        </p:nvSpPr>
        <p:spPr>
          <a:xfrm>
            <a:off x="1251677" y="1078378"/>
            <a:ext cx="2917551" cy="4701244"/>
          </a:xfrm>
        </p:spPr>
        <p:txBody>
          <a:bodyPr anchor="ctr">
            <a:normAutofit/>
          </a:bodyPr>
          <a:lstStyle/>
          <a:p>
            <a:r>
              <a:rPr lang="en-US" sz="3600" b="1"/>
              <a:t>Business Continuity Plan (BCP)</a:t>
            </a:r>
            <a:br>
              <a:rPr lang="en-US" sz="3600"/>
            </a:br>
            <a:endParaRPr lang="en-US" sz="3600"/>
          </a:p>
        </p:txBody>
      </p:sp>
      <p:sp>
        <p:nvSpPr>
          <p:cNvPr id="12" name="Freeform 6">
            <a:extLst>
              <a:ext uri="{FF2B5EF4-FFF2-40B4-BE49-F238E27FC236}">
                <a16:creationId xmlns:a16="http://schemas.microsoft.com/office/drawing/2014/main" id="{BDC8164B-5FC0-4CBD-B7AE-0CB8780FFC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75000"/>
              <a:alpha val="70000"/>
            </a:schemeClr>
          </a:solidFill>
          <a:ln w="0">
            <a:noFill/>
            <a:prstDash val="solid"/>
            <a:round/>
            <a:headEnd/>
            <a:tailEnd/>
          </a:ln>
        </p:spPr>
      </p:sp>
      <p:sp>
        <p:nvSpPr>
          <p:cNvPr id="3" name="Content Placeholder 2">
            <a:extLst>
              <a:ext uri="{FF2B5EF4-FFF2-40B4-BE49-F238E27FC236}">
                <a16:creationId xmlns:a16="http://schemas.microsoft.com/office/drawing/2014/main" id="{3B21EAB5-E043-3842-8776-5105880F1F00}"/>
              </a:ext>
            </a:extLst>
          </p:cNvPr>
          <p:cNvSpPr>
            <a:spLocks noGrp="1"/>
          </p:cNvSpPr>
          <p:nvPr>
            <p:ph idx="1"/>
          </p:nvPr>
        </p:nvSpPr>
        <p:spPr>
          <a:xfrm>
            <a:off x="5167062" y="1078378"/>
            <a:ext cx="6262938" cy="4701244"/>
          </a:xfrm>
        </p:spPr>
        <p:txBody>
          <a:bodyPr anchor="ctr">
            <a:normAutofit/>
          </a:bodyPr>
          <a:lstStyle/>
          <a:p>
            <a:pPr>
              <a:lnSpc>
                <a:spcPct val="100000"/>
              </a:lnSpc>
            </a:pPr>
            <a:r>
              <a:rPr lang="en-US"/>
              <a:t>A business continuity plan (BCP) is a plan designed to help an organization continue to operate during and after a disruption </a:t>
            </a:r>
          </a:p>
          <a:p>
            <a:pPr>
              <a:lnSpc>
                <a:spcPct val="100000"/>
              </a:lnSpc>
            </a:pPr>
            <a:r>
              <a:rPr lang="en-US"/>
              <a:t>The importance of a BCP is that it ensures that the organization is better prepared for disasters </a:t>
            </a:r>
          </a:p>
          <a:p>
            <a:pPr>
              <a:lnSpc>
                <a:spcPct val="100000"/>
              </a:lnSpc>
            </a:pPr>
            <a:r>
              <a:rPr lang="en-US"/>
              <a:t>4 key phases to BCP</a:t>
            </a:r>
          </a:p>
          <a:p>
            <a:pPr lvl="1">
              <a:lnSpc>
                <a:spcPct val="100000"/>
              </a:lnSpc>
            </a:pPr>
            <a:r>
              <a:rPr lang="en-US"/>
              <a:t>Notification/activation phase</a:t>
            </a:r>
          </a:p>
          <a:p>
            <a:pPr lvl="1">
              <a:lnSpc>
                <a:spcPct val="100000"/>
              </a:lnSpc>
            </a:pPr>
            <a:r>
              <a:rPr lang="en-US"/>
              <a:t>Recovery phase</a:t>
            </a:r>
          </a:p>
          <a:p>
            <a:pPr lvl="1">
              <a:lnSpc>
                <a:spcPct val="100000"/>
              </a:lnSpc>
            </a:pPr>
            <a:r>
              <a:rPr lang="en-US"/>
              <a:t>Reconstruction phase</a:t>
            </a:r>
          </a:p>
          <a:p>
            <a:pPr lvl="1">
              <a:lnSpc>
                <a:spcPct val="100000"/>
              </a:lnSpc>
            </a:pPr>
            <a:r>
              <a:rPr lang="en-US"/>
              <a:t>Forming a plan training, testing, and exercises phase</a:t>
            </a:r>
          </a:p>
          <a:p>
            <a:pPr lvl="1">
              <a:lnSpc>
                <a:spcPct val="100000"/>
              </a:lnSpc>
            </a:pPr>
            <a:r>
              <a:rPr lang="en-US"/>
              <a:t>Final step is always </a:t>
            </a:r>
          </a:p>
          <a:p>
            <a:pPr>
              <a:lnSpc>
                <a:spcPct val="100000"/>
              </a:lnSpc>
            </a:pPr>
            <a:r>
              <a:rPr lang="en-US"/>
              <a:t>Finale step is always leaving off with a continues monitoring to be prepared for the next disaster</a:t>
            </a:r>
          </a:p>
        </p:txBody>
      </p:sp>
    </p:spTree>
    <p:extLst>
      <p:ext uri="{BB962C8B-B14F-4D97-AF65-F5344CB8AC3E}">
        <p14:creationId xmlns:p14="http://schemas.microsoft.com/office/powerpoint/2010/main" val="1653500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80D4D6-B06E-4316-8BBC-7A65A10AC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BE3A1-95AB-3C43-A508-4C55E7515DD3}"/>
              </a:ext>
            </a:extLst>
          </p:cNvPr>
          <p:cNvSpPr>
            <a:spLocks noGrp="1"/>
          </p:cNvSpPr>
          <p:nvPr>
            <p:ph type="title"/>
          </p:nvPr>
        </p:nvSpPr>
        <p:spPr>
          <a:xfrm>
            <a:off x="761996" y="1153287"/>
            <a:ext cx="3570566" cy="4551426"/>
          </a:xfrm>
        </p:spPr>
        <p:txBody>
          <a:bodyPr anchor="ctr">
            <a:normAutofit/>
          </a:bodyPr>
          <a:lstStyle/>
          <a:p>
            <a:pPr algn="r"/>
            <a:r>
              <a:rPr lang="en-US" sz="3200" dirty="0"/>
              <a:t>Notification/</a:t>
            </a:r>
            <a:br>
              <a:rPr lang="en-US" sz="3200" dirty="0"/>
            </a:br>
            <a:r>
              <a:rPr lang="en-US" sz="3200" dirty="0"/>
              <a:t>Activation phase</a:t>
            </a:r>
          </a:p>
        </p:txBody>
      </p:sp>
      <p:cxnSp>
        <p:nvCxnSpPr>
          <p:cNvPr id="10" name="Straight Connector 9">
            <a:extLst>
              <a:ext uri="{FF2B5EF4-FFF2-40B4-BE49-F238E27FC236}">
                <a16:creationId xmlns:a16="http://schemas.microsoft.com/office/drawing/2014/main" id="{ED72A37F-0C2F-473C-9D71-B80AEE71BF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3796" y="1962397"/>
            <a:ext cx="0" cy="2933206"/>
          </a:xfrm>
          <a:prstGeom prst="line">
            <a:avLst/>
          </a:prstGeom>
          <a:ln w="22225">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593E076-2659-C94F-8DF0-17445EEB034C}"/>
              </a:ext>
            </a:extLst>
          </p:cNvPr>
          <p:cNvSpPr>
            <a:spLocks noGrp="1"/>
          </p:cNvSpPr>
          <p:nvPr>
            <p:ph idx="1"/>
          </p:nvPr>
        </p:nvSpPr>
        <p:spPr>
          <a:xfrm>
            <a:off x="4976031" y="1153287"/>
            <a:ext cx="6453969" cy="4551426"/>
          </a:xfrm>
        </p:spPr>
        <p:txBody>
          <a:bodyPr anchor="ctr">
            <a:normAutofit/>
          </a:bodyPr>
          <a:lstStyle/>
          <a:p>
            <a:r>
              <a:rPr lang="en-US" dirty="0"/>
              <a:t>Simply the BCP coordinator declares the notification and activation phase, which is when </a:t>
            </a:r>
            <a:br>
              <a:rPr lang="en-US" dirty="0"/>
            </a:br>
            <a:r>
              <a:rPr lang="en-US" dirty="0"/>
              <a:t>the disruption has occurred or is imminent </a:t>
            </a:r>
          </a:p>
          <a:p>
            <a:r>
              <a:rPr lang="en-US" dirty="0"/>
              <a:t>The main goal here is to identify the possible damage as quickly as possible a report back to the BCP coordinator to plan out the activation phase </a:t>
            </a:r>
          </a:p>
          <a:p>
            <a:r>
              <a:rPr lang="en-US" dirty="0"/>
              <a:t>For our scenario, employees working from home, if there was such an attack, power outage, loss of internet or network connectivity, or any other possible disruption you would need to notify the appropriate people. Such as your lead/boss and then to make sure we contact the BCP coordinator.</a:t>
            </a:r>
          </a:p>
        </p:txBody>
      </p:sp>
      <p:sp>
        <p:nvSpPr>
          <p:cNvPr id="12" name="Rectangle 11">
            <a:extLst>
              <a:ext uri="{FF2B5EF4-FFF2-40B4-BE49-F238E27FC236}">
                <a16:creationId xmlns:a16="http://schemas.microsoft.com/office/drawing/2014/main" id="{64016ABB-4F5D-4BFA-9406-7CD61399B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74263" y="440267"/>
            <a:ext cx="643467" cy="12191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9795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C012A5-170D-4B0F-A916-A8EE2C6C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F40654-5E8C-468A-9596-50927AF1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59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30DFC-8F88-F64B-BE95-3C9EE9CCC8FF}"/>
              </a:ext>
            </a:extLst>
          </p:cNvPr>
          <p:cNvSpPr>
            <a:spLocks noGrp="1"/>
          </p:cNvSpPr>
          <p:nvPr>
            <p:ph type="title"/>
          </p:nvPr>
        </p:nvSpPr>
        <p:spPr>
          <a:xfrm>
            <a:off x="965201" y="1354945"/>
            <a:ext cx="2059048" cy="4148110"/>
          </a:xfrm>
        </p:spPr>
        <p:txBody>
          <a:bodyPr anchor="ctr">
            <a:normAutofit/>
          </a:bodyPr>
          <a:lstStyle/>
          <a:p>
            <a:r>
              <a:rPr lang="en-US" sz="2800" dirty="0">
                <a:solidFill>
                  <a:srgbClr val="2A1A00"/>
                </a:solidFill>
              </a:rPr>
              <a:t>Recovery Phase</a:t>
            </a:r>
          </a:p>
        </p:txBody>
      </p:sp>
      <p:sp>
        <p:nvSpPr>
          <p:cNvPr id="12" name="Rectangle 11">
            <a:extLst>
              <a:ext uri="{FF2B5EF4-FFF2-40B4-BE49-F238E27FC236}">
                <a16:creationId xmlns:a16="http://schemas.microsoft.com/office/drawing/2014/main" id="{50B1BD4A-8DE6-4266-9C27-59260F938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1A8D43EC-E8BA-904D-A94B-AC992C34D7EF}"/>
              </a:ext>
            </a:extLst>
          </p:cNvPr>
          <p:cNvSpPr>
            <a:spLocks noGrp="1"/>
          </p:cNvSpPr>
          <p:nvPr>
            <p:ph idx="1"/>
          </p:nvPr>
        </p:nvSpPr>
        <p:spPr>
          <a:xfrm>
            <a:off x="3818070" y="843455"/>
            <a:ext cx="7601419" cy="5171089"/>
          </a:xfrm>
        </p:spPr>
        <p:txBody>
          <a:bodyPr anchor="ctr">
            <a:normAutofit lnSpcReduction="10000"/>
          </a:bodyPr>
          <a:lstStyle/>
          <a:p>
            <a:pPr>
              <a:lnSpc>
                <a:spcPct val="100000"/>
              </a:lnSpc>
            </a:pPr>
            <a:r>
              <a:rPr lang="en-US" sz="1600" dirty="0"/>
              <a:t>Main goal is to fix the disaster that has occurred </a:t>
            </a:r>
          </a:p>
          <a:p>
            <a:pPr>
              <a:lnSpc>
                <a:spcPct val="100000"/>
              </a:lnSpc>
            </a:pPr>
            <a:r>
              <a:rPr lang="en-US" sz="1600" dirty="0"/>
              <a:t>Form and send out a tactical response team (TRT)</a:t>
            </a:r>
          </a:p>
          <a:p>
            <a:pPr lvl="1">
              <a:lnSpc>
                <a:spcPct val="100000"/>
              </a:lnSpc>
            </a:pPr>
            <a:r>
              <a:rPr lang="en-US" sz="1600" dirty="0"/>
              <a:t>Main goals of restoring temporary operations to the critical systems at sake, repairing damage done to the original systems, and recovering damage to original systems </a:t>
            </a:r>
          </a:p>
          <a:p>
            <a:pPr lvl="1">
              <a:lnSpc>
                <a:spcPct val="100000"/>
              </a:lnSpc>
            </a:pPr>
            <a:r>
              <a:rPr lang="en-US" sz="1600" dirty="0"/>
              <a:t>TRT does not focus on recovering and restoring all operations, but focuses on CBFs</a:t>
            </a:r>
          </a:p>
          <a:p>
            <a:pPr>
              <a:lnSpc>
                <a:spcPct val="100000"/>
              </a:lnSpc>
            </a:pPr>
            <a:r>
              <a:rPr lang="en-US" sz="1600" dirty="0"/>
              <a:t>The success of this phase depends on four key components</a:t>
            </a:r>
          </a:p>
          <a:p>
            <a:pPr lvl="1">
              <a:lnSpc>
                <a:spcPct val="100000"/>
              </a:lnSpc>
            </a:pPr>
            <a:r>
              <a:rPr lang="en-US" sz="1600" dirty="0"/>
              <a:t>Recovery planning</a:t>
            </a:r>
          </a:p>
          <a:p>
            <a:pPr lvl="1">
              <a:lnSpc>
                <a:spcPct val="100000"/>
              </a:lnSpc>
            </a:pPr>
            <a:r>
              <a:rPr lang="en-US" sz="1600" dirty="0"/>
              <a:t>Recovery goal</a:t>
            </a:r>
          </a:p>
          <a:p>
            <a:pPr lvl="1">
              <a:lnSpc>
                <a:spcPct val="100000"/>
              </a:lnSpc>
            </a:pPr>
            <a:r>
              <a:rPr lang="en-US" sz="1600" dirty="0"/>
              <a:t>Technical recovery team lead</a:t>
            </a:r>
          </a:p>
          <a:p>
            <a:pPr lvl="1">
              <a:lnSpc>
                <a:spcPct val="100000"/>
              </a:lnSpc>
            </a:pPr>
            <a:r>
              <a:rPr lang="en-US" sz="1600" dirty="0"/>
              <a:t>Technical recovery team  </a:t>
            </a:r>
          </a:p>
          <a:p>
            <a:pPr>
              <a:lnSpc>
                <a:spcPct val="100000"/>
              </a:lnSpc>
            </a:pPr>
            <a:r>
              <a:rPr lang="en-US" sz="1600" dirty="0"/>
              <a:t>For our scenario once again, if a disaster would occur this phase of the operation would test to the network connectivity on the company's side and check all company relevant issues before checking the workplace </a:t>
            </a:r>
          </a:p>
          <a:p>
            <a:pPr>
              <a:lnSpc>
                <a:spcPct val="100000"/>
              </a:lnSpc>
            </a:pPr>
            <a:r>
              <a:rPr lang="en-US" sz="1600" dirty="0"/>
              <a:t>Once checked, we would start our recovery in the at home workstation. Rather that be resetting your Wi-Fi, checking internet and network connectivity, resetting devices as needed, etc.  </a:t>
            </a:r>
          </a:p>
          <a:p>
            <a:pPr>
              <a:lnSpc>
                <a:spcPct val="100000"/>
              </a:lnSpc>
            </a:pPr>
            <a:endParaRPr lang="en-US" sz="1300" dirty="0"/>
          </a:p>
        </p:txBody>
      </p:sp>
    </p:spTree>
    <p:extLst>
      <p:ext uri="{BB962C8B-B14F-4D97-AF65-F5344CB8AC3E}">
        <p14:creationId xmlns:p14="http://schemas.microsoft.com/office/powerpoint/2010/main" val="11490902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0A4E0E-502E-444B-B37E-40557A266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A68F03-D88C-4F27-AD65-034133F1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97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1">
            <a:extLst>
              <a:ext uri="{FF2B5EF4-FFF2-40B4-BE49-F238E27FC236}">
                <a16:creationId xmlns:a16="http://schemas.microsoft.com/office/drawing/2014/main" id="{B4DB13C2-D61D-4A8D-B973-BE6546C7B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55266"/>
            <a:ext cx="2313214" cy="5947468"/>
          </a:xfrm>
          <a:custGeom>
            <a:avLst/>
            <a:gdLst>
              <a:gd name="connsiteX0" fmla="*/ 162291 w 2313214"/>
              <a:gd name="connsiteY0" fmla="*/ 0 h 5947468"/>
              <a:gd name="connsiteX1" fmla="*/ 224243 w 2313214"/>
              <a:gd name="connsiteY1" fmla="*/ 1936 h 5947468"/>
              <a:gd name="connsiteX2" fmla="*/ 284260 w 2313214"/>
              <a:gd name="connsiteY2" fmla="*/ 9680 h 5947468"/>
              <a:gd name="connsiteX3" fmla="*/ 342341 w 2313214"/>
              <a:gd name="connsiteY3" fmla="*/ 27104 h 5947468"/>
              <a:gd name="connsiteX4" fmla="*/ 390742 w 2313214"/>
              <a:gd name="connsiteY4" fmla="*/ 52273 h 5947468"/>
              <a:gd name="connsiteX5" fmla="*/ 437206 w 2313214"/>
              <a:gd name="connsiteY5" fmla="*/ 85185 h 5947468"/>
              <a:gd name="connsiteX6" fmla="*/ 477863 w 2313214"/>
              <a:gd name="connsiteY6" fmla="*/ 123905 h 5947468"/>
              <a:gd name="connsiteX7" fmla="*/ 518519 w 2313214"/>
              <a:gd name="connsiteY7" fmla="*/ 168434 h 5947468"/>
              <a:gd name="connsiteX8" fmla="*/ 555304 w 2313214"/>
              <a:gd name="connsiteY8" fmla="*/ 214899 h 5947468"/>
              <a:gd name="connsiteX9" fmla="*/ 592088 w 2313214"/>
              <a:gd name="connsiteY9" fmla="*/ 263299 h 5947468"/>
              <a:gd name="connsiteX10" fmla="*/ 628873 w 2313214"/>
              <a:gd name="connsiteY10" fmla="*/ 311700 h 5947468"/>
              <a:gd name="connsiteX11" fmla="*/ 665657 w 2313214"/>
              <a:gd name="connsiteY11" fmla="*/ 358165 h 5947468"/>
              <a:gd name="connsiteX12" fmla="*/ 704378 w 2313214"/>
              <a:gd name="connsiteY12" fmla="*/ 402693 h 5947468"/>
              <a:gd name="connsiteX13" fmla="*/ 748906 w 2313214"/>
              <a:gd name="connsiteY13" fmla="*/ 441414 h 5947468"/>
              <a:gd name="connsiteX14" fmla="*/ 791499 w 2313214"/>
              <a:gd name="connsiteY14" fmla="*/ 476262 h 5947468"/>
              <a:gd name="connsiteX15" fmla="*/ 839899 w 2313214"/>
              <a:gd name="connsiteY15" fmla="*/ 503366 h 5947468"/>
              <a:gd name="connsiteX16" fmla="*/ 892172 w 2313214"/>
              <a:gd name="connsiteY16" fmla="*/ 526599 h 5947468"/>
              <a:gd name="connsiteX17" fmla="*/ 948317 w 2313214"/>
              <a:gd name="connsiteY17" fmla="*/ 545959 h 5947468"/>
              <a:gd name="connsiteX18" fmla="*/ 1006397 w 2313214"/>
              <a:gd name="connsiteY18" fmla="*/ 563383 h 5947468"/>
              <a:gd name="connsiteX19" fmla="*/ 1064478 w 2313214"/>
              <a:gd name="connsiteY19" fmla="*/ 578871 h 5947468"/>
              <a:gd name="connsiteX20" fmla="*/ 1124495 w 2313214"/>
              <a:gd name="connsiteY20" fmla="*/ 594360 h 5947468"/>
              <a:gd name="connsiteX21" fmla="*/ 1180640 w 2313214"/>
              <a:gd name="connsiteY21" fmla="*/ 611784 h 5947468"/>
              <a:gd name="connsiteX22" fmla="*/ 1236784 w 2313214"/>
              <a:gd name="connsiteY22" fmla="*/ 631144 h 5947468"/>
              <a:gd name="connsiteX23" fmla="*/ 1289057 w 2313214"/>
              <a:gd name="connsiteY23" fmla="*/ 654376 h 5947468"/>
              <a:gd name="connsiteX24" fmla="*/ 1335522 w 2313214"/>
              <a:gd name="connsiteY24" fmla="*/ 683417 h 5947468"/>
              <a:gd name="connsiteX25" fmla="*/ 1378114 w 2313214"/>
              <a:gd name="connsiteY25" fmla="*/ 718265 h 5947468"/>
              <a:gd name="connsiteX26" fmla="*/ 1412963 w 2313214"/>
              <a:gd name="connsiteY26" fmla="*/ 760858 h 5947468"/>
              <a:gd name="connsiteX27" fmla="*/ 1442003 w 2313214"/>
              <a:gd name="connsiteY27" fmla="*/ 807322 h 5947468"/>
              <a:gd name="connsiteX28" fmla="*/ 1465235 w 2313214"/>
              <a:gd name="connsiteY28" fmla="*/ 859595 h 5947468"/>
              <a:gd name="connsiteX29" fmla="*/ 1484596 w 2313214"/>
              <a:gd name="connsiteY29" fmla="*/ 915740 h 5947468"/>
              <a:gd name="connsiteX30" fmla="*/ 1502020 w 2313214"/>
              <a:gd name="connsiteY30" fmla="*/ 971884 h 5947468"/>
              <a:gd name="connsiteX31" fmla="*/ 1517508 w 2313214"/>
              <a:gd name="connsiteY31" fmla="*/ 1031901 h 5947468"/>
              <a:gd name="connsiteX32" fmla="*/ 1532996 w 2313214"/>
              <a:gd name="connsiteY32" fmla="*/ 1089982 h 5947468"/>
              <a:gd name="connsiteX33" fmla="*/ 1550420 w 2313214"/>
              <a:gd name="connsiteY33" fmla="*/ 1148063 h 5947468"/>
              <a:gd name="connsiteX34" fmla="*/ 1569781 w 2313214"/>
              <a:gd name="connsiteY34" fmla="*/ 1204207 h 5947468"/>
              <a:gd name="connsiteX35" fmla="*/ 1593013 w 2313214"/>
              <a:gd name="connsiteY35" fmla="*/ 1256480 h 5947468"/>
              <a:gd name="connsiteX36" fmla="*/ 1620117 w 2313214"/>
              <a:gd name="connsiteY36" fmla="*/ 1304881 h 5947468"/>
              <a:gd name="connsiteX37" fmla="*/ 1654966 w 2313214"/>
              <a:gd name="connsiteY37" fmla="*/ 1347473 h 5947468"/>
              <a:gd name="connsiteX38" fmla="*/ 1693686 w 2313214"/>
              <a:gd name="connsiteY38" fmla="*/ 1392002 h 5947468"/>
              <a:gd name="connsiteX39" fmla="*/ 1738215 w 2313214"/>
              <a:gd name="connsiteY39" fmla="*/ 1430722 h 5947468"/>
              <a:gd name="connsiteX40" fmla="*/ 1784679 w 2313214"/>
              <a:gd name="connsiteY40" fmla="*/ 1467507 h 5947468"/>
              <a:gd name="connsiteX41" fmla="*/ 1835016 w 2313214"/>
              <a:gd name="connsiteY41" fmla="*/ 1504291 h 5947468"/>
              <a:gd name="connsiteX42" fmla="*/ 1883417 w 2313214"/>
              <a:gd name="connsiteY42" fmla="*/ 1541076 h 5947468"/>
              <a:gd name="connsiteX43" fmla="*/ 1929881 w 2313214"/>
              <a:gd name="connsiteY43" fmla="*/ 1577860 h 5947468"/>
              <a:gd name="connsiteX44" fmla="*/ 1974410 w 2313214"/>
              <a:gd name="connsiteY44" fmla="*/ 1618517 h 5947468"/>
              <a:gd name="connsiteX45" fmla="*/ 2013130 w 2313214"/>
              <a:gd name="connsiteY45" fmla="*/ 1659173 h 5947468"/>
              <a:gd name="connsiteX46" fmla="*/ 2046043 w 2313214"/>
              <a:gd name="connsiteY46" fmla="*/ 1705638 h 5947468"/>
              <a:gd name="connsiteX47" fmla="*/ 2071211 w 2313214"/>
              <a:gd name="connsiteY47" fmla="*/ 1754039 h 5947468"/>
              <a:gd name="connsiteX48" fmla="*/ 2088635 w 2313214"/>
              <a:gd name="connsiteY48" fmla="*/ 1812119 h 5947468"/>
              <a:gd name="connsiteX49" fmla="*/ 2096379 w 2313214"/>
              <a:gd name="connsiteY49" fmla="*/ 1872136 h 5947468"/>
              <a:gd name="connsiteX50" fmla="*/ 2098315 w 2313214"/>
              <a:gd name="connsiteY50" fmla="*/ 1934089 h 5947468"/>
              <a:gd name="connsiteX51" fmla="*/ 2092507 w 2313214"/>
              <a:gd name="connsiteY51" fmla="*/ 1999914 h 5947468"/>
              <a:gd name="connsiteX52" fmla="*/ 2084763 w 2313214"/>
              <a:gd name="connsiteY52" fmla="*/ 2065738 h 5947468"/>
              <a:gd name="connsiteX53" fmla="*/ 2075083 w 2313214"/>
              <a:gd name="connsiteY53" fmla="*/ 2131563 h 5947468"/>
              <a:gd name="connsiteX54" fmla="*/ 2067339 w 2313214"/>
              <a:gd name="connsiteY54" fmla="*/ 2197388 h 5947468"/>
              <a:gd name="connsiteX55" fmla="*/ 2063467 w 2313214"/>
              <a:gd name="connsiteY55" fmla="*/ 2263213 h 5947468"/>
              <a:gd name="connsiteX56" fmla="*/ 2063467 w 2313214"/>
              <a:gd name="connsiteY56" fmla="*/ 2327102 h 5947468"/>
              <a:gd name="connsiteX57" fmla="*/ 2071211 w 2313214"/>
              <a:gd name="connsiteY57" fmla="*/ 2387119 h 5947468"/>
              <a:gd name="connsiteX58" fmla="*/ 2086699 w 2313214"/>
              <a:gd name="connsiteY58" fmla="*/ 2447135 h 5947468"/>
              <a:gd name="connsiteX59" fmla="*/ 2109932 w 2313214"/>
              <a:gd name="connsiteY59" fmla="*/ 2503280 h 5947468"/>
              <a:gd name="connsiteX60" fmla="*/ 2140908 w 2313214"/>
              <a:gd name="connsiteY60" fmla="*/ 2561361 h 5947468"/>
              <a:gd name="connsiteX61" fmla="*/ 2171884 w 2313214"/>
              <a:gd name="connsiteY61" fmla="*/ 2619442 h 5947468"/>
              <a:gd name="connsiteX62" fmla="*/ 2206733 w 2313214"/>
              <a:gd name="connsiteY62" fmla="*/ 2677522 h 5947468"/>
              <a:gd name="connsiteX63" fmla="*/ 2239645 w 2313214"/>
              <a:gd name="connsiteY63" fmla="*/ 2733667 h 5947468"/>
              <a:gd name="connsiteX64" fmla="*/ 2268686 w 2313214"/>
              <a:gd name="connsiteY64" fmla="*/ 2793684 h 5947468"/>
              <a:gd name="connsiteX65" fmla="*/ 2291918 w 2313214"/>
              <a:gd name="connsiteY65" fmla="*/ 2851765 h 5947468"/>
              <a:gd name="connsiteX66" fmla="*/ 2307406 w 2313214"/>
              <a:gd name="connsiteY66" fmla="*/ 2911781 h 5947468"/>
              <a:gd name="connsiteX67" fmla="*/ 2313214 w 2313214"/>
              <a:gd name="connsiteY67" fmla="*/ 2973734 h 5947468"/>
              <a:gd name="connsiteX68" fmla="*/ 2307406 w 2313214"/>
              <a:gd name="connsiteY68" fmla="*/ 3035687 h 5947468"/>
              <a:gd name="connsiteX69" fmla="*/ 2291918 w 2313214"/>
              <a:gd name="connsiteY69" fmla="*/ 3095704 h 5947468"/>
              <a:gd name="connsiteX70" fmla="*/ 2268686 w 2313214"/>
              <a:gd name="connsiteY70" fmla="*/ 3153784 h 5947468"/>
              <a:gd name="connsiteX71" fmla="*/ 2239645 w 2313214"/>
              <a:gd name="connsiteY71" fmla="*/ 3213801 h 5947468"/>
              <a:gd name="connsiteX72" fmla="*/ 2206733 w 2313214"/>
              <a:gd name="connsiteY72" fmla="*/ 3269946 h 5947468"/>
              <a:gd name="connsiteX73" fmla="*/ 2171884 w 2313214"/>
              <a:gd name="connsiteY73" fmla="*/ 3328027 h 5947468"/>
              <a:gd name="connsiteX74" fmla="*/ 2140908 w 2313214"/>
              <a:gd name="connsiteY74" fmla="*/ 3386107 h 5947468"/>
              <a:gd name="connsiteX75" fmla="*/ 2109932 w 2313214"/>
              <a:gd name="connsiteY75" fmla="*/ 3444188 h 5947468"/>
              <a:gd name="connsiteX76" fmla="*/ 2086699 w 2313214"/>
              <a:gd name="connsiteY76" fmla="*/ 3500333 h 5947468"/>
              <a:gd name="connsiteX77" fmla="*/ 2071211 w 2313214"/>
              <a:gd name="connsiteY77" fmla="*/ 3560350 h 5947468"/>
              <a:gd name="connsiteX78" fmla="*/ 2063467 w 2313214"/>
              <a:gd name="connsiteY78" fmla="*/ 3620366 h 5947468"/>
              <a:gd name="connsiteX79" fmla="*/ 2063467 w 2313214"/>
              <a:gd name="connsiteY79" fmla="*/ 3684255 h 5947468"/>
              <a:gd name="connsiteX80" fmla="*/ 2067339 w 2313214"/>
              <a:gd name="connsiteY80" fmla="*/ 3750080 h 5947468"/>
              <a:gd name="connsiteX81" fmla="*/ 2075083 w 2313214"/>
              <a:gd name="connsiteY81" fmla="*/ 3815905 h 5947468"/>
              <a:gd name="connsiteX82" fmla="*/ 2084763 w 2313214"/>
              <a:gd name="connsiteY82" fmla="*/ 3881730 h 5947468"/>
              <a:gd name="connsiteX83" fmla="*/ 2092507 w 2313214"/>
              <a:gd name="connsiteY83" fmla="*/ 3947555 h 5947468"/>
              <a:gd name="connsiteX84" fmla="*/ 2098315 w 2313214"/>
              <a:gd name="connsiteY84" fmla="*/ 4013380 h 5947468"/>
              <a:gd name="connsiteX85" fmla="*/ 2096379 w 2313214"/>
              <a:gd name="connsiteY85" fmla="*/ 4075332 h 5947468"/>
              <a:gd name="connsiteX86" fmla="*/ 2088635 w 2313214"/>
              <a:gd name="connsiteY86" fmla="*/ 4135349 h 5947468"/>
              <a:gd name="connsiteX87" fmla="*/ 2071211 w 2313214"/>
              <a:gd name="connsiteY87" fmla="*/ 4193430 h 5947468"/>
              <a:gd name="connsiteX88" fmla="*/ 2046043 w 2313214"/>
              <a:gd name="connsiteY88" fmla="*/ 4241831 h 5947468"/>
              <a:gd name="connsiteX89" fmla="*/ 2013130 w 2313214"/>
              <a:gd name="connsiteY89" fmla="*/ 4288295 h 5947468"/>
              <a:gd name="connsiteX90" fmla="*/ 1974410 w 2313214"/>
              <a:gd name="connsiteY90" fmla="*/ 4328952 h 5947468"/>
              <a:gd name="connsiteX91" fmla="*/ 1929881 w 2313214"/>
              <a:gd name="connsiteY91" fmla="*/ 4369608 h 5947468"/>
              <a:gd name="connsiteX92" fmla="*/ 1883417 w 2313214"/>
              <a:gd name="connsiteY92" fmla="*/ 4406393 h 5947468"/>
              <a:gd name="connsiteX93" fmla="*/ 1835016 w 2313214"/>
              <a:gd name="connsiteY93" fmla="*/ 4443177 h 5947468"/>
              <a:gd name="connsiteX94" fmla="*/ 1784679 w 2313214"/>
              <a:gd name="connsiteY94" fmla="*/ 4479962 h 5947468"/>
              <a:gd name="connsiteX95" fmla="*/ 1738215 w 2313214"/>
              <a:gd name="connsiteY95" fmla="*/ 4516746 h 5947468"/>
              <a:gd name="connsiteX96" fmla="*/ 1693686 w 2313214"/>
              <a:gd name="connsiteY96" fmla="*/ 4555467 h 5947468"/>
              <a:gd name="connsiteX97" fmla="*/ 1654966 w 2313214"/>
              <a:gd name="connsiteY97" fmla="*/ 4599995 h 5947468"/>
              <a:gd name="connsiteX98" fmla="*/ 1620117 w 2313214"/>
              <a:gd name="connsiteY98" fmla="*/ 4642588 h 5947468"/>
              <a:gd name="connsiteX99" fmla="*/ 1593013 w 2313214"/>
              <a:gd name="connsiteY99" fmla="*/ 4690988 h 5947468"/>
              <a:gd name="connsiteX100" fmla="*/ 1569781 w 2313214"/>
              <a:gd name="connsiteY100" fmla="*/ 4743261 h 5947468"/>
              <a:gd name="connsiteX101" fmla="*/ 1550420 w 2313214"/>
              <a:gd name="connsiteY101" fmla="*/ 4799406 h 5947468"/>
              <a:gd name="connsiteX102" fmla="*/ 1532996 w 2313214"/>
              <a:gd name="connsiteY102" fmla="*/ 4857486 h 5947468"/>
              <a:gd name="connsiteX103" fmla="*/ 1517508 w 2313214"/>
              <a:gd name="connsiteY103" fmla="*/ 4915567 h 5947468"/>
              <a:gd name="connsiteX104" fmla="*/ 1502020 w 2313214"/>
              <a:gd name="connsiteY104" fmla="*/ 4975584 h 5947468"/>
              <a:gd name="connsiteX105" fmla="*/ 1484596 w 2313214"/>
              <a:gd name="connsiteY105" fmla="*/ 5031729 h 5947468"/>
              <a:gd name="connsiteX106" fmla="*/ 1465235 w 2313214"/>
              <a:gd name="connsiteY106" fmla="*/ 5087873 h 5947468"/>
              <a:gd name="connsiteX107" fmla="*/ 1442003 w 2313214"/>
              <a:gd name="connsiteY107" fmla="*/ 5140146 h 5947468"/>
              <a:gd name="connsiteX108" fmla="*/ 1412963 w 2313214"/>
              <a:gd name="connsiteY108" fmla="*/ 5186611 h 5947468"/>
              <a:gd name="connsiteX109" fmla="*/ 1378114 w 2313214"/>
              <a:gd name="connsiteY109" fmla="*/ 5229203 h 5947468"/>
              <a:gd name="connsiteX110" fmla="*/ 1335522 w 2313214"/>
              <a:gd name="connsiteY110" fmla="*/ 5264052 h 5947468"/>
              <a:gd name="connsiteX111" fmla="*/ 1289057 w 2313214"/>
              <a:gd name="connsiteY111" fmla="*/ 5293092 h 5947468"/>
              <a:gd name="connsiteX112" fmla="*/ 1236784 w 2313214"/>
              <a:gd name="connsiteY112" fmla="*/ 5316324 h 5947468"/>
              <a:gd name="connsiteX113" fmla="*/ 1180640 w 2313214"/>
              <a:gd name="connsiteY113" fmla="*/ 5335685 h 5947468"/>
              <a:gd name="connsiteX114" fmla="*/ 1124495 w 2313214"/>
              <a:gd name="connsiteY114" fmla="*/ 5353109 h 5947468"/>
              <a:gd name="connsiteX115" fmla="*/ 1064478 w 2313214"/>
              <a:gd name="connsiteY115" fmla="*/ 5368597 h 5947468"/>
              <a:gd name="connsiteX116" fmla="*/ 1006397 w 2313214"/>
              <a:gd name="connsiteY116" fmla="*/ 5384085 h 5947468"/>
              <a:gd name="connsiteX117" fmla="*/ 948317 w 2313214"/>
              <a:gd name="connsiteY117" fmla="*/ 5401509 h 5947468"/>
              <a:gd name="connsiteX118" fmla="*/ 892172 w 2313214"/>
              <a:gd name="connsiteY118" fmla="*/ 5420870 h 5947468"/>
              <a:gd name="connsiteX119" fmla="*/ 839899 w 2313214"/>
              <a:gd name="connsiteY119" fmla="*/ 5444102 h 5947468"/>
              <a:gd name="connsiteX120" fmla="*/ 791499 w 2313214"/>
              <a:gd name="connsiteY120" fmla="*/ 5471206 h 5947468"/>
              <a:gd name="connsiteX121" fmla="*/ 748906 w 2313214"/>
              <a:gd name="connsiteY121" fmla="*/ 5506055 h 5947468"/>
              <a:gd name="connsiteX122" fmla="*/ 704378 w 2313214"/>
              <a:gd name="connsiteY122" fmla="*/ 5544775 h 5947468"/>
              <a:gd name="connsiteX123" fmla="*/ 665657 w 2313214"/>
              <a:gd name="connsiteY123" fmla="*/ 5589304 h 5947468"/>
              <a:gd name="connsiteX124" fmla="*/ 628873 w 2313214"/>
              <a:gd name="connsiteY124" fmla="*/ 5635768 h 5947468"/>
              <a:gd name="connsiteX125" fmla="*/ 592088 w 2313214"/>
              <a:gd name="connsiteY125" fmla="*/ 5684169 h 5947468"/>
              <a:gd name="connsiteX126" fmla="*/ 555304 w 2313214"/>
              <a:gd name="connsiteY126" fmla="*/ 5732570 h 5947468"/>
              <a:gd name="connsiteX127" fmla="*/ 518519 w 2313214"/>
              <a:gd name="connsiteY127" fmla="*/ 5779034 h 5947468"/>
              <a:gd name="connsiteX128" fmla="*/ 477863 w 2313214"/>
              <a:gd name="connsiteY128" fmla="*/ 5823563 h 5947468"/>
              <a:gd name="connsiteX129" fmla="*/ 437206 w 2313214"/>
              <a:gd name="connsiteY129" fmla="*/ 5862283 h 5947468"/>
              <a:gd name="connsiteX130" fmla="*/ 390742 w 2313214"/>
              <a:gd name="connsiteY130" fmla="*/ 5895196 h 5947468"/>
              <a:gd name="connsiteX131" fmla="*/ 342341 w 2313214"/>
              <a:gd name="connsiteY131" fmla="*/ 5920364 h 5947468"/>
              <a:gd name="connsiteX132" fmla="*/ 284260 w 2313214"/>
              <a:gd name="connsiteY132" fmla="*/ 5937788 h 5947468"/>
              <a:gd name="connsiteX133" fmla="*/ 224243 w 2313214"/>
              <a:gd name="connsiteY133" fmla="*/ 5945532 h 5947468"/>
              <a:gd name="connsiteX134" fmla="*/ 162291 w 2313214"/>
              <a:gd name="connsiteY134" fmla="*/ 5947468 h 5947468"/>
              <a:gd name="connsiteX135" fmla="*/ 96466 w 2313214"/>
              <a:gd name="connsiteY135" fmla="*/ 5941660 h 5947468"/>
              <a:gd name="connsiteX136" fmla="*/ 30641 w 2313214"/>
              <a:gd name="connsiteY136" fmla="*/ 5933916 h 5947468"/>
              <a:gd name="connsiteX137" fmla="*/ 0 w 2313214"/>
              <a:gd name="connsiteY137" fmla="*/ 5929410 h 5947468"/>
              <a:gd name="connsiteX138" fmla="*/ 0 w 2313214"/>
              <a:gd name="connsiteY138" fmla="*/ 18058 h 5947468"/>
              <a:gd name="connsiteX139" fmla="*/ 30641 w 2313214"/>
              <a:gd name="connsiteY139" fmla="*/ 13552 h 5947468"/>
              <a:gd name="connsiteX140" fmla="*/ 96466 w 2313214"/>
              <a:gd name="connsiteY140" fmla="*/ 5808 h 59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2313214" h="5947468">
                <a:moveTo>
                  <a:pt x="162291" y="0"/>
                </a:moveTo>
                <a:lnTo>
                  <a:pt x="224243" y="1936"/>
                </a:lnTo>
                <a:lnTo>
                  <a:pt x="284260" y="9680"/>
                </a:lnTo>
                <a:lnTo>
                  <a:pt x="342341" y="27104"/>
                </a:lnTo>
                <a:lnTo>
                  <a:pt x="390742" y="52273"/>
                </a:lnTo>
                <a:lnTo>
                  <a:pt x="437206" y="85185"/>
                </a:lnTo>
                <a:lnTo>
                  <a:pt x="477863" y="123905"/>
                </a:lnTo>
                <a:lnTo>
                  <a:pt x="518519" y="168434"/>
                </a:lnTo>
                <a:lnTo>
                  <a:pt x="555304" y="214899"/>
                </a:lnTo>
                <a:lnTo>
                  <a:pt x="592088" y="263299"/>
                </a:lnTo>
                <a:lnTo>
                  <a:pt x="628873" y="311700"/>
                </a:lnTo>
                <a:lnTo>
                  <a:pt x="665657" y="358165"/>
                </a:lnTo>
                <a:lnTo>
                  <a:pt x="704378" y="402693"/>
                </a:lnTo>
                <a:lnTo>
                  <a:pt x="748906" y="441414"/>
                </a:lnTo>
                <a:lnTo>
                  <a:pt x="791499" y="476262"/>
                </a:lnTo>
                <a:lnTo>
                  <a:pt x="839899" y="503366"/>
                </a:lnTo>
                <a:lnTo>
                  <a:pt x="892172" y="526599"/>
                </a:lnTo>
                <a:lnTo>
                  <a:pt x="948317" y="545959"/>
                </a:lnTo>
                <a:lnTo>
                  <a:pt x="1006397" y="563383"/>
                </a:lnTo>
                <a:lnTo>
                  <a:pt x="1064478" y="578871"/>
                </a:lnTo>
                <a:lnTo>
                  <a:pt x="1124495" y="594360"/>
                </a:lnTo>
                <a:lnTo>
                  <a:pt x="1180640" y="611784"/>
                </a:lnTo>
                <a:lnTo>
                  <a:pt x="1236784" y="631144"/>
                </a:lnTo>
                <a:lnTo>
                  <a:pt x="1289057" y="654376"/>
                </a:lnTo>
                <a:lnTo>
                  <a:pt x="1335522" y="683417"/>
                </a:lnTo>
                <a:lnTo>
                  <a:pt x="1378114" y="718265"/>
                </a:lnTo>
                <a:lnTo>
                  <a:pt x="1412963" y="760858"/>
                </a:lnTo>
                <a:lnTo>
                  <a:pt x="1442003" y="807322"/>
                </a:lnTo>
                <a:lnTo>
                  <a:pt x="1465235" y="859595"/>
                </a:lnTo>
                <a:lnTo>
                  <a:pt x="1484596" y="915740"/>
                </a:lnTo>
                <a:lnTo>
                  <a:pt x="1502020" y="971884"/>
                </a:lnTo>
                <a:lnTo>
                  <a:pt x="1517508" y="1031901"/>
                </a:lnTo>
                <a:lnTo>
                  <a:pt x="1532996" y="1089982"/>
                </a:lnTo>
                <a:lnTo>
                  <a:pt x="1550420" y="1148063"/>
                </a:lnTo>
                <a:lnTo>
                  <a:pt x="1569781" y="1204207"/>
                </a:lnTo>
                <a:lnTo>
                  <a:pt x="1593013" y="1256480"/>
                </a:lnTo>
                <a:lnTo>
                  <a:pt x="1620117" y="1304881"/>
                </a:lnTo>
                <a:lnTo>
                  <a:pt x="1654966" y="1347473"/>
                </a:lnTo>
                <a:lnTo>
                  <a:pt x="1693686" y="1392002"/>
                </a:lnTo>
                <a:lnTo>
                  <a:pt x="1738215" y="1430722"/>
                </a:lnTo>
                <a:lnTo>
                  <a:pt x="1784679" y="1467507"/>
                </a:lnTo>
                <a:lnTo>
                  <a:pt x="1835016" y="1504291"/>
                </a:lnTo>
                <a:lnTo>
                  <a:pt x="1883417" y="1541076"/>
                </a:lnTo>
                <a:lnTo>
                  <a:pt x="1929881" y="1577860"/>
                </a:lnTo>
                <a:lnTo>
                  <a:pt x="1974410" y="1618517"/>
                </a:lnTo>
                <a:lnTo>
                  <a:pt x="2013130" y="1659173"/>
                </a:lnTo>
                <a:lnTo>
                  <a:pt x="2046043" y="1705638"/>
                </a:lnTo>
                <a:lnTo>
                  <a:pt x="2071211" y="1754039"/>
                </a:lnTo>
                <a:lnTo>
                  <a:pt x="2088635" y="1812119"/>
                </a:lnTo>
                <a:lnTo>
                  <a:pt x="2096379" y="1872136"/>
                </a:lnTo>
                <a:lnTo>
                  <a:pt x="2098315" y="1934089"/>
                </a:lnTo>
                <a:lnTo>
                  <a:pt x="2092507" y="1999914"/>
                </a:lnTo>
                <a:lnTo>
                  <a:pt x="2084763" y="2065738"/>
                </a:lnTo>
                <a:lnTo>
                  <a:pt x="2075083" y="2131563"/>
                </a:lnTo>
                <a:lnTo>
                  <a:pt x="2067339" y="2197388"/>
                </a:lnTo>
                <a:lnTo>
                  <a:pt x="2063467" y="2263213"/>
                </a:lnTo>
                <a:lnTo>
                  <a:pt x="2063467" y="2327102"/>
                </a:lnTo>
                <a:lnTo>
                  <a:pt x="2071211" y="2387119"/>
                </a:lnTo>
                <a:lnTo>
                  <a:pt x="2086699" y="2447135"/>
                </a:lnTo>
                <a:lnTo>
                  <a:pt x="2109932" y="2503280"/>
                </a:lnTo>
                <a:lnTo>
                  <a:pt x="2140908" y="2561361"/>
                </a:lnTo>
                <a:lnTo>
                  <a:pt x="2171884" y="2619442"/>
                </a:lnTo>
                <a:lnTo>
                  <a:pt x="2206733" y="2677522"/>
                </a:lnTo>
                <a:lnTo>
                  <a:pt x="2239645" y="2733667"/>
                </a:lnTo>
                <a:lnTo>
                  <a:pt x="2268686" y="2793684"/>
                </a:lnTo>
                <a:lnTo>
                  <a:pt x="2291918" y="2851765"/>
                </a:lnTo>
                <a:lnTo>
                  <a:pt x="2307406" y="2911781"/>
                </a:lnTo>
                <a:lnTo>
                  <a:pt x="2313214" y="2973734"/>
                </a:lnTo>
                <a:lnTo>
                  <a:pt x="2307406" y="3035687"/>
                </a:lnTo>
                <a:lnTo>
                  <a:pt x="2291918" y="3095704"/>
                </a:lnTo>
                <a:lnTo>
                  <a:pt x="2268686" y="3153784"/>
                </a:lnTo>
                <a:lnTo>
                  <a:pt x="2239645" y="3213801"/>
                </a:lnTo>
                <a:lnTo>
                  <a:pt x="2206733" y="3269946"/>
                </a:lnTo>
                <a:lnTo>
                  <a:pt x="2171884" y="3328027"/>
                </a:lnTo>
                <a:lnTo>
                  <a:pt x="2140908" y="3386107"/>
                </a:lnTo>
                <a:lnTo>
                  <a:pt x="2109932" y="3444188"/>
                </a:lnTo>
                <a:lnTo>
                  <a:pt x="2086699" y="3500333"/>
                </a:lnTo>
                <a:lnTo>
                  <a:pt x="2071211" y="3560350"/>
                </a:lnTo>
                <a:lnTo>
                  <a:pt x="2063467" y="3620366"/>
                </a:lnTo>
                <a:lnTo>
                  <a:pt x="2063467" y="3684255"/>
                </a:lnTo>
                <a:lnTo>
                  <a:pt x="2067339" y="3750080"/>
                </a:lnTo>
                <a:lnTo>
                  <a:pt x="2075083" y="3815905"/>
                </a:lnTo>
                <a:lnTo>
                  <a:pt x="2084763" y="3881730"/>
                </a:lnTo>
                <a:lnTo>
                  <a:pt x="2092507" y="3947555"/>
                </a:lnTo>
                <a:lnTo>
                  <a:pt x="2098315" y="4013380"/>
                </a:lnTo>
                <a:lnTo>
                  <a:pt x="2096379" y="4075332"/>
                </a:lnTo>
                <a:lnTo>
                  <a:pt x="2088635" y="4135349"/>
                </a:lnTo>
                <a:lnTo>
                  <a:pt x="2071211" y="4193430"/>
                </a:lnTo>
                <a:lnTo>
                  <a:pt x="2046043" y="4241831"/>
                </a:lnTo>
                <a:lnTo>
                  <a:pt x="2013130" y="4288295"/>
                </a:lnTo>
                <a:lnTo>
                  <a:pt x="1974410" y="4328952"/>
                </a:lnTo>
                <a:lnTo>
                  <a:pt x="1929881" y="4369608"/>
                </a:lnTo>
                <a:lnTo>
                  <a:pt x="1883417" y="4406393"/>
                </a:lnTo>
                <a:lnTo>
                  <a:pt x="1835016" y="4443177"/>
                </a:lnTo>
                <a:lnTo>
                  <a:pt x="1784679" y="4479962"/>
                </a:lnTo>
                <a:lnTo>
                  <a:pt x="1738215" y="4516746"/>
                </a:lnTo>
                <a:lnTo>
                  <a:pt x="1693686" y="4555467"/>
                </a:lnTo>
                <a:lnTo>
                  <a:pt x="1654966" y="4599995"/>
                </a:lnTo>
                <a:lnTo>
                  <a:pt x="1620117" y="4642588"/>
                </a:lnTo>
                <a:lnTo>
                  <a:pt x="1593013" y="4690988"/>
                </a:lnTo>
                <a:lnTo>
                  <a:pt x="1569781" y="4743261"/>
                </a:lnTo>
                <a:lnTo>
                  <a:pt x="1550420" y="4799406"/>
                </a:lnTo>
                <a:lnTo>
                  <a:pt x="1532996" y="4857486"/>
                </a:lnTo>
                <a:lnTo>
                  <a:pt x="1517508" y="4915567"/>
                </a:lnTo>
                <a:lnTo>
                  <a:pt x="1502020" y="4975584"/>
                </a:lnTo>
                <a:lnTo>
                  <a:pt x="1484596" y="5031729"/>
                </a:lnTo>
                <a:lnTo>
                  <a:pt x="1465235" y="5087873"/>
                </a:lnTo>
                <a:lnTo>
                  <a:pt x="1442003" y="5140146"/>
                </a:lnTo>
                <a:lnTo>
                  <a:pt x="1412963" y="5186611"/>
                </a:lnTo>
                <a:lnTo>
                  <a:pt x="1378114" y="5229203"/>
                </a:lnTo>
                <a:lnTo>
                  <a:pt x="1335522" y="5264052"/>
                </a:lnTo>
                <a:lnTo>
                  <a:pt x="1289057" y="5293092"/>
                </a:lnTo>
                <a:lnTo>
                  <a:pt x="1236784" y="5316324"/>
                </a:lnTo>
                <a:lnTo>
                  <a:pt x="1180640" y="5335685"/>
                </a:lnTo>
                <a:lnTo>
                  <a:pt x="1124495" y="5353109"/>
                </a:lnTo>
                <a:lnTo>
                  <a:pt x="1064478" y="5368597"/>
                </a:lnTo>
                <a:lnTo>
                  <a:pt x="1006397" y="5384085"/>
                </a:lnTo>
                <a:lnTo>
                  <a:pt x="948317" y="5401509"/>
                </a:lnTo>
                <a:lnTo>
                  <a:pt x="892172" y="5420870"/>
                </a:lnTo>
                <a:lnTo>
                  <a:pt x="839899" y="5444102"/>
                </a:lnTo>
                <a:lnTo>
                  <a:pt x="791499" y="5471206"/>
                </a:lnTo>
                <a:lnTo>
                  <a:pt x="748906" y="5506055"/>
                </a:lnTo>
                <a:lnTo>
                  <a:pt x="704378" y="5544775"/>
                </a:lnTo>
                <a:lnTo>
                  <a:pt x="665657" y="5589304"/>
                </a:lnTo>
                <a:lnTo>
                  <a:pt x="628873" y="5635768"/>
                </a:lnTo>
                <a:lnTo>
                  <a:pt x="592088" y="5684169"/>
                </a:lnTo>
                <a:lnTo>
                  <a:pt x="555304" y="5732570"/>
                </a:lnTo>
                <a:lnTo>
                  <a:pt x="518519" y="5779034"/>
                </a:lnTo>
                <a:lnTo>
                  <a:pt x="477863" y="5823563"/>
                </a:lnTo>
                <a:lnTo>
                  <a:pt x="437206" y="5862283"/>
                </a:lnTo>
                <a:lnTo>
                  <a:pt x="390742" y="5895196"/>
                </a:lnTo>
                <a:lnTo>
                  <a:pt x="342341" y="5920364"/>
                </a:lnTo>
                <a:lnTo>
                  <a:pt x="284260" y="5937788"/>
                </a:lnTo>
                <a:lnTo>
                  <a:pt x="224243" y="5945532"/>
                </a:lnTo>
                <a:lnTo>
                  <a:pt x="162291" y="5947468"/>
                </a:lnTo>
                <a:lnTo>
                  <a:pt x="96466" y="5941660"/>
                </a:lnTo>
                <a:lnTo>
                  <a:pt x="30641" y="5933916"/>
                </a:lnTo>
                <a:lnTo>
                  <a:pt x="0" y="5929410"/>
                </a:lnTo>
                <a:lnTo>
                  <a:pt x="0" y="18058"/>
                </a:lnTo>
                <a:lnTo>
                  <a:pt x="30641" y="13552"/>
                </a:lnTo>
                <a:lnTo>
                  <a:pt x="96466" y="5808"/>
                </a:lnTo>
                <a:close/>
              </a:path>
            </a:pathLst>
          </a:custGeom>
          <a:solidFill>
            <a:schemeClr val="tx1">
              <a:alpha val="10000"/>
            </a:schemeClr>
          </a:solidFill>
          <a:ln w="0">
            <a:noFill/>
            <a:prstDash val="solid"/>
            <a:round/>
            <a:headEnd/>
            <a:tailEnd/>
          </a:ln>
        </p:spPr>
      </p:sp>
      <p:sp>
        <p:nvSpPr>
          <p:cNvPr id="2" name="Title 1">
            <a:extLst>
              <a:ext uri="{FF2B5EF4-FFF2-40B4-BE49-F238E27FC236}">
                <a16:creationId xmlns:a16="http://schemas.microsoft.com/office/drawing/2014/main" id="{BA1F8EFE-551A-6249-9F53-93D41CBE06A7}"/>
              </a:ext>
            </a:extLst>
          </p:cNvPr>
          <p:cNvSpPr>
            <a:spLocks noGrp="1"/>
          </p:cNvSpPr>
          <p:nvPr>
            <p:ph type="title"/>
          </p:nvPr>
        </p:nvSpPr>
        <p:spPr>
          <a:xfrm>
            <a:off x="612989" y="776175"/>
            <a:ext cx="3990455" cy="5305650"/>
          </a:xfrm>
        </p:spPr>
        <p:txBody>
          <a:bodyPr anchor="b">
            <a:normAutofit/>
          </a:bodyPr>
          <a:lstStyle/>
          <a:p>
            <a:r>
              <a:rPr lang="en-US" sz="3600" b="1"/>
              <a:t>Reconstruction Phase</a:t>
            </a:r>
            <a:br>
              <a:rPr lang="en-US" sz="3600"/>
            </a:br>
            <a:endParaRPr lang="en-US" sz="3600"/>
          </a:p>
        </p:txBody>
      </p:sp>
      <p:sp>
        <p:nvSpPr>
          <p:cNvPr id="22" name="Content Placeholder 2">
            <a:extLst>
              <a:ext uri="{FF2B5EF4-FFF2-40B4-BE49-F238E27FC236}">
                <a16:creationId xmlns:a16="http://schemas.microsoft.com/office/drawing/2014/main" id="{24F01009-FA1D-EC4D-A8B9-5ED9BA4FBE46}"/>
              </a:ext>
            </a:extLst>
          </p:cNvPr>
          <p:cNvSpPr>
            <a:spLocks noGrp="1"/>
          </p:cNvSpPr>
          <p:nvPr>
            <p:ph idx="1"/>
          </p:nvPr>
        </p:nvSpPr>
        <p:spPr>
          <a:xfrm>
            <a:off x="5246914" y="870113"/>
            <a:ext cx="6183086" cy="5117775"/>
          </a:xfrm>
        </p:spPr>
        <p:txBody>
          <a:bodyPr anchor="ctr">
            <a:normAutofit/>
          </a:bodyPr>
          <a:lstStyle/>
          <a:p>
            <a:r>
              <a:rPr lang="en-US"/>
              <a:t>We focus on both the critical and noncritical functions that are being returned to normal </a:t>
            </a:r>
          </a:p>
          <a:p>
            <a:r>
              <a:rPr lang="en-US"/>
              <a:t>We start off by fixing and repairing the damage done to said area and determine if the employee will still be able to work from home</a:t>
            </a:r>
          </a:p>
          <a:p>
            <a:pPr lvl="1"/>
            <a:r>
              <a:rPr lang="en-US"/>
              <a:t>If there is still damage or possible unrepairable aspects the employee will need to work from the office for the time being </a:t>
            </a:r>
          </a:p>
          <a:p>
            <a:r>
              <a:rPr lang="en-US"/>
              <a:t>Once declared what the outcome shall be we would start to ease off the TRT with a slow and steady deactivation</a:t>
            </a:r>
          </a:p>
        </p:txBody>
      </p:sp>
    </p:spTree>
    <p:extLst>
      <p:ext uri="{BB962C8B-B14F-4D97-AF65-F5344CB8AC3E}">
        <p14:creationId xmlns:p14="http://schemas.microsoft.com/office/powerpoint/2010/main" val="91915475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FDD88-1619-6A44-BC0E-2B15B5CAE152}"/>
              </a:ext>
            </a:extLst>
          </p:cNvPr>
          <p:cNvSpPr>
            <a:spLocks noGrp="1"/>
          </p:cNvSpPr>
          <p:nvPr>
            <p:ph type="title"/>
          </p:nvPr>
        </p:nvSpPr>
        <p:spPr>
          <a:xfrm>
            <a:off x="761996" y="382386"/>
            <a:ext cx="10668004" cy="910386"/>
          </a:xfrm>
        </p:spPr>
        <p:txBody>
          <a:bodyPr anchor="b">
            <a:normAutofit fontScale="90000"/>
          </a:bodyPr>
          <a:lstStyle/>
          <a:p>
            <a:pPr algn="ctr"/>
            <a:r>
              <a:rPr lang="en-US" sz="3600" b="1" dirty="0"/>
              <a:t>Plan Training, Testing, and Exercising Phase</a:t>
            </a:r>
            <a:br>
              <a:rPr lang="en-US" sz="3600" dirty="0"/>
            </a:br>
            <a:endParaRPr lang="en-US" sz="3600" dirty="0"/>
          </a:p>
        </p:txBody>
      </p:sp>
      <p:sp>
        <p:nvSpPr>
          <p:cNvPr id="3" name="Content Placeholder 2">
            <a:extLst>
              <a:ext uri="{FF2B5EF4-FFF2-40B4-BE49-F238E27FC236}">
                <a16:creationId xmlns:a16="http://schemas.microsoft.com/office/drawing/2014/main" id="{691F3170-81A5-9643-96BE-FFCD20478E44}"/>
              </a:ext>
            </a:extLst>
          </p:cNvPr>
          <p:cNvSpPr>
            <a:spLocks noGrp="1"/>
          </p:cNvSpPr>
          <p:nvPr>
            <p:ph idx="1"/>
          </p:nvPr>
        </p:nvSpPr>
        <p:spPr>
          <a:xfrm>
            <a:off x="761996" y="1292773"/>
            <a:ext cx="10668004" cy="4214648"/>
          </a:xfrm>
        </p:spPr>
        <p:txBody>
          <a:bodyPr>
            <a:normAutofit fontScale="92500" lnSpcReduction="10000"/>
          </a:bodyPr>
          <a:lstStyle/>
          <a:p>
            <a:pPr>
              <a:lnSpc>
                <a:spcPct val="100000"/>
              </a:lnSpc>
            </a:pPr>
            <a:r>
              <a:rPr lang="en-US" sz="1800" dirty="0"/>
              <a:t>In this phase of the operation, we have ultimately recovered from disaster and this phase would typically take place before a disaster would occur</a:t>
            </a:r>
          </a:p>
          <a:p>
            <a:pPr>
              <a:lnSpc>
                <a:spcPct val="100000"/>
              </a:lnSpc>
            </a:pPr>
            <a:r>
              <a:rPr lang="en-US" sz="1800" dirty="0"/>
              <a:t>All BCP need to be tested to find possible flaws or loops in the system </a:t>
            </a:r>
          </a:p>
          <a:p>
            <a:pPr>
              <a:lnSpc>
                <a:spcPct val="100000"/>
              </a:lnSpc>
            </a:pPr>
            <a:r>
              <a:rPr lang="en-US" sz="1800" dirty="0"/>
              <a:t>Three main goals in this step</a:t>
            </a:r>
          </a:p>
          <a:p>
            <a:pPr lvl="1">
              <a:lnSpc>
                <a:spcPct val="100000"/>
              </a:lnSpc>
            </a:pPr>
            <a:r>
              <a:rPr lang="en-US" dirty="0"/>
              <a:t>Training—Teaching people details about the BCP</a:t>
            </a:r>
          </a:p>
          <a:p>
            <a:pPr lvl="2">
              <a:lnSpc>
                <a:spcPct val="100000"/>
              </a:lnSpc>
            </a:pPr>
            <a:r>
              <a:rPr lang="en-US" sz="1800" dirty="0"/>
              <a:t>An example of training would be teaching people what to look for if your workstation were to stop working or malfunction</a:t>
            </a:r>
          </a:p>
          <a:p>
            <a:pPr lvl="1">
              <a:lnSpc>
                <a:spcPct val="100000"/>
              </a:lnSpc>
            </a:pPr>
            <a:r>
              <a:rPr lang="en-US" dirty="0"/>
              <a:t>Testing—Verifying that the BCP will work as planned</a:t>
            </a:r>
          </a:p>
          <a:p>
            <a:pPr lvl="2">
              <a:lnSpc>
                <a:spcPct val="100000"/>
              </a:lnSpc>
            </a:pPr>
            <a:r>
              <a:rPr lang="en-US" sz="1800" dirty="0"/>
              <a:t>An example of testing out our BCP would be to stop our network connectivity and see how well our step-by-step plan works with at home employees and our BCP coordinator to see if our plan works and is understood</a:t>
            </a:r>
          </a:p>
          <a:p>
            <a:pPr lvl="1">
              <a:lnSpc>
                <a:spcPct val="100000"/>
              </a:lnSpc>
            </a:pPr>
            <a:r>
              <a:rPr lang="en-US" dirty="0"/>
              <a:t>Exercises—Demonstrating how the BCP will work </a:t>
            </a:r>
          </a:p>
          <a:p>
            <a:pPr lvl="2">
              <a:lnSpc>
                <a:spcPct val="100000"/>
              </a:lnSpc>
            </a:pPr>
            <a:r>
              <a:rPr lang="en-US" sz="1800" dirty="0"/>
              <a:t> An example of an exercise that we could practice would be simply restarting hardware and testing network and internet connectivity for issues</a:t>
            </a:r>
          </a:p>
          <a:p>
            <a:pPr>
              <a:lnSpc>
                <a:spcPct val="100000"/>
              </a:lnSpc>
            </a:pPr>
            <a:endParaRPr lang="en-US" sz="13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03768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281A-8F8F-3D4E-BB68-F09FA82C8C5F}"/>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8AC2670F-1D54-9C49-B4F7-547EC39DA60E}"/>
              </a:ext>
            </a:extLst>
          </p:cNvPr>
          <p:cNvSpPr>
            <a:spLocks noGrp="1"/>
          </p:cNvSpPr>
          <p:nvPr>
            <p:ph idx="1"/>
          </p:nvPr>
        </p:nvSpPr>
        <p:spPr/>
        <p:txBody>
          <a:bodyPr>
            <a:normAutofit lnSpcReduction="10000"/>
          </a:bodyPr>
          <a:lstStyle/>
          <a:p>
            <a:r>
              <a:rPr lang="en-US" b="1" u="sng" dirty="0">
                <a:hlinkClick r:id="rId2"/>
              </a:rPr>
              <a:t>https://heimdalsecurity.com/blog/cybersecurity-issues-with-remote-work/</a:t>
            </a:r>
            <a:endParaRPr lang="en-US" dirty="0"/>
          </a:p>
          <a:p>
            <a:r>
              <a:rPr lang="en-US" b="1" u="sng" dirty="0">
                <a:hlinkClick r:id="rId3"/>
              </a:rPr>
              <a:t>https://mint.intuit.com/blog/early-career/pros-and-cons-of-working-from-home/</a:t>
            </a:r>
            <a:endParaRPr lang="en-US" dirty="0"/>
          </a:p>
          <a:p>
            <a:r>
              <a:rPr lang="en-US" b="1" u="sng" dirty="0">
                <a:hlinkClick r:id="rId4"/>
              </a:rPr>
              <a:t>https://usa.kaspersky.com/resource-center/threats/remote-working-how-to-stay-safe</a:t>
            </a:r>
            <a:endParaRPr lang="en-US" dirty="0"/>
          </a:p>
          <a:p>
            <a:r>
              <a:rPr lang="en-US" b="1" u="sng" dirty="0">
                <a:hlinkClick r:id="rId5"/>
              </a:rPr>
              <a:t>https://www.digicert.com/blog/8-steps-stronger-wifi-security</a:t>
            </a:r>
            <a:endParaRPr lang="en-US" dirty="0"/>
          </a:p>
          <a:p>
            <a:r>
              <a:rPr lang="en-US" b="1" u="sng" dirty="0">
                <a:hlinkClick r:id="rId6"/>
              </a:rPr>
              <a:t>https://www.phishing.org/10-ways-to-avoid-phishing-scams</a:t>
            </a:r>
            <a:endParaRPr lang="en-US" dirty="0"/>
          </a:p>
          <a:p>
            <a:r>
              <a:rPr lang="en-US" b="1" u="sng" dirty="0">
                <a:hlinkClick r:id="rId7"/>
              </a:rPr>
              <a:t>https://cloudsecurityalliance.org/blog/2021/06/04/7-simple-but-effective-tactics-to-protect-your-website-against-ddos-attacks-in-2021/</a:t>
            </a:r>
            <a:endParaRPr lang="en-US" dirty="0"/>
          </a:p>
          <a:p>
            <a:r>
              <a:rPr lang="en-US" dirty="0"/>
              <a:t>Project parts 1, 2, 3, 4 used as reference</a:t>
            </a:r>
          </a:p>
        </p:txBody>
      </p:sp>
    </p:spTree>
    <p:extLst>
      <p:ext uri="{BB962C8B-B14F-4D97-AF65-F5344CB8AC3E}">
        <p14:creationId xmlns:p14="http://schemas.microsoft.com/office/powerpoint/2010/main" val="342110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EB165-1F90-B847-A341-9D9BB0529DD8}"/>
              </a:ext>
            </a:extLst>
          </p:cNvPr>
          <p:cNvSpPr>
            <a:spLocks noGrp="1"/>
          </p:cNvSpPr>
          <p:nvPr>
            <p:ph type="title"/>
          </p:nvPr>
        </p:nvSpPr>
        <p:spPr>
          <a:xfrm>
            <a:off x="1156138" y="381000"/>
            <a:ext cx="10269290" cy="1493517"/>
          </a:xfrm>
        </p:spPr>
        <p:txBody>
          <a:bodyPr>
            <a:normAutofit/>
          </a:bodyPr>
          <a:lstStyle/>
          <a:p>
            <a:r>
              <a:rPr lang="en-US" sz="4400" dirty="0"/>
              <a:t>Why have employees work from home?</a:t>
            </a:r>
          </a:p>
        </p:txBody>
      </p:sp>
      <p:sp>
        <p:nvSpPr>
          <p:cNvPr id="4" name="Text Placeholder 3">
            <a:extLst>
              <a:ext uri="{FF2B5EF4-FFF2-40B4-BE49-F238E27FC236}">
                <a16:creationId xmlns:a16="http://schemas.microsoft.com/office/drawing/2014/main" id="{7DDD6D4D-6855-D34C-BCCC-F0945DE18500}"/>
              </a:ext>
            </a:extLst>
          </p:cNvPr>
          <p:cNvSpPr>
            <a:spLocks noGrp="1"/>
          </p:cNvSpPr>
          <p:nvPr>
            <p:ph type="body" idx="1"/>
          </p:nvPr>
        </p:nvSpPr>
        <p:spPr>
          <a:xfrm>
            <a:off x="1295400" y="1456404"/>
            <a:ext cx="4800600" cy="632529"/>
          </a:xfrm>
        </p:spPr>
        <p:txBody>
          <a:bodyPr/>
          <a:lstStyle/>
          <a:p>
            <a:r>
              <a:rPr lang="en-US" sz="1800" dirty="0"/>
              <a:t>Pros of working from home</a:t>
            </a:r>
          </a:p>
        </p:txBody>
      </p:sp>
      <p:sp>
        <p:nvSpPr>
          <p:cNvPr id="5" name="Content Placeholder 4">
            <a:extLst>
              <a:ext uri="{FF2B5EF4-FFF2-40B4-BE49-F238E27FC236}">
                <a16:creationId xmlns:a16="http://schemas.microsoft.com/office/drawing/2014/main" id="{8BBE6AA7-4CA7-8144-8940-F193FFA2533F}"/>
              </a:ext>
            </a:extLst>
          </p:cNvPr>
          <p:cNvSpPr>
            <a:spLocks noGrp="1"/>
          </p:cNvSpPr>
          <p:nvPr>
            <p:ph sz="half" idx="2"/>
          </p:nvPr>
        </p:nvSpPr>
        <p:spPr>
          <a:xfrm>
            <a:off x="1295400" y="2195410"/>
            <a:ext cx="4800600" cy="2996398"/>
          </a:xfrm>
        </p:spPr>
        <p:txBody>
          <a:bodyPr/>
          <a:lstStyle/>
          <a:p>
            <a:r>
              <a:rPr lang="en-US" dirty="0"/>
              <a:t>Better flexibility </a:t>
            </a:r>
          </a:p>
          <a:p>
            <a:r>
              <a:rPr lang="en-US" dirty="0"/>
              <a:t>No commute time or expenses</a:t>
            </a:r>
          </a:p>
          <a:p>
            <a:r>
              <a:rPr lang="en-US" dirty="0"/>
              <a:t>Increased productivity</a:t>
            </a:r>
          </a:p>
          <a:p>
            <a:r>
              <a:rPr lang="en-US" dirty="0"/>
              <a:t>Work from anywhere </a:t>
            </a:r>
          </a:p>
          <a:p>
            <a:r>
              <a:rPr lang="en-US" dirty="0"/>
              <a:t>Environmentally friendly </a:t>
            </a:r>
          </a:p>
          <a:p>
            <a:r>
              <a:rPr lang="en-US" dirty="0"/>
              <a:t>More family time </a:t>
            </a:r>
          </a:p>
          <a:p>
            <a:r>
              <a:rPr lang="en-US" dirty="0"/>
              <a:t>Increased work-life balance </a:t>
            </a:r>
          </a:p>
          <a:p>
            <a:endParaRPr lang="en-US" dirty="0"/>
          </a:p>
          <a:p>
            <a:endParaRPr lang="en-US" dirty="0"/>
          </a:p>
        </p:txBody>
      </p:sp>
      <p:sp>
        <p:nvSpPr>
          <p:cNvPr id="6" name="Text Placeholder 5">
            <a:extLst>
              <a:ext uri="{FF2B5EF4-FFF2-40B4-BE49-F238E27FC236}">
                <a16:creationId xmlns:a16="http://schemas.microsoft.com/office/drawing/2014/main" id="{0A678D3F-597C-7C4F-A323-F0BF8E6607DD}"/>
              </a:ext>
            </a:extLst>
          </p:cNvPr>
          <p:cNvSpPr>
            <a:spLocks noGrp="1"/>
          </p:cNvSpPr>
          <p:nvPr>
            <p:ph type="body" sz="quarter" idx="3"/>
          </p:nvPr>
        </p:nvSpPr>
        <p:spPr>
          <a:xfrm>
            <a:off x="6624828" y="1456403"/>
            <a:ext cx="4800600" cy="632529"/>
          </a:xfrm>
        </p:spPr>
        <p:txBody>
          <a:bodyPr/>
          <a:lstStyle/>
          <a:p>
            <a:r>
              <a:rPr lang="en-US" sz="1800" dirty="0"/>
              <a:t>Cons of working from home</a:t>
            </a:r>
          </a:p>
        </p:txBody>
      </p:sp>
      <p:sp>
        <p:nvSpPr>
          <p:cNvPr id="7" name="Content Placeholder 6">
            <a:extLst>
              <a:ext uri="{FF2B5EF4-FFF2-40B4-BE49-F238E27FC236}">
                <a16:creationId xmlns:a16="http://schemas.microsoft.com/office/drawing/2014/main" id="{7116C4FA-31D0-D643-AEF7-71F076964A63}"/>
              </a:ext>
            </a:extLst>
          </p:cNvPr>
          <p:cNvSpPr>
            <a:spLocks noGrp="1"/>
          </p:cNvSpPr>
          <p:nvPr>
            <p:ph sz="quarter" idx="4"/>
          </p:nvPr>
        </p:nvSpPr>
        <p:spPr>
          <a:xfrm>
            <a:off x="6624828" y="2195410"/>
            <a:ext cx="4800600" cy="2996398"/>
          </a:xfrm>
        </p:spPr>
        <p:txBody>
          <a:bodyPr/>
          <a:lstStyle/>
          <a:p>
            <a:r>
              <a:rPr lang="en-US" dirty="0"/>
              <a:t>Lack of social interaction</a:t>
            </a:r>
          </a:p>
          <a:p>
            <a:r>
              <a:rPr lang="en-US" dirty="0"/>
              <a:t>At home distractions </a:t>
            </a:r>
          </a:p>
          <a:p>
            <a:r>
              <a:rPr lang="en-US" dirty="0"/>
              <a:t>Increase need for self motivation/discipline</a:t>
            </a:r>
          </a:p>
          <a:p>
            <a:r>
              <a:rPr lang="en-US" dirty="0"/>
              <a:t>Home office costs</a:t>
            </a:r>
          </a:p>
          <a:p>
            <a:r>
              <a:rPr lang="en-US" dirty="0"/>
              <a:t>Telecommunication difficulties </a:t>
            </a:r>
          </a:p>
          <a:p>
            <a:r>
              <a:rPr lang="en-US" dirty="0"/>
              <a:t>No set routine </a:t>
            </a:r>
          </a:p>
          <a:p>
            <a:endParaRPr lang="en-US" dirty="0"/>
          </a:p>
        </p:txBody>
      </p:sp>
    </p:spTree>
    <p:extLst>
      <p:ext uri="{BB962C8B-B14F-4D97-AF65-F5344CB8AC3E}">
        <p14:creationId xmlns:p14="http://schemas.microsoft.com/office/powerpoint/2010/main" val="1943059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8">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F275D4F-69EA-5D48-A18F-9BB600CC6A7A}"/>
              </a:ext>
            </a:extLst>
          </p:cNvPr>
          <p:cNvSpPr>
            <a:spLocks noGrp="1"/>
          </p:cNvSpPr>
          <p:nvPr>
            <p:ph type="title"/>
          </p:nvPr>
        </p:nvSpPr>
        <p:spPr>
          <a:xfrm>
            <a:off x="1251678" y="382385"/>
            <a:ext cx="10178322" cy="1492132"/>
          </a:xfrm>
        </p:spPr>
        <p:txBody>
          <a:bodyPr anchor="ctr">
            <a:normAutofit/>
          </a:bodyPr>
          <a:lstStyle/>
          <a:p>
            <a:pPr algn="ctr"/>
            <a:r>
              <a:rPr lang="en-US" sz="3200" dirty="0"/>
              <a:t>Security Risk/Threats Involved in Working from Home </a:t>
            </a:r>
            <a:br>
              <a:rPr lang="en-US" sz="3200" dirty="0"/>
            </a:br>
            <a:endParaRPr lang="en-US" sz="3200" dirty="0"/>
          </a:p>
        </p:txBody>
      </p:sp>
      <p:sp>
        <p:nvSpPr>
          <p:cNvPr id="37"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38" name="Rectangle 12">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39" name="Content Placeholder 2">
            <a:extLst>
              <a:ext uri="{FF2B5EF4-FFF2-40B4-BE49-F238E27FC236}">
                <a16:creationId xmlns:a16="http://schemas.microsoft.com/office/drawing/2014/main" id="{70CD3FB9-4BB0-4970-B806-0BDABABC2CC7}"/>
              </a:ext>
            </a:extLst>
          </p:cNvPr>
          <p:cNvGraphicFramePr>
            <a:graphicFrameLocks noGrp="1"/>
          </p:cNvGraphicFramePr>
          <p:nvPr>
            <p:ph idx="1"/>
            <p:extLst>
              <p:ext uri="{D42A27DB-BD31-4B8C-83A1-F6EECF244321}">
                <p14:modId xmlns:p14="http://schemas.microsoft.com/office/powerpoint/2010/main" val="379036137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88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1DAB246-299B-8E4A-809F-22CF246D5F13}"/>
              </a:ext>
            </a:extLst>
          </p:cNvPr>
          <p:cNvSpPr>
            <a:spLocks noGrp="1"/>
          </p:cNvSpPr>
          <p:nvPr>
            <p:ph type="title"/>
          </p:nvPr>
        </p:nvSpPr>
        <p:spPr>
          <a:xfrm>
            <a:off x="605198" y="382384"/>
            <a:ext cx="3111668" cy="1141615"/>
          </a:xfrm>
        </p:spPr>
        <p:txBody>
          <a:bodyPr anchor="b">
            <a:noAutofit/>
          </a:bodyPr>
          <a:lstStyle/>
          <a:p>
            <a:r>
              <a:rPr lang="en-US" sz="2400" dirty="0"/>
              <a:t>Risk Impact level and annual occurrence</a:t>
            </a:r>
          </a:p>
        </p:txBody>
      </p:sp>
      <p:sp>
        <p:nvSpPr>
          <p:cNvPr id="56" name="Rectangle 50">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Content Placeholder 8">
            <a:extLst>
              <a:ext uri="{FF2B5EF4-FFF2-40B4-BE49-F238E27FC236}">
                <a16:creationId xmlns:a16="http://schemas.microsoft.com/office/drawing/2014/main" id="{9AE56E52-7534-4B9C-BB0F-FFFB7B944FF0}"/>
              </a:ext>
            </a:extLst>
          </p:cNvPr>
          <p:cNvSpPr>
            <a:spLocks noGrp="1"/>
          </p:cNvSpPr>
          <p:nvPr>
            <p:ph idx="1"/>
          </p:nvPr>
        </p:nvSpPr>
        <p:spPr>
          <a:xfrm>
            <a:off x="605197" y="1613434"/>
            <a:ext cx="3111668" cy="4862182"/>
          </a:xfrm>
        </p:spPr>
        <p:txBody>
          <a:bodyPr>
            <a:normAutofit/>
          </a:bodyPr>
          <a:lstStyle/>
          <a:p>
            <a:r>
              <a:rPr lang="en-US" sz="1600" dirty="0"/>
              <a:t>Risk level will overall take into consideration the annual occurrence and the risk impact to form a single number to identify the seriousness of a risk</a:t>
            </a:r>
          </a:p>
          <a:p>
            <a:r>
              <a:rPr lang="en-US" sz="1600" dirty="0"/>
              <a:t>Key points to hit on</a:t>
            </a:r>
          </a:p>
          <a:p>
            <a:pPr lvl="1"/>
            <a:r>
              <a:rPr lang="en-US" sz="1600" dirty="0"/>
              <a:t>Biggest threat next to unsafe Wi-Fi</a:t>
            </a:r>
          </a:p>
          <a:p>
            <a:pPr lvl="1"/>
            <a:r>
              <a:rPr lang="en-US" sz="1600" dirty="0"/>
              <a:t>Stay weary about weak passwords and phishing scams</a:t>
            </a:r>
          </a:p>
          <a:p>
            <a:pPr lvl="1"/>
            <a:r>
              <a:rPr lang="en-US" sz="1600" dirty="0"/>
              <a:t>Security controls and basic physical security would be improved once company provides correct equipment</a:t>
            </a:r>
            <a:endParaRPr lang="en-US" dirty="0"/>
          </a:p>
          <a:p>
            <a:endParaRPr lang="en-US" sz="1600" dirty="0"/>
          </a:p>
        </p:txBody>
      </p:sp>
      <p:sp>
        <p:nvSpPr>
          <p:cNvPr id="57" name="Rectangle 52">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Content Placeholder 3">
            <a:extLst>
              <a:ext uri="{FF2B5EF4-FFF2-40B4-BE49-F238E27FC236}">
                <a16:creationId xmlns:a16="http://schemas.microsoft.com/office/drawing/2014/main" id="{B08CE082-C1A0-6D4A-830E-47DA14FDC60C}"/>
              </a:ext>
            </a:extLst>
          </p:cNvPr>
          <p:cNvGraphicFramePr>
            <a:graphicFrameLocks/>
          </p:cNvGraphicFramePr>
          <p:nvPr>
            <p:extLst>
              <p:ext uri="{D42A27DB-BD31-4B8C-83A1-F6EECF244321}">
                <p14:modId xmlns:p14="http://schemas.microsoft.com/office/powerpoint/2010/main" val="1860697655"/>
              </p:ext>
            </p:extLst>
          </p:nvPr>
        </p:nvGraphicFramePr>
        <p:xfrm>
          <a:off x="4487917" y="1282263"/>
          <a:ext cx="6621517" cy="3995082"/>
        </p:xfrm>
        <a:graphic>
          <a:graphicData uri="http://schemas.openxmlformats.org/drawingml/2006/table">
            <a:tbl>
              <a:tblPr firstRow="1" firstCol="1" bandRow="1">
                <a:solidFill>
                  <a:srgbClr val="404040"/>
                </a:solidFill>
                <a:tableStyleId>{5C22544A-7EE6-4342-B048-85BDC9FD1C3A}</a:tableStyleId>
              </a:tblPr>
              <a:tblGrid>
                <a:gridCol w="2069920">
                  <a:extLst>
                    <a:ext uri="{9D8B030D-6E8A-4147-A177-3AD203B41FA5}">
                      <a16:colId xmlns:a16="http://schemas.microsoft.com/office/drawing/2014/main" val="3117090805"/>
                    </a:ext>
                  </a:extLst>
                </a:gridCol>
                <a:gridCol w="1849361">
                  <a:extLst>
                    <a:ext uri="{9D8B030D-6E8A-4147-A177-3AD203B41FA5}">
                      <a16:colId xmlns:a16="http://schemas.microsoft.com/office/drawing/2014/main" val="794541964"/>
                    </a:ext>
                  </a:extLst>
                </a:gridCol>
                <a:gridCol w="744977">
                  <a:extLst>
                    <a:ext uri="{9D8B030D-6E8A-4147-A177-3AD203B41FA5}">
                      <a16:colId xmlns:a16="http://schemas.microsoft.com/office/drawing/2014/main" val="4246567867"/>
                    </a:ext>
                  </a:extLst>
                </a:gridCol>
                <a:gridCol w="1957259">
                  <a:extLst>
                    <a:ext uri="{9D8B030D-6E8A-4147-A177-3AD203B41FA5}">
                      <a16:colId xmlns:a16="http://schemas.microsoft.com/office/drawing/2014/main" val="2893635825"/>
                    </a:ext>
                  </a:extLst>
                </a:gridCol>
              </a:tblGrid>
              <a:tr h="1132275">
                <a:tc>
                  <a:txBody>
                    <a:bodyPr/>
                    <a:lstStyle/>
                    <a:p>
                      <a:pPr marL="0" marR="0" algn="l">
                        <a:lnSpc>
                          <a:spcPct val="150000"/>
                        </a:lnSpc>
                        <a:spcBef>
                          <a:spcPts val="0"/>
                        </a:spcBef>
                        <a:spcAft>
                          <a:spcPts val="0"/>
                        </a:spcAft>
                        <a:tabLst>
                          <a:tab pos="2552065" algn="l"/>
                        </a:tabLst>
                      </a:pPr>
                      <a:r>
                        <a:rPr lang="en-US" sz="1300" b="0" cap="none" spc="0" dirty="0">
                          <a:solidFill>
                            <a:schemeClr val="bg1"/>
                          </a:solidFill>
                          <a:effectLst/>
                        </a:rPr>
                        <a:t>Risks, Threats, and Vulnerabilities</a:t>
                      </a:r>
                      <a:endParaRPr lang="en-US" sz="13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l">
                        <a:lnSpc>
                          <a:spcPct val="150000"/>
                        </a:lnSpc>
                        <a:spcBef>
                          <a:spcPts val="0"/>
                        </a:spcBef>
                        <a:spcAft>
                          <a:spcPts val="0"/>
                        </a:spcAft>
                        <a:tabLst>
                          <a:tab pos="2552065" algn="l"/>
                        </a:tabLst>
                      </a:pPr>
                      <a:r>
                        <a:rPr lang="en-US" sz="1300" b="0" cap="none" spc="0">
                          <a:solidFill>
                            <a:schemeClr val="bg1"/>
                          </a:solidFill>
                          <a:effectLst/>
                        </a:rPr>
                        <a:t>Probability of Occurrence Annually</a:t>
                      </a:r>
                      <a:endParaRPr lang="en-US"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l">
                        <a:lnSpc>
                          <a:spcPct val="150000"/>
                        </a:lnSpc>
                        <a:spcBef>
                          <a:spcPts val="0"/>
                        </a:spcBef>
                        <a:spcAft>
                          <a:spcPts val="0"/>
                        </a:spcAft>
                        <a:tabLst>
                          <a:tab pos="2552065" algn="l"/>
                        </a:tabLst>
                      </a:pPr>
                      <a:r>
                        <a:rPr lang="en-US" sz="1300" b="0" cap="none" spc="0">
                          <a:solidFill>
                            <a:schemeClr val="bg1"/>
                          </a:solidFill>
                          <a:effectLst/>
                        </a:rPr>
                        <a:t>Risk Impact Level</a:t>
                      </a:r>
                      <a:endParaRPr lang="en-US"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nchor="ctr">
                    <a:lnL w="12700" cmpd="sng">
                      <a:noFill/>
                    </a:lnL>
                    <a:lnR w="12700" cmpd="sng">
                      <a:noFill/>
                    </a:lnR>
                    <a:lnT w="19050" cap="flat" cmpd="sng" algn="ctr">
                      <a:noFill/>
                      <a:prstDash val="solid"/>
                    </a:lnT>
                    <a:lnB w="38100" cmpd="sng">
                      <a:noFill/>
                    </a:lnB>
                    <a:solidFill>
                      <a:schemeClr val="accent2"/>
                    </a:solidFill>
                  </a:tcPr>
                </a:tc>
                <a:tc>
                  <a:txBody>
                    <a:bodyPr/>
                    <a:lstStyle/>
                    <a:p>
                      <a:pPr marL="0" marR="0" algn="l">
                        <a:lnSpc>
                          <a:spcPct val="150000"/>
                        </a:lnSpc>
                        <a:spcBef>
                          <a:spcPts val="0"/>
                        </a:spcBef>
                        <a:spcAft>
                          <a:spcPts val="0"/>
                        </a:spcAft>
                        <a:tabLst>
                          <a:tab pos="2552065" algn="l"/>
                        </a:tabLst>
                      </a:pPr>
                      <a:r>
                        <a:rPr lang="en-US" sz="1300" b="0" cap="none" spc="0">
                          <a:solidFill>
                            <a:schemeClr val="bg1"/>
                          </a:solidFill>
                          <a:effectLst/>
                        </a:rPr>
                        <a:t>Risk Importance Rank</a:t>
                      </a:r>
                    </a:p>
                    <a:p>
                      <a:pPr marL="0" marR="0" algn="l">
                        <a:lnSpc>
                          <a:spcPct val="150000"/>
                        </a:lnSpc>
                        <a:spcBef>
                          <a:spcPts val="0"/>
                        </a:spcBef>
                        <a:spcAft>
                          <a:spcPts val="0"/>
                        </a:spcAft>
                        <a:tabLst>
                          <a:tab pos="2552065" algn="l"/>
                        </a:tabLst>
                      </a:pPr>
                      <a:r>
                        <a:rPr lang="en-US" sz="1300" b="0" cap="none" spc="0">
                          <a:solidFill>
                            <a:schemeClr val="bg1"/>
                          </a:solidFill>
                          <a:effectLst/>
                        </a:rPr>
                        <a:t>(1 Least Worry – 10 High Importance)</a:t>
                      </a:r>
                      <a:endParaRPr lang="en-US" sz="13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870566447"/>
                  </a:ext>
                </a:extLst>
              </a:tr>
              <a:tr h="588911">
                <a:tc>
                  <a:txBody>
                    <a:bodyPr/>
                    <a:lstStyle/>
                    <a:p>
                      <a:pPr marL="0" marR="0" algn="l">
                        <a:lnSpc>
                          <a:spcPct val="150000"/>
                        </a:lnSpc>
                        <a:spcBef>
                          <a:spcPts val="0"/>
                        </a:spcBef>
                        <a:spcAft>
                          <a:spcPts val="0"/>
                        </a:spcAft>
                        <a:tabLst>
                          <a:tab pos="2552065" algn="l"/>
                        </a:tabLst>
                      </a:pPr>
                      <a:r>
                        <a:rPr lang="en-US" sz="900" b="1" cap="none" spc="0">
                          <a:solidFill>
                            <a:schemeClr val="bg1"/>
                          </a:solidFill>
                          <a:effectLst/>
                        </a:rPr>
                        <a:t>Sensitive Data Through Unsafe Wi-Fi Networks</a:t>
                      </a:r>
                      <a:endParaRPr lang="en-US" sz="9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65%</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Critical</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9</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1646809426"/>
                  </a:ext>
                </a:extLst>
              </a:tr>
              <a:tr h="336997">
                <a:tc>
                  <a:txBody>
                    <a:bodyPr/>
                    <a:lstStyle/>
                    <a:p>
                      <a:pPr marL="0" marR="0" algn="l">
                        <a:lnSpc>
                          <a:spcPct val="150000"/>
                        </a:lnSpc>
                        <a:spcBef>
                          <a:spcPts val="0"/>
                        </a:spcBef>
                        <a:spcAft>
                          <a:spcPts val="0"/>
                        </a:spcAft>
                        <a:tabLst>
                          <a:tab pos="2552065" algn="l"/>
                        </a:tabLst>
                      </a:pPr>
                      <a:r>
                        <a:rPr lang="en-US" sz="900" b="1" cap="none" spc="0" dirty="0">
                          <a:solidFill>
                            <a:schemeClr val="bg1"/>
                          </a:solidFill>
                          <a:effectLst/>
                        </a:rPr>
                        <a:t>Using Personal Devices for Work</a:t>
                      </a:r>
                      <a:endParaRPr lang="en-US" sz="900" b="1"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20%</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Low</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2</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1078155406"/>
                  </a:ext>
                </a:extLst>
              </a:tr>
              <a:tr h="588911">
                <a:tc>
                  <a:txBody>
                    <a:bodyPr/>
                    <a:lstStyle/>
                    <a:p>
                      <a:pPr marL="0" marR="0" algn="l">
                        <a:lnSpc>
                          <a:spcPct val="150000"/>
                        </a:lnSpc>
                        <a:spcBef>
                          <a:spcPts val="0"/>
                        </a:spcBef>
                        <a:spcAft>
                          <a:spcPts val="0"/>
                        </a:spcAft>
                        <a:tabLst>
                          <a:tab pos="2552065" algn="l"/>
                        </a:tabLst>
                      </a:pPr>
                      <a:r>
                        <a:rPr lang="en-US" sz="900" b="1" cap="none" spc="0">
                          <a:solidFill>
                            <a:schemeClr val="bg1"/>
                          </a:solidFill>
                          <a:effectLst/>
                        </a:rPr>
                        <a:t>Ignoring Basic Physical Security Practices</a:t>
                      </a:r>
                      <a:endParaRPr lang="en-US" sz="9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rPr>
                        <a:t>25%</a:t>
                      </a:r>
                      <a:endPar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Medium</a:t>
                      </a:r>
                    </a:p>
                  </a:txBody>
                  <a:tcPr marL="43888" marR="43888" marT="5985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43888" marR="43888" marT="5985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3237051461"/>
                  </a:ext>
                </a:extLst>
              </a:tr>
              <a:tr h="336997">
                <a:tc>
                  <a:txBody>
                    <a:bodyPr/>
                    <a:lstStyle/>
                    <a:p>
                      <a:pPr marL="0" marR="0" algn="l">
                        <a:lnSpc>
                          <a:spcPct val="150000"/>
                        </a:lnSpc>
                        <a:spcBef>
                          <a:spcPts val="0"/>
                        </a:spcBef>
                        <a:spcAft>
                          <a:spcPts val="0"/>
                        </a:spcAft>
                        <a:tabLst>
                          <a:tab pos="2552065" algn="l"/>
                        </a:tabLst>
                      </a:pPr>
                      <a:r>
                        <a:rPr lang="en-US" sz="900" b="1" cap="none" spc="0">
                          <a:solidFill>
                            <a:schemeClr val="bg1"/>
                          </a:solidFill>
                          <a:effectLst/>
                        </a:rPr>
                        <a:t>Using Weak Passwords</a:t>
                      </a:r>
                      <a:endParaRPr lang="en-US" sz="9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30%</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High</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7</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3175597507"/>
                  </a:ext>
                </a:extLst>
              </a:tr>
              <a:tr h="336997">
                <a:tc>
                  <a:txBody>
                    <a:bodyPr/>
                    <a:lstStyle/>
                    <a:p>
                      <a:pPr marL="0" marR="0" algn="l">
                        <a:lnSpc>
                          <a:spcPct val="150000"/>
                        </a:lnSpc>
                        <a:spcBef>
                          <a:spcPts val="0"/>
                        </a:spcBef>
                        <a:spcAft>
                          <a:spcPts val="0"/>
                        </a:spcAft>
                        <a:tabLst>
                          <a:tab pos="2552065" algn="l"/>
                        </a:tabLst>
                      </a:pPr>
                      <a:r>
                        <a:rPr lang="en-US" sz="900" b="1" cap="none" spc="0">
                          <a:solidFill>
                            <a:schemeClr val="bg1"/>
                          </a:solidFill>
                          <a:effectLst/>
                        </a:rPr>
                        <a:t>Email Scams</a:t>
                      </a:r>
                      <a:endParaRPr lang="en-US" sz="9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rPr>
                        <a:t>40%</a:t>
                      </a:r>
                      <a:endPar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High</a:t>
                      </a:r>
                    </a:p>
                  </a:txBody>
                  <a:tcPr marL="43888" marR="43888" marT="5985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a:t>
                      </a:r>
                    </a:p>
                  </a:txBody>
                  <a:tcPr marL="43888" marR="43888" marT="59853"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619826848"/>
                  </a:ext>
                </a:extLst>
              </a:tr>
              <a:tr h="336997">
                <a:tc>
                  <a:txBody>
                    <a:bodyPr/>
                    <a:lstStyle/>
                    <a:p>
                      <a:pPr marL="0" marR="0" algn="l">
                        <a:lnSpc>
                          <a:spcPct val="150000"/>
                        </a:lnSpc>
                        <a:spcBef>
                          <a:spcPts val="0"/>
                        </a:spcBef>
                        <a:spcAft>
                          <a:spcPts val="0"/>
                        </a:spcAft>
                        <a:tabLst>
                          <a:tab pos="2552065" algn="l"/>
                        </a:tabLst>
                      </a:pPr>
                      <a:r>
                        <a:rPr lang="en-US" sz="900" b="1" cap="none" spc="0">
                          <a:solidFill>
                            <a:schemeClr val="bg1"/>
                          </a:solidFill>
                          <a:effectLst/>
                        </a:rPr>
                        <a:t>Weak security Controls</a:t>
                      </a:r>
                      <a:endParaRPr lang="en-US" sz="9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rPr>
                        <a:t>25%</a:t>
                      </a:r>
                      <a:endPar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Medium</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43888" marR="43888" marT="59853"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59505926"/>
                  </a:ext>
                </a:extLst>
              </a:tr>
              <a:tr h="336997">
                <a:tc>
                  <a:txBody>
                    <a:bodyPr/>
                    <a:lstStyle/>
                    <a:p>
                      <a:pPr marL="0" marR="0" algn="l">
                        <a:lnSpc>
                          <a:spcPct val="150000"/>
                        </a:lnSpc>
                        <a:spcBef>
                          <a:spcPts val="0"/>
                        </a:spcBef>
                        <a:spcAft>
                          <a:spcPts val="0"/>
                        </a:spcAft>
                        <a:tabLst>
                          <a:tab pos="2552065" algn="l"/>
                        </a:tabLst>
                      </a:pPr>
                      <a:r>
                        <a:rPr lang="en-US" sz="900" b="1" cap="none" spc="0">
                          <a:solidFill>
                            <a:schemeClr val="bg1"/>
                          </a:solidFill>
                          <a:effectLst/>
                        </a:rPr>
                        <a:t>Cyberattacks</a:t>
                      </a:r>
                      <a:endParaRPr lang="en-US" sz="900" b="1"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70%</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a:solidFill>
                            <a:schemeClr val="bg1"/>
                          </a:solidFill>
                          <a:effectLst/>
                        </a:rPr>
                        <a:t>Critical</a:t>
                      </a:r>
                      <a:endParaRPr lang="en-US" sz="9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pPr marL="0" marR="0" algn="ctr">
                        <a:lnSpc>
                          <a:spcPct val="150000"/>
                        </a:lnSpc>
                        <a:spcBef>
                          <a:spcPts val="0"/>
                        </a:spcBef>
                        <a:spcAft>
                          <a:spcPts val="0"/>
                        </a:spcAft>
                        <a:tabLst>
                          <a:tab pos="2552065" algn="l"/>
                        </a:tabLst>
                      </a:pPr>
                      <a:r>
                        <a:rPr lang="en-US" sz="900" cap="none" spc="0" dirty="0">
                          <a:solidFill>
                            <a:schemeClr val="bg1"/>
                          </a:solidFill>
                          <a:effectLst/>
                        </a:rPr>
                        <a:t>10</a:t>
                      </a:r>
                      <a:endParaRPr lang="en-US" sz="9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3888" marR="43888" marT="59853" marB="0">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1538786386"/>
                  </a:ext>
                </a:extLst>
              </a:tr>
            </a:tbl>
          </a:graphicData>
        </a:graphic>
      </p:graphicFrame>
    </p:spTree>
    <p:extLst>
      <p:ext uri="{BB962C8B-B14F-4D97-AF65-F5344CB8AC3E}">
        <p14:creationId xmlns:p14="http://schemas.microsoft.com/office/powerpoint/2010/main" val="324178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DE7F-2BCA-C44D-A5AF-A510EDE83018}"/>
              </a:ext>
            </a:extLst>
          </p:cNvPr>
          <p:cNvSpPr>
            <a:spLocks noGrp="1"/>
          </p:cNvSpPr>
          <p:nvPr>
            <p:ph type="title"/>
          </p:nvPr>
        </p:nvSpPr>
        <p:spPr>
          <a:xfrm>
            <a:off x="1251678" y="382386"/>
            <a:ext cx="10178322" cy="815794"/>
          </a:xfrm>
        </p:spPr>
        <p:txBody>
          <a:bodyPr/>
          <a:lstStyle/>
          <a:p>
            <a:r>
              <a:rPr lang="en-US" dirty="0"/>
              <a:t>Control threats </a:t>
            </a:r>
          </a:p>
        </p:txBody>
      </p:sp>
      <p:sp>
        <p:nvSpPr>
          <p:cNvPr id="3" name="Content Placeholder 2">
            <a:extLst>
              <a:ext uri="{FF2B5EF4-FFF2-40B4-BE49-F238E27FC236}">
                <a16:creationId xmlns:a16="http://schemas.microsoft.com/office/drawing/2014/main" id="{4B1344F7-5A44-0046-84DC-873068861290}"/>
              </a:ext>
            </a:extLst>
          </p:cNvPr>
          <p:cNvSpPr>
            <a:spLocks noGrp="1"/>
          </p:cNvSpPr>
          <p:nvPr>
            <p:ph idx="1"/>
          </p:nvPr>
        </p:nvSpPr>
        <p:spPr>
          <a:xfrm>
            <a:off x="1251678" y="1397876"/>
            <a:ext cx="10178322" cy="4981903"/>
          </a:xfrm>
        </p:spPr>
        <p:txBody>
          <a:bodyPr>
            <a:normAutofit fontScale="25000" lnSpcReduction="20000"/>
          </a:bodyPr>
          <a:lstStyle/>
          <a:p>
            <a:pPr lvl="0"/>
            <a:r>
              <a:rPr lang="en-US" sz="5600" b="1" dirty="0"/>
              <a:t>Accessing Sensitive Data Through Unsafe Wi-Fi Networks</a:t>
            </a:r>
          </a:p>
          <a:p>
            <a:pPr lvl="1"/>
            <a:r>
              <a:rPr lang="en-US" sz="5600" dirty="0"/>
              <a:t>Control: Increase Wi-Fi security by Wi-Fi encryption, sophisticated passwords for Wi-Fi, encryption of data, Wi-Fi router firmware, VPN, firewalls, etc. </a:t>
            </a:r>
          </a:p>
          <a:p>
            <a:pPr lvl="0"/>
            <a:r>
              <a:rPr lang="en-US" sz="5600" b="1" dirty="0"/>
              <a:t>Using Personal Devices for Work</a:t>
            </a:r>
          </a:p>
          <a:p>
            <a:pPr lvl="1"/>
            <a:r>
              <a:rPr lang="en-US" sz="5600" dirty="0"/>
              <a:t>Control: Company provides correct work equipment such as a laptop, smartphone, printer,  possibly router/modem.</a:t>
            </a:r>
          </a:p>
          <a:p>
            <a:pPr lvl="0"/>
            <a:r>
              <a:rPr lang="en-US" sz="5600" b="1" dirty="0"/>
              <a:t>Ignoring Basic Physical Security Practices in Public Places</a:t>
            </a:r>
          </a:p>
          <a:p>
            <a:pPr lvl="1"/>
            <a:r>
              <a:rPr lang="en-US" sz="5600" dirty="0"/>
              <a:t>Control: Enforce the use of VPN, antivirus software, securing home Wi-Fi, firewalls, better passwords, etc.   </a:t>
            </a:r>
          </a:p>
          <a:p>
            <a:pPr lvl="0"/>
            <a:r>
              <a:rPr lang="en-US" sz="5600" b="1" dirty="0"/>
              <a:t>Using Weak Passwords</a:t>
            </a:r>
          </a:p>
          <a:p>
            <a:pPr lvl="1"/>
            <a:r>
              <a:rPr lang="en-US" sz="5600" dirty="0"/>
              <a:t>Control: Make sure to use at least a 12-character password along with a mixture of at least one capital letter, number, symbol, and lowercase letter</a:t>
            </a:r>
          </a:p>
          <a:p>
            <a:pPr lvl="0"/>
            <a:r>
              <a:rPr lang="en-US" sz="5600" b="1" dirty="0"/>
              <a:t>Email Scams</a:t>
            </a:r>
          </a:p>
          <a:p>
            <a:pPr lvl="1"/>
            <a:r>
              <a:rPr lang="en-US" sz="5600" dirty="0"/>
              <a:t>Antivirus security controls, training from company on how to spot phishing scams, anti-phishing software, firewalls, think before you click.</a:t>
            </a:r>
          </a:p>
          <a:p>
            <a:pPr lvl="0"/>
            <a:r>
              <a:rPr lang="en-US" sz="5600" b="1" dirty="0"/>
              <a:t>Security Controls Are Weaker</a:t>
            </a:r>
          </a:p>
          <a:p>
            <a:pPr lvl="1"/>
            <a:r>
              <a:rPr lang="en-US" sz="5600" dirty="0"/>
              <a:t>Control: Provide multifactor authentication, password management, a strong endpoint detection and response, firewalls, etc.  </a:t>
            </a:r>
          </a:p>
          <a:p>
            <a:pPr lvl="0"/>
            <a:r>
              <a:rPr lang="en-US" sz="5600" b="1" dirty="0"/>
              <a:t>Cyberattacks on Remote-working Infrastructure (specifically DDoS attacks)</a:t>
            </a:r>
          </a:p>
          <a:p>
            <a:pPr lvl="1"/>
            <a:r>
              <a:rPr lang="en-US" sz="5600" dirty="0"/>
              <a:t>Increased router and fire wall protection, an intrusion detection system, DDoS mitigation appliances (third party), possible hybrid or cloud-based services.  </a:t>
            </a:r>
          </a:p>
          <a:p>
            <a:endParaRPr lang="en-US" dirty="0"/>
          </a:p>
        </p:txBody>
      </p:sp>
    </p:spTree>
    <p:extLst>
      <p:ext uri="{BB962C8B-B14F-4D97-AF65-F5344CB8AC3E}">
        <p14:creationId xmlns:p14="http://schemas.microsoft.com/office/powerpoint/2010/main" val="180523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81B4-E6F7-FA4F-8813-7F920A74876A}"/>
              </a:ext>
            </a:extLst>
          </p:cNvPr>
          <p:cNvSpPr>
            <a:spLocks noGrp="1"/>
          </p:cNvSpPr>
          <p:nvPr>
            <p:ph type="title"/>
          </p:nvPr>
        </p:nvSpPr>
        <p:spPr>
          <a:xfrm>
            <a:off x="1072055" y="160147"/>
            <a:ext cx="10178322" cy="899877"/>
          </a:xfrm>
        </p:spPr>
        <p:txBody>
          <a:bodyPr anchor="ctr">
            <a:normAutofit/>
          </a:bodyPr>
          <a:lstStyle/>
          <a:p>
            <a:r>
              <a:rPr lang="en-US" sz="4400"/>
              <a:t>Risk Mitigation </a:t>
            </a:r>
            <a:endParaRPr lang="en-US" sz="4400" dirty="0"/>
          </a:p>
        </p:txBody>
      </p:sp>
      <p:graphicFrame>
        <p:nvGraphicFramePr>
          <p:cNvPr id="4" name="Content Placeholder 3">
            <a:extLst>
              <a:ext uri="{FF2B5EF4-FFF2-40B4-BE49-F238E27FC236}">
                <a16:creationId xmlns:a16="http://schemas.microsoft.com/office/drawing/2014/main" id="{0D64C16A-2A6A-354E-9093-631CD18AF1D3}"/>
              </a:ext>
            </a:extLst>
          </p:cNvPr>
          <p:cNvGraphicFramePr>
            <a:graphicFrameLocks noGrp="1"/>
          </p:cNvGraphicFramePr>
          <p:nvPr>
            <p:ph idx="1"/>
            <p:extLst>
              <p:ext uri="{D42A27DB-BD31-4B8C-83A1-F6EECF244321}">
                <p14:modId xmlns:p14="http://schemas.microsoft.com/office/powerpoint/2010/main" val="2468530997"/>
              </p:ext>
            </p:extLst>
          </p:nvPr>
        </p:nvGraphicFramePr>
        <p:xfrm>
          <a:off x="1072055" y="1033147"/>
          <a:ext cx="10357945" cy="5680472"/>
        </p:xfrm>
        <a:graphic>
          <a:graphicData uri="http://schemas.openxmlformats.org/drawingml/2006/table">
            <a:tbl>
              <a:tblPr firstRow="1" firstCol="1" bandRow="1">
                <a:tableStyleId>{5C22544A-7EE6-4342-B048-85BDC9FD1C3A}</a:tableStyleId>
              </a:tblPr>
              <a:tblGrid>
                <a:gridCol w="3881602">
                  <a:extLst>
                    <a:ext uri="{9D8B030D-6E8A-4147-A177-3AD203B41FA5}">
                      <a16:colId xmlns:a16="http://schemas.microsoft.com/office/drawing/2014/main" val="241909948"/>
                    </a:ext>
                  </a:extLst>
                </a:gridCol>
                <a:gridCol w="1234588">
                  <a:extLst>
                    <a:ext uri="{9D8B030D-6E8A-4147-A177-3AD203B41FA5}">
                      <a16:colId xmlns:a16="http://schemas.microsoft.com/office/drawing/2014/main" val="2953617520"/>
                    </a:ext>
                  </a:extLst>
                </a:gridCol>
                <a:gridCol w="5241755">
                  <a:extLst>
                    <a:ext uri="{9D8B030D-6E8A-4147-A177-3AD203B41FA5}">
                      <a16:colId xmlns:a16="http://schemas.microsoft.com/office/drawing/2014/main" val="1036546666"/>
                    </a:ext>
                  </a:extLst>
                </a:gridCol>
              </a:tblGrid>
              <a:tr h="344692">
                <a:tc>
                  <a:txBody>
                    <a:bodyPr/>
                    <a:lstStyle/>
                    <a:p>
                      <a:pPr marL="0" marR="0">
                        <a:lnSpc>
                          <a:spcPct val="115000"/>
                        </a:lnSpc>
                        <a:spcBef>
                          <a:spcPts val="0"/>
                        </a:spcBef>
                        <a:spcAft>
                          <a:spcPts val="0"/>
                        </a:spcAft>
                      </a:pPr>
                      <a:r>
                        <a:rPr lang="en-US" sz="1200" u="sng" dirty="0">
                          <a:solidFill>
                            <a:schemeClr val="tx1"/>
                          </a:solidFill>
                          <a:effectLst/>
                        </a:rPr>
                        <a:t>Risk</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200" u="sng" dirty="0">
                          <a:solidFill>
                            <a:schemeClr val="tx1"/>
                          </a:solidFill>
                          <a:effectLst/>
                        </a:rPr>
                        <a:t>Mitigation Type</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200" u="sng" dirty="0">
                          <a:solidFill>
                            <a:schemeClr val="tx1"/>
                          </a:solidFill>
                          <a:effectLst/>
                        </a:rPr>
                        <a:t>Mitigation Plan</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extLst>
                  <a:ext uri="{0D108BD9-81ED-4DB2-BD59-A6C34878D82A}">
                    <a16:rowId xmlns:a16="http://schemas.microsoft.com/office/drawing/2014/main" val="388882384"/>
                  </a:ext>
                </a:extLst>
              </a:tr>
              <a:tr h="999463">
                <a:tc>
                  <a:txBody>
                    <a:bodyPr/>
                    <a:lstStyle/>
                    <a:p>
                      <a:pPr marL="0" marR="0">
                        <a:lnSpc>
                          <a:spcPct val="115000"/>
                        </a:lnSpc>
                        <a:spcBef>
                          <a:spcPts val="0"/>
                        </a:spcBef>
                        <a:spcAft>
                          <a:spcPts val="0"/>
                        </a:spcAft>
                      </a:pPr>
                      <a:r>
                        <a:rPr lang="en-US" sz="1000">
                          <a:solidFill>
                            <a:schemeClr val="tx1"/>
                          </a:solidFill>
                          <a:effectLst/>
                        </a:rPr>
                        <a:t>Accessing sensitive data through unsafe Wi-Fi networks</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Mitigate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1. First we are going to implement Wi-Fi encryption along with a sophisticated password that follows our password security protocol</a:t>
                      </a:r>
                    </a:p>
                    <a:p>
                      <a:pPr marL="0" marR="0">
                        <a:lnSpc>
                          <a:spcPct val="115000"/>
                        </a:lnSpc>
                        <a:spcBef>
                          <a:spcPts val="0"/>
                        </a:spcBef>
                        <a:spcAft>
                          <a:spcPts val="0"/>
                        </a:spcAft>
                      </a:pPr>
                      <a:r>
                        <a:rPr lang="en-US" sz="1000">
                          <a:effectLst/>
                        </a:rPr>
                        <a:t>2. Second, we are going to implement a VPN with firewall protection along with Wi-Fi router firmware</a:t>
                      </a:r>
                    </a:p>
                    <a:p>
                      <a:pPr marL="0" marR="0">
                        <a:lnSpc>
                          <a:spcPct val="115000"/>
                        </a:lnSpc>
                        <a:spcBef>
                          <a:spcPts val="0"/>
                        </a:spcBef>
                        <a:spcAft>
                          <a:spcPts val="0"/>
                        </a:spcAft>
                      </a:pPr>
                      <a:r>
                        <a:rPr lang="en-US" sz="1000">
                          <a:effectLst/>
                        </a:rPr>
                        <a:t>3. Lastly, we are going to make sure our data is encrypted when sending it to at home workers especially with sensitive data.</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extLst>
                  <a:ext uri="{0D108BD9-81ED-4DB2-BD59-A6C34878D82A}">
                    <a16:rowId xmlns:a16="http://schemas.microsoft.com/office/drawing/2014/main" val="2624450379"/>
                  </a:ext>
                </a:extLst>
              </a:tr>
              <a:tr h="494456">
                <a:tc>
                  <a:txBody>
                    <a:bodyPr/>
                    <a:lstStyle/>
                    <a:p>
                      <a:pPr marL="0" marR="0">
                        <a:lnSpc>
                          <a:spcPct val="115000"/>
                        </a:lnSpc>
                        <a:spcBef>
                          <a:spcPts val="0"/>
                        </a:spcBef>
                        <a:spcAft>
                          <a:spcPts val="0"/>
                        </a:spcAft>
                      </a:pPr>
                      <a:r>
                        <a:rPr lang="en-US" sz="1000">
                          <a:solidFill>
                            <a:schemeClr val="tx1"/>
                          </a:solidFill>
                          <a:effectLst/>
                        </a:rPr>
                        <a:t>Using personal devices for work</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Mitigate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1. Company will provide a working laptop for at home employees that will have antivirus software on it as well as implemented company security protocols necessary. Other equipment that shall be needed will be available such as phone, printer, etc.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extLst>
                  <a:ext uri="{0D108BD9-81ED-4DB2-BD59-A6C34878D82A}">
                    <a16:rowId xmlns:a16="http://schemas.microsoft.com/office/drawing/2014/main" val="461020308"/>
                  </a:ext>
                </a:extLst>
              </a:tr>
              <a:tr h="999463">
                <a:tc>
                  <a:txBody>
                    <a:bodyPr/>
                    <a:lstStyle/>
                    <a:p>
                      <a:pPr marL="0" marR="0">
                        <a:lnSpc>
                          <a:spcPct val="115000"/>
                        </a:lnSpc>
                        <a:spcBef>
                          <a:spcPts val="0"/>
                        </a:spcBef>
                        <a:spcAft>
                          <a:spcPts val="0"/>
                        </a:spcAft>
                      </a:pPr>
                      <a:r>
                        <a:rPr lang="en-US" sz="1000">
                          <a:solidFill>
                            <a:schemeClr val="tx1"/>
                          </a:solidFill>
                          <a:effectLst/>
                        </a:rPr>
                        <a:t>Ignoring Basic Physical Security Practices in Public Places</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Mitigate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1. Enforce the use of physical security such as a VPN along with a firewall.</a:t>
                      </a:r>
                    </a:p>
                    <a:p>
                      <a:pPr marL="0" marR="0">
                        <a:lnSpc>
                          <a:spcPct val="115000"/>
                        </a:lnSpc>
                        <a:spcBef>
                          <a:spcPts val="0"/>
                        </a:spcBef>
                        <a:spcAft>
                          <a:spcPts val="0"/>
                        </a:spcAft>
                      </a:pPr>
                      <a:r>
                        <a:rPr lang="en-US" sz="1000">
                          <a:effectLst/>
                        </a:rPr>
                        <a:t>2. Security password protocol to enforce better passwords.</a:t>
                      </a:r>
                    </a:p>
                    <a:p>
                      <a:pPr marL="0" marR="0">
                        <a:lnSpc>
                          <a:spcPct val="115000"/>
                        </a:lnSpc>
                        <a:spcBef>
                          <a:spcPts val="0"/>
                        </a:spcBef>
                        <a:spcAft>
                          <a:spcPts val="0"/>
                        </a:spcAft>
                      </a:pPr>
                      <a:r>
                        <a:rPr lang="en-US" sz="1000">
                          <a:effectLst/>
                        </a:rPr>
                        <a:t>3. Implementing antivirus software</a:t>
                      </a:r>
                    </a:p>
                    <a:p>
                      <a:pPr marL="0" marR="0">
                        <a:lnSpc>
                          <a:spcPct val="115000"/>
                        </a:lnSpc>
                        <a:spcBef>
                          <a:spcPts val="0"/>
                        </a:spcBef>
                        <a:spcAft>
                          <a:spcPts val="0"/>
                        </a:spcAft>
                      </a:pPr>
                      <a:r>
                        <a:rPr lang="en-US" sz="1000">
                          <a:effectLst/>
                        </a:rPr>
                        <a:t>4. Securing home Wi-Fi with encryptions, passwords, router firmware</a:t>
                      </a:r>
                    </a:p>
                    <a:p>
                      <a:pPr marL="0" marR="0">
                        <a:lnSpc>
                          <a:spcPct val="115000"/>
                        </a:lnSpc>
                        <a:spcBef>
                          <a:spcPts val="0"/>
                        </a:spcBef>
                        <a:spcAft>
                          <a:spcPts val="0"/>
                        </a:spcAft>
                      </a:pPr>
                      <a:r>
                        <a:rPr lang="en-US" sz="1000">
                          <a:effectLst/>
                        </a:rPr>
                        <a:t>5. If basic physical securities are not being met, possible suspension/termination depending on frequency and exposure.</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extLst>
                  <a:ext uri="{0D108BD9-81ED-4DB2-BD59-A6C34878D82A}">
                    <a16:rowId xmlns:a16="http://schemas.microsoft.com/office/drawing/2014/main" val="3090733353"/>
                  </a:ext>
                </a:extLst>
              </a:tr>
              <a:tr h="775808">
                <a:tc>
                  <a:txBody>
                    <a:bodyPr/>
                    <a:lstStyle/>
                    <a:p>
                      <a:pPr marL="0" marR="0">
                        <a:lnSpc>
                          <a:spcPct val="115000"/>
                        </a:lnSpc>
                        <a:spcBef>
                          <a:spcPts val="0"/>
                        </a:spcBef>
                        <a:spcAft>
                          <a:spcPts val="0"/>
                        </a:spcAft>
                      </a:pPr>
                      <a:r>
                        <a:rPr lang="en-US" sz="1000">
                          <a:solidFill>
                            <a:schemeClr val="tx1"/>
                          </a:solidFill>
                          <a:effectLst/>
                        </a:rPr>
                        <a:t>Using Weak Passwords</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Mitigate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1. Use at least a 12-character password along with a mixture of at least one capital letter, number, symbol, and lowercase letter.</a:t>
                      </a:r>
                    </a:p>
                    <a:p>
                      <a:pPr marL="0" marR="0">
                        <a:spcBef>
                          <a:spcPts val="0"/>
                        </a:spcBef>
                        <a:spcAft>
                          <a:spcPts val="0"/>
                        </a:spcAft>
                      </a:pPr>
                      <a:r>
                        <a:rPr lang="en-US" sz="1000">
                          <a:effectLst/>
                        </a:rPr>
                        <a:t>2. Password management </a:t>
                      </a:r>
                    </a:p>
                    <a:p>
                      <a:pPr marL="0" marR="0">
                        <a:spcBef>
                          <a:spcPts val="0"/>
                        </a:spcBef>
                        <a:spcAft>
                          <a:spcPts val="0"/>
                        </a:spcAft>
                      </a:pPr>
                      <a:r>
                        <a:rPr lang="en-US" sz="1000">
                          <a:effectLst/>
                        </a:rPr>
                        <a:t>3. Cannot reuse past passwords along with new passwords every 3 months that cannot be repeatable.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extLst>
                  <a:ext uri="{0D108BD9-81ED-4DB2-BD59-A6C34878D82A}">
                    <a16:rowId xmlns:a16="http://schemas.microsoft.com/office/drawing/2014/main" val="874099652"/>
                  </a:ext>
                </a:extLst>
              </a:tr>
              <a:tr h="607472">
                <a:tc>
                  <a:txBody>
                    <a:bodyPr/>
                    <a:lstStyle/>
                    <a:p>
                      <a:pPr marL="0" marR="0">
                        <a:lnSpc>
                          <a:spcPct val="115000"/>
                        </a:lnSpc>
                        <a:spcBef>
                          <a:spcPts val="0"/>
                        </a:spcBef>
                        <a:spcAft>
                          <a:spcPts val="0"/>
                        </a:spcAft>
                      </a:pPr>
                      <a:r>
                        <a:rPr lang="en-US" sz="1000">
                          <a:solidFill>
                            <a:schemeClr val="tx1"/>
                          </a:solidFill>
                          <a:effectLst/>
                        </a:rPr>
                        <a:t>Email Scams </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Mitigate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tabLst>
                          <a:tab pos="2552065" algn="l"/>
                        </a:tabLst>
                      </a:pPr>
                      <a:r>
                        <a:rPr lang="en-US" sz="1000">
                          <a:effectLst/>
                        </a:rPr>
                        <a:t>1. Antivirus security controls along with anti-phishing software</a:t>
                      </a:r>
                    </a:p>
                    <a:p>
                      <a:pPr marL="0" marR="0">
                        <a:spcBef>
                          <a:spcPts val="0"/>
                        </a:spcBef>
                        <a:spcAft>
                          <a:spcPts val="0"/>
                        </a:spcAft>
                      </a:pPr>
                      <a:r>
                        <a:rPr lang="en-US" sz="1000">
                          <a:effectLst/>
                        </a:rPr>
                        <a:t>2. Training from company on how to spot phishing scams, anti-phishing software, </a:t>
                      </a:r>
                    </a:p>
                    <a:p>
                      <a:pPr marL="0" marR="0">
                        <a:spcBef>
                          <a:spcPts val="0"/>
                        </a:spcBef>
                        <a:spcAft>
                          <a:spcPts val="0"/>
                        </a:spcAft>
                      </a:pPr>
                      <a:r>
                        <a:rPr lang="en-US" sz="1000">
                          <a:effectLst/>
                        </a:rPr>
                        <a:t>3. Think before you click technique </a:t>
                      </a:r>
                    </a:p>
                    <a:p>
                      <a:pPr marL="0" marR="0">
                        <a:spcBef>
                          <a:spcPts val="0"/>
                        </a:spcBef>
                        <a:spcAft>
                          <a:spcPts val="0"/>
                        </a:spcAft>
                      </a:pPr>
                      <a:r>
                        <a:rPr lang="en-US" sz="1000">
                          <a:effectLst/>
                        </a:rPr>
                        <a:t>4. Is it a trusted source or verified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extLst>
                  <a:ext uri="{0D108BD9-81ED-4DB2-BD59-A6C34878D82A}">
                    <a16:rowId xmlns:a16="http://schemas.microsoft.com/office/drawing/2014/main" val="3861285925"/>
                  </a:ext>
                </a:extLst>
              </a:tr>
              <a:tr h="753851">
                <a:tc>
                  <a:txBody>
                    <a:bodyPr/>
                    <a:lstStyle/>
                    <a:p>
                      <a:pPr marL="0" marR="0">
                        <a:lnSpc>
                          <a:spcPct val="115000"/>
                        </a:lnSpc>
                        <a:spcBef>
                          <a:spcPts val="0"/>
                        </a:spcBef>
                        <a:spcAft>
                          <a:spcPts val="0"/>
                        </a:spcAft>
                      </a:pPr>
                      <a:r>
                        <a:rPr lang="en-US" sz="1000">
                          <a:solidFill>
                            <a:schemeClr val="tx1"/>
                          </a:solidFill>
                          <a:effectLst/>
                        </a:rPr>
                        <a:t>Weaker Security Controls </a:t>
                      </a:r>
                      <a:endParaRPr lang="en-US" sz="10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Mitigate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tabLst>
                          <a:tab pos="2552065" algn="l"/>
                        </a:tabLst>
                      </a:pPr>
                      <a:r>
                        <a:rPr lang="en-US" sz="1000">
                          <a:effectLst/>
                        </a:rPr>
                        <a:t>1. Provide multifactor authentication</a:t>
                      </a:r>
                    </a:p>
                    <a:p>
                      <a:pPr marL="0" marR="0">
                        <a:spcBef>
                          <a:spcPts val="0"/>
                        </a:spcBef>
                        <a:spcAft>
                          <a:spcPts val="0"/>
                        </a:spcAft>
                      </a:pPr>
                      <a:r>
                        <a:rPr lang="en-US" sz="1000">
                          <a:effectLst/>
                        </a:rPr>
                        <a:t>2. Password security protocols along with password management</a:t>
                      </a:r>
                    </a:p>
                    <a:p>
                      <a:pPr marL="0" marR="0">
                        <a:spcBef>
                          <a:spcPts val="0"/>
                        </a:spcBef>
                        <a:spcAft>
                          <a:spcPts val="0"/>
                        </a:spcAft>
                      </a:pPr>
                      <a:r>
                        <a:rPr lang="en-US" sz="1000">
                          <a:effectLst/>
                        </a:rPr>
                        <a:t>3. A strong endpoint detection and response</a:t>
                      </a:r>
                    </a:p>
                    <a:p>
                      <a:pPr marL="0" marR="0">
                        <a:spcBef>
                          <a:spcPts val="0"/>
                        </a:spcBef>
                        <a:spcAft>
                          <a:spcPts val="0"/>
                        </a:spcAft>
                      </a:pPr>
                      <a:r>
                        <a:rPr lang="en-US" sz="1000">
                          <a:effectLst/>
                        </a:rPr>
                        <a:t>4. VPNs along with firewalls</a:t>
                      </a:r>
                    </a:p>
                    <a:p>
                      <a:pPr marL="0" marR="0">
                        <a:spcBef>
                          <a:spcPts val="0"/>
                        </a:spcBef>
                        <a:spcAft>
                          <a:spcPts val="0"/>
                        </a:spcAft>
                      </a:pPr>
                      <a:r>
                        <a:rPr lang="en-US" sz="1000">
                          <a:effectLst/>
                        </a:rPr>
                        <a:t>5. Wi-Fi encryption to secure personal Wi-Fi</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extLst>
                  <a:ext uri="{0D108BD9-81ED-4DB2-BD59-A6C34878D82A}">
                    <a16:rowId xmlns:a16="http://schemas.microsoft.com/office/drawing/2014/main" val="1264865347"/>
                  </a:ext>
                </a:extLst>
              </a:tr>
              <a:tr h="494456">
                <a:tc>
                  <a:txBody>
                    <a:bodyPr/>
                    <a:lstStyle/>
                    <a:p>
                      <a:pPr marL="0" marR="0">
                        <a:lnSpc>
                          <a:spcPct val="115000"/>
                        </a:lnSpc>
                        <a:spcBef>
                          <a:spcPts val="0"/>
                        </a:spcBef>
                        <a:spcAft>
                          <a:spcPts val="0"/>
                        </a:spcAft>
                      </a:pPr>
                      <a:r>
                        <a:rPr lang="en-US" sz="1000">
                          <a:solidFill>
                            <a:schemeClr val="tx1"/>
                          </a:solidFill>
                          <a:effectLst/>
                        </a:rPr>
                        <a:t>Cyberattacks (DDoS mainly)</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pPr>
                      <a:r>
                        <a:rPr lang="en-US" sz="1000">
                          <a:effectLst/>
                        </a:rPr>
                        <a:t>Third Party</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tc>
                  <a:txBody>
                    <a:bodyPr/>
                    <a:lstStyle/>
                    <a:p>
                      <a:pPr marL="0" marR="0">
                        <a:lnSpc>
                          <a:spcPct val="115000"/>
                        </a:lnSpc>
                        <a:spcBef>
                          <a:spcPts val="0"/>
                        </a:spcBef>
                        <a:spcAft>
                          <a:spcPts val="0"/>
                        </a:spcAft>
                        <a:tabLst>
                          <a:tab pos="2552065" algn="l"/>
                        </a:tabLst>
                      </a:pPr>
                      <a:r>
                        <a:rPr lang="en-US" sz="1000" dirty="0">
                          <a:effectLst/>
                        </a:rPr>
                        <a:t>1. Third party DDoS mitigation/security appliances </a:t>
                      </a:r>
                    </a:p>
                    <a:p>
                      <a:pPr marL="0" marR="0">
                        <a:lnSpc>
                          <a:spcPct val="115000"/>
                        </a:lnSpc>
                        <a:spcBef>
                          <a:spcPts val="0"/>
                        </a:spcBef>
                        <a:spcAft>
                          <a:spcPts val="0"/>
                        </a:spcAft>
                        <a:tabLst>
                          <a:tab pos="2552065" algn="l"/>
                        </a:tabLst>
                      </a:pPr>
                      <a:r>
                        <a:rPr lang="en-US" sz="1000" dirty="0">
                          <a:effectLst/>
                        </a:rPr>
                        <a:t>2. Preferably cloud-based services, if not hybrid at the least</a:t>
                      </a:r>
                    </a:p>
                    <a:p>
                      <a:pPr marL="0" marR="0">
                        <a:lnSpc>
                          <a:spcPct val="115000"/>
                        </a:lnSpc>
                        <a:spcBef>
                          <a:spcPts val="0"/>
                        </a:spcBef>
                        <a:spcAft>
                          <a:spcPts val="0"/>
                        </a:spcAft>
                        <a:tabLst>
                          <a:tab pos="2552065" algn="l"/>
                        </a:tabLst>
                      </a:pPr>
                      <a:r>
                        <a:rPr lang="en-US" sz="1000" dirty="0">
                          <a:effectLst/>
                        </a:rPr>
                        <a:t>3. Intrusion detection system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22962" marR="22962" marT="0" marB="0"/>
                </a:tc>
                <a:extLst>
                  <a:ext uri="{0D108BD9-81ED-4DB2-BD59-A6C34878D82A}">
                    <a16:rowId xmlns:a16="http://schemas.microsoft.com/office/drawing/2014/main" val="2410366721"/>
                  </a:ext>
                </a:extLst>
              </a:tr>
            </a:tbl>
          </a:graphicData>
        </a:graphic>
      </p:graphicFrame>
    </p:spTree>
    <p:extLst>
      <p:ext uri="{BB962C8B-B14F-4D97-AF65-F5344CB8AC3E}">
        <p14:creationId xmlns:p14="http://schemas.microsoft.com/office/powerpoint/2010/main" val="222973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462B3-CB0B-8542-B106-EEE7E535DFCB}"/>
              </a:ext>
            </a:extLst>
          </p:cNvPr>
          <p:cNvSpPr>
            <a:spLocks noGrp="1"/>
          </p:cNvSpPr>
          <p:nvPr>
            <p:ph type="title"/>
          </p:nvPr>
        </p:nvSpPr>
        <p:spPr/>
        <p:txBody>
          <a:bodyPr/>
          <a:lstStyle/>
          <a:p>
            <a:r>
              <a:rPr lang="en-US" dirty="0"/>
              <a:t>Critical Business Functions &amp; Critical Resources </a:t>
            </a:r>
          </a:p>
        </p:txBody>
      </p:sp>
      <p:sp>
        <p:nvSpPr>
          <p:cNvPr id="3" name="Content Placeholder 2">
            <a:extLst>
              <a:ext uri="{FF2B5EF4-FFF2-40B4-BE49-F238E27FC236}">
                <a16:creationId xmlns:a16="http://schemas.microsoft.com/office/drawing/2014/main" id="{CFAF2783-25AB-5C4F-865D-5CEC00C89CB0}"/>
              </a:ext>
            </a:extLst>
          </p:cNvPr>
          <p:cNvSpPr>
            <a:spLocks noGrp="1"/>
          </p:cNvSpPr>
          <p:nvPr>
            <p:ph sz="half" idx="1"/>
          </p:nvPr>
        </p:nvSpPr>
        <p:spPr/>
        <p:txBody>
          <a:bodyPr/>
          <a:lstStyle/>
          <a:p>
            <a:r>
              <a:rPr lang="en-US" dirty="0"/>
              <a:t>Scope of CBFs – at home, work office</a:t>
            </a:r>
          </a:p>
          <a:p>
            <a:r>
              <a:rPr lang="en-US" dirty="0"/>
              <a:t> Firewalls</a:t>
            </a:r>
          </a:p>
          <a:p>
            <a:r>
              <a:rPr lang="en-US" dirty="0"/>
              <a:t>Desktop Computer</a:t>
            </a:r>
          </a:p>
          <a:p>
            <a:r>
              <a:rPr lang="en-US" dirty="0"/>
              <a:t>VPN</a:t>
            </a:r>
          </a:p>
          <a:p>
            <a:r>
              <a:rPr lang="en-US" dirty="0"/>
              <a:t>Wi-Fi</a:t>
            </a:r>
          </a:p>
          <a:p>
            <a:r>
              <a:rPr lang="en-US" dirty="0"/>
              <a:t>Strong Passwords Implemented</a:t>
            </a:r>
          </a:p>
          <a:p>
            <a:r>
              <a:rPr lang="en-US" dirty="0"/>
              <a:t>Data Encryption </a:t>
            </a:r>
          </a:p>
          <a:p>
            <a:endParaRPr lang="en-US" dirty="0"/>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2F546750-845B-7040-BD3B-71F3EC97A84C}"/>
              </a:ext>
            </a:extLst>
          </p:cNvPr>
          <p:cNvSpPr>
            <a:spLocks noGrp="1"/>
          </p:cNvSpPr>
          <p:nvPr>
            <p:ph sz="half" idx="2"/>
          </p:nvPr>
        </p:nvSpPr>
        <p:spPr/>
        <p:txBody>
          <a:bodyPr/>
          <a:lstStyle/>
          <a:p>
            <a:r>
              <a:rPr lang="en-US" dirty="0"/>
              <a:t>Critical Resources</a:t>
            </a:r>
          </a:p>
          <a:p>
            <a:pPr lvl="1"/>
            <a:r>
              <a:rPr lang="en-US" dirty="0"/>
              <a:t>Internet Connection</a:t>
            </a:r>
          </a:p>
          <a:p>
            <a:pPr lvl="1"/>
            <a:r>
              <a:rPr lang="en-US" dirty="0"/>
              <a:t>Network Connectivity</a:t>
            </a:r>
          </a:p>
          <a:p>
            <a:pPr lvl="1"/>
            <a:r>
              <a:rPr lang="en-US" dirty="0"/>
              <a:t>Antivirus software</a:t>
            </a:r>
          </a:p>
          <a:p>
            <a:pPr lvl="1"/>
            <a:r>
              <a:rPr lang="en-US" dirty="0"/>
              <a:t>Password Protection/protocols</a:t>
            </a:r>
          </a:p>
          <a:p>
            <a:pPr lvl="1"/>
            <a:r>
              <a:rPr lang="en-US" dirty="0"/>
              <a:t>Security Enforcement</a:t>
            </a:r>
          </a:p>
          <a:p>
            <a:pPr lvl="1"/>
            <a:r>
              <a:rPr lang="en-US" dirty="0"/>
              <a:t>Proper equipment such as desktop, phone, printer, etc.</a:t>
            </a:r>
          </a:p>
          <a:p>
            <a:pPr lvl="1"/>
            <a:r>
              <a:rPr lang="en-US" dirty="0"/>
              <a:t>Proper file sharing methods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052193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6CE9D5-28BB-4329-B5E2-B06131F27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8D9F7D40-5D59-4F59-A331-D8F7710A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11">
            <a:extLst>
              <a:ext uri="{FF2B5EF4-FFF2-40B4-BE49-F238E27FC236}">
                <a16:creationId xmlns:a16="http://schemas.microsoft.com/office/drawing/2014/main" id="{E2B1BC2F-AEBF-4990-A7F9-197AAF28B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48664" y="0"/>
            <a:ext cx="4643336"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a:extLst>
              <a:ext uri="{FF2B5EF4-FFF2-40B4-BE49-F238E27FC236}">
                <a16:creationId xmlns:a16="http://schemas.microsoft.com/office/drawing/2014/main" id="{FD7097F8-3A57-B549-B1BD-98EA02FE1030}"/>
              </a:ext>
            </a:extLst>
          </p:cNvPr>
          <p:cNvSpPr>
            <a:spLocks noGrp="1"/>
          </p:cNvSpPr>
          <p:nvPr>
            <p:ph type="title"/>
          </p:nvPr>
        </p:nvSpPr>
        <p:spPr>
          <a:xfrm>
            <a:off x="8339328" y="457200"/>
            <a:ext cx="3090672" cy="1197864"/>
          </a:xfrm>
        </p:spPr>
        <p:txBody>
          <a:bodyPr anchor="b">
            <a:noAutofit/>
          </a:bodyPr>
          <a:lstStyle/>
          <a:p>
            <a:r>
              <a:rPr lang="en-US" sz="2400" dirty="0">
                <a:solidFill>
                  <a:schemeClr val="accent1"/>
                </a:solidFill>
              </a:rPr>
              <a:t>Maximum Acceptable outage (MAO) &amp; Impact</a:t>
            </a:r>
          </a:p>
        </p:txBody>
      </p:sp>
      <p:sp>
        <p:nvSpPr>
          <p:cNvPr id="34" name="Content Placeholder 8">
            <a:extLst>
              <a:ext uri="{FF2B5EF4-FFF2-40B4-BE49-F238E27FC236}">
                <a16:creationId xmlns:a16="http://schemas.microsoft.com/office/drawing/2014/main" id="{C53CD190-DAC8-4B65-908D-7B832B70BAB9}"/>
              </a:ext>
            </a:extLst>
          </p:cNvPr>
          <p:cNvSpPr>
            <a:spLocks noGrp="1"/>
          </p:cNvSpPr>
          <p:nvPr>
            <p:ph idx="1"/>
          </p:nvPr>
        </p:nvSpPr>
        <p:spPr>
          <a:xfrm>
            <a:off x="8135007" y="1655064"/>
            <a:ext cx="3794234" cy="4745735"/>
          </a:xfrm>
        </p:spPr>
        <p:txBody>
          <a:bodyPr>
            <a:normAutofit/>
          </a:bodyPr>
          <a:lstStyle/>
          <a:p>
            <a:pPr>
              <a:buFontTx/>
              <a:buChar char="-"/>
            </a:pPr>
            <a:r>
              <a:rPr lang="en-US" sz="1600" dirty="0">
                <a:solidFill>
                  <a:schemeClr val="bg1">
                    <a:lumMod val="85000"/>
                  </a:schemeClr>
                </a:solidFill>
              </a:rPr>
              <a:t>- A maximum acceptable outage (MAO) is the total amount of time the system owner is willing to allow for a business process outage, that also includes the possible impacts that may happen</a:t>
            </a:r>
          </a:p>
          <a:p>
            <a:pPr>
              <a:buFontTx/>
              <a:buChar char="-"/>
            </a:pPr>
            <a:r>
              <a:rPr lang="en-US" sz="1600" dirty="0">
                <a:solidFill>
                  <a:schemeClr val="bg1">
                    <a:lumMod val="85000"/>
                  </a:schemeClr>
                </a:solidFill>
              </a:rPr>
              <a:t>- Importance of MAO </a:t>
            </a:r>
          </a:p>
          <a:p>
            <a:pPr lvl="1">
              <a:buFontTx/>
              <a:buChar char="-"/>
            </a:pPr>
            <a:r>
              <a:rPr lang="en-US" sz="1600" dirty="0">
                <a:solidFill>
                  <a:schemeClr val="bg1">
                    <a:lumMod val="85000"/>
                  </a:schemeClr>
                </a:solidFill>
              </a:rPr>
              <a:t>- Helps to determine which CBFs need to be recovered and restarted as soon as possible after a disaster</a:t>
            </a:r>
          </a:p>
          <a:p>
            <a:pPr lvl="1">
              <a:buFontTx/>
              <a:buChar char="-"/>
            </a:pPr>
            <a:r>
              <a:rPr lang="en-US" sz="1600" dirty="0">
                <a:solidFill>
                  <a:schemeClr val="bg1">
                    <a:lumMod val="85000"/>
                  </a:schemeClr>
                </a:solidFill>
              </a:rPr>
              <a:t>- Identifies the specific resources needed to restart the CBF</a:t>
            </a:r>
          </a:p>
          <a:p>
            <a:pPr lvl="1">
              <a:buFontTx/>
              <a:buChar char="-"/>
            </a:pPr>
            <a:r>
              <a:rPr lang="en-US" sz="1600" dirty="0">
                <a:solidFill>
                  <a:schemeClr val="bg1">
                    <a:lumMod val="85000"/>
                  </a:schemeClr>
                </a:solidFill>
              </a:rPr>
              <a:t>- Helps to determine how soon these systems need to be recovered </a:t>
            </a:r>
          </a:p>
        </p:txBody>
      </p:sp>
      <p:graphicFrame>
        <p:nvGraphicFramePr>
          <p:cNvPr id="7" name="Content Placeholder 3">
            <a:extLst>
              <a:ext uri="{FF2B5EF4-FFF2-40B4-BE49-F238E27FC236}">
                <a16:creationId xmlns:a16="http://schemas.microsoft.com/office/drawing/2014/main" id="{CAAF79B9-C2DB-EB40-A134-EAC717EDC224}"/>
              </a:ext>
            </a:extLst>
          </p:cNvPr>
          <p:cNvGraphicFramePr>
            <a:graphicFrameLocks/>
          </p:cNvGraphicFramePr>
          <p:nvPr>
            <p:extLst>
              <p:ext uri="{D42A27DB-BD31-4B8C-83A1-F6EECF244321}">
                <p14:modId xmlns:p14="http://schemas.microsoft.com/office/powerpoint/2010/main" val="262107326"/>
              </p:ext>
            </p:extLst>
          </p:nvPr>
        </p:nvGraphicFramePr>
        <p:xfrm>
          <a:off x="793216" y="1274030"/>
          <a:ext cx="5993448" cy="4309940"/>
        </p:xfrm>
        <a:graphic>
          <a:graphicData uri="http://schemas.openxmlformats.org/drawingml/2006/table">
            <a:tbl>
              <a:tblPr firstRow="1" firstCol="1" bandRow="1">
                <a:tableStyleId>{5C22544A-7EE6-4342-B048-85BDC9FD1C3A}</a:tableStyleId>
              </a:tblPr>
              <a:tblGrid>
                <a:gridCol w="1787555">
                  <a:extLst>
                    <a:ext uri="{9D8B030D-6E8A-4147-A177-3AD203B41FA5}">
                      <a16:colId xmlns:a16="http://schemas.microsoft.com/office/drawing/2014/main" val="1117112402"/>
                    </a:ext>
                  </a:extLst>
                </a:gridCol>
                <a:gridCol w="1770868">
                  <a:extLst>
                    <a:ext uri="{9D8B030D-6E8A-4147-A177-3AD203B41FA5}">
                      <a16:colId xmlns:a16="http://schemas.microsoft.com/office/drawing/2014/main" val="3296750607"/>
                    </a:ext>
                  </a:extLst>
                </a:gridCol>
                <a:gridCol w="2435025">
                  <a:extLst>
                    <a:ext uri="{9D8B030D-6E8A-4147-A177-3AD203B41FA5}">
                      <a16:colId xmlns:a16="http://schemas.microsoft.com/office/drawing/2014/main" val="870554396"/>
                    </a:ext>
                  </a:extLst>
                </a:gridCol>
              </a:tblGrid>
              <a:tr h="1143295">
                <a:tc>
                  <a:txBody>
                    <a:bodyPr/>
                    <a:lstStyle/>
                    <a:p>
                      <a:pPr marL="0" marR="0">
                        <a:lnSpc>
                          <a:spcPct val="200000"/>
                        </a:lnSpc>
                        <a:spcBef>
                          <a:spcPts val="0"/>
                        </a:spcBef>
                        <a:spcAft>
                          <a:spcPts val="0"/>
                        </a:spcAft>
                      </a:pPr>
                      <a:r>
                        <a:rPr lang="en-US" sz="1800" dirty="0">
                          <a:solidFill>
                            <a:schemeClr val="tx1"/>
                          </a:solidFill>
                          <a:effectLst/>
                        </a:rPr>
                        <a:t>CBFs</a:t>
                      </a:r>
                    </a:p>
                  </a:txBody>
                  <a:tcPr marL="137427" marR="137427" marT="0" marB="0"/>
                </a:tc>
                <a:tc>
                  <a:txBody>
                    <a:bodyPr/>
                    <a:lstStyle/>
                    <a:p>
                      <a:pPr marL="0" marR="0">
                        <a:lnSpc>
                          <a:spcPct val="200000"/>
                        </a:lnSpc>
                        <a:spcBef>
                          <a:spcPts val="0"/>
                        </a:spcBef>
                        <a:spcAft>
                          <a:spcPts val="0"/>
                        </a:spcAft>
                      </a:pPr>
                      <a:r>
                        <a:rPr lang="en-US" sz="1800" dirty="0">
                          <a:solidFill>
                            <a:schemeClr val="tx1"/>
                          </a:solidFill>
                          <a:effectLst/>
                        </a:rPr>
                        <a:t>MAO</a:t>
                      </a:r>
                    </a:p>
                  </a:txBody>
                  <a:tcPr marL="137427" marR="137427" marT="0" marB="0"/>
                </a:tc>
                <a:tc>
                  <a:txBody>
                    <a:bodyPr/>
                    <a:lstStyle/>
                    <a:p>
                      <a:pPr marL="0" marR="0">
                        <a:lnSpc>
                          <a:spcPct val="200000"/>
                        </a:lnSpc>
                        <a:spcBef>
                          <a:spcPts val="0"/>
                        </a:spcBef>
                        <a:spcAft>
                          <a:spcPts val="0"/>
                        </a:spcAft>
                      </a:pPr>
                      <a:r>
                        <a:rPr lang="en-US" sz="1800" dirty="0">
                          <a:solidFill>
                            <a:schemeClr val="tx1"/>
                          </a:solidFill>
                          <a:effectLst/>
                        </a:rPr>
                        <a:t>Impact Level </a:t>
                      </a:r>
                    </a:p>
                    <a:p>
                      <a:pPr marL="0" marR="0">
                        <a:lnSpc>
                          <a:spcPct val="200000"/>
                        </a:lnSpc>
                        <a:spcBef>
                          <a:spcPts val="0"/>
                        </a:spcBef>
                        <a:spcAft>
                          <a:spcPts val="0"/>
                        </a:spcAft>
                      </a:pPr>
                      <a:r>
                        <a:rPr lang="en-US" sz="1800" b="0" dirty="0">
                          <a:solidFill>
                            <a:schemeClr val="tx1"/>
                          </a:solidFill>
                          <a:effectLst/>
                        </a:rPr>
                        <a:t>(Low, Medium, High)</a:t>
                      </a:r>
                      <a:endParaRPr lang="en-US"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extLst>
                  <a:ext uri="{0D108BD9-81ED-4DB2-BD59-A6C34878D82A}">
                    <a16:rowId xmlns:a16="http://schemas.microsoft.com/office/drawing/2014/main" val="2186400515"/>
                  </a:ext>
                </a:extLst>
              </a:tr>
              <a:tr h="1033045">
                <a:tc>
                  <a:txBody>
                    <a:bodyPr/>
                    <a:lstStyle/>
                    <a:p>
                      <a:pPr marL="0" marR="0">
                        <a:lnSpc>
                          <a:spcPct val="200000"/>
                        </a:lnSpc>
                        <a:spcBef>
                          <a:spcPts val="0"/>
                        </a:spcBef>
                        <a:spcAft>
                          <a:spcPts val="0"/>
                        </a:spcAft>
                      </a:pPr>
                      <a:r>
                        <a:rPr lang="en-US" sz="1800">
                          <a:solidFill>
                            <a:schemeClr val="tx1"/>
                          </a:solidFill>
                          <a:effectLst/>
                        </a:rPr>
                        <a:t>Desktop Computer</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tc>
                  <a:txBody>
                    <a:bodyPr/>
                    <a:lstStyle/>
                    <a:p>
                      <a:pPr marL="0" marR="0">
                        <a:lnSpc>
                          <a:spcPct val="200000"/>
                        </a:lnSpc>
                        <a:spcBef>
                          <a:spcPts val="0"/>
                        </a:spcBef>
                        <a:spcAft>
                          <a:spcPts val="0"/>
                        </a:spcAft>
                      </a:pPr>
                      <a:r>
                        <a:rPr lang="en-US" sz="1800" dirty="0">
                          <a:effectLst/>
                        </a:rPr>
                        <a:t>24 Hours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tc>
                  <a:txBody>
                    <a:bodyPr/>
                    <a:lstStyle/>
                    <a:p>
                      <a:pPr marL="0" marR="0">
                        <a:lnSpc>
                          <a:spcPct val="200000"/>
                        </a:lnSpc>
                        <a:spcBef>
                          <a:spcPts val="0"/>
                        </a:spcBef>
                        <a:spcAft>
                          <a:spcPts val="0"/>
                        </a:spcAft>
                      </a:pPr>
                      <a:r>
                        <a:rPr lang="en-US" sz="1800" dirty="0">
                          <a:effectLst/>
                        </a:rPr>
                        <a:t>High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extLst>
                  <a:ext uri="{0D108BD9-81ED-4DB2-BD59-A6C34878D82A}">
                    <a16:rowId xmlns:a16="http://schemas.microsoft.com/office/drawing/2014/main" val="3094531969"/>
                  </a:ext>
                </a:extLst>
              </a:tr>
              <a:tr h="648960">
                <a:tc>
                  <a:txBody>
                    <a:bodyPr/>
                    <a:lstStyle/>
                    <a:p>
                      <a:pPr marL="0" marR="0">
                        <a:lnSpc>
                          <a:spcPct val="200000"/>
                        </a:lnSpc>
                        <a:spcBef>
                          <a:spcPts val="0"/>
                        </a:spcBef>
                        <a:spcAft>
                          <a:spcPts val="0"/>
                        </a:spcAft>
                      </a:pPr>
                      <a:r>
                        <a:rPr lang="en-US" sz="1800">
                          <a:solidFill>
                            <a:schemeClr val="tx1"/>
                          </a:solidFill>
                          <a:effectLst/>
                        </a:rPr>
                        <a:t>Wi-Fi</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tc>
                  <a:txBody>
                    <a:bodyPr/>
                    <a:lstStyle/>
                    <a:p>
                      <a:pPr marL="0" marR="0">
                        <a:lnSpc>
                          <a:spcPct val="200000"/>
                        </a:lnSpc>
                        <a:spcBef>
                          <a:spcPts val="0"/>
                        </a:spcBef>
                        <a:spcAft>
                          <a:spcPts val="0"/>
                        </a:spcAft>
                      </a:pPr>
                      <a:r>
                        <a:rPr lang="en-US" sz="1800">
                          <a:effectLst/>
                        </a:rPr>
                        <a:t>24 Hours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tc>
                  <a:txBody>
                    <a:bodyPr/>
                    <a:lstStyle/>
                    <a:p>
                      <a:pPr marL="0" marR="0">
                        <a:lnSpc>
                          <a:spcPct val="200000"/>
                        </a:lnSpc>
                        <a:spcBef>
                          <a:spcPts val="0"/>
                        </a:spcBef>
                        <a:spcAft>
                          <a:spcPts val="0"/>
                        </a:spcAft>
                      </a:pPr>
                      <a:r>
                        <a:rPr lang="en-US" sz="1800">
                          <a:effectLst/>
                        </a:rPr>
                        <a:t>High</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extLst>
                  <a:ext uri="{0D108BD9-81ED-4DB2-BD59-A6C34878D82A}">
                    <a16:rowId xmlns:a16="http://schemas.microsoft.com/office/drawing/2014/main" val="3165062648"/>
                  </a:ext>
                </a:extLst>
              </a:tr>
              <a:tr h="648960">
                <a:tc>
                  <a:txBody>
                    <a:bodyPr/>
                    <a:lstStyle/>
                    <a:p>
                      <a:pPr marL="0" marR="0">
                        <a:lnSpc>
                          <a:spcPct val="200000"/>
                        </a:lnSpc>
                        <a:spcBef>
                          <a:spcPts val="0"/>
                        </a:spcBef>
                        <a:spcAft>
                          <a:spcPts val="0"/>
                        </a:spcAft>
                      </a:pPr>
                      <a:r>
                        <a:rPr lang="en-US" sz="1800">
                          <a:solidFill>
                            <a:schemeClr val="tx1"/>
                          </a:solidFill>
                          <a:effectLst/>
                        </a:rPr>
                        <a:t>Firewalls</a:t>
                      </a:r>
                      <a:endParaRPr lang="en-US" sz="18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tc>
                  <a:txBody>
                    <a:bodyPr/>
                    <a:lstStyle/>
                    <a:p>
                      <a:pPr marL="0" marR="0">
                        <a:lnSpc>
                          <a:spcPct val="200000"/>
                        </a:lnSpc>
                        <a:spcBef>
                          <a:spcPts val="0"/>
                        </a:spcBef>
                        <a:spcAft>
                          <a:spcPts val="0"/>
                        </a:spcAft>
                      </a:pPr>
                      <a:r>
                        <a:rPr lang="en-US" sz="1800">
                          <a:effectLst/>
                        </a:rPr>
                        <a:t>36 Hours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tc>
                  <a:txBody>
                    <a:bodyPr/>
                    <a:lstStyle/>
                    <a:p>
                      <a:pPr marL="0" marR="0">
                        <a:lnSpc>
                          <a:spcPct val="200000"/>
                        </a:lnSpc>
                        <a:spcBef>
                          <a:spcPts val="0"/>
                        </a:spcBef>
                        <a:spcAft>
                          <a:spcPts val="0"/>
                        </a:spcAft>
                      </a:pPr>
                      <a:r>
                        <a:rPr lang="en-US" sz="1800">
                          <a:effectLst/>
                        </a:rPr>
                        <a:t>Medium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extLst>
                  <a:ext uri="{0D108BD9-81ED-4DB2-BD59-A6C34878D82A}">
                    <a16:rowId xmlns:a16="http://schemas.microsoft.com/office/drawing/2014/main" val="163649344"/>
                  </a:ext>
                </a:extLst>
              </a:tr>
              <a:tr h="835680">
                <a:tc>
                  <a:txBody>
                    <a:bodyPr/>
                    <a:lstStyle/>
                    <a:p>
                      <a:pPr marL="0" marR="0">
                        <a:lnSpc>
                          <a:spcPct val="200000"/>
                        </a:lnSpc>
                        <a:spcBef>
                          <a:spcPts val="0"/>
                        </a:spcBef>
                        <a:spcAft>
                          <a:spcPts val="0"/>
                        </a:spcAft>
                      </a:pPr>
                      <a:r>
                        <a:rPr lang="en-US" sz="1800" dirty="0">
                          <a:solidFill>
                            <a:schemeClr val="tx1"/>
                          </a:solidFill>
                          <a:effectLst/>
                        </a:rPr>
                        <a:t>VPN</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tc>
                  <a:txBody>
                    <a:bodyPr/>
                    <a:lstStyle/>
                    <a:p>
                      <a:pPr marL="0" marR="0">
                        <a:lnSpc>
                          <a:spcPct val="200000"/>
                        </a:lnSpc>
                        <a:spcBef>
                          <a:spcPts val="0"/>
                        </a:spcBef>
                        <a:spcAft>
                          <a:spcPts val="0"/>
                        </a:spcAft>
                      </a:pPr>
                      <a:r>
                        <a:rPr lang="en-US" sz="1800">
                          <a:effectLst/>
                        </a:rPr>
                        <a:t> 36 Hours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tc>
                  <a:txBody>
                    <a:bodyPr/>
                    <a:lstStyle/>
                    <a:p>
                      <a:pPr marL="0" marR="0">
                        <a:lnSpc>
                          <a:spcPct val="200000"/>
                        </a:lnSpc>
                        <a:spcBef>
                          <a:spcPts val="0"/>
                        </a:spcBef>
                        <a:spcAft>
                          <a:spcPts val="0"/>
                        </a:spcAft>
                      </a:pPr>
                      <a:r>
                        <a:rPr lang="en-US" sz="1800" dirty="0">
                          <a:effectLst/>
                        </a:rPr>
                        <a:t>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137427" marR="137427" marT="0" marB="0"/>
                </a:tc>
                <a:extLst>
                  <a:ext uri="{0D108BD9-81ED-4DB2-BD59-A6C34878D82A}">
                    <a16:rowId xmlns:a16="http://schemas.microsoft.com/office/drawing/2014/main" val="2862814105"/>
                  </a:ext>
                </a:extLst>
              </a:tr>
            </a:tbl>
          </a:graphicData>
        </a:graphic>
      </p:graphicFrame>
    </p:spTree>
    <p:extLst>
      <p:ext uri="{BB962C8B-B14F-4D97-AF65-F5344CB8AC3E}">
        <p14:creationId xmlns:p14="http://schemas.microsoft.com/office/powerpoint/2010/main" val="103974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11">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AA02AE0-490F-1149-8B16-A39D05A951B4}"/>
              </a:ext>
            </a:extLst>
          </p:cNvPr>
          <p:cNvSpPr>
            <a:spLocks noGrp="1"/>
          </p:cNvSpPr>
          <p:nvPr>
            <p:ph type="title"/>
          </p:nvPr>
        </p:nvSpPr>
        <p:spPr>
          <a:xfrm>
            <a:off x="590360" y="357351"/>
            <a:ext cx="3111668" cy="1387366"/>
          </a:xfrm>
        </p:spPr>
        <p:txBody>
          <a:bodyPr anchor="b">
            <a:noAutofit/>
          </a:bodyPr>
          <a:lstStyle/>
          <a:p>
            <a:r>
              <a:rPr lang="en-US" sz="2400" dirty="0"/>
              <a:t>Recovery point objective (RPO) and Recovery Time Objective (RTO)</a:t>
            </a:r>
          </a:p>
        </p:txBody>
      </p:sp>
      <p:sp>
        <p:nvSpPr>
          <p:cNvPr id="26" name="Rectangle 13">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Content Placeholder 8">
            <a:extLst>
              <a:ext uri="{FF2B5EF4-FFF2-40B4-BE49-F238E27FC236}">
                <a16:creationId xmlns:a16="http://schemas.microsoft.com/office/drawing/2014/main" id="{647614AC-8956-4359-BB3F-4A0DF517408A}"/>
              </a:ext>
            </a:extLst>
          </p:cNvPr>
          <p:cNvSpPr>
            <a:spLocks noGrp="1"/>
          </p:cNvSpPr>
          <p:nvPr>
            <p:ph idx="1"/>
          </p:nvPr>
        </p:nvSpPr>
        <p:spPr>
          <a:xfrm>
            <a:off x="605197" y="1828800"/>
            <a:ext cx="3111668" cy="4379587"/>
          </a:xfrm>
        </p:spPr>
        <p:txBody>
          <a:bodyPr>
            <a:normAutofit lnSpcReduction="10000"/>
          </a:bodyPr>
          <a:lstStyle/>
          <a:p>
            <a:r>
              <a:rPr lang="en-US" sz="1600" dirty="0"/>
              <a:t>Recovery time objective (RTO) is the time in which the system or function must be </a:t>
            </a:r>
            <a:br>
              <a:rPr lang="en-US" sz="1600" dirty="0"/>
            </a:br>
            <a:r>
              <a:rPr lang="en-US" sz="1600" dirty="0"/>
              <a:t>recovered, this applies to the systems or functions</a:t>
            </a:r>
          </a:p>
          <a:p>
            <a:r>
              <a:rPr lang="en-US" sz="1600" dirty="0"/>
              <a:t>Recovery point objective (RPO) is the maximum amount of data loss an organization can accept</a:t>
            </a:r>
          </a:p>
          <a:p>
            <a:r>
              <a:rPr lang="en-US" sz="1600" dirty="0"/>
              <a:t>The difference between an RTO and RPO is that RPO is not considered part of the MAO</a:t>
            </a:r>
          </a:p>
          <a:p>
            <a:pPr lvl="1"/>
            <a:r>
              <a:rPr lang="en-US" sz="1400" dirty="0"/>
              <a:t>Instead, the RPO is like a factor or contribution about how much data loss and cost the business process can tolerate during the recovery process </a:t>
            </a:r>
          </a:p>
        </p:txBody>
      </p:sp>
      <p:sp>
        <p:nvSpPr>
          <p:cNvPr id="27" name="Rectangle 15">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3">
            <a:extLst>
              <a:ext uri="{FF2B5EF4-FFF2-40B4-BE49-F238E27FC236}">
                <a16:creationId xmlns:a16="http://schemas.microsoft.com/office/drawing/2014/main" id="{6E1BBB2F-3EB0-9241-B652-388597AAF96A}"/>
              </a:ext>
            </a:extLst>
          </p:cNvPr>
          <p:cNvGraphicFramePr>
            <a:graphicFrameLocks/>
          </p:cNvGraphicFramePr>
          <p:nvPr/>
        </p:nvGraphicFramePr>
        <p:xfrm>
          <a:off x="4711748" y="1682722"/>
          <a:ext cx="6074784" cy="3486414"/>
        </p:xfrm>
        <a:graphic>
          <a:graphicData uri="http://schemas.openxmlformats.org/drawingml/2006/table">
            <a:tbl>
              <a:tblPr firstRow="1" firstCol="1" bandRow="1">
                <a:noFill/>
                <a:tableStyleId>{5C22544A-7EE6-4342-B048-85BDC9FD1C3A}</a:tableStyleId>
              </a:tblPr>
              <a:tblGrid>
                <a:gridCol w="3037392">
                  <a:extLst>
                    <a:ext uri="{9D8B030D-6E8A-4147-A177-3AD203B41FA5}">
                      <a16:colId xmlns:a16="http://schemas.microsoft.com/office/drawing/2014/main" val="3833440040"/>
                    </a:ext>
                  </a:extLst>
                </a:gridCol>
                <a:gridCol w="3037392">
                  <a:extLst>
                    <a:ext uri="{9D8B030D-6E8A-4147-A177-3AD203B41FA5}">
                      <a16:colId xmlns:a16="http://schemas.microsoft.com/office/drawing/2014/main" val="1137829055"/>
                    </a:ext>
                  </a:extLst>
                </a:gridCol>
              </a:tblGrid>
              <a:tr h="963845">
                <a:tc>
                  <a:txBody>
                    <a:bodyPr/>
                    <a:lstStyle/>
                    <a:p>
                      <a:pPr marL="0" marR="0">
                        <a:lnSpc>
                          <a:spcPct val="200000"/>
                        </a:lnSpc>
                        <a:spcBef>
                          <a:spcPts val="0"/>
                        </a:spcBef>
                        <a:spcAft>
                          <a:spcPts val="0"/>
                        </a:spcAft>
                      </a:pPr>
                      <a:r>
                        <a:rPr lang="en-US" sz="1600" b="1" cap="none" spc="30">
                          <a:solidFill>
                            <a:schemeClr val="tx1"/>
                          </a:solidFill>
                          <a:effectLst/>
                        </a:rPr>
                        <a:t>Systems/Functions</a:t>
                      </a:r>
                      <a:endParaRPr lang="en-US" sz="1600" b="1" cap="none" spc="3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356"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marL="0" marR="0">
                        <a:lnSpc>
                          <a:spcPct val="200000"/>
                        </a:lnSpc>
                        <a:spcBef>
                          <a:spcPts val="0"/>
                        </a:spcBef>
                        <a:spcAft>
                          <a:spcPts val="0"/>
                        </a:spcAft>
                      </a:pPr>
                      <a:r>
                        <a:rPr lang="en-US" sz="1600" b="1" cap="none" spc="30">
                          <a:solidFill>
                            <a:schemeClr val="tx1"/>
                          </a:solidFill>
                          <a:effectLst/>
                        </a:rPr>
                        <a:t>Recovery Time Objective (RTO) </a:t>
                      </a:r>
                      <a:endParaRPr lang="en-US" sz="1600" b="1" cap="none" spc="3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9356"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2599431423"/>
                  </a:ext>
                </a:extLst>
              </a:tr>
              <a:tr h="358056">
                <a:tc>
                  <a:txBody>
                    <a:bodyPr/>
                    <a:lstStyle/>
                    <a:p>
                      <a:pPr marL="0" marR="0">
                        <a:lnSpc>
                          <a:spcPct val="200000"/>
                        </a:lnSpc>
                        <a:spcBef>
                          <a:spcPts val="0"/>
                        </a:spcBef>
                        <a:spcAft>
                          <a:spcPts val="0"/>
                        </a:spcAft>
                      </a:pPr>
                      <a:r>
                        <a:rPr lang="en-US" sz="1200" b="1" cap="none" spc="0">
                          <a:solidFill>
                            <a:schemeClr val="tx1"/>
                          </a:solidFill>
                          <a:effectLst/>
                        </a:rPr>
                        <a:t>Internet Connection</a:t>
                      </a:r>
                      <a:endParaRPr lang="en-US"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0169"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marL="0" marR="0">
                        <a:lnSpc>
                          <a:spcPct val="200000"/>
                        </a:lnSpc>
                        <a:spcBef>
                          <a:spcPts val="0"/>
                        </a:spcBef>
                        <a:spcAft>
                          <a:spcPts val="0"/>
                        </a:spcAft>
                      </a:pPr>
                      <a:r>
                        <a:rPr lang="en-US" sz="1200" cap="none" spc="0">
                          <a:solidFill>
                            <a:schemeClr val="tx1"/>
                          </a:solidFill>
                          <a:effectLst/>
                        </a:rPr>
                        <a:t>6 hours</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0169" marT="0" marB="0">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67660303"/>
                  </a:ext>
                </a:extLst>
              </a:tr>
              <a:tr h="732289">
                <a:tc>
                  <a:txBody>
                    <a:bodyPr/>
                    <a:lstStyle/>
                    <a:p>
                      <a:pPr marL="0" marR="0">
                        <a:lnSpc>
                          <a:spcPct val="200000"/>
                        </a:lnSpc>
                        <a:spcBef>
                          <a:spcPts val="0"/>
                        </a:spcBef>
                        <a:spcAft>
                          <a:spcPts val="0"/>
                        </a:spcAft>
                      </a:pPr>
                      <a:r>
                        <a:rPr lang="en-US" sz="1200" b="1" cap="none" spc="0">
                          <a:solidFill>
                            <a:schemeClr val="tx1"/>
                          </a:solidFill>
                          <a:effectLst/>
                        </a:rPr>
                        <a:t>Company Equipment such as desktop computers, phone, printer, etc. </a:t>
                      </a:r>
                      <a:endParaRPr lang="en-US"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779" marR="70169"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nSpc>
                          <a:spcPct val="200000"/>
                        </a:lnSpc>
                        <a:spcBef>
                          <a:spcPts val="0"/>
                        </a:spcBef>
                        <a:spcAft>
                          <a:spcPts val="0"/>
                        </a:spcAft>
                      </a:pPr>
                      <a:r>
                        <a:rPr lang="en-US" sz="1200" cap="none" spc="0">
                          <a:solidFill>
                            <a:schemeClr val="tx1"/>
                          </a:solidFill>
                          <a:effectLst/>
                        </a:rPr>
                        <a:t>5 Hours</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779" marR="70169"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942388256"/>
                  </a:ext>
                </a:extLst>
              </a:tr>
              <a:tr h="358056">
                <a:tc>
                  <a:txBody>
                    <a:bodyPr/>
                    <a:lstStyle/>
                    <a:p>
                      <a:pPr marL="0" marR="0">
                        <a:lnSpc>
                          <a:spcPct val="200000"/>
                        </a:lnSpc>
                        <a:spcBef>
                          <a:spcPts val="0"/>
                        </a:spcBef>
                        <a:spcAft>
                          <a:spcPts val="0"/>
                        </a:spcAft>
                      </a:pPr>
                      <a:r>
                        <a:rPr lang="en-US" sz="1200" b="1" cap="none" spc="0">
                          <a:solidFill>
                            <a:schemeClr val="tx1"/>
                          </a:solidFill>
                          <a:effectLst/>
                        </a:rPr>
                        <a:t>Password Protection/Protocols</a:t>
                      </a:r>
                      <a:endParaRPr lang="en-US"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0169"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nSpc>
                          <a:spcPct val="200000"/>
                        </a:lnSpc>
                        <a:spcBef>
                          <a:spcPts val="0"/>
                        </a:spcBef>
                        <a:spcAft>
                          <a:spcPts val="0"/>
                        </a:spcAft>
                      </a:pPr>
                      <a:r>
                        <a:rPr lang="en-US" sz="1200" cap="none" spc="0">
                          <a:solidFill>
                            <a:schemeClr val="tx1"/>
                          </a:solidFill>
                          <a:effectLst/>
                        </a:rPr>
                        <a:t>24 Hours</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0169"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900548716"/>
                  </a:ext>
                </a:extLst>
              </a:tr>
              <a:tr h="358056">
                <a:tc>
                  <a:txBody>
                    <a:bodyPr/>
                    <a:lstStyle/>
                    <a:p>
                      <a:pPr marL="0" marR="0">
                        <a:lnSpc>
                          <a:spcPct val="200000"/>
                        </a:lnSpc>
                        <a:spcBef>
                          <a:spcPts val="0"/>
                        </a:spcBef>
                        <a:spcAft>
                          <a:spcPts val="0"/>
                        </a:spcAft>
                      </a:pPr>
                      <a:r>
                        <a:rPr lang="en-US" sz="1200" b="1" cap="none" spc="0">
                          <a:solidFill>
                            <a:schemeClr val="tx1"/>
                          </a:solidFill>
                          <a:effectLst/>
                        </a:rPr>
                        <a:t>File Sharing Abilities </a:t>
                      </a:r>
                      <a:endParaRPr lang="en-US"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779" marR="70169"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nSpc>
                          <a:spcPct val="200000"/>
                        </a:lnSpc>
                        <a:spcBef>
                          <a:spcPts val="0"/>
                        </a:spcBef>
                        <a:spcAft>
                          <a:spcPts val="0"/>
                        </a:spcAft>
                      </a:pPr>
                      <a:r>
                        <a:rPr lang="en-US" sz="1200" cap="none" spc="0">
                          <a:solidFill>
                            <a:schemeClr val="tx1"/>
                          </a:solidFill>
                          <a:effectLst/>
                        </a:rPr>
                        <a:t>12 Hours</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779" marR="70169"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988309997"/>
                  </a:ext>
                </a:extLst>
              </a:tr>
              <a:tr h="358056">
                <a:tc>
                  <a:txBody>
                    <a:bodyPr/>
                    <a:lstStyle/>
                    <a:p>
                      <a:pPr marL="0" marR="0">
                        <a:lnSpc>
                          <a:spcPct val="200000"/>
                        </a:lnSpc>
                        <a:spcBef>
                          <a:spcPts val="0"/>
                        </a:spcBef>
                        <a:spcAft>
                          <a:spcPts val="0"/>
                        </a:spcAft>
                      </a:pPr>
                      <a:r>
                        <a:rPr lang="en-US" sz="1200" b="1" cap="none" spc="0">
                          <a:solidFill>
                            <a:schemeClr val="tx1"/>
                          </a:solidFill>
                          <a:effectLst/>
                        </a:rPr>
                        <a:t>Network Connectivity </a:t>
                      </a:r>
                      <a:endParaRPr lang="en-US"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0169"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marL="0" marR="0">
                        <a:lnSpc>
                          <a:spcPct val="200000"/>
                        </a:lnSpc>
                        <a:spcBef>
                          <a:spcPts val="0"/>
                        </a:spcBef>
                        <a:spcAft>
                          <a:spcPts val="0"/>
                        </a:spcAft>
                      </a:pPr>
                      <a:r>
                        <a:rPr lang="en-US" sz="1200" cap="none" spc="0">
                          <a:solidFill>
                            <a:schemeClr val="tx1"/>
                          </a:solidFill>
                          <a:effectLst/>
                        </a:rPr>
                        <a:t>7-8 Hours</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70169"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4113061530"/>
                  </a:ext>
                </a:extLst>
              </a:tr>
              <a:tr h="358056">
                <a:tc>
                  <a:txBody>
                    <a:bodyPr/>
                    <a:lstStyle/>
                    <a:p>
                      <a:pPr marL="0" marR="0">
                        <a:lnSpc>
                          <a:spcPct val="200000"/>
                        </a:lnSpc>
                        <a:spcBef>
                          <a:spcPts val="0"/>
                        </a:spcBef>
                        <a:spcAft>
                          <a:spcPts val="0"/>
                        </a:spcAft>
                      </a:pPr>
                      <a:r>
                        <a:rPr lang="en-US" sz="1200" b="1" cap="none" spc="0">
                          <a:solidFill>
                            <a:schemeClr val="tx1"/>
                          </a:solidFill>
                          <a:effectLst/>
                        </a:rPr>
                        <a:t>Antivirus Software</a:t>
                      </a:r>
                      <a:endParaRPr lang="en-US" sz="12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779" marR="70169"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marL="0" marR="0">
                        <a:lnSpc>
                          <a:spcPct val="200000"/>
                        </a:lnSpc>
                        <a:spcBef>
                          <a:spcPts val="0"/>
                        </a:spcBef>
                        <a:spcAft>
                          <a:spcPts val="0"/>
                        </a:spcAft>
                      </a:pPr>
                      <a:r>
                        <a:rPr lang="en-US" sz="1200" cap="none" spc="0">
                          <a:solidFill>
                            <a:schemeClr val="tx1"/>
                          </a:solidFill>
                          <a:effectLst/>
                        </a:rPr>
                        <a:t>8 Hours</a:t>
                      </a:r>
                      <a:endParaRPr lang="en-US" sz="12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6779" marR="70169"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797349846"/>
                  </a:ext>
                </a:extLst>
              </a:tr>
            </a:tbl>
          </a:graphicData>
        </a:graphic>
      </p:graphicFrame>
    </p:spTree>
    <p:extLst>
      <p:ext uri="{BB962C8B-B14F-4D97-AF65-F5344CB8AC3E}">
        <p14:creationId xmlns:p14="http://schemas.microsoft.com/office/powerpoint/2010/main" val="56841295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684</TotalTime>
  <Words>1859</Words>
  <Application>Microsoft Macintosh PowerPoint</Application>
  <PresentationFormat>Widescreen</PresentationFormat>
  <Paragraphs>231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Gill Sans MT</vt:lpstr>
      <vt:lpstr>Impact</vt:lpstr>
      <vt:lpstr>Badge</vt:lpstr>
      <vt:lpstr>RMP For all office workers/employees to work from home </vt:lpstr>
      <vt:lpstr>Why have employees work from home?</vt:lpstr>
      <vt:lpstr>Security Risk/Threats Involved in Working from Home  </vt:lpstr>
      <vt:lpstr>Risk Impact level and annual occurrence</vt:lpstr>
      <vt:lpstr>Control threats </vt:lpstr>
      <vt:lpstr>Risk Mitigation </vt:lpstr>
      <vt:lpstr>Critical Business Functions &amp; Critical Resources </vt:lpstr>
      <vt:lpstr>Maximum Acceptable outage (MAO) &amp; Impact</vt:lpstr>
      <vt:lpstr>Recovery point objective (RPO) and Recovery Time Objective (RTO)</vt:lpstr>
      <vt:lpstr>Business Continuity Plan (BCP) </vt:lpstr>
      <vt:lpstr>Notification/ Activation phase</vt:lpstr>
      <vt:lpstr>Recovery Phase</vt:lpstr>
      <vt:lpstr>Reconstruction Phase </vt:lpstr>
      <vt:lpstr>Plan Training, Testing, and Exercising Phase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RMP For all office workers/employees to work from home </dc:title>
  <dc:creator>Kaleb Alstott</dc:creator>
  <cp:lastModifiedBy>Kaleb Alstott</cp:lastModifiedBy>
  <cp:revision>3</cp:revision>
  <dcterms:created xsi:type="dcterms:W3CDTF">2021-12-15T16:01:21Z</dcterms:created>
  <dcterms:modified xsi:type="dcterms:W3CDTF">2021-12-16T03:25:34Z</dcterms:modified>
</cp:coreProperties>
</file>