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8" r:id="rId1"/>
  </p:sldMasterIdLst>
  <p:notesMasterIdLst>
    <p:notesMasterId r:id="rId17"/>
  </p:notesMasterIdLst>
  <p:sldIdLst>
    <p:sldId id="566" r:id="rId2"/>
    <p:sldId id="597" r:id="rId3"/>
    <p:sldId id="600" r:id="rId4"/>
    <p:sldId id="596" r:id="rId5"/>
    <p:sldId id="583" r:id="rId6"/>
    <p:sldId id="613" r:id="rId7"/>
    <p:sldId id="601" r:id="rId8"/>
    <p:sldId id="618" r:id="rId9"/>
    <p:sldId id="619" r:id="rId10"/>
    <p:sldId id="602" r:id="rId11"/>
    <p:sldId id="621" r:id="rId12"/>
    <p:sldId id="614" r:id="rId13"/>
    <p:sldId id="615" r:id="rId14"/>
    <p:sldId id="620" r:id="rId15"/>
    <p:sldId id="5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sa,Awad"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7942"/>
    <a:srgbClr val="FFC000"/>
    <a:srgbClr val="009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2606" autoAdjust="0"/>
  </p:normalViewPr>
  <p:slideViewPr>
    <p:cSldViewPr snapToGrid="0" snapToObjects="1">
      <p:cViewPr varScale="1">
        <p:scale>
          <a:sx n="114" d="100"/>
          <a:sy n="114" d="100"/>
        </p:scale>
        <p:origin x="336" y="16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p:cViewPr varScale="1">
        <p:scale>
          <a:sx n="77" d="100"/>
          <a:sy n="77" d="100"/>
        </p:scale>
        <p:origin x="22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6509D-6B5B-40FF-A685-F7A15BB3FC0B}"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E78E84FB-9FE8-4BB6-AB59-7CF26623C703}">
      <dgm:prSet phldrT="[Text]" custT="1"/>
      <dgm:spPr/>
      <dgm:t>
        <a:bodyPr/>
        <a:lstStyle/>
        <a:p>
          <a:r>
            <a:rPr lang="en-US" sz="3600" dirty="0">
              <a:solidFill>
                <a:schemeClr val="tx1"/>
              </a:solidFill>
              <a:latin typeface="Times New Roman" panose="02020603050405020304" pitchFamily="18" charset="0"/>
              <a:cs typeface="Times New Roman" panose="02020603050405020304" pitchFamily="18" charset="0"/>
            </a:rPr>
            <a:t>Thank you for listening!</a:t>
          </a:r>
        </a:p>
      </dgm:t>
    </dgm:pt>
    <dgm:pt modelId="{A7532905-D6DD-4509-BB3A-F629AAC0FB1A}" type="parTrans" cxnId="{F24E8D4B-C866-4527-B708-BAFCA312EFD5}">
      <dgm:prSet/>
      <dgm:spPr/>
      <dgm:t>
        <a:bodyPr/>
        <a:lstStyle/>
        <a:p>
          <a:endParaRPr lang="en-US">
            <a:solidFill>
              <a:schemeClr val="tx1"/>
            </a:solidFill>
          </a:endParaRPr>
        </a:p>
      </dgm:t>
    </dgm:pt>
    <dgm:pt modelId="{7CA101BE-6449-4F31-AFBA-D68A8145469E}" type="sibTrans" cxnId="{F24E8D4B-C866-4527-B708-BAFCA312EFD5}">
      <dgm:prSet/>
      <dgm:spPr/>
      <dgm:t>
        <a:bodyPr/>
        <a:lstStyle/>
        <a:p>
          <a:endParaRPr lang="en-US">
            <a:solidFill>
              <a:schemeClr val="tx1"/>
            </a:solidFill>
          </a:endParaRPr>
        </a:p>
      </dgm:t>
    </dgm:pt>
    <dgm:pt modelId="{575A7150-53E6-4088-A21A-D3961B79AA23}">
      <dgm:prSet phldrT="[Text]" custT="1"/>
      <dgm:spPr/>
      <dgm:t>
        <a:bodyPr/>
        <a:lstStyle/>
        <a:p>
          <a:r>
            <a:rPr lang="en-US" sz="3600" dirty="0">
              <a:latin typeface="Times New Roman" panose="02020603050405020304" pitchFamily="18" charset="0"/>
              <a:cs typeface="Times New Roman" panose="02020603050405020304" pitchFamily="18" charset="0"/>
            </a:rPr>
            <a:t>Questions?</a:t>
          </a:r>
        </a:p>
      </dgm:t>
    </dgm:pt>
    <dgm:pt modelId="{87429776-6F14-4480-A10D-84602B62C4DC}" type="parTrans" cxnId="{841400A5-BE56-4C15-9ED4-98B35DEDB06F}">
      <dgm:prSet/>
      <dgm:spPr/>
      <dgm:t>
        <a:bodyPr/>
        <a:lstStyle/>
        <a:p>
          <a:endParaRPr lang="en-US">
            <a:solidFill>
              <a:schemeClr val="tx1"/>
            </a:solidFill>
          </a:endParaRPr>
        </a:p>
      </dgm:t>
    </dgm:pt>
    <dgm:pt modelId="{EBC24C4C-9E37-4164-8FF0-094C0CD10F5A}" type="sibTrans" cxnId="{841400A5-BE56-4C15-9ED4-98B35DEDB06F}">
      <dgm:prSet/>
      <dgm:spPr/>
      <dgm:t>
        <a:bodyPr/>
        <a:lstStyle/>
        <a:p>
          <a:endParaRPr lang="en-US">
            <a:solidFill>
              <a:schemeClr val="tx1"/>
            </a:solidFill>
          </a:endParaRPr>
        </a:p>
      </dgm:t>
    </dgm:pt>
    <dgm:pt modelId="{7108429F-E453-49D0-B9DF-66BF8A0FDABA}">
      <dgm:prSet phldrT="[Text]" custT="1"/>
      <dgm:spPr/>
      <dgm:t>
        <a:bodyPr/>
        <a:lstStyle/>
        <a:p>
          <a:r>
            <a:rPr lang="en-US" sz="3600">
              <a:latin typeface="Times New Roman" panose="02020603050405020304" pitchFamily="18" charset="0"/>
              <a:cs typeface="Times New Roman" panose="02020603050405020304" pitchFamily="18" charset="0"/>
            </a:rPr>
            <a:t>Comments?</a:t>
          </a:r>
          <a:endParaRPr lang="en-US" sz="3600" dirty="0">
            <a:latin typeface="Times New Roman" panose="02020603050405020304" pitchFamily="18" charset="0"/>
            <a:cs typeface="Times New Roman" panose="02020603050405020304" pitchFamily="18" charset="0"/>
          </a:endParaRPr>
        </a:p>
      </dgm:t>
    </dgm:pt>
    <dgm:pt modelId="{03090E42-EB28-476B-AD4A-D50C047F0032}" type="parTrans" cxnId="{642D1EC1-B3AF-414B-89F3-C9EF2D94221C}">
      <dgm:prSet/>
      <dgm:spPr/>
      <dgm:t>
        <a:bodyPr/>
        <a:lstStyle/>
        <a:p>
          <a:endParaRPr lang="en-US">
            <a:solidFill>
              <a:schemeClr val="tx1"/>
            </a:solidFill>
          </a:endParaRPr>
        </a:p>
      </dgm:t>
    </dgm:pt>
    <dgm:pt modelId="{E239D35A-42A3-4204-B13F-CF491E6ADF2E}" type="sibTrans" cxnId="{642D1EC1-B3AF-414B-89F3-C9EF2D94221C}">
      <dgm:prSet/>
      <dgm:spPr/>
      <dgm:t>
        <a:bodyPr/>
        <a:lstStyle/>
        <a:p>
          <a:endParaRPr lang="en-US">
            <a:solidFill>
              <a:schemeClr val="tx1"/>
            </a:solidFill>
          </a:endParaRPr>
        </a:p>
      </dgm:t>
    </dgm:pt>
    <dgm:pt modelId="{EA2DF07B-2206-45F1-A634-CF30D2FE3ED5}">
      <dgm:prSet phldrT="[Text]" custT="1"/>
      <dgm:spPr/>
      <dgm:t>
        <a:bodyPr/>
        <a:lstStyle/>
        <a:p>
          <a:r>
            <a:rPr lang="en-US" sz="3600" dirty="0">
              <a:latin typeface="Times New Roman" panose="02020603050405020304" pitchFamily="18" charset="0"/>
              <a:cs typeface="Times New Roman" panose="02020603050405020304" pitchFamily="18" charset="0"/>
            </a:rPr>
            <a:t>Suggestions?</a:t>
          </a:r>
        </a:p>
      </dgm:t>
    </dgm:pt>
    <dgm:pt modelId="{9216D40F-FA13-4B85-B90E-84090E632A38}" type="parTrans" cxnId="{29E0D054-7B65-44B5-BB01-9E6C06E14EAD}">
      <dgm:prSet/>
      <dgm:spPr/>
      <dgm:t>
        <a:bodyPr/>
        <a:lstStyle/>
        <a:p>
          <a:endParaRPr lang="en-US">
            <a:solidFill>
              <a:schemeClr val="tx1"/>
            </a:solidFill>
          </a:endParaRPr>
        </a:p>
      </dgm:t>
    </dgm:pt>
    <dgm:pt modelId="{C0EF51B3-AFF5-43B3-8BF2-6AAD57FF034B}" type="sibTrans" cxnId="{29E0D054-7B65-44B5-BB01-9E6C06E14EAD}">
      <dgm:prSet/>
      <dgm:spPr/>
      <dgm:t>
        <a:bodyPr/>
        <a:lstStyle/>
        <a:p>
          <a:endParaRPr lang="en-US">
            <a:solidFill>
              <a:schemeClr val="tx1"/>
            </a:solidFill>
          </a:endParaRPr>
        </a:p>
      </dgm:t>
    </dgm:pt>
    <dgm:pt modelId="{A956B585-1CFD-4675-8758-06FF0D4D65C9}" type="pres">
      <dgm:prSet presAssocID="{2E76509D-6B5B-40FF-A685-F7A15BB3FC0B}" presName="linear" presStyleCnt="0">
        <dgm:presLayoutVars>
          <dgm:dir/>
          <dgm:animLvl val="lvl"/>
          <dgm:resizeHandles val="exact"/>
        </dgm:presLayoutVars>
      </dgm:prSet>
      <dgm:spPr/>
    </dgm:pt>
    <dgm:pt modelId="{9651ABDD-D7A9-4A46-BFA9-3E82668F6CF1}" type="pres">
      <dgm:prSet presAssocID="{E78E84FB-9FE8-4BB6-AB59-7CF26623C703}" presName="parentLin" presStyleCnt="0"/>
      <dgm:spPr/>
    </dgm:pt>
    <dgm:pt modelId="{C5B04ED4-4695-4865-B47D-49274CFEFB40}" type="pres">
      <dgm:prSet presAssocID="{E78E84FB-9FE8-4BB6-AB59-7CF26623C703}" presName="parentLeftMargin" presStyleLbl="node1" presStyleIdx="0" presStyleCnt="1"/>
      <dgm:spPr/>
    </dgm:pt>
    <dgm:pt modelId="{FC8CA8D4-3153-485D-AC9F-A0436EE28E16}" type="pres">
      <dgm:prSet presAssocID="{E78E84FB-9FE8-4BB6-AB59-7CF26623C703}" presName="parentText" presStyleLbl="node1" presStyleIdx="0" presStyleCnt="1" custScaleX="87669">
        <dgm:presLayoutVars>
          <dgm:chMax val="0"/>
          <dgm:bulletEnabled val="1"/>
        </dgm:presLayoutVars>
      </dgm:prSet>
      <dgm:spPr/>
    </dgm:pt>
    <dgm:pt modelId="{81E8BC2A-8181-4101-8035-3B062E502314}" type="pres">
      <dgm:prSet presAssocID="{E78E84FB-9FE8-4BB6-AB59-7CF26623C703}" presName="negativeSpace" presStyleCnt="0"/>
      <dgm:spPr/>
    </dgm:pt>
    <dgm:pt modelId="{9832BF95-721E-4FBA-8F32-9ED729DFD06D}" type="pres">
      <dgm:prSet presAssocID="{E78E84FB-9FE8-4BB6-AB59-7CF26623C703}" presName="childText" presStyleLbl="conFgAcc1" presStyleIdx="0" presStyleCnt="1" custScaleX="62128">
        <dgm:presLayoutVars>
          <dgm:bulletEnabled val="1"/>
        </dgm:presLayoutVars>
      </dgm:prSet>
      <dgm:spPr/>
    </dgm:pt>
  </dgm:ptLst>
  <dgm:cxnLst>
    <dgm:cxn modelId="{925AEF2A-9C50-4976-B408-6AA8D77C075A}" type="presOf" srcId="{E78E84FB-9FE8-4BB6-AB59-7CF26623C703}" destId="{FC8CA8D4-3153-485D-AC9F-A0436EE28E16}" srcOrd="1" destOrd="0" presId="urn:microsoft.com/office/officeart/2005/8/layout/list1"/>
    <dgm:cxn modelId="{8489602C-DA04-4EB4-879D-11714453F4FD}" type="presOf" srcId="{E78E84FB-9FE8-4BB6-AB59-7CF26623C703}" destId="{C5B04ED4-4695-4865-B47D-49274CFEFB40}" srcOrd="0" destOrd="0" presId="urn:microsoft.com/office/officeart/2005/8/layout/list1"/>
    <dgm:cxn modelId="{17AF5330-1421-4B89-AF89-8B0C7109EF62}" type="presOf" srcId="{7108429F-E453-49D0-B9DF-66BF8A0FDABA}" destId="{9832BF95-721E-4FBA-8F32-9ED729DFD06D}" srcOrd="0" destOrd="1" presId="urn:microsoft.com/office/officeart/2005/8/layout/list1"/>
    <dgm:cxn modelId="{8ACD6543-40C9-415E-9D7E-D30149CD422B}" type="presOf" srcId="{2E76509D-6B5B-40FF-A685-F7A15BB3FC0B}" destId="{A956B585-1CFD-4675-8758-06FF0D4D65C9}" srcOrd="0" destOrd="0" presId="urn:microsoft.com/office/officeart/2005/8/layout/list1"/>
    <dgm:cxn modelId="{F24E8D4B-C866-4527-B708-BAFCA312EFD5}" srcId="{2E76509D-6B5B-40FF-A685-F7A15BB3FC0B}" destId="{E78E84FB-9FE8-4BB6-AB59-7CF26623C703}" srcOrd="0" destOrd="0" parTransId="{A7532905-D6DD-4509-BB3A-F629AAC0FB1A}" sibTransId="{7CA101BE-6449-4F31-AFBA-D68A8145469E}"/>
    <dgm:cxn modelId="{29E0D054-7B65-44B5-BB01-9E6C06E14EAD}" srcId="{E78E84FB-9FE8-4BB6-AB59-7CF26623C703}" destId="{EA2DF07B-2206-45F1-A634-CF30D2FE3ED5}" srcOrd="2" destOrd="0" parTransId="{9216D40F-FA13-4B85-B90E-84090E632A38}" sibTransId="{C0EF51B3-AFF5-43B3-8BF2-6AAD57FF034B}"/>
    <dgm:cxn modelId="{841400A5-BE56-4C15-9ED4-98B35DEDB06F}" srcId="{E78E84FB-9FE8-4BB6-AB59-7CF26623C703}" destId="{575A7150-53E6-4088-A21A-D3961B79AA23}" srcOrd="0" destOrd="0" parTransId="{87429776-6F14-4480-A10D-84602B62C4DC}" sibTransId="{EBC24C4C-9E37-4164-8FF0-094C0CD10F5A}"/>
    <dgm:cxn modelId="{41088BB1-E130-489D-930F-E7ADD6DFAA6E}" type="presOf" srcId="{EA2DF07B-2206-45F1-A634-CF30D2FE3ED5}" destId="{9832BF95-721E-4FBA-8F32-9ED729DFD06D}" srcOrd="0" destOrd="2" presId="urn:microsoft.com/office/officeart/2005/8/layout/list1"/>
    <dgm:cxn modelId="{642D1EC1-B3AF-414B-89F3-C9EF2D94221C}" srcId="{E78E84FB-9FE8-4BB6-AB59-7CF26623C703}" destId="{7108429F-E453-49D0-B9DF-66BF8A0FDABA}" srcOrd="1" destOrd="0" parTransId="{03090E42-EB28-476B-AD4A-D50C047F0032}" sibTransId="{E239D35A-42A3-4204-B13F-CF491E6ADF2E}"/>
    <dgm:cxn modelId="{57F7F2E2-3CE3-43CF-A895-1478FB1DB4F6}" type="presOf" srcId="{575A7150-53E6-4088-A21A-D3961B79AA23}" destId="{9832BF95-721E-4FBA-8F32-9ED729DFD06D}" srcOrd="0" destOrd="0" presId="urn:microsoft.com/office/officeart/2005/8/layout/list1"/>
    <dgm:cxn modelId="{725C92EC-EC55-49EF-B514-0FFC77426D4E}" type="presParOf" srcId="{A956B585-1CFD-4675-8758-06FF0D4D65C9}" destId="{9651ABDD-D7A9-4A46-BFA9-3E82668F6CF1}" srcOrd="0" destOrd="0" presId="urn:microsoft.com/office/officeart/2005/8/layout/list1"/>
    <dgm:cxn modelId="{9823690F-76B1-4365-8CD8-668256B6771D}" type="presParOf" srcId="{9651ABDD-D7A9-4A46-BFA9-3E82668F6CF1}" destId="{C5B04ED4-4695-4865-B47D-49274CFEFB40}" srcOrd="0" destOrd="0" presId="urn:microsoft.com/office/officeart/2005/8/layout/list1"/>
    <dgm:cxn modelId="{9A13E97B-0EDE-428B-A978-5908CCDE75E8}" type="presParOf" srcId="{9651ABDD-D7A9-4A46-BFA9-3E82668F6CF1}" destId="{FC8CA8D4-3153-485D-AC9F-A0436EE28E16}" srcOrd="1" destOrd="0" presId="urn:microsoft.com/office/officeart/2005/8/layout/list1"/>
    <dgm:cxn modelId="{4346FBFB-3D46-43DA-B57F-DEEDDE5D45D4}" type="presParOf" srcId="{A956B585-1CFD-4675-8758-06FF0D4D65C9}" destId="{81E8BC2A-8181-4101-8035-3B062E502314}" srcOrd="1" destOrd="0" presId="urn:microsoft.com/office/officeart/2005/8/layout/list1"/>
    <dgm:cxn modelId="{CF04B83A-340D-4D90-A70E-0413A78570D2}" type="presParOf" srcId="{A956B585-1CFD-4675-8758-06FF0D4D65C9}" destId="{9832BF95-721E-4FBA-8F32-9ED729DFD06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2BF95-721E-4FBA-8F32-9ED729DFD06D}">
      <dsp:nvSpPr>
        <dsp:cNvPr id="0" name=""/>
        <dsp:cNvSpPr/>
      </dsp:nvSpPr>
      <dsp:spPr>
        <a:xfrm>
          <a:off x="0" y="1155868"/>
          <a:ext cx="5112885" cy="31736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1353820" rIns="638708"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dirty="0">
              <a:latin typeface="Times New Roman" panose="02020603050405020304" pitchFamily="18" charset="0"/>
              <a:cs typeface="Times New Roman" panose="02020603050405020304" pitchFamily="18" charset="0"/>
            </a:rPr>
            <a:t>Questions?</a:t>
          </a:r>
        </a:p>
        <a:p>
          <a:pPr marL="285750" lvl="1" indent="-285750" algn="l" defTabSz="1600200">
            <a:lnSpc>
              <a:spcPct val="90000"/>
            </a:lnSpc>
            <a:spcBef>
              <a:spcPct val="0"/>
            </a:spcBef>
            <a:spcAft>
              <a:spcPct val="15000"/>
            </a:spcAft>
            <a:buChar char="•"/>
          </a:pPr>
          <a:r>
            <a:rPr lang="en-US" sz="3600" kern="1200">
              <a:latin typeface="Times New Roman" panose="02020603050405020304" pitchFamily="18" charset="0"/>
              <a:cs typeface="Times New Roman" panose="02020603050405020304" pitchFamily="18" charset="0"/>
            </a:rPr>
            <a:t>Comments?</a:t>
          </a:r>
          <a:endParaRPr lang="en-US" sz="3600" kern="1200" dirty="0">
            <a:latin typeface="Times New Roman" panose="02020603050405020304" pitchFamily="18" charset="0"/>
            <a:cs typeface="Times New Roman" panose="02020603050405020304" pitchFamily="18" charset="0"/>
          </a:endParaRPr>
        </a:p>
        <a:p>
          <a:pPr marL="285750" lvl="1" indent="-285750" algn="l" defTabSz="1600200">
            <a:lnSpc>
              <a:spcPct val="90000"/>
            </a:lnSpc>
            <a:spcBef>
              <a:spcPct val="0"/>
            </a:spcBef>
            <a:spcAft>
              <a:spcPct val="15000"/>
            </a:spcAft>
            <a:buChar char="•"/>
          </a:pPr>
          <a:r>
            <a:rPr lang="en-US" sz="3600" kern="1200" dirty="0">
              <a:latin typeface="Times New Roman" panose="02020603050405020304" pitchFamily="18" charset="0"/>
              <a:cs typeface="Times New Roman" panose="02020603050405020304" pitchFamily="18" charset="0"/>
            </a:rPr>
            <a:t>Suggestions?</a:t>
          </a:r>
        </a:p>
      </dsp:txBody>
      <dsp:txXfrm>
        <a:off x="0" y="1155868"/>
        <a:ext cx="5112885" cy="3173625"/>
      </dsp:txXfrm>
    </dsp:sp>
    <dsp:sp modelId="{FC8CA8D4-3153-485D-AC9F-A0436EE28E16}">
      <dsp:nvSpPr>
        <dsp:cNvPr id="0" name=""/>
        <dsp:cNvSpPr/>
      </dsp:nvSpPr>
      <dsp:spPr>
        <a:xfrm>
          <a:off x="411480" y="196468"/>
          <a:ext cx="5050365" cy="1918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tx1"/>
              </a:solidFill>
              <a:latin typeface="Times New Roman" panose="02020603050405020304" pitchFamily="18" charset="0"/>
              <a:cs typeface="Times New Roman" panose="02020603050405020304" pitchFamily="18" charset="0"/>
            </a:rPr>
            <a:t>Thank you for listening!</a:t>
          </a:r>
        </a:p>
      </dsp:txBody>
      <dsp:txXfrm>
        <a:off x="505148" y="290136"/>
        <a:ext cx="4863029" cy="17314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52B0-EE81-2E4A-8E17-0C28CC23E95E}"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3F87D-E088-4C49-9C96-AD1022634A04}" type="slidenum">
              <a:rPr lang="en-US" smtClean="0"/>
              <a:t>‹#›</a:t>
            </a:fld>
            <a:endParaRPr lang="en-US"/>
          </a:p>
        </p:txBody>
      </p:sp>
    </p:spTree>
    <p:extLst>
      <p:ext uri="{BB962C8B-B14F-4D97-AF65-F5344CB8AC3E}">
        <p14:creationId xmlns:p14="http://schemas.microsoft.com/office/powerpoint/2010/main" val="95582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1</a:t>
            </a:fld>
            <a:endParaRPr lang="en-US"/>
          </a:p>
        </p:txBody>
      </p:sp>
    </p:spTree>
    <p:extLst>
      <p:ext uri="{BB962C8B-B14F-4D97-AF65-F5344CB8AC3E}">
        <p14:creationId xmlns:p14="http://schemas.microsoft.com/office/powerpoint/2010/main" val="241852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10</a:t>
            </a:fld>
            <a:endParaRPr lang="en-US"/>
          </a:p>
        </p:txBody>
      </p:sp>
    </p:spTree>
    <p:extLst>
      <p:ext uri="{BB962C8B-B14F-4D97-AF65-F5344CB8AC3E}">
        <p14:creationId xmlns:p14="http://schemas.microsoft.com/office/powerpoint/2010/main" val="272990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11</a:t>
            </a:fld>
            <a:endParaRPr lang="en-US"/>
          </a:p>
        </p:txBody>
      </p:sp>
    </p:spTree>
    <p:extLst>
      <p:ext uri="{BB962C8B-B14F-4D97-AF65-F5344CB8AC3E}">
        <p14:creationId xmlns:p14="http://schemas.microsoft.com/office/powerpoint/2010/main" val="135221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12</a:t>
            </a:fld>
            <a:endParaRPr lang="en-US"/>
          </a:p>
        </p:txBody>
      </p:sp>
    </p:spTree>
    <p:extLst>
      <p:ext uri="{BB962C8B-B14F-4D97-AF65-F5344CB8AC3E}">
        <p14:creationId xmlns:p14="http://schemas.microsoft.com/office/powerpoint/2010/main" val="312970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13</a:t>
            </a:fld>
            <a:endParaRPr lang="en-US"/>
          </a:p>
        </p:txBody>
      </p:sp>
    </p:spTree>
    <p:extLst>
      <p:ext uri="{BB962C8B-B14F-4D97-AF65-F5344CB8AC3E}">
        <p14:creationId xmlns:p14="http://schemas.microsoft.com/office/powerpoint/2010/main" val="86304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14</a:t>
            </a:fld>
            <a:endParaRPr lang="en-US"/>
          </a:p>
        </p:txBody>
      </p:sp>
    </p:spTree>
    <p:extLst>
      <p:ext uri="{BB962C8B-B14F-4D97-AF65-F5344CB8AC3E}">
        <p14:creationId xmlns:p14="http://schemas.microsoft.com/office/powerpoint/2010/main" val="100581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15</a:t>
            </a:fld>
            <a:endParaRPr lang="en-US"/>
          </a:p>
        </p:txBody>
      </p:sp>
    </p:spTree>
    <p:extLst>
      <p:ext uri="{BB962C8B-B14F-4D97-AF65-F5344CB8AC3E}">
        <p14:creationId xmlns:p14="http://schemas.microsoft.com/office/powerpoint/2010/main" val="120400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2</a:t>
            </a:fld>
            <a:endParaRPr lang="en-US"/>
          </a:p>
        </p:txBody>
      </p:sp>
    </p:spTree>
    <p:extLst>
      <p:ext uri="{BB962C8B-B14F-4D97-AF65-F5344CB8AC3E}">
        <p14:creationId xmlns:p14="http://schemas.microsoft.com/office/powerpoint/2010/main" val="343877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3</a:t>
            </a:fld>
            <a:endParaRPr lang="en-US"/>
          </a:p>
        </p:txBody>
      </p:sp>
    </p:spTree>
    <p:extLst>
      <p:ext uri="{BB962C8B-B14F-4D97-AF65-F5344CB8AC3E}">
        <p14:creationId xmlns:p14="http://schemas.microsoft.com/office/powerpoint/2010/main" val="223045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4</a:t>
            </a:fld>
            <a:endParaRPr lang="en-US"/>
          </a:p>
        </p:txBody>
      </p:sp>
    </p:spTree>
    <p:extLst>
      <p:ext uri="{BB962C8B-B14F-4D97-AF65-F5344CB8AC3E}">
        <p14:creationId xmlns:p14="http://schemas.microsoft.com/office/powerpoint/2010/main" val="810580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5</a:t>
            </a:fld>
            <a:endParaRPr lang="en-US"/>
          </a:p>
        </p:txBody>
      </p:sp>
    </p:spTree>
    <p:extLst>
      <p:ext uri="{BB962C8B-B14F-4D97-AF65-F5344CB8AC3E}">
        <p14:creationId xmlns:p14="http://schemas.microsoft.com/office/powerpoint/2010/main" val="166479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6</a:t>
            </a:fld>
            <a:endParaRPr lang="en-US"/>
          </a:p>
        </p:txBody>
      </p:sp>
    </p:spTree>
    <p:extLst>
      <p:ext uri="{BB962C8B-B14F-4D97-AF65-F5344CB8AC3E}">
        <p14:creationId xmlns:p14="http://schemas.microsoft.com/office/powerpoint/2010/main" val="2845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7</a:t>
            </a:fld>
            <a:endParaRPr lang="en-US"/>
          </a:p>
        </p:txBody>
      </p:sp>
    </p:spTree>
    <p:extLst>
      <p:ext uri="{BB962C8B-B14F-4D97-AF65-F5344CB8AC3E}">
        <p14:creationId xmlns:p14="http://schemas.microsoft.com/office/powerpoint/2010/main" val="248786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8</a:t>
            </a:fld>
            <a:endParaRPr lang="en-US"/>
          </a:p>
        </p:txBody>
      </p:sp>
    </p:spTree>
    <p:extLst>
      <p:ext uri="{BB962C8B-B14F-4D97-AF65-F5344CB8AC3E}">
        <p14:creationId xmlns:p14="http://schemas.microsoft.com/office/powerpoint/2010/main" val="340217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73F87D-E088-4C49-9C96-AD1022634A04}" type="slidenum">
              <a:rPr lang="en-US" smtClean="0"/>
              <a:t>9</a:t>
            </a:fld>
            <a:endParaRPr lang="en-US"/>
          </a:p>
        </p:txBody>
      </p:sp>
    </p:spTree>
    <p:extLst>
      <p:ext uri="{BB962C8B-B14F-4D97-AF65-F5344CB8AC3E}">
        <p14:creationId xmlns:p14="http://schemas.microsoft.com/office/powerpoint/2010/main" val="2016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94E1-83AF-2E41-A9A4-382A6A414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B3F4A9-ECCD-4A42-9BC0-AE578BD89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6287AE-7C78-A842-8AF2-75E4F2EF63E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0AFFF20-E0F6-2D4E-B5A0-752A552FD048}"/>
              </a:ext>
            </a:extLst>
          </p:cNvPr>
          <p:cNvSpPr>
            <a:spLocks noGrp="1"/>
          </p:cNvSpPr>
          <p:nvPr>
            <p:ph type="ftr" sz="quarter" idx="11"/>
          </p:nvPr>
        </p:nvSpPr>
        <p:spPr/>
        <p:txBody>
          <a:body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96B381B7-B8E9-8040-81AF-2735DFF52286}"/>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47688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DD45-D955-0A41-B886-A28573AD4C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81E25-61B9-BE4A-87FB-93D6E01C4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76FEE-C15A-EC4C-8E2E-978D89EB6B6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B830AEB-94EB-0A4D-B9FD-ADAF35844509}"/>
              </a:ext>
            </a:extLst>
          </p:cNvPr>
          <p:cNvSpPr>
            <a:spLocks noGrp="1"/>
          </p:cNvSpPr>
          <p:nvPr>
            <p:ph type="ftr" sz="quarter" idx="11"/>
          </p:nvPr>
        </p:nvSpPr>
        <p:spPr/>
        <p:txBody>
          <a:body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9974EDBE-9476-4F4D-BABE-D781CBEFD3B6}"/>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62768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D49BD-4A8E-6145-B655-7BF49C11CC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E284D-DBF1-2B4B-98F8-6C19890B0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64897-8661-ED40-8339-06920C03111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3E2D4E8-D77F-EA4F-83FC-D8CB22325D6D}"/>
              </a:ext>
            </a:extLst>
          </p:cNvPr>
          <p:cNvSpPr>
            <a:spLocks noGrp="1"/>
          </p:cNvSpPr>
          <p:nvPr>
            <p:ph type="ftr" sz="quarter" idx="11"/>
          </p:nvPr>
        </p:nvSpPr>
        <p:spPr/>
        <p:txBody>
          <a:body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23DB7E6A-19CA-8743-BA80-FC8DF08C39BE}"/>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420932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p:nvPr>
        </p:nvSpPr>
        <p:spPr>
          <a:xfrm>
            <a:off x="838200" y="119320"/>
            <a:ext cx="10515600" cy="1325563"/>
          </a:xfrm>
        </p:spPr>
        <p:txBody>
          <a:bodyPr/>
          <a:lstStyle>
            <a:lvl1pPr algn="l">
              <a:defRPr>
                <a:solidFill>
                  <a:schemeClr val="bg1"/>
                </a:solidFill>
                <a:latin typeface="Arial" charset="0"/>
                <a:ea typeface="Arial" charset="0"/>
                <a:cs typeface="Arial" charset="0"/>
              </a:defRPr>
            </a:lvl1pPr>
          </a:lstStyle>
          <a:p>
            <a:r>
              <a:rPr lang="en-US" dirty="0"/>
              <a:t>Click to edit Master title style</a:t>
            </a:r>
          </a:p>
        </p:txBody>
      </p:sp>
      <p:sp>
        <p:nvSpPr>
          <p:cNvPr id="8" name="Content Placeholder 2"/>
          <p:cNvSpPr>
            <a:spLocks noGrp="1"/>
          </p:cNvSpPr>
          <p:nvPr>
            <p:ph idx="1" hasCustomPrompt="1"/>
          </p:nvPr>
        </p:nvSpPr>
        <p:spPr>
          <a:xfrm>
            <a:off x="838200" y="1825625"/>
            <a:ext cx="10515600" cy="4351339"/>
          </a:xfrm>
          <a:prstGeom prst="rect">
            <a:avLst/>
          </a:prstGeom>
        </p:spPr>
        <p:txBody>
          <a:bodyPr/>
          <a:lstStyle>
            <a:lvl1pPr>
              <a:defRPr lang="en-US" smtClean="0">
                <a:effectLst/>
              </a:defRPr>
            </a:lvl1pPr>
          </a:lstStyle>
          <a:p>
            <a:r>
              <a:rPr lang="en-US" dirty="0" err="1">
                <a:effectLst/>
                <a:latin typeface="Arial" charset="0"/>
              </a:rPr>
              <a:t>Nequiam</a:t>
            </a:r>
            <a:r>
              <a:rPr lang="en-US" dirty="0">
                <a:effectLst/>
                <a:latin typeface="Arial" charset="0"/>
              </a:rPr>
              <a:t> </a:t>
            </a:r>
            <a:r>
              <a:rPr lang="en-US" dirty="0" err="1">
                <a:effectLst/>
                <a:latin typeface="Arial" charset="0"/>
              </a:rPr>
              <a:t>dere</a:t>
            </a:r>
            <a:r>
              <a:rPr lang="en-US" dirty="0">
                <a:effectLst/>
                <a:latin typeface="Arial" charset="0"/>
              </a:rPr>
              <a:t> </a:t>
            </a:r>
            <a:r>
              <a:rPr lang="en-US" dirty="0" err="1">
                <a:effectLst/>
                <a:latin typeface="Arial" charset="0"/>
              </a:rPr>
              <a:t>reiunt</a:t>
            </a:r>
            <a:r>
              <a:rPr lang="en-US" dirty="0">
                <a:effectLst/>
                <a:latin typeface="Arial" charset="0"/>
              </a:rPr>
              <a:t> </a:t>
            </a:r>
            <a:r>
              <a:rPr lang="en-US" dirty="0" err="1">
                <a:effectLst/>
                <a:latin typeface="Arial" charset="0"/>
              </a:rPr>
              <a:t>officiae</a:t>
            </a:r>
            <a:r>
              <a:rPr lang="en-US" dirty="0">
                <a:effectLst/>
                <a:latin typeface="Arial" charset="0"/>
              </a:rPr>
              <a:t> </a:t>
            </a:r>
            <a:r>
              <a:rPr lang="en-US" dirty="0" err="1">
                <a:effectLst/>
                <a:latin typeface="Arial" charset="0"/>
              </a:rPr>
              <a:t>officia</a:t>
            </a:r>
            <a:r>
              <a:rPr lang="en-US" dirty="0">
                <a:effectLst/>
                <a:latin typeface="Arial" charset="0"/>
              </a:rPr>
              <a:t> </a:t>
            </a:r>
            <a:r>
              <a:rPr lang="en-US" dirty="0" err="1">
                <a:effectLst/>
                <a:latin typeface="Arial" charset="0"/>
              </a:rPr>
              <a:t>nimiligentia</a:t>
            </a:r>
            <a:r>
              <a:rPr lang="en-US" dirty="0">
                <a:effectLst/>
                <a:latin typeface="Arial" charset="0"/>
              </a:rPr>
              <a:t> </a:t>
            </a:r>
            <a:r>
              <a:rPr lang="en-US" dirty="0" err="1">
                <a:effectLst/>
                <a:latin typeface="Arial" charset="0"/>
              </a:rPr>
              <a:t>nobit</a:t>
            </a:r>
            <a:r>
              <a:rPr lang="en-US" dirty="0">
                <a:effectLst/>
                <a:latin typeface="Arial" charset="0"/>
              </a:rPr>
              <a:t> </a:t>
            </a:r>
            <a:r>
              <a:rPr lang="en-US" dirty="0" err="1">
                <a:effectLst/>
                <a:latin typeface="Arial" charset="0"/>
              </a:rPr>
              <a:t>omnimendis</a:t>
            </a:r>
            <a:r>
              <a:rPr lang="en-US" dirty="0">
                <a:effectLst/>
                <a:latin typeface="Arial" charset="0"/>
              </a:rPr>
              <a:t> in </a:t>
            </a:r>
            <a:r>
              <a:rPr lang="en-US" dirty="0" err="1">
                <a:effectLst/>
                <a:latin typeface="Arial" charset="0"/>
              </a:rPr>
              <a:t>conserf</a:t>
            </a:r>
            <a:r>
              <a:rPr lang="en-US" dirty="0">
                <a:effectLst/>
                <a:latin typeface="Arial" charset="0"/>
              </a:rPr>
              <a:t> </a:t>
            </a:r>
            <a:r>
              <a:rPr lang="en-US" dirty="0" err="1">
                <a:effectLst/>
                <a:latin typeface="Arial" charset="0"/>
              </a:rPr>
              <a:t>erciendam</a:t>
            </a:r>
            <a:r>
              <a:rPr lang="en-US" dirty="0">
                <a:effectLst/>
                <a:latin typeface="Arial" charset="0"/>
              </a:rPr>
              <a:t>, </a:t>
            </a:r>
            <a:r>
              <a:rPr lang="en-US" dirty="0" err="1">
                <a:effectLst/>
                <a:latin typeface="Arial" charset="0"/>
              </a:rPr>
              <a:t>consed</a:t>
            </a:r>
            <a:r>
              <a:rPr lang="en-US" dirty="0">
                <a:effectLst/>
                <a:latin typeface="Arial" charset="0"/>
              </a:rPr>
              <a:t> </a:t>
            </a:r>
            <a:r>
              <a:rPr lang="en-US" dirty="0" err="1">
                <a:effectLst/>
                <a:latin typeface="Arial" charset="0"/>
              </a:rPr>
              <a:t>maios</a:t>
            </a:r>
            <a:r>
              <a:rPr lang="en-US" dirty="0">
                <a:effectLst/>
                <a:latin typeface="Arial" charset="0"/>
              </a:rPr>
              <a:t> </a:t>
            </a:r>
            <a:r>
              <a:rPr lang="en-US" dirty="0" err="1">
                <a:effectLst/>
                <a:latin typeface="Arial" charset="0"/>
              </a:rPr>
              <a:t>eos</a:t>
            </a:r>
            <a:r>
              <a:rPr lang="en-US" dirty="0">
                <a:effectLst/>
                <a:latin typeface="Arial" charset="0"/>
              </a:rPr>
              <a:t> </a:t>
            </a:r>
            <a:r>
              <a:rPr lang="en-US" dirty="0" err="1">
                <a:effectLst/>
                <a:latin typeface="Arial" charset="0"/>
              </a:rPr>
              <a:t>quia</a:t>
            </a:r>
            <a:r>
              <a:rPr lang="en-US" dirty="0">
                <a:effectLst/>
                <a:latin typeface="Arial" charset="0"/>
              </a:rPr>
              <a:t> </a:t>
            </a:r>
            <a:r>
              <a:rPr lang="en-US" dirty="0" err="1">
                <a:effectLst/>
                <a:latin typeface="Arial" charset="0"/>
              </a:rPr>
              <a:t>sam</a:t>
            </a:r>
            <a:r>
              <a:rPr lang="en-US" dirty="0">
                <a:effectLst/>
                <a:latin typeface="Arial" charset="0"/>
              </a:rPr>
              <a:t> </a:t>
            </a:r>
            <a:r>
              <a:rPr lang="en-US" dirty="0" err="1">
                <a:effectLst/>
                <a:latin typeface="Arial" charset="0"/>
              </a:rPr>
              <a:t>quidererfero</a:t>
            </a:r>
            <a:r>
              <a:rPr lang="en-US" dirty="0">
                <a:effectLst/>
                <a:latin typeface="Arial" charset="0"/>
              </a:rPr>
              <a:t> </a:t>
            </a:r>
            <a:r>
              <a:rPr lang="en-US" dirty="0" err="1">
                <a:effectLst/>
                <a:latin typeface="Arial" charset="0"/>
              </a:rPr>
              <a:t>eaque</a:t>
            </a:r>
            <a:r>
              <a:rPr lang="en-US" dirty="0">
                <a:effectLst/>
                <a:latin typeface="Arial" charset="0"/>
              </a:rPr>
              <a:t> </a:t>
            </a:r>
            <a:r>
              <a:rPr lang="en-US" dirty="0" err="1">
                <a:effectLst/>
                <a:latin typeface="Arial" charset="0"/>
              </a:rPr>
              <a:t>eaquo</a:t>
            </a:r>
            <a:r>
              <a:rPr lang="en-US" dirty="0">
                <a:effectLst/>
                <a:latin typeface="Arial" charset="0"/>
              </a:rPr>
              <a:t> </a:t>
            </a:r>
            <a:r>
              <a:rPr lang="en-US" dirty="0" err="1">
                <a:effectLst/>
                <a:latin typeface="Arial" charset="0"/>
              </a:rPr>
              <a:t>dolorempos</a:t>
            </a:r>
            <a:r>
              <a:rPr lang="en-US" dirty="0">
                <a:effectLst/>
                <a:latin typeface="Arial" charset="0"/>
              </a:rPr>
              <a:t> </a:t>
            </a:r>
            <a:r>
              <a:rPr lang="en-US" dirty="0" err="1">
                <a:effectLst/>
                <a:latin typeface="Arial" charset="0"/>
              </a:rPr>
              <a:t>aute</a:t>
            </a:r>
            <a:r>
              <a:rPr lang="en-US" dirty="0">
                <a:effectLst/>
                <a:latin typeface="Arial" charset="0"/>
              </a:rPr>
              <a:t> </a:t>
            </a:r>
            <a:r>
              <a:rPr lang="en-US" dirty="0" err="1">
                <a:effectLst/>
                <a:latin typeface="Arial" charset="0"/>
              </a:rPr>
              <a:t>maior</a:t>
            </a:r>
            <a:r>
              <a:rPr lang="en-US" dirty="0">
                <a:effectLst/>
                <a:latin typeface="Arial" charset="0"/>
              </a:rPr>
              <a:t> </a:t>
            </a:r>
            <a:r>
              <a:rPr lang="en-US" dirty="0" err="1">
                <a:effectLst/>
                <a:latin typeface="Arial" charset="0"/>
              </a:rPr>
              <a:t>aut</a:t>
            </a:r>
            <a:r>
              <a:rPr lang="en-US" dirty="0">
                <a:effectLst/>
                <a:latin typeface="Arial" charset="0"/>
              </a:rPr>
              <a:t> lit </a:t>
            </a:r>
            <a:r>
              <a:rPr lang="en-US" dirty="0" err="1">
                <a:effectLst/>
                <a:latin typeface="Arial" charset="0"/>
              </a:rPr>
              <a:t>destibe</a:t>
            </a:r>
            <a:r>
              <a:rPr lang="en-US" dirty="0">
                <a:effectLst/>
                <a:latin typeface="Arial" charset="0"/>
              </a:rPr>
              <a:t> </a:t>
            </a:r>
            <a:r>
              <a:rPr lang="en-US" dirty="0" err="1">
                <a:effectLst/>
                <a:latin typeface="Arial" charset="0"/>
              </a:rPr>
              <a:t>arundam</a:t>
            </a:r>
            <a:r>
              <a:rPr lang="en-US" dirty="0">
                <a:effectLst/>
                <a:latin typeface="Arial" charset="0"/>
              </a:rPr>
              <a:t> et qui </a:t>
            </a:r>
            <a:r>
              <a:rPr lang="en-US" dirty="0" err="1">
                <a:effectLst/>
                <a:latin typeface="Arial" charset="0"/>
              </a:rPr>
              <a:t>delitae</a:t>
            </a:r>
            <a:r>
              <a:rPr lang="en-US" dirty="0">
                <a:effectLst/>
                <a:latin typeface="Arial" charset="0"/>
              </a:rPr>
              <a:t> </a:t>
            </a:r>
            <a:r>
              <a:rPr lang="en-US" dirty="0" err="1">
                <a:effectLst/>
                <a:latin typeface="Arial" charset="0"/>
              </a:rPr>
              <a:t>dolectur</a:t>
            </a:r>
            <a:r>
              <a:rPr lang="en-US" dirty="0">
                <a:effectLst/>
                <a:latin typeface="Arial" charset="0"/>
              </a:rPr>
              <a:t>?</a:t>
            </a:r>
          </a:p>
          <a:p>
            <a:endParaRPr lang="en-US" dirty="0">
              <a:effectLst/>
              <a:latin typeface="Arial" charset="0"/>
            </a:endParaRPr>
          </a:p>
          <a:p>
            <a:r>
              <a:rPr lang="en-US" dirty="0" err="1">
                <a:effectLst/>
                <a:latin typeface="Arial" charset="0"/>
              </a:rPr>
              <a:t>Agnisit</a:t>
            </a:r>
            <a:r>
              <a:rPr lang="en-US" dirty="0">
                <a:effectLst/>
                <a:latin typeface="Arial" charset="0"/>
              </a:rPr>
              <a:t> </a:t>
            </a:r>
            <a:r>
              <a:rPr lang="en-US" dirty="0" err="1">
                <a:effectLst/>
                <a:latin typeface="Arial" charset="0"/>
              </a:rPr>
              <a:t>asitem</a:t>
            </a:r>
            <a:r>
              <a:rPr lang="en-US" dirty="0">
                <a:effectLst/>
                <a:latin typeface="Arial" charset="0"/>
              </a:rPr>
              <a:t> </a:t>
            </a:r>
            <a:r>
              <a:rPr lang="en-US" dirty="0" err="1">
                <a:effectLst/>
                <a:latin typeface="Arial" charset="0"/>
              </a:rPr>
              <a:t>si</a:t>
            </a:r>
            <a:r>
              <a:rPr lang="en-US" dirty="0">
                <a:effectLst/>
                <a:latin typeface="Arial" charset="0"/>
              </a:rPr>
              <a:t> </a:t>
            </a:r>
            <a:r>
              <a:rPr lang="en-US" dirty="0" err="1">
                <a:effectLst/>
                <a:latin typeface="Arial" charset="0"/>
              </a:rPr>
              <a:t>corro</a:t>
            </a:r>
            <a:r>
              <a:rPr lang="en-US" dirty="0">
                <a:effectLst/>
                <a:latin typeface="Arial" charset="0"/>
              </a:rPr>
              <a:t> </a:t>
            </a:r>
            <a:r>
              <a:rPr lang="en-US" dirty="0" err="1">
                <a:effectLst/>
                <a:latin typeface="Arial" charset="0"/>
              </a:rPr>
              <a:t>conseque</a:t>
            </a:r>
            <a:r>
              <a:rPr lang="en-US" dirty="0">
                <a:effectLst/>
                <a:latin typeface="Arial" charset="0"/>
              </a:rPr>
              <a:t> </a:t>
            </a:r>
            <a:r>
              <a:rPr lang="en-US" dirty="0" err="1">
                <a:effectLst/>
                <a:latin typeface="Arial" charset="0"/>
              </a:rPr>
              <a:t>delicitat</a:t>
            </a:r>
            <a:r>
              <a:rPr lang="en-US" dirty="0">
                <a:effectLst/>
                <a:latin typeface="Arial" charset="0"/>
              </a:rPr>
              <a:t> la </a:t>
            </a:r>
            <a:r>
              <a:rPr lang="en-US" dirty="0" err="1">
                <a:effectLst/>
                <a:latin typeface="Arial" charset="0"/>
              </a:rPr>
              <a:t>volupta</a:t>
            </a:r>
            <a:r>
              <a:rPr lang="en-US" dirty="0">
                <a:effectLst/>
                <a:latin typeface="Arial" charset="0"/>
              </a:rPr>
              <a:t> id </a:t>
            </a:r>
            <a:r>
              <a:rPr lang="en-US" dirty="0" err="1">
                <a:effectLst/>
                <a:latin typeface="Arial" charset="0"/>
              </a:rPr>
              <a:t>quat</a:t>
            </a:r>
            <a:r>
              <a:rPr lang="en-US" dirty="0">
                <a:effectLst/>
                <a:latin typeface="Arial" charset="0"/>
              </a:rPr>
              <a:t> </a:t>
            </a:r>
            <a:r>
              <a:rPr lang="en-US" dirty="0" err="1">
                <a:effectLst/>
                <a:latin typeface="Arial" charset="0"/>
              </a:rPr>
              <a:t>harchil</a:t>
            </a:r>
            <a:r>
              <a:rPr lang="en-US" dirty="0">
                <a:effectLst/>
                <a:latin typeface="Arial" charset="0"/>
              </a:rPr>
              <a:t> </a:t>
            </a:r>
            <a:r>
              <a:rPr lang="en-US" dirty="0" err="1">
                <a:effectLst/>
                <a:latin typeface="Arial" charset="0"/>
              </a:rPr>
              <a:t>inciunt</a:t>
            </a:r>
            <a:r>
              <a:rPr lang="en-US" dirty="0">
                <a:effectLst/>
                <a:latin typeface="Arial" charset="0"/>
              </a:rPr>
              <a:t>.</a:t>
            </a:r>
          </a:p>
        </p:txBody>
      </p:sp>
    </p:spTree>
    <p:extLst>
      <p:ext uri="{BB962C8B-B14F-4D97-AF65-F5344CB8AC3E}">
        <p14:creationId xmlns:p14="http://schemas.microsoft.com/office/powerpoint/2010/main" val="2640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19FE-A36B-C241-96F7-0857E7DC8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23D8E-0F6A-4B48-8F26-6E0210349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7F478-9AB0-5946-935E-D15CFF0EC2F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384BB17-2007-5B4E-BA39-822C5C65078C}"/>
              </a:ext>
            </a:extLst>
          </p:cNvPr>
          <p:cNvSpPr>
            <a:spLocks noGrp="1"/>
          </p:cNvSpPr>
          <p:nvPr>
            <p:ph type="ftr" sz="quarter" idx="11"/>
          </p:nvPr>
        </p:nvSpPr>
        <p:spPr/>
        <p:txBody>
          <a:body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324045C7-2C25-3044-81E5-59E12BF96402}"/>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283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2E0F-C68A-124D-9E7C-F068D60A6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240139-2A17-E341-8FA4-B6B2E4826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8649AA-5250-EC4D-B677-D749F0D1359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4AB9E0-C2C9-BA41-BD03-EC2F7A6C86CE}"/>
              </a:ext>
            </a:extLst>
          </p:cNvPr>
          <p:cNvSpPr>
            <a:spLocks noGrp="1"/>
          </p:cNvSpPr>
          <p:nvPr>
            <p:ph type="ftr" sz="quarter" idx="11"/>
          </p:nvPr>
        </p:nvSpPr>
        <p:spPr/>
        <p:txBody>
          <a:body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6CB01524-67CC-5041-AF9A-FB9613208530}"/>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94277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9E18-6D22-8F47-A2F5-33A63EC8B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2776E-EEE4-414E-B03D-E151B0E0CC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904DE-82B4-3443-A824-F74B06DE1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7F084-2384-8445-A992-099AD592139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38931A1-1DCA-9D40-AE37-E3DDF15BEBC3}"/>
              </a:ext>
            </a:extLst>
          </p:cNvPr>
          <p:cNvSpPr>
            <a:spLocks noGrp="1"/>
          </p:cNvSpPr>
          <p:nvPr>
            <p:ph type="ftr" sz="quarter" idx="11"/>
          </p:nvPr>
        </p:nvSpPr>
        <p:spPr/>
        <p:txBody>
          <a:bodyPr/>
          <a:lstStyle/>
          <a:p>
            <a:r>
              <a:rPr lang="en-US"/>
              <a:t>Computer Security: Art and ScienceCIT 384: Network Administration</a:t>
            </a:r>
          </a:p>
        </p:txBody>
      </p:sp>
      <p:sp>
        <p:nvSpPr>
          <p:cNvPr id="7" name="Slide Number Placeholder 6">
            <a:extLst>
              <a:ext uri="{FF2B5EF4-FFF2-40B4-BE49-F238E27FC236}">
                <a16:creationId xmlns:a16="http://schemas.microsoft.com/office/drawing/2014/main" id="{3502D2A4-1B7E-B246-9106-C7604AAE57A0}"/>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512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36E2-6E54-B243-8387-4235D5F04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5768B-86EB-E140-89DE-4BEE7B3636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C8B01-1074-2B42-9417-8376056FA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447426-A756-9943-AF0C-C70381F71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189279-C5D9-7743-9D93-07C95F56F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D3FF2-612E-9042-8101-DF5B15EDF42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096274A-0EC5-1044-A9B0-A8511F967D7E}"/>
              </a:ext>
            </a:extLst>
          </p:cNvPr>
          <p:cNvSpPr>
            <a:spLocks noGrp="1"/>
          </p:cNvSpPr>
          <p:nvPr>
            <p:ph type="ftr" sz="quarter" idx="11"/>
          </p:nvPr>
        </p:nvSpPr>
        <p:spPr/>
        <p:txBody>
          <a:bodyPr/>
          <a:lstStyle/>
          <a:p>
            <a:r>
              <a:rPr lang="en-US"/>
              <a:t>Computer Security: Art and ScienceCIT 384: Network Administration</a:t>
            </a:r>
          </a:p>
        </p:txBody>
      </p:sp>
      <p:sp>
        <p:nvSpPr>
          <p:cNvPr id="9" name="Slide Number Placeholder 8">
            <a:extLst>
              <a:ext uri="{FF2B5EF4-FFF2-40B4-BE49-F238E27FC236}">
                <a16:creationId xmlns:a16="http://schemas.microsoft.com/office/drawing/2014/main" id="{54489557-DB51-2249-9C55-3C7E46A8F0D3}"/>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345389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733A-D4FD-F64C-B0B6-1384DA7FF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A29D2-9EEB-A746-8E56-77EDB1F563B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0CDC4B9-3BCB-1F48-BC36-D88AE760F73B}"/>
              </a:ext>
            </a:extLst>
          </p:cNvPr>
          <p:cNvSpPr>
            <a:spLocks noGrp="1"/>
          </p:cNvSpPr>
          <p:nvPr>
            <p:ph type="ftr" sz="quarter" idx="11"/>
          </p:nvPr>
        </p:nvSpPr>
        <p:spPr/>
        <p:txBody>
          <a:bodyPr/>
          <a:lstStyle/>
          <a:p>
            <a:r>
              <a:rPr lang="en-US"/>
              <a:t>Computer Security: Art and ScienceCIT 384: Network Administration</a:t>
            </a:r>
          </a:p>
        </p:txBody>
      </p:sp>
      <p:sp>
        <p:nvSpPr>
          <p:cNvPr id="5" name="Slide Number Placeholder 4">
            <a:extLst>
              <a:ext uri="{FF2B5EF4-FFF2-40B4-BE49-F238E27FC236}">
                <a16:creationId xmlns:a16="http://schemas.microsoft.com/office/drawing/2014/main" id="{8C5C5D25-3FBE-C146-AB50-BE67A0F555FA}"/>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91956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55902-D50E-744D-B7F5-03DE0F31A42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1538ECE-D24B-FC4B-8195-804DE65CB1AB}"/>
              </a:ext>
            </a:extLst>
          </p:cNvPr>
          <p:cNvSpPr>
            <a:spLocks noGrp="1"/>
          </p:cNvSpPr>
          <p:nvPr>
            <p:ph type="ftr" sz="quarter" idx="11"/>
          </p:nvPr>
        </p:nvSpPr>
        <p:spPr/>
        <p:txBody>
          <a:bodyPr/>
          <a:lstStyle/>
          <a:p>
            <a:r>
              <a:rPr lang="en-US"/>
              <a:t>Computer Security: Art and ScienceCIT 384: Network Administration</a:t>
            </a:r>
          </a:p>
        </p:txBody>
      </p:sp>
      <p:sp>
        <p:nvSpPr>
          <p:cNvPr id="4" name="Slide Number Placeholder 3">
            <a:extLst>
              <a:ext uri="{FF2B5EF4-FFF2-40B4-BE49-F238E27FC236}">
                <a16:creationId xmlns:a16="http://schemas.microsoft.com/office/drawing/2014/main" id="{4ABA0536-E921-2040-B6CF-8E477D708593}"/>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51447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9A2B-2C3E-7841-855E-7911EA2C1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D1AA8E-91B2-7B48-98F6-A32F0185D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19906E-5901-4E4A-9FB9-CEC479145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4585F-5999-FD43-B7A7-3FC0A920192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4676A9C-EBD1-5E40-8B62-C90EFEB74D99}"/>
              </a:ext>
            </a:extLst>
          </p:cNvPr>
          <p:cNvSpPr>
            <a:spLocks noGrp="1"/>
          </p:cNvSpPr>
          <p:nvPr>
            <p:ph type="ftr" sz="quarter" idx="11"/>
          </p:nvPr>
        </p:nvSpPr>
        <p:spPr/>
        <p:txBody>
          <a:bodyPr/>
          <a:lstStyle/>
          <a:p>
            <a:r>
              <a:rPr lang="en-US"/>
              <a:t>Computer Security: Art and ScienceCIT 384: Network Administration</a:t>
            </a:r>
          </a:p>
        </p:txBody>
      </p:sp>
      <p:sp>
        <p:nvSpPr>
          <p:cNvPr id="7" name="Slide Number Placeholder 6">
            <a:extLst>
              <a:ext uri="{FF2B5EF4-FFF2-40B4-BE49-F238E27FC236}">
                <a16:creationId xmlns:a16="http://schemas.microsoft.com/office/drawing/2014/main" id="{7646477E-8E38-5D46-A300-A24C7B81BA8C}"/>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372301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4A14-4FC1-584E-9A9C-EFB5C5336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8E1EF3-6FB1-404F-9E8A-E73D77173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D5FBD-9A6B-3941-95B4-D1A1ABFEF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BC9D-41CF-E14D-BDBC-060DAB499AB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5C8E91A-9B28-3341-B1D3-64531FECC01B}"/>
              </a:ext>
            </a:extLst>
          </p:cNvPr>
          <p:cNvSpPr>
            <a:spLocks noGrp="1"/>
          </p:cNvSpPr>
          <p:nvPr>
            <p:ph type="ftr" sz="quarter" idx="11"/>
          </p:nvPr>
        </p:nvSpPr>
        <p:spPr/>
        <p:txBody>
          <a:bodyPr/>
          <a:lstStyle/>
          <a:p>
            <a:r>
              <a:rPr lang="en-US"/>
              <a:t>Computer Security: Art and ScienceCIT 384: Network Administration</a:t>
            </a:r>
            <a:endParaRPr lang="en-US" dirty="0"/>
          </a:p>
        </p:txBody>
      </p:sp>
      <p:sp>
        <p:nvSpPr>
          <p:cNvPr id="7" name="Slide Number Placeholder 6">
            <a:extLst>
              <a:ext uri="{FF2B5EF4-FFF2-40B4-BE49-F238E27FC236}">
                <a16:creationId xmlns:a16="http://schemas.microsoft.com/office/drawing/2014/main" id="{91F08B18-A8B3-5945-AC13-BE25A4CC34B8}"/>
              </a:ext>
            </a:extLst>
          </p:cNvPr>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62665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380F7-9F62-714E-93A0-E7B4323F3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0F754-22A2-5746-9C45-F0BB61D4D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79F08-A0DA-8849-8700-7B23C1C51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B628A14-9046-D945-8818-C830E2555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Computer Security: Art and ScienceCIT 384: Network Administration</a:t>
            </a:r>
          </a:p>
        </p:txBody>
      </p:sp>
      <p:sp>
        <p:nvSpPr>
          <p:cNvPr id="6" name="Slide Number Placeholder 5">
            <a:extLst>
              <a:ext uri="{FF2B5EF4-FFF2-40B4-BE49-F238E27FC236}">
                <a16:creationId xmlns:a16="http://schemas.microsoft.com/office/drawing/2014/main" id="{22474671-56AA-264D-BD7D-F25B6936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F7E7C-0370-0947-BF7A-78A4B49FB1FE}" type="slidenum">
              <a:rPr lang="en-US" smtClean="0"/>
              <a:t>‹#›</a:t>
            </a:fld>
            <a:endParaRPr lang="en-US"/>
          </a:p>
        </p:txBody>
      </p:sp>
    </p:spTree>
    <p:extLst>
      <p:ext uri="{BB962C8B-B14F-4D97-AF65-F5344CB8AC3E}">
        <p14:creationId xmlns:p14="http://schemas.microsoft.com/office/powerpoint/2010/main" val="932384238"/>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Freeform: Shape 7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Freeform: Shape 7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4" name="Rectangle 2"/>
          <p:cNvSpPr>
            <a:spLocks noGrp="1" noChangeArrowheads="1"/>
          </p:cNvSpPr>
          <p:nvPr>
            <p:ph type="ctrTitle"/>
          </p:nvPr>
        </p:nvSpPr>
        <p:spPr>
          <a:xfrm>
            <a:off x="501329" y="527537"/>
            <a:ext cx="11462070" cy="6275493"/>
          </a:xfrm>
        </p:spPr>
        <p:txBody>
          <a:bodyPr vert="horz" lIns="91440" tIns="45720" rIns="91440" bIns="45720" rtlCol="0" anchor="ctr">
            <a:normAutofit/>
          </a:bodyPr>
          <a:lstStyle/>
          <a:p>
            <a:r>
              <a:rPr lang="en-US" sz="5500" dirty="0"/>
              <a:t>Assessing Software Vulnerabilities on the Black Market</a:t>
            </a:r>
            <a:br>
              <a:rPr lang="en-US" sz="5500" dirty="0"/>
            </a:br>
            <a:r>
              <a:rPr lang="en-US" sz="1800" dirty="0"/>
              <a:t>K</a:t>
            </a:r>
            <a:r>
              <a:rPr lang="en-US" altLang="en-US" sz="1800" cap="none" dirty="0"/>
              <a:t>aleb Alstott</a:t>
            </a:r>
            <a:br>
              <a:rPr lang="en-US" altLang="en-US" sz="1800" cap="none" dirty="0"/>
            </a:br>
            <a:r>
              <a:rPr lang="en-US" altLang="en-US" sz="1800" cap="none" dirty="0"/>
              <a:t>Northern Kentucky University </a:t>
            </a:r>
            <a:endParaRPr lang="en-US" altLang="en-US" sz="1800" b="1" kern="1200" dirty="0">
              <a:latin typeface="+mj-lt"/>
              <a:ea typeface="+mj-ea"/>
              <a:cs typeface="+mj-cs"/>
            </a:endParaRPr>
          </a:p>
        </p:txBody>
      </p:sp>
      <p:sp>
        <p:nvSpPr>
          <p:cNvPr id="80" name="Rectangle 7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8209FBA5-4CD6-394F-9C07-0CB1EFD1E3A9}"/>
              </a:ext>
            </a:extLst>
          </p:cNvPr>
          <p:cNvSpPr/>
          <p:nvPr/>
        </p:nvSpPr>
        <p:spPr>
          <a:xfrm>
            <a:off x="2673394" y="6451830"/>
            <a:ext cx="6845212" cy="307777"/>
          </a:xfrm>
          <a:prstGeom prst="rect">
            <a:avLst/>
          </a:prstGeom>
        </p:spPr>
        <p:txBody>
          <a:bodyPr wrap="square">
            <a:spAutoFit/>
          </a:bodyPr>
          <a:lstStyle/>
          <a:p>
            <a:pPr algn="ctr">
              <a:spcAft>
                <a:spcPts val="600"/>
              </a:spcAft>
            </a:pPr>
            <a:r>
              <a:rPr lang="en-US" sz="1400" dirty="0"/>
              <a:t>Fall of 2022</a:t>
            </a:r>
          </a:p>
        </p:txBody>
      </p:sp>
      <p:pic>
        <p:nvPicPr>
          <p:cNvPr id="7" name="Picture 4" descr="Northern Kentucky University - 8,160 Photos - College &amp; University - 1  Louie B Nunn Dr, Highland Heights, KY 41099">
            <a:extLst>
              <a:ext uri="{FF2B5EF4-FFF2-40B4-BE49-F238E27FC236}">
                <a16:creationId xmlns:a16="http://schemas.microsoft.com/office/drawing/2014/main" id="{0394D3C4-7806-7C47-A009-5400FAC29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5" y="5641129"/>
            <a:ext cx="1104900" cy="11981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Northern Kentucky University - 8,160 Photos - College &amp; University - 1  Louie B Nunn Dr, Highland Heights, KY 41099">
            <a:extLst>
              <a:ext uri="{FF2B5EF4-FFF2-40B4-BE49-F238E27FC236}">
                <a16:creationId xmlns:a16="http://schemas.microsoft.com/office/drawing/2014/main" id="{DE544507-687C-EB43-A539-AAD8A0CE6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024" y="5666333"/>
            <a:ext cx="1104900" cy="119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7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fontScale="90000"/>
          </a:bodyPr>
          <a:lstStyle/>
          <a:p>
            <a:pPr algn="ctr"/>
            <a:r>
              <a:rPr lang="en-US" sz="4000" dirty="0">
                <a:solidFill>
                  <a:srgbClr val="1D272D"/>
                </a:solidFill>
                <a:latin typeface="+mj-lt"/>
                <a:ea typeface="SimSun" panose="02010600030101010101" pitchFamily="2" charset="-122"/>
                <a:cs typeface="+mj-cs"/>
              </a:rPr>
              <a:t>Results Machine Learning</a:t>
            </a:r>
            <a:endParaRPr lang="en-US" sz="4000" b="1"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2DD722-8216-0C4A-BAF6-470BCE2E524B}"/>
              </a:ext>
            </a:extLst>
          </p:cNvPr>
          <p:cNvSpPr txBox="1"/>
          <p:nvPr/>
        </p:nvSpPr>
        <p:spPr>
          <a:xfrm>
            <a:off x="66770" y="2257260"/>
            <a:ext cx="520638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effectLst/>
                <a:latin typeface="Times New Roman" panose="02020603050405020304" pitchFamily="18" charset="0"/>
                <a:ea typeface="Times New Roman" panose="02020603050405020304" pitchFamily="18" charset="0"/>
              </a:rPr>
              <a:t> new metric that can be used for earlier detection and as an indicator</a:t>
            </a:r>
          </a:p>
          <a:p>
            <a:pPr marL="742950" lvl="1" indent="-285750" algn="jus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P</a:t>
            </a:r>
            <a:r>
              <a:rPr lang="en-US" sz="1800" dirty="0">
                <a:solidFill>
                  <a:srgbClr val="000000"/>
                </a:solidFill>
                <a:effectLst/>
                <a:latin typeface="Times New Roman" panose="02020603050405020304" pitchFamily="18" charset="0"/>
                <a:ea typeface="Times New Roman" panose="02020603050405020304" pitchFamily="18" charset="0"/>
              </a:rPr>
              <a:t>atching strategies based on black market observations can be much more effective than those based on the traditional CVSS score by average of 20%</a:t>
            </a:r>
          </a:p>
          <a:p>
            <a:pPr lvl="1" algn="just"/>
            <a:endParaRPr lang="en-US"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till learning and adapting to the ever-changing dynamic field of cyber-attacks and software vulnerabilities</a:t>
            </a:r>
            <a:endParaRPr lang="en-US" sz="1700" dirty="0"/>
          </a:p>
          <a:p>
            <a:pPr marL="285750" indent="-285750">
              <a:buFont typeface="Arial" panose="020B0604020202020204" pitchFamily="34" charset="0"/>
              <a:buChar char="•"/>
            </a:pPr>
            <a:endParaRPr lang="en-US" dirty="0"/>
          </a:p>
        </p:txBody>
      </p:sp>
      <p:pic>
        <p:nvPicPr>
          <p:cNvPr id="9218" name="Picture 2" descr="What is Machine Learning Course| Its Importance and Types-FORE">
            <a:extLst>
              <a:ext uri="{FF2B5EF4-FFF2-40B4-BE49-F238E27FC236}">
                <a16:creationId xmlns:a16="http://schemas.microsoft.com/office/drawing/2014/main" id="{0B16DD59-D24E-E5F1-DBD7-D4A479AF8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704" y="1616927"/>
            <a:ext cx="5956803" cy="364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45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cs typeface="+mj-cs"/>
              </a:rPr>
              <a:t>Conclusion</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hanging Your Mind Can Change Your Life | TheWorkingCaregiver">
            <a:extLst>
              <a:ext uri="{FF2B5EF4-FFF2-40B4-BE49-F238E27FC236}">
                <a16:creationId xmlns:a16="http://schemas.microsoft.com/office/drawing/2014/main" id="{4F02502B-AAA2-8344-5E05-664E3A133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659" y="1594306"/>
            <a:ext cx="4891668" cy="36687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E3B484-C66F-9DAE-32B1-D98B901AF6BA}"/>
              </a:ext>
            </a:extLst>
          </p:cNvPr>
          <p:cNvSpPr txBox="1"/>
          <p:nvPr/>
        </p:nvSpPr>
        <p:spPr>
          <a:xfrm>
            <a:off x="355196" y="2231357"/>
            <a:ext cx="477176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trong correlation of a dynamically changing field</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trong correlation between the emergence and growth of the black market has caused a rise in the zero-day exploits that companies are suffering from today</a:t>
            </a:r>
          </a:p>
          <a:p>
            <a:pPr marL="28575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H</a:t>
            </a:r>
            <a:r>
              <a:rPr lang="en-US" sz="1800" dirty="0">
                <a:solidFill>
                  <a:srgbClr val="000000"/>
                </a:solidFill>
                <a:effectLst/>
                <a:latin typeface="Times New Roman" panose="02020603050405020304" pitchFamily="18" charset="0"/>
                <a:ea typeface="Times New Roman" panose="02020603050405020304" pitchFamily="18" charset="0"/>
              </a:rPr>
              <a:t>ave found a strong correlation between the vulnerability lifecycle and the lifecycle of the illegal market. </a:t>
            </a:r>
          </a:p>
          <a:p>
            <a:pPr marL="285750" indent="-285750">
              <a:buFont typeface="Arial" panose="020B0604020202020204" pitchFamily="34" charset="0"/>
              <a:buChar char="•"/>
            </a:pPr>
            <a:r>
              <a:rPr lang="en-US" dirty="0">
                <a:effectLst/>
              </a:rPr>
              <a:t> </a:t>
            </a:r>
            <a:r>
              <a:rPr lang="en-US" dirty="0">
                <a:solidFill>
                  <a:srgbClr val="000000"/>
                </a:solidFill>
                <a:latin typeface="Times New Roman" panose="02020603050405020304" pitchFamily="18" charset="0"/>
              </a:rPr>
              <a:t>A </a:t>
            </a:r>
            <a:r>
              <a:rPr lang="en-US" sz="1800" dirty="0">
                <a:solidFill>
                  <a:srgbClr val="000000"/>
                </a:solidFill>
                <a:effectLst/>
                <a:latin typeface="Times New Roman" panose="02020603050405020304" pitchFamily="18" charset="0"/>
                <a:ea typeface="Times New Roman" panose="02020603050405020304" pitchFamily="18" charset="0"/>
              </a:rPr>
              <a:t>shift towards a legal market already with companies, offering financial rewards for vulnerabilities found in their software considering the still active black market.</a:t>
            </a:r>
            <a:r>
              <a:rPr lang="en-US" dirty="0">
                <a:effectLst/>
              </a:rPr>
              <a:t> </a:t>
            </a:r>
          </a:p>
        </p:txBody>
      </p:sp>
    </p:spTree>
    <p:extLst>
      <p:ext uri="{BB962C8B-B14F-4D97-AF65-F5344CB8AC3E}">
        <p14:creationId xmlns:p14="http://schemas.microsoft.com/office/powerpoint/2010/main" val="223034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cs typeface="+mj-cs"/>
              </a:rPr>
              <a:t>Conclusion</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B09EE2-3FD4-685B-4480-918A42A0489E}"/>
              </a:ext>
            </a:extLst>
          </p:cNvPr>
          <p:cNvSpPr txBox="1"/>
          <p:nvPr/>
        </p:nvSpPr>
        <p:spPr>
          <a:xfrm>
            <a:off x="159342" y="2224322"/>
            <a:ext cx="4990802" cy="4278094"/>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achine learning technique can predict, indicate, and monitor software vulnerabilities on the illegal market</a:t>
            </a:r>
            <a:r>
              <a:rPr lang="en-US" sz="1700" dirty="0">
                <a:effectLst/>
                <a:latin typeface="Times New Roman" panose="02020603050405020304" pitchFamily="18" charset="0"/>
                <a:cs typeface="Times New Roman" panose="02020603050405020304" pitchFamily="18" charset="0"/>
              </a:rPr>
              <a:t> </a:t>
            </a:r>
            <a:endParaRPr lang="en-US" sz="1700" dirty="0">
              <a:cs typeface="Times New Roman" panose="02020603050405020304" pitchFamily="18" charset="0"/>
            </a:endParaRPr>
          </a:p>
          <a:p>
            <a:pPr marL="742950" lvl="1" indent="-285750">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 metric score based off </a:t>
            </a:r>
            <a:r>
              <a:rPr lang="en-US" sz="1700" dirty="0">
                <a:solidFill>
                  <a:srgbClr val="000000"/>
                </a:solidFill>
                <a:latin typeface="Times New Roman" panose="02020603050405020304" pitchFamily="18" charset="0"/>
                <a:ea typeface="Times New Roman" panose="02020603050405020304" pitchFamily="18" charset="0"/>
              </a:rPr>
              <a:t>P</a:t>
            </a:r>
            <a:r>
              <a:rPr lang="en-US" sz="1700" dirty="0">
                <a:solidFill>
                  <a:srgbClr val="000000"/>
                </a:solidFill>
                <a:effectLst/>
                <a:latin typeface="Times New Roman" panose="02020603050405020304" pitchFamily="18" charset="0"/>
                <a:ea typeface="Times New Roman" panose="02020603050405020304" pitchFamily="18" charset="0"/>
              </a:rPr>
              <a:t>atching strategies</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is 20% more </a:t>
            </a:r>
            <a:r>
              <a:rPr lang="en-US" sz="1700" dirty="0">
                <a:solidFill>
                  <a:srgbClr val="000000"/>
                </a:solidFill>
                <a:effectLst/>
                <a:latin typeface="Times New Roman" panose="02020603050405020304" pitchFamily="18" charset="0"/>
                <a:ea typeface="Times New Roman" panose="02020603050405020304" pitchFamily="18" charset="0"/>
              </a:rPr>
              <a:t>effective than those based on the traditional CVSS score by average of 20%</a:t>
            </a:r>
          </a:p>
          <a:p>
            <a:pPr marL="285750" indent="-285750">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In this field, our data and content is changing daily and to keep up, we need extensive research with statistical data.</a:t>
            </a:r>
          </a:p>
          <a:p>
            <a:pPr marL="742950" lvl="1" indent="-285750">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This can be challenging though because it is extremely difficult to find and track this evidence</a:t>
            </a:r>
          </a:p>
          <a:p>
            <a:pPr marL="742950" lvl="1" indent="-285750">
              <a:buFont typeface="Arial" panose="020B0604020202020204" pitchFamily="34" charset="0"/>
              <a:buChar char="•"/>
            </a:pPr>
            <a:r>
              <a:rPr lang="en-US" sz="1700" dirty="0">
                <a:solidFill>
                  <a:srgbClr val="000000"/>
                </a:solidFill>
                <a:latin typeface="Times New Roman" panose="02020603050405020304" pitchFamily="18" charset="0"/>
                <a:ea typeface="Times New Roman" panose="02020603050405020304" pitchFamily="18" charset="0"/>
              </a:rPr>
              <a:t>This is</a:t>
            </a:r>
            <a:r>
              <a:rPr lang="en-US" sz="1700" dirty="0">
                <a:solidFill>
                  <a:srgbClr val="000000"/>
                </a:solidFill>
                <a:effectLst/>
                <a:latin typeface="Times New Roman" panose="02020603050405020304" pitchFamily="18" charset="0"/>
                <a:ea typeface="Times New Roman" panose="02020603050405020304" pitchFamily="18" charset="0"/>
              </a:rPr>
              <a:t> due to the privacy and limited interactions  on the black market that take place in private chats, </a:t>
            </a:r>
            <a:r>
              <a:rPr lang="en-US" sz="1700" dirty="0">
                <a:solidFill>
                  <a:srgbClr val="000000"/>
                </a:solidFill>
                <a:latin typeface="Times New Roman" panose="02020603050405020304" pitchFamily="18" charset="0"/>
                <a:ea typeface="Times New Roman" panose="02020603050405020304" pitchFamily="18" charset="0"/>
              </a:rPr>
              <a:t>as well as private </a:t>
            </a:r>
            <a:r>
              <a:rPr lang="en-US" sz="1700" dirty="0">
                <a:solidFill>
                  <a:srgbClr val="000000"/>
                </a:solidFill>
                <a:effectLst/>
                <a:latin typeface="Times New Roman" panose="02020603050405020304" pitchFamily="18" charset="0"/>
                <a:ea typeface="Times New Roman" panose="02020603050405020304" pitchFamily="18" charset="0"/>
              </a:rPr>
              <a:t>transactions between the buyer and seller. </a:t>
            </a:r>
          </a:p>
        </p:txBody>
      </p:sp>
      <p:pic>
        <p:nvPicPr>
          <p:cNvPr id="11268" name="Picture 4" descr="Vacancy Wrap Up - LoveHR">
            <a:extLst>
              <a:ext uri="{FF2B5EF4-FFF2-40B4-BE49-F238E27FC236}">
                <a16:creationId xmlns:a16="http://schemas.microsoft.com/office/drawing/2014/main" id="{8EB3389A-9103-E0C5-0486-82E4F9C67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582" y="509570"/>
            <a:ext cx="3865089" cy="579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3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cs typeface="+mj-cs"/>
              </a:rPr>
              <a:t>Future Work</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43056A-CBB2-0F4C-9055-8821614B203F}"/>
              </a:ext>
            </a:extLst>
          </p:cNvPr>
          <p:cNvSpPr/>
          <p:nvPr/>
        </p:nvSpPr>
        <p:spPr>
          <a:xfrm>
            <a:off x="87363" y="2236325"/>
            <a:ext cx="5306532" cy="2816156"/>
          </a:xfrm>
          <a:prstGeom prst="rect">
            <a:avLst/>
          </a:prstGeom>
        </p:spPr>
        <p:txBody>
          <a:bodyPr wrap="square">
            <a:spAutoFit/>
          </a:bodyPr>
          <a:lstStyle/>
          <a:p>
            <a:pPr marL="285750" indent="-285750" algn="just">
              <a:spcBef>
                <a:spcPts val="300"/>
              </a:spcBef>
              <a:spcAft>
                <a:spcPts val="300"/>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F</a:t>
            </a:r>
            <a:r>
              <a:rPr lang="en-US" sz="1800" dirty="0">
                <a:solidFill>
                  <a:srgbClr val="000000"/>
                </a:solidFill>
                <a:effectLst/>
                <a:latin typeface="Times New Roman" panose="02020603050405020304" pitchFamily="18" charset="0"/>
                <a:ea typeface="Times New Roman" panose="02020603050405020304" pitchFamily="18" charset="0"/>
              </a:rPr>
              <a:t>urther research on both legal and illegal market transactions</a:t>
            </a:r>
          </a:p>
          <a:p>
            <a:pPr marL="742950" lvl="1" indent="-285750" algn="just">
              <a:spcBef>
                <a:spcPts val="300"/>
              </a:spcBef>
              <a:spcAft>
                <a:spcPts val="3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T</a:t>
            </a:r>
            <a:r>
              <a:rPr lang="en-US" dirty="0">
                <a:solidFill>
                  <a:srgbClr val="000000"/>
                </a:solidFill>
                <a:effectLst/>
                <a:latin typeface="Times New Roman" panose="02020603050405020304" pitchFamily="18" charset="0"/>
                <a:ea typeface="Times New Roman" panose="02020603050405020304" pitchFamily="18" charset="0"/>
              </a:rPr>
              <a:t>he need to collect data about the transactions in the regulated and the unregulated markets so that the processes can be modeled accurately</a:t>
            </a:r>
            <a:r>
              <a:rPr lang="en-US" dirty="0">
                <a:effectLst/>
              </a:rPr>
              <a:t> </a:t>
            </a:r>
            <a:endParaRPr lang="en-US" dirty="0"/>
          </a:p>
          <a:p>
            <a:pPr marL="285750" indent="-285750" algn="just">
              <a:spcBef>
                <a:spcPts val="300"/>
              </a:spcBef>
              <a:spcAft>
                <a:spcPts val="3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tudying the rewards buyers give to sellers should be reasonable depending on the supply and demand, as well as other commercial market concepts.</a:t>
            </a:r>
            <a:r>
              <a:rPr lang="en-US" dirty="0">
                <a:effectLst/>
              </a:rPr>
              <a:t> </a:t>
            </a:r>
          </a:p>
          <a:p>
            <a:pPr marL="285750" indent="-285750" algn="just">
              <a:spcBef>
                <a:spcPts val="300"/>
              </a:spcBef>
              <a:spcAft>
                <a:spcPts val="300"/>
              </a:spcAft>
              <a:buFont typeface="Arial" panose="020B0604020202020204" pitchFamily="34" charset="0"/>
              <a:buChar char="•"/>
            </a:pPr>
            <a:endParaRPr lang="en-US" dirty="0">
              <a:effectLst/>
            </a:endParaRPr>
          </a:p>
        </p:txBody>
      </p:sp>
      <p:pic>
        <p:nvPicPr>
          <p:cNvPr id="12292" name="Picture 4" descr="Understand Your Now, Next, and Future - alis">
            <a:extLst>
              <a:ext uri="{FF2B5EF4-FFF2-40B4-BE49-F238E27FC236}">
                <a16:creationId xmlns:a16="http://schemas.microsoft.com/office/drawing/2014/main" id="{638766B8-8B98-A7E9-ED34-A3269C479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189" y="1770998"/>
            <a:ext cx="5622817" cy="374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0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cs typeface="+mj-cs"/>
              </a:rPr>
              <a:t>Future Work</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7203C-28B7-C7EF-3961-F856DC4AD405}"/>
              </a:ext>
            </a:extLst>
          </p:cNvPr>
          <p:cNvSpPr txBox="1"/>
          <p:nvPr/>
        </p:nvSpPr>
        <p:spPr>
          <a:xfrm>
            <a:off x="496824" y="2308501"/>
            <a:ext cx="4297680" cy="3170099"/>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Conducting a relevant study on the dynamic changing field to conclude any patterns, attack types, particular users, and most of all an analytic comparison between studies showing similarities between the two markets. </a:t>
            </a:r>
          </a:p>
          <a:p>
            <a:pPr marL="285750" indent="-285750">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S</a:t>
            </a:r>
            <a:r>
              <a:rPr lang="en-US" sz="1600" dirty="0">
                <a:solidFill>
                  <a:srgbClr val="000000"/>
                </a:solidFill>
                <a:effectLst/>
                <a:latin typeface="Times New Roman" panose="02020603050405020304" pitchFamily="18" charset="0"/>
                <a:ea typeface="Times New Roman" panose="02020603050405020304" pitchFamily="18" charset="0"/>
              </a:rPr>
              <a:t>tudies such as this need to be repeated in order to see if there are any observable trends in terms of the vulnerabilities that end up in the legitimate and black market</a:t>
            </a:r>
            <a:endParaRPr lang="en-US" sz="17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Bring attention to is the idea of having both the legal and illegal markets running. </a:t>
            </a:r>
          </a:p>
        </p:txBody>
      </p:sp>
      <p:pic>
        <p:nvPicPr>
          <p:cNvPr id="9" name="Picture 2" descr="Martial Arts Teaching Tool: Disguised Learning &amp; Repetition -">
            <a:extLst>
              <a:ext uri="{FF2B5EF4-FFF2-40B4-BE49-F238E27FC236}">
                <a16:creationId xmlns:a16="http://schemas.microsoft.com/office/drawing/2014/main" id="{E589B66A-6976-5951-FDBA-3EB9DCC62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775" y="2204815"/>
            <a:ext cx="4957436" cy="244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2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4">
            <a:extLst>
              <a:ext uri="{FF2B5EF4-FFF2-40B4-BE49-F238E27FC236}">
                <a16:creationId xmlns:a16="http://schemas.microsoft.com/office/drawing/2014/main" id="{91DA444A-2E02-A045-8D1F-E7EDDB37F8C7}"/>
              </a:ext>
            </a:extLst>
          </p:cNvPr>
          <p:cNvGraphicFramePr>
            <a:graphicFrameLocks noGrp="1"/>
          </p:cNvGraphicFramePr>
          <p:nvPr>
            <p:ph idx="1"/>
            <p:extLst>
              <p:ext uri="{D42A27DB-BD31-4B8C-83A1-F6EECF244321}">
                <p14:modId xmlns:p14="http://schemas.microsoft.com/office/powerpoint/2010/main" val="1072439248"/>
              </p:ext>
            </p:extLst>
          </p:nvPr>
        </p:nvGraphicFramePr>
        <p:xfrm>
          <a:off x="166644" y="108348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descr="That's all Folks! | Looney Tunes Wiki | Fandom">
            <a:extLst>
              <a:ext uri="{FF2B5EF4-FFF2-40B4-BE49-F238E27FC236}">
                <a16:creationId xmlns:a16="http://schemas.microsoft.com/office/drawing/2014/main" id="{33DABC7B-DD29-260D-8C37-7AD5E3AF28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4362" y="1588732"/>
            <a:ext cx="5620214" cy="351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3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chemeClr val="tx1"/>
                </a:solidFill>
                <a:latin typeface="+mj-lt"/>
                <a:ea typeface="+mj-ea"/>
                <a:cs typeface="+mj-cs"/>
              </a:rPr>
              <a:t>Background</a:t>
            </a: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4617" y="2251755"/>
            <a:ext cx="4744218" cy="3441389"/>
          </a:xfrm>
        </p:spPr>
        <p:txBody>
          <a:bodyPr vert="horz" lIns="91440" tIns="45720" rIns="91440" bIns="45720" rtlCol="0" anchor="ctr">
            <a:normAutofit fontScale="62500" lnSpcReduction="20000"/>
          </a:bodyPr>
          <a:lstStyle/>
          <a:p>
            <a:pPr algn="just"/>
            <a:r>
              <a:rPr lang="en-US" sz="3000" b="1" dirty="0">
                <a:latin typeface="Times New Roman" panose="02020603050405020304" pitchFamily="18" charset="0"/>
                <a:cs typeface="Times New Roman" panose="02020603050405020304" pitchFamily="18" charset="0"/>
              </a:rPr>
              <a:t>Software Vulnerabilities:</a:t>
            </a:r>
          </a:p>
          <a:p>
            <a:pPr marL="0" indent="0" algn="just">
              <a:buNone/>
            </a:pPr>
            <a:endParaRPr lang="en-US" sz="2600" b="1" dirty="0">
              <a:latin typeface="Times New Roman" panose="02020603050405020304" pitchFamily="18" charset="0"/>
              <a:cs typeface="Times New Roman" panose="02020603050405020304" pitchFamily="18" charset="0"/>
            </a:endParaRPr>
          </a:p>
          <a:p>
            <a:pPr marL="457200" lvl="1" indent="0" algn="just">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software vulnerability is a “security flaw, glitch, or weakness found in software code that could be exploited by an attacker (threat source)”</a:t>
            </a:r>
          </a:p>
          <a:p>
            <a:pPr marL="457200" lvl="1" indent="0" algn="just">
              <a:buNone/>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weakness in the software can be used to exploit privilege access controls, download malicious content, encrypt data, and much worse.</a:t>
            </a:r>
          </a:p>
          <a:p>
            <a:pPr marL="457200" lvl="1" indent="0" algn="just">
              <a:buNone/>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vulnerabilities are at an all-time high, “66,000 valid vulnerabilities this year - over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 more than 2020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hacker-powered pen tests seeing a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264% increase in reported vulnerabilities</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HackerOne</a:t>
            </a:r>
            <a:r>
              <a:rPr lang="en-US" dirty="0">
                <a:effectLst/>
                <a:latin typeface="Times New Roman" panose="02020603050405020304" pitchFamily="18" charset="0"/>
                <a:cs typeface="Times New Roman" panose="02020603050405020304" pitchFamily="18" charset="0"/>
              </a:rPr>
              <a:t>)</a:t>
            </a:r>
            <a:endParaRPr lang="en-US" dirty="0">
              <a:effectLst/>
            </a:endParaRPr>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Scariest Software Security Vulnerabilities">
            <a:extLst>
              <a:ext uri="{FF2B5EF4-FFF2-40B4-BE49-F238E27FC236}">
                <a16:creationId xmlns:a16="http://schemas.microsoft.com/office/drawing/2014/main" id="{3DEFA15E-EFD9-B141-343F-094F99C69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236" y="810391"/>
            <a:ext cx="4620514" cy="523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chemeClr val="tx1"/>
                </a:solidFill>
                <a:latin typeface="+mj-lt"/>
                <a:ea typeface="+mj-ea"/>
                <a:cs typeface="+mj-cs"/>
              </a:rPr>
              <a:t>Background</a:t>
            </a: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9562" y="2224322"/>
            <a:ext cx="4559425" cy="3089680"/>
          </a:xfrm>
        </p:spPr>
        <p:txBody>
          <a:bodyPr vert="horz" lIns="91440" tIns="45720" rIns="91440" bIns="45720" rtlCol="0" anchor="ctr">
            <a:normAutofit fontScale="92500" lnSpcReduction="20000"/>
          </a:bodyPr>
          <a:lstStyle/>
          <a:p>
            <a:pPr algn="just"/>
            <a:r>
              <a:rPr lang="en-US" sz="2400" b="1" dirty="0"/>
              <a:t>Black Market:</a:t>
            </a:r>
          </a:p>
          <a:p>
            <a:pPr marL="0" indent="0" algn="just">
              <a:buNone/>
            </a:pPr>
            <a:endParaRPr lang="en-US" sz="2400" b="1" dirty="0"/>
          </a:p>
          <a:p>
            <a:pPr marL="457200" lvl="1" indent="0" algn="just">
              <a:buNone/>
            </a:pPr>
            <a:r>
              <a:rPr lang="en-US" sz="18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effectLst/>
                <a:latin typeface="Times New Roman" panose="02020603050405020304" pitchFamily="18" charset="0"/>
                <a:ea typeface="Times New Roman" panose="02020603050405020304" pitchFamily="18" charset="0"/>
              </a:rPr>
              <a:t> market that is usually illegal transactions of goods and services in which take place at prices higher than a legal maximum. </a:t>
            </a:r>
          </a:p>
          <a:p>
            <a:pPr marL="457200" lvl="1" indent="0" algn="jus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lvl="1"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In every market there is always going to be your buyers and sellers. </a:t>
            </a:r>
          </a:p>
          <a:p>
            <a:pPr marL="457200" lvl="1" indent="0" algn="jus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lvl="1"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In our case of software vulnerabilities on the black market we have (typically) black hat hackers who work in the underground and are anonymous.</a:t>
            </a:r>
            <a:endParaRPr lang="en-US" sz="2000" dirty="0"/>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38789097-4ECC-7241-B9E9-EB257A332A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hart: India's Covid-19 Crisis Leads To Black Market Price Explosion |  Statista">
            <a:extLst>
              <a:ext uri="{FF2B5EF4-FFF2-40B4-BE49-F238E27FC236}">
                <a16:creationId xmlns:a16="http://schemas.microsoft.com/office/drawing/2014/main" id="{B5CB1A53-7B9A-815F-57EE-2D01F90EC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546" y="642735"/>
            <a:ext cx="5571893" cy="557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4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chemeClr val="tx1"/>
                </a:solidFill>
                <a:latin typeface="+mj-lt"/>
                <a:ea typeface="+mj-ea"/>
                <a:cs typeface="+mj-cs"/>
              </a:rPr>
              <a:t>Motivation</a:t>
            </a: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5084" y="2224322"/>
            <a:ext cx="4297681" cy="4254455"/>
          </a:xfrm>
        </p:spPr>
        <p:txBody>
          <a:bodyPr vert="horz" lIns="91440" tIns="45720" rIns="91440" bIns="45720" rtlCol="0" anchor="ctr">
            <a:normAutofit fontScale="92500" lnSpcReduction="10000"/>
          </a:bodyPr>
          <a:lstStyle/>
          <a:p>
            <a:pPr algn="just"/>
            <a:r>
              <a:rPr lang="en-US" sz="2100" b="1" dirty="0">
                <a:latin typeface="Times New Roman" panose="02020603050405020304" pitchFamily="18" charset="0"/>
                <a:cs typeface="Times New Roman" panose="02020603050405020304" pitchFamily="18" charset="0"/>
              </a:rPr>
              <a:t>Overall - Financial Reward</a:t>
            </a:r>
          </a:p>
          <a:p>
            <a:pPr algn="just"/>
            <a:r>
              <a:rPr lang="en-US" sz="2100" b="1" dirty="0">
                <a:latin typeface="Times New Roman" panose="02020603050405020304" pitchFamily="18" charset="0"/>
                <a:cs typeface="Times New Roman" panose="02020603050405020304" pitchFamily="18" charset="0"/>
              </a:rPr>
              <a:t>Why are software vulnerabilities being sold on the black market ? </a:t>
            </a:r>
          </a:p>
          <a:p>
            <a:pPr lvl="1" algn="just"/>
            <a:r>
              <a:rPr lang="en-US" sz="1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ain reason for hackers to search for these software vulnerabilities is to obtain higher opportunity for financial achievement through successful exploitation.</a:t>
            </a:r>
            <a:endParaRPr lang="en-US" sz="1700" b="1" dirty="0">
              <a:latin typeface="Times New Roman" panose="02020603050405020304" pitchFamily="18" charset="0"/>
              <a:cs typeface="Times New Roman" panose="02020603050405020304" pitchFamily="18" charset="0"/>
            </a:endParaRPr>
          </a:p>
          <a:p>
            <a:pPr lvl="1" algn="just"/>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vulnerability transactions are attractive to black hat hackers and others due to the increase in prices in the evolving black market</a:t>
            </a:r>
          </a:p>
          <a:p>
            <a:pPr lvl="1" algn="just"/>
            <a:r>
              <a:rPr lang="en-US" sz="1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Black Market pricing is typically h</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igher than what companies would pay </a:t>
            </a:r>
          </a:p>
          <a:p>
            <a:pPr lvl="1" algn="just"/>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Recently however these vulnerabilities are now being sold to whoever the highest bidder might be</a:t>
            </a:r>
            <a:endParaRPr lang="en-US" sz="1700"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F67A00-4934-30E4-C64D-A608F82D4905}"/>
              </a:ext>
            </a:extLst>
          </p:cNvPr>
          <p:cNvPicPr>
            <a:picLocks noChangeAspect="1"/>
          </p:cNvPicPr>
          <p:nvPr/>
        </p:nvPicPr>
        <p:blipFill>
          <a:blip r:embed="rId3"/>
          <a:stretch>
            <a:fillRect/>
          </a:stretch>
        </p:blipFill>
        <p:spPr>
          <a:xfrm>
            <a:off x="5681097" y="130701"/>
            <a:ext cx="5753360" cy="3643795"/>
          </a:xfrm>
          <a:prstGeom prst="rect">
            <a:avLst/>
          </a:prstGeom>
        </p:spPr>
      </p:pic>
      <p:pic>
        <p:nvPicPr>
          <p:cNvPr id="6" name="Picture 5">
            <a:extLst>
              <a:ext uri="{FF2B5EF4-FFF2-40B4-BE49-F238E27FC236}">
                <a16:creationId xmlns:a16="http://schemas.microsoft.com/office/drawing/2014/main" id="{C8EB1796-42ED-0C4E-61F8-947383DD4BFD}"/>
              </a:ext>
            </a:extLst>
          </p:cNvPr>
          <p:cNvPicPr>
            <a:picLocks noChangeAspect="1"/>
          </p:cNvPicPr>
          <p:nvPr/>
        </p:nvPicPr>
        <p:blipFill>
          <a:blip r:embed="rId4"/>
          <a:stretch>
            <a:fillRect/>
          </a:stretch>
        </p:blipFill>
        <p:spPr>
          <a:xfrm>
            <a:off x="5869122" y="3428682"/>
            <a:ext cx="5377311" cy="3208395"/>
          </a:xfrm>
          <a:prstGeom prst="rect">
            <a:avLst/>
          </a:prstGeom>
        </p:spPr>
      </p:pic>
    </p:spTree>
    <p:extLst>
      <p:ext uri="{BB962C8B-B14F-4D97-AF65-F5344CB8AC3E}">
        <p14:creationId xmlns:p14="http://schemas.microsoft.com/office/powerpoint/2010/main" val="89448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rPr>
              <a:t>Method</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C5877F-A970-794C-AC0C-E774B71D08A4}"/>
              </a:ext>
            </a:extLst>
          </p:cNvPr>
          <p:cNvSpPr/>
          <p:nvPr/>
        </p:nvSpPr>
        <p:spPr>
          <a:xfrm>
            <a:off x="628403" y="2194857"/>
            <a:ext cx="4560584" cy="452431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 systematic literature review (SLR)</a:t>
            </a:r>
          </a:p>
          <a:p>
            <a:pPr marL="742950" lvl="1"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By following these steps</a:t>
            </a:r>
          </a:p>
          <a:p>
            <a:pPr marL="1200150" lvl="2"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Starting with a problem</a:t>
            </a:r>
          </a:p>
          <a:p>
            <a:pPr marL="1657350" lvl="3"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software vulnerabilities on the black market</a:t>
            </a:r>
          </a:p>
          <a:p>
            <a:pPr marL="1200150" lvl="2"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Research of scholar articles</a:t>
            </a:r>
          </a:p>
          <a:p>
            <a:pPr marL="1657350" lvl="3"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Found 8 scholar research articles sources</a:t>
            </a:r>
          </a:p>
          <a:p>
            <a:pPr marL="1200150" lvl="2"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Review articles</a:t>
            </a:r>
          </a:p>
          <a:p>
            <a:pPr marL="1657350" lvl="3"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Title</a:t>
            </a:r>
          </a:p>
          <a:p>
            <a:pPr marL="1657350" lvl="3"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Abstract</a:t>
            </a:r>
          </a:p>
          <a:p>
            <a:pPr marL="1657350" lvl="3"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Full read</a:t>
            </a:r>
          </a:p>
          <a:p>
            <a:pPr marL="1200150" lvl="2"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Analyze and synthesize the data and findings</a:t>
            </a:r>
          </a:p>
          <a:p>
            <a:pPr marL="1200150" lvl="2"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Report of the research gap</a:t>
            </a:r>
          </a:p>
          <a:p>
            <a:pPr marL="1200150" lvl="2" indent="-285750">
              <a:buFont typeface="Arial" panose="020B0604020202020204" pitchFamily="34" charset="0"/>
              <a:buChar char="•"/>
            </a:pPr>
            <a:endParaRPr lang="en-US" dirty="0"/>
          </a:p>
        </p:txBody>
      </p:sp>
      <p:pic>
        <p:nvPicPr>
          <p:cNvPr id="6146" name="Picture 2" descr="Guidance on Conducting a Systematic Literature Review - Yu Xiao, Maria  Watson, 2019">
            <a:extLst>
              <a:ext uri="{FF2B5EF4-FFF2-40B4-BE49-F238E27FC236}">
                <a16:creationId xmlns:a16="http://schemas.microsoft.com/office/drawing/2014/main" id="{0F2B7C73-54F7-86F1-9A74-D3C10A60B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486" y="1756944"/>
            <a:ext cx="5506437" cy="388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61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dirty="0">
                <a:solidFill>
                  <a:srgbClr val="1D272D"/>
                </a:solidFill>
                <a:latin typeface="+mj-lt"/>
                <a:ea typeface="SimSun" panose="02010600030101010101" pitchFamily="2" charset="-122"/>
                <a:cs typeface="+mj-cs"/>
              </a:rPr>
              <a:t>Results</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2819E6-0AB1-B44D-A466-CF7B1981617C}"/>
              </a:ext>
            </a:extLst>
          </p:cNvPr>
          <p:cNvSpPr/>
          <p:nvPr/>
        </p:nvSpPr>
        <p:spPr>
          <a:xfrm>
            <a:off x="636881" y="2165565"/>
            <a:ext cx="4465941" cy="4539704"/>
          </a:xfrm>
          <a:prstGeom prst="rect">
            <a:avLst/>
          </a:prstGeom>
        </p:spPr>
        <p:txBody>
          <a:bodyPr wrap="square">
            <a:spAutoFit/>
          </a:bodyPr>
          <a:lstStyle/>
          <a:p>
            <a:pPr marL="285750" indent="-285750" algn="just">
              <a:buFont typeface="Arial" panose="020B0604020202020204" pitchFamily="34" charset="0"/>
              <a:buChar char="•"/>
            </a:pPr>
            <a:r>
              <a:rPr lang="en-US" sz="1700" dirty="0">
                <a:solidFill>
                  <a:srgbClr val="000000"/>
                </a:solidFill>
                <a:latin typeface="Times New Roman" panose="02020603050405020304" pitchFamily="18" charset="0"/>
                <a:ea typeface="Times New Roman" panose="02020603050405020304" pitchFamily="18" charset="0"/>
              </a:rPr>
              <a:t>B</a:t>
            </a:r>
            <a:r>
              <a:rPr lang="en-US" sz="1700" dirty="0">
                <a:solidFill>
                  <a:srgbClr val="000000"/>
                </a:solidFill>
                <a:effectLst/>
                <a:latin typeface="Times New Roman" panose="02020603050405020304" pitchFamily="18" charset="0"/>
                <a:ea typeface="Times New Roman" panose="02020603050405020304" pitchFamily="18" charset="0"/>
              </a:rPr>
              <a:t>lack market is active due to the findings of, a large fraction of the discoverers are from outside of the software development organizations</a:t>
            </a:r>
            <a:r>
              <a:rPr lang="en-US" sz="1700" dirty="0">
                <a:effectLst/>
              </a:rPr>
              <a:t> </a:t>
            </a:r>
            <a:endParaRPr lang="en-US" sz="1700" dirty="0"/>
          </a:p>
          <a:p>
            <a:pPr marL="285750" indent="-285750" algn="just">
              <a:buFont typeface="Arial" panose="020B0604020202020204" pitchFamily="34" charset="0"/>
              <a:buChar char="•"/>
            </a:pPr>
            <a:r>
              <a:rPr lang="en-US" sz="1700" dirty="0">
                <a:solidFill>
                  <a:srgbClr val="000000"/>
                </a:solidFill>
                <a:latin typeface="Times New Roman" panose="02020603050405020304" pitchFamily="18" charset="0"/>
                <a:ea typeface="Times New Roman" panose="02020603050405020304" pitchFamily="18" charset="0"/>
              </a:rPr>
              <a:t>B</a:t>
            </a:r>
            <a:r>
              <a:rPr lang="en-US" sz="1700" dirty="0">
                <a:solidFill>
                  <a:srgbClr val="000000"/>
                </a:solidFill>
                <a:effectLst/>
                <a:latin typeface="Times New Roman" panose="02020603050405020304" pitchFamily="18" charset="0"/>
                <a:ea typeface="Times New Roman" panose="02020603050405020304" pitchFamily="18" charset="0"/>
              </a:rPr>
              <a:t>lack market emergence and growth has caused an increased number of zero-day exploits</a:t>
            </a:r>
            <a:endParaRPr lang="en-US" sz="1700" dirty="0">
              <a:solidFill>
                <a:srgbClr val="000000"/>
              </a:solidFill>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The relationship of the </a:t>
            </a:r>
            <a:r>
              <a:rPr lang="en-US" sz="1700" b="1" dirty="0">
                <a:solidFill>
                  <a:srgbClr val="000000"/>
                </a:solidFill>
                <a:effectLst/>
                <a:latin typeface="Times New Roman" panose="02020603050405020304" pitchFamily="18" charset="0"/>
                <a:ea typeface="Times New Roman" panose="02020603050405020304" pitchFamily="18" charset="0"/>
              </a:rPr>
              <a:t>software vulnerability lifecycle is a direct coloration to the vulnerability market</a:t>
            </a:r>
          </a:p>
          <a:p>
            <a:pPr marL="742950" lvl="1" indent="-285750" algn="just">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 The vulnerability market lifecycle- vulnerability is found and enters the black market where the price can fluctuate depending on the severity, time of discovery, application/software, type of vulnerability found, and if patched.</a:t>
            </a:r>
          </a:p>
          <a:p>
            <a:pPr marL="742950" lvl="1" indent="-285750" algn="just">
              <a:buFont typeface="Arial" panose="020B0604020202020204" pitchFamily="34" charset="0"/>
              <a:buChar char="•"/>
            </a:pPr>
            <a:r>
              <a:rPr lang="en-US" sz="1700" dirty="0">
                <a:solidFill>
                  <a:srgbClr val="000000"/>
                </a:solidFill>
                <a:effectLst/>
                <a:latin typeface="Times New Roman" panose="02020603050405020304" pitchFamily="18" charset="0"/>
                <a:ea typeface="Times New Roman" panose="02020603050405020304" pitchFamily="18" charset="0"/>
              </a:rPr>
              <a:t> Both lifecycles depend on each other</a:t>
            </a:r>
            <a:endParaRPr lang="en-US" sz="1700" dirty="0"/>
          </a:p>
        </p:txBody>
      </p:sp>
      <p:pic>
        <p:nvPicPr>
          <p:cNvPr id="7170" name="Picture 2" descr="Lifecycle of a Vulnerability Overview — Part One | by National Security  Institute | The SCIF">
            <a:extLst>
              <a:ext uri="{FF2B5EF4-FFF2-40B4-BE49-F238E27FC236}">
                <a16:creationId xmlns:a16="http://schemas.microsoft.com/office/drawing/2014/main" id="{9201A6AC-999B-C1CA-5CEB-AB14DD9AC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632" y="1835004"/>
            <a:ext cx="6567721" cy="265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0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4000" dirty="0">
                <a:solidFill>
                  <a:srgbClr val="1D272D"/>
                </a:solidFill>
                <a:latin typeface="+mj-lt"/>
                <a:ea typeface="SimSun" panose="02010600030101010101" pitchFamily="2" charset="-122"/>
                <a:cs typeface="+mj-cs"/>
              </a:rPr>
              <a:t>Results of Legal Market</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2819E6-0AB1-B44D-A466-CF7B1981617C}"/>
              </a:ext>
            </a:extLst>
          </p:cNvPr>
          <p:cNvSpPr/>
          <p:nvPr/>
        </p:nvSpPr>
        <p:spPr>
          <a:xfrm>
            <a:off x="55823" y="2165565"/>
            <a:ext cx="5292553" cy="3108543"/>
          </a:xfrm>
          <a:prstGeom prst="rect">
            <a:avLst/>
          </a:prstGeom>
        </p:spPr>
        <p:txBody>
          <a:bodyPr wrap="square">
            <a:spAutoFit/>
          </a:bodyPr>
          <a:lstStyle/>
          <a:p>
            <a:pPr marL="285750" lvl="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R</a:t>
            </a:r>
            <a:r>
              <a:rPr lang="en-US" sz="1600" dirty="0">
                <a:solidFill>
                  <a:srgbClr val="000000"/>
                </a:solidFill>
                <a:effectLst/>
                <a:latin typeface="Times New Roman" panose="02020603050405020304" pitchFamily="18" charset="0"/>
                <a:ea typeface="Times New Roman" panose="02020603050405020304" pitchFamily="18" charset="0"/>
              </a:rPr>
              <a:t>ewards programs have been introduced to companies in the past decade</a:t>
            </a:r>
          </a:p>
          <a:p>
            <a:pPr marL="742950" lvl="1" indent="-285750" algn="jus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Rewards are benefiting both the seller and buyer but also help improve our technology and understanding in a proper disclosed form</a:t>
            </a:r>
          </a:p>
          <a:p>
            <a:pPr marL="285750" lvl="0"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S</a:t>
            </a:r>
            <a:r>
              <a:rPr lang="en-US" sz="1600" dirty="0">
                <a:solidFill>
                  <a:srgbClr val="000000"/>
                </a:solidFill>
                <a:effectLst/>
                <a:latin typeface="Times New Roman" panose="02020603050405020304" pitchFamily="18" charset="0"/>
                <a:ea typeface="Times New Roman" panose="02020603050405020304" pitchFamily="18" charset="0"/>
              </a:rPr>
              <a:t>imulation model show that illegal markets end up producing an increase in our software quality, patching speed</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f we do switch to a legal market, our overall software quality will be affected due to the transition in the market. (</a:t>
            </a:r>
            <a:r>
              <a:rPr lang="en-US" sz="1600" dirty="0" err="1">
                <a:solidFill>
                  <a:srgbClr val="000000"/>
                </a:solidFill>
                <a:effectLst/>
                <a:latin typeface="Times New Roman" panose="02020603050405020304" pitchFamily="18" charset="0"/>
                <a:ea typeface="Times New Roman" panose="02020603050405020304" pitchFamily="18" charset="0"/>
              </a:rPr>
              <a:t>Radianti</a:t>
            </a:r>
            <a:r>
              <a:rPr lang="en-US" sz="1600" dirty="0">
                <a:solidFill>
                  <a:srgbClr val="000000"/>
                </a:solidFill>
                <a:effectLst/>
                <a:latin typeface="Times New Roman" panose="02020603050405020304" pitchFamily="18" charset="0"/>
                <a:ea typeface="Times New Roman" panose="02020603050405020304" pitchFamily="18" charset="0"/>
              </a:rPr>
              <a:t>, Rich and Gonzalez)</a:t>
            </a:r>
            <a:endParaRPr lang="en-US" sz="1600" dirty="0">
              <a:solidFill>
                <a:srgbClr val="000000"/>
              </a:solidFill>
              <a:latin typeface="Times New Roman" panose="02020603050405020304" pitchFamily="18" charset="0"/>
              <a:ea typeface="Times New Roman" panose="02020603050405020304" pitchFamily="18" charset="0"/>
            </a:endParaRPr>
          </a:p>
          <a:p>
            <a:pPr lvl="0" algn="just"/>
            <a:endParaRPr lang="en-US" dirty="0">
              <a:solidFill>
                <a:srgbClr val="000000"/>
              </a:solidFill>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75C3B15-8E39-7999-E4D1-17ED5FE9C94E}"/>
              </a:ext>
            </a:extLst>
          </p:cNvPr>
          <p:cNvPicPr/>
          <p:nvPr/>
        </p:nvPicPr>
        <p:blipFill>
          <a:blip r:embed="rId3"/>
          <a:stretch>
            <a:fillRect/>
          </a:stretch>
        </p:blipFill>
        <p:spPr>
          <a:xfrm>
            <a:off x="5703240" y="1756944"/>
            <a:ext cx="5974505" cy="3226818"/>
          </a:xfrm>
          <a:prstGeom prst="rect">
            <a:avLst/>
          </a:prstGeom>
        </p:spPr>
      </p:pic>
    </p:spTree>
    <p:extLst>
      <p:ext uri="{BB962C8B-B14F-4D97-AF65-F5344CB8AC3E}">
        <p14:creationId xmlns:p14="http://schemas.microsoft.com/office/powerpoint/2010/main" val="352560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sz="4000" dirty="0">
                <a:solidFill>
                  <a:srgbClr val="1D272D"/>
                </a:solidFill>
                <a:latin typeface="+mj-lt"/>
                <a:ea typeface="SimSun" panose="02010600030101010101" pitchFamily="2" charset="-122"/>
                <a:cs typeface="+mj-cs"/>
              </a:rPr>
              <a:t>Results of Legal Market</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2819E6-0AB1-B44D-A466-CF7B1981617C}"/>
              </a:ext>
            </a:extLst>
          </p:cNvPr>
          <p:cNvSpPr/>
          <p:nvPr/>
        </p:nvSpPr>
        <p:spPr>
          <a:xfrm>
            <a:off x="55823" y="2165565"/>
            <a:ext cx="5292553" cy="4801314"/>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000000"/>
                </a:solidFill>
                <a:latin typeface="Times New Roman" panose="02020603050405020304" pitchFamily="18" charset="0"/>
                <a:ea typeface="Times New Roman" panose="02020603050405020304" pitchFamily="18" charset="0"/>
              </a:rPr>
              <a:t>What </a:t>
            </a:r>
            <a:r>
              <a:rPr lang="en-US" sz="1600" b="1" dirty="0">
                <a:solidFill>
                  <a:srgbClr val="000000"/>
                </a:solidFill>
                <a:effectLst/>
                <a:latin typeface="Times New Roman" panose="02020603050405020304" pitchFamily="18" charset="0"/>
                <a:ea typeface="Times New Roman" panose="02020603050405020304" pitchFamily="18" charset="0"/>
              </a:rPr>
              <a:t>is stopping us from forming a legal market?</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C</a:t>
            </a:r>
            <a:r>
              <a:rPr lang="en-US" sz="1600" dirty="0">
                <a:solidFill>
                  <a:srgbClr val="000000"/>
                </a:solidFill>
                <a:effectLst/>
                <a:latin typeface="Times New Roman" panose="02020603050405020304" pitchFamily="18" charset="0"/>
                <a:ea typeface="Times New Roman" panose="02020603050405020304" pitchFamily="18" charset="0"/>
              </a:rPr>
              <a:t>orrect transactions</a:t>
            </a:r>
          </a:p>
          <a:p>
            <a:pPr marL="742950" lvl="1" indent="-285750" algn="jus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Wants, needs, supply and demand, and a proper way of disclosing the vulnerability. </a:t>
            </a:r>
          </a:p>
          <a:p>
            <a:pPr marL="742950" lvl="1" indent="-285750" algn="jus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Need a firm statistical data of transaction on legal and illegal markets</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Properly </a:t>
            </a:r>
            <a:r>
              <a:rPr lang="en-US" sz="1600" dirty="0">
                <a:solidFill>
                  <a:srgbClr val="000000"/>
                </a:solidFill>
                <a:effectLst/>
                <a:latin typeface="Times New Roman" panose="02020603050405020304" pitchFamily="18" charset="0"/>
                <a:ea typeface="Times New Roman" panose="02020603050405020304" pitchFamily="18" charset="0"/>
              </a:rPr>
              <a:t>pricing and creating a sustainable market without knowing trends and cycles in a legal market</a:t>
            </a:r>
            <a:endParaRPr lang="en-US" sz="1600" dirty="0">
              <a:solidFill>
                <a:srgbClr val="000000"/>
              </a:solidFill>
              <a:latin typeface="Times New Roman" panose="02020603050405020304" pitchFamily="18" charset="0"/>
              <a:ea typeface="Times New Roman" panose="02020603050405020304" pitchFamily="18" charset="0"/>
            </a:endParaRPr>
          </a:p>
          <a:p>
            <a:pPr marL="285750" lvl="0" indent="-285750" algn="just">
              <a:buFont typeface="Arial" panose="020B0604020202020204" pitchFamily="34" charset="0"/>
              <a:buChar char="•"/>
            </a:pPr>
            <a:r>
              <a:rPr lang="en-US" sz="1600" b="1" dirty="0">
                <a:solidFill>
                  <a:srgbClr val="000000"/>
                </a:solidFill>
                <a:latin typeface="Times New Roman" panose="02020603050405020304" pitchFamily="18" charset="0"/>
                <a:ea typeface="Times New Roman" panose="02020603050405020304" pitchFamily="18" charset="0"/>
              </a:rPr>
              <a:t>T</a:t>
            </a:r>
            <a:r>
              <a:rPr lang="en-US" sz="1600" b="1" dirty="0">
                <a:solidFill>
                  <a:srgbClr val="000000"/>
                </a:solidFill>
                <a:effectLst/>
                <a:latin typeface="Times New Roman" panose="02020603050405020304" pitchFamily="18" charset="0"/>
                <a:ea typeface="Times New Roman" panose="02020603050405020304" pitchFamily="18" charset="0"/>
              </a:rPr>
              <a:t>hree further steps that we need to take</a:t>
            </a:r>
            <a:endParaRPr lang="en-US" sz="1600" b="1" dirty="0">
              <a:solidFill>
                <a:srgbClr val="000000"/>
              </a:solidFill>
              <a:latin typeface="Times New Roman" panose="02020603050405020304" pitchFamily="18" charset="0"/>
              <a:ea typeface="Times New Roman" panose="02020603050405020304" pitchFamily="18" charset="0"/>
            </a:endParaRP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T</a:t>
            </a:r>
            <a:r>
              <a:rPr lang="en-US" sz="1600" dirty="0">
                <a:solidFill>
                  <a:srgbClr val="000000"/>
                </a:solidFill>
                <a:effectLst/>
                <a:latin typeface="Times New Roman" panose="02020603050405020304" pitchFamily="18" charset="0"/>
                <a:ea typeface="Times New Roman" panose="02020603050405020304" pitchFamily="18" charset="0"/>
              </a:rPr>
              <a:t>he need to create new vulnerability markets that is suitable for the different types of vulnerability discoverers</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ea typeface="Times New Roman" panose="02020603050405020304" pitchFamily="18" charset="0"/>
              </a:rPr>
              <a:t>O</a:t>
            </a:r>
            <a:r>
              <a:rPr lang="en-US" sz="1600" dirty="0">
                <a:solidFill>
                  <a:srgbClr val="000000"/>
                </a:solidFill>
                <a:effectLst/>
                <a:latin typeface="Times New Roman" panose="02020603050405020304" pitchFamily="18" charset="0"/>
                <a:ea typeface="Times New Roman" panose="02020603050405020304" pitchFamily="18" charset="0"/>
              </a:rPr>
              <a:t>ur markets should be legitimate, attractive, and easy to deal with, so they are a good income source for both sellers and buyers</a:t>
            </a:r>
          </a:p>
          <a:p>
            <a:pPr marL="742950" lvl="1" indent="-285750" algn="jus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S</a:t>
            </a:r>
            <a:r>
              <a:rPr lang="en-US" sz="1600" dirty="0">
                <a:solidFill>
                  <a:srgbClr val="000000"/>
                </a:solidFill>
                <a:effectLst/>
                <a:latin typeface="Times New Roman" panose="02020603050405020304" pitchFamily="18" charset="0"/>
                <a:ea typeface="Times New Roman" panose="02020603050405020304" pitchFamily="18" charset="0"/>
              </a:rPr>
              <a:t>tudying the rewards buyers give to sellers should be reasonable, depending on supply and demand and other commercial market concepts</a:t>
            </a:r>
            <a:endParaRPr lang="en-US" sz="1600" dirty="0">
              <a:solidFill>
                <a:srgbClr val="000000"/>
              </a:solidFill>
              <a:latin typeface="Times New Roman" panose="02020603050405020304" pitchFamily="18" charset="0"/>
              <a:ea typeface="Times New Roman" panose="02020603050405020304" pitchFamily="18" charset="0"/>
            </a:endParaRPr>
          </a:p>
          <a:p>
            <a:pPr lvl="0" algn="just"/>
            <a:endParaRPr lang="en-US" dirty="0">
              <a:solidFill>
                <a:srgbClr val="000000"/>
              </a:solidFill>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6154331-4E12-E646-DE94-D38EDC820B5A}"/>
              </a:ext>
            </a:extLst>
          </p:cNvPr>
          <p:cNvPicPr>
            <a:picLocks noChangeAspect="1"/>
          </p:cNvPicPr>
          <p:nvPr/>
        </p:nvPicPr>
        <p:blipFill>
          <a:blip r:embed="rId3"/>
          <a:stretch>
            <a:fillRect/>
          </a:stretch>
        </p:blipFill>
        <p:spPr>
          <a:xfrm>
            <a:off x="5685810" y="2313593"/>
            <a:ext cx="6009366" cy="2230177"/>
          </a:xfrm>
          <a:prstGeom prst="rect">
            <a:avLst/>
          </a:prstGeom>
        </p:spPr>
      </p:pic>
    </p:spTree>
    <p:extLst>
      <p:ext uri="{BB962C8B-B14F-4D97-AF65-F5344CB8AC3E}">
        <p14:creationId xmlns:p14="http://schemas.microsoft.com/office/powerpoint/2010/main" val="307373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vert="horz" lIns="91440" tIns="45720" rIns="91440" bIns="45720" rtlCol="0" anchor="ctr">
            <a:normAutofit fontScale="90000"/>
          </a:bodyPr>
          <a:lstStyle/>
          <a:p>
            <a:pPr algn="ctr"/>
            <a:r>
              <a:rPr lang="en-US" sz="4000" dirty="0">
                <a:solidFill>
                  <a:srgbClr val="1D272D"/>
                </a:solidFill>
                <a:latin typeface="+mj-lt"/>
                <a:ea typeface="SimSun" panose="02010600030101010101" pitchFamily="2" charset="-122"/>
                <a:cs typeface="+mj-cs"/>
              </a:rPr>
              <a:t>Results Machine Learning</a:t>
            </a:r>
            <a:endParaRPr lang="en-US" sz="4000" dirty="0">
              <a:solidFill>
                <a:schemeClr val="tx1"/>
              </a:solidFill>
              <a:latin typeface="+mj-lt"/>
              <a:ea typeface="+mj-ea"/>
              <a:cs typeface="+mj-cs"/>
            </a:endParaRP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2819E6-0AB1-B44D-A466-CF7B1981617C}"/>
              </a:ext>
            </a:extLst>
          </p:cNvPr>
          <p:cNvSpPr/>
          <p:nvPr/>
        </p:nvSpPr>
        <p:spPr>
          <a:xfrm>
            <a:off x="636881" y="2165565"/>
            <a:ext cx="4465941"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Goal: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achine learning technique can predict, indicate, and monitor software vulnerabilities on the illegal market</a:t>
            </a:r>
            <a:r>
              <a:rPr lang="en-US" dirty="0">
                <a:effectLst/>
                <a:latin typeface="Times New Roman" panose="02020603050405020304" pitchFamily="18" charset="0"/>
                <a:cs typeface="Times New Roman" panose="02020603050405020304" pitchFamily="18" charset="0"/>
              </a:rPr>
              <a:t> </a:t>
            </a:r>
          </a:p>
          <a:p>
            <a:pPr algn="just"/>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idea of a new scoring system for vulnerabilities, vulnerability exploitation based on software structure properties, and the monitoring of the black market, can be properly implemented.</a:t>
            </a:r>
          </a:p>
          <a:p>
            <a:pPr algn="just"/>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eveloped model that uses machine learning to predict rather a vulnerability is likely to be exploited or not (Younis and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Malaiya</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cs typeface="Times New Roman" panose="02020603050405020304" pitchFamily="18" charset="0"/>
            </a:endParaRPr>
          </a:p>
        </p:txBody>
      </p:sp>
      <p:pic>
        <p:nvPicPr>
          <p:cNvPr id="14338" name="Picture 2" descr="Machine learning in industry | ATRIA Innovation">
            <a:extLst>
              <a:ext uri="{FF2B5EF4-FFF2-40B4-BE49-F238E27FC236}">
                <a16:creationId xmlns:a16="http://schemas.microsoft.com/office/drawing/2014/main" id="{605E8EA2-59A1-CE46-8BF2-F00AE390D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645" y="1532974"/>
            <a:ext cx="5503696" cy="379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02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7167</TotalTime>
  <Words>1129</Words>
  <Application>Microsoft Macintosh PowerPoint</Application>
  <PresentationFormat>Widescreen</PresentationFormat>
  <Paragraphs>108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Assessing Software Vulnerabilities on the Black Market Kaleb Alstott Northern Kentucky University </vt:lpstr>
      <vt:lpstr>Background</vt:lpstr>
      <vt:lpstr>Background</vt:lpstr>
      <vt:lpstr>Motivation</vt:lpstr>
      <vt:lpstr>Method</vt:lpstr>
      <vt:lpstr>Results</vt:lpstr>
      <vt:lpstr>Results of Legal Market</vt:lpstr>
      <vt:lpstr>Results of Legal Market</vt:lpstr>
      <vt:lpstr>Results Machine Learning</vt:lpstr>
      <vt:lpstr>Results Machine Learning</vt:lpstr>
      <vt:lpstr>Conclusion</vt:lpstr>
      <vt:lpstr>Conclusion</vt:lpstr>
      <vt:lpstr>Future Work</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Threat Analysis Methodology  for  Security Requirements Elicitation  in  Machine Learning Based Systems  Dr. Awad Mussa Department of Computer Science Northern Kentucky University  Carl Wilhjelm Kexin Ding  Georgia State University  </dc:title>
  <dc:creator>Awad Mussa</dc:creator>
  <cp:lastModifiedBy>Kaleb Alstott</cp:lastModifiedBy>
  <cp:revision>98</cp:revision>
  <dcterms:created xsi:type="dcterms:W3CDTF">2020-11-20T17:10:41Z</dcterms:created>
  <dcterms:modified xsi:type="dcterms:W3CDTF">2022-12-06T15:20:16Z</dcterms:modified>
</cp:coreProperties>
</file>