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1" r:id="rId5"/>
    <p:sldId id="264" r:id="rId6"/>
    <p:sldId id="265" r:id="rId7"/>
    <p:sldId id="266" r:id="rId8"/>
    <p:sldId id="273" r:id="rId9"/>
    <p:sldId id="270" r:id="rId10"/>
    <p:sldId id="269" r:id="rId11"/>
    <p:sldId id="271" r:id="rId12"/>
    <p:sldId id="267" r:id="rId13"/>
    <p:sldId id="272" r:id="rId14"/>
    <p:sldId id="274" r:id="rId15"/>
    <p:sldId id="275" r:id="rId16"/>
    <p:sldId id="276" r:id="rId17"/>
    <p:sldId id="277" r:id="rId18"/>
    <p:sldId id="278" r:id="rId19"/>
    <p:sldId id="280" r:id="rId20"/>
    <p:sldId id="310" r:id="rId21"/>
    <p:sldId id="281" r:id="rId22"/>
    <p:sldId id="283" r:id="rId23"/>
    <p:sldId id="286" r:id="rId24"/>
    <p:sldId id="287" r:id="rId25"/>
    <p:sldId id="289" r:id="rId26"/>
    <p:sldId id="288" r:id="rId27"/>
    <p:sldId id="290" r:id="rId28"/>
    <p:sldId id="292" r:id="rId29"/>
    <p:sldId id="293" r:id="rId30"/>
    <p:sldId id="294" r:id="rId31"/>
    <p:sldId id="295" r:id="rId32"/>
    <p:sldId id="296" r:id="rId33"/>
    <p:sldId id="260" r:id="rId34"/>
    <p:sldId id="298" r:id="rId35"/>
    <p:sldId id="297" r:id="rId36"/>
    <p:sldId id="300" r:id="rId37"/>
    <p:sldId id="302" r:id="rId38"/>
    <p:sldId id="301" r:id="rId39"/>
    <p:sldId id="303" r:id="rId40"/>
    <p:sldId id="304" r:id="rId41"/>
    <p:sldId id="311" r:id="rId42"/>
    <p:sldId id="312" r:id="rId43"/>
    <p:sldId id="308" r:id="rId44"/>
    <p:sldId id="313" r:id="rId45"/>
    <p:sldId id="314" r:id="rId46"/>
    <p:sldId id="315" r:id="rId47"/>
    <p:sldId id="316" r:id="rId48"/>
    <p:sldId id="322" r:id="rId49"/>
    <p:sldId id="317" r:id="rId50"/>
    <p:sldId id="319" r:id="rId51"/>
    <p:sldId id="320" r:id="rId52"/>
    <p:sldId id="321" r:id="rId53"/>
    <p:sldId id="323" r:id="rId54"/>
    <p:sldId id="327" r:id="rId55"/>
    <p:sldId id="326" r:id="rId56"/>
    <p:sldId id="328" r:id="rId57"/>
    <p:sldId id="333" r:id="rId58"/>
    <p:sldId id="329" r:id="rId59"/>
    <p:sldId id="330" r:id="rId60"/>
    <p:sldId id="331" r:id="rId61"/>
    <p:sldId id="332" r:id="rId62"/>
    <p:sldId id="334" r:id="rId63"/>
    <p:sldId id="336" r:id="rId64"/>
    <p:sldId id="337" r:id="rId65"/>
    <p:sldId id="338" r:id="rId66"/>
    <p:sldId id="339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85DB"/>
    <a:srgbClr val="A099CD"/>
    <a:srgbClr val="388063"/>
    <a:srgbClr val="9B8049"/>
    <a:srgbClr val="040407"/>
    <a:srgbClr val="0200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598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DD44F-3B38-79AC-60ED-04BFC4DB8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91074-A219-25C3-BC53-D7D5455DE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34ABF-F65D-C79B-E64F-518063A68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F809-7B8F-4879-9CB8-E646A5CFDB7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DE01B-B5B3-E65E-0A55-26413C068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85E74-BCD0-859A-2676-369F7A6FE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1563-0B1F-4CFA-A291-6B9983995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5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3DA80-B15E-A233-9345-3CAA5B879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A46DB-4C63-7953-FA4D-A35B19F7C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4E627-6F5B-BA90-D3CE-59BB9388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F809-7B8F-4879-9CB8-E646A5CFDB7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20B77-A58A-3288-2857-CDEB1C73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F4A93-9C93-7AE3-F804-FB3CD552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1563-0B1F-4CFA-A291-6B9983995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64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48D36D-EA1E-B118-0E23-7DD7CD0F7A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46C4B-A334-AE19-12E8-3452097DA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73625-1FDD-CC1F-A639-7A82F1B5E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F809-7B8F-4879-9CB8-E646A5CFDB7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EDA9B-3DA3-7DEB-09FC-ECB9030AE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CD153-E790-DF85-0D93-B8E599C9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1563-0B1F-4CFA-A291-6B9983995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2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2C22-8264-0D13-254F-E08FE5918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672EC-4AFD-58BC-63E1-1BB082983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EC0F0-82D1-5809-0BC4-AF154A34A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F809-7B8F-4879-9CB8-E646A5CFDB7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ACE4B-6F44-6FA7-BAD7-08E9A79D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E8839-4B0F-0253-6AC7-7AAE8E5D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1563-0B1F-4CFA-A291-6B9983995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5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69F9-74BF-6DDB-26F9-1709A1B16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FFB11-6DB0-84D8-6326-2D60E47DD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B1514-2749-C6A2-96DC-90F8DCEE7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F809-7B8F-4879-9CB8-E646A5CFDB7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4932F-0AF2-0356-3E9C-2C8D8E700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18452-782C-36CE-1574-71ABD3F2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1563-0B1F-4CFA-A291-6B9983995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83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CB3F-40C0-5843-F246-3611BFDCB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99C0B-EBA9-B167-227D-EE26806E3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C82F7-4A61-BA6B-81D6-ABB057EC5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292E5-BCE9-E786-49D4-C1225E17F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F809-7B8F-4879-9CB8-E646A5CFDB7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44028-45FF-BA08-3721-9F4281B5E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0316C-4AED-9FDF-3295-DD7D8954E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1563-0B1F-4CFA-A291-6B9983995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8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8DBAA-2A1F-5DB0-B799-F0FBB9BD7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43E85-CDC7-AE8D-6BAC-A5FDE515F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30B29-E6AC-10C4-B0F2-DE3D22577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A4B1F3-89C4-3372-98E9-EE9A5E495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1E89CB-278E-057D-11F7-589CDC1CD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74791D-91D7-C647-B88D-83BCD203F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F809-7B8F-4879-9CB8-E646A5CFDB7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5C4972-0889-BDEE-143E-1C9711657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2F20A9-729A-8897-BABC-F9AD946CB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1563-0B1F-4CFA-A291-6B9983995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9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B4FBC-05BA-6A40-A944-9A7E2E4E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BDA515-F442-81AE-3D47-90BD1104B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F809-7B8F-4879-9CB8-E646A5CFDB7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241EF-2C42-B7EF-39AE-D7AD7B367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5DE5B-FFAB-D6CD-D995-8BF2D13EC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1563-0B1F-4CFA-A291-6B9983995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7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C7367B-5E3A-DEC9-D4C8-AA694713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F809-7B8F-4879-9CB8-E646A5CFDB7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B35F31-1FD2-8FCA-F4E5-4FF66AD5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7D0EDE-599B-D277-D7AD-0895FB542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1563-0B1F-4CFA-A291-6B9983995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9C983-2254-AA3C-F1AB-5D3203AD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991D-44A5-9CD7-A444-FE45F6D29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86BA6-C8CB-7E82-94E8-FEC47EE63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E2540-42DB-7954-2923-BEECFC1F2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F809-7B8F-4879-9CB8-E646A5CFDB7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C7645-51AD-F314-BE48-EF69D71F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B899D-3972-B38B-6BFD-3E6F9813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1563-0B1F-4CFA-A291-6B9983995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2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36E28-A237-36CA-952C-3B575C812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DAA893-D118-14D7-58B6-2C0007557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2D612-5859-3D6F-8007-78D822C63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7AC25-A1FB-6F23-B1FC-0297BC34B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F809-7B8F-4879-9CB8-E646A5CFDB7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CB38A-E8DF-5502-0DCA-FC06CEFB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06493-DB1C-76B1-A1A9-215E016FC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1563-0B1F-4CFA-A291-6B9983995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4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chemeClr val="tx1">
                <a:lumMod val="50000"/>
                <a:lumOff val="50000"/>
              </a:schemeClr>
            </a:gs>
            <a:gs pos="80420">
              <a:srgbClr val="AFB8C8"/>
            </a:gs>
            <a:gs pos="0">
              <a:schemeClr val="tx1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C317FF-5A09-FAD5-ABF4-58BDB4AB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04BCA-92B6-9134-E9D0-BEAA07E0D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4C330-6027-0721-F152-80797CFE6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BF809-7B8F-4879-9CB8-E646A5CFDB7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2ADBC-D3CC-198F-EE43-0136CB631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97355-4B49-6719-F4FB-5689B5B13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81563-0B1F-4CFA-A291-6B9983995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09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fdc.nal.usda.gov/" TargetMode="External"/><Relationship Id="rId4" Type="http://schemas.microsoft.com/office/2007/relationships/hdphoto" Target="../media/hdphoto2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rgbClr val="040407"/>
            </a:gs>
            <a:gs pos="100000">
              <a:schemeClr val="accent1">
                <a:lumMod val="30000"/>
                <a:lumOff val="7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brain with many food icons">
            <a:extLst>
              <a:ext uri="{FF2B5EF4-FFF2-40B4-BE49-F238E27FC236}">
                <a16:creationId xmlns:a16="http://schemas.microsoft.com/office/drawing/2014/main" id="{5B2EAB2C-A500-879C-5BF0-0F54979A5DB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283" y="1618761"/>
            <a:ext cx="3620477" cy="3620477"/>
          </a:xfrm>
          <a:prstGeom prst="rect">
            <a:avLst/>
          </a:prstGeom>
          <a:solidFill>
            <a:srgbClr val="020003"/>
          </a:solidFill>
          <a:effectLst>
            <a:softEdge rad="6350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543A1F-839A-9672-9B9D-0D16B1AC9D2B}"/>
              </a:ext>
            </a:extLst>
          </p:cNvPr>
          <p:cNvSpPr txBox="1"/>
          <p:nvPr/>
        </p:nvSpPr>
        <p:spPr>
          <a:xfrm>
            <a:off x="396240" y="1081822"/>
            <a:ext cx="53136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Entendiendo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los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400" b="1" dirty="0" err="1">
                <a:latin typeface="Verdana" panose="020B0604030504040204" pitchFamily="34" charset="0"/>
                <a:ea typeface="Verdana" panose="020B0604030504040204" pitchFamily="34" charset="0"/>
              </a:rPr>
              <a:t>Datos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para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400" b="1" dirty="0" err="1">
                <a:latin typeface="Verdana" panose="020B0604030504040204" pitchFamily="34" charset="0"/>
                <a:ea typeface="Verdana" panose="020B0604030504040204" pitchFamily="34" charset="0"/>
              </a:rPr>
              <a:t>Modelo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</p:txBody>
      </p:sp>
      <p:pic>
        <p:nvPicPr>
          <p:cNvPr id="2" name="Picture 1" descr="Index of /Identidades-De-Instancia/ITESO/Logos ITESO/">
            <a:extLst>
              <a:ext uri="{FF2B5EF4-FFF2-40B4-BE49-F238E27FC236}">
                <a16:creationId xmlns:a16="http://schemas.microsoft.com/office/drawing/2014/main" id="{4734720C-1555-B54C-BEF8-97EB673A26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A780C3-1779-AEAD-1FEE-455AC3BCF7CF}"/>
              </a:ext>
            </a:extLst>
          </p:cNvPr>
          <p:cNvSpPr txBox="1"/>
          <p:nvPr/>
        </p:nvSpPr>
        <p:spPr>
          <a:xfrm>
            <a:off x="1155031" y="6145872"/>
            <a:ext cx="71485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1" i="0" dirty="0">
                <a:solidFill>
                  <a:srgbClr val="E6EDF3"/>
                </a:solidFill>
                <a:effectLst/>
                <a:latin typeface="-apple-system"/>
              </a:rPr>
              <a:t>Desarrollo de nuevos productos alimenticios funcionales con ingredientes endémicos de México, utilizando inteligencia artificial (IA)</a:t>
            </a:r>
          </a:p>
        </p:txBody>
      </p:sp>
    </p:spTree>
    <p:extLst>
      <p:ext uri="{BB962C8B-B14F-4D97-AF65-F5344CB8AC3E}">
        <p14:creationId xmlns:p14="http://schemas.microsoft.com/office/powerpoint/2010/main" val="1254527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D1947-C60F-B445-E4B3-2DBDCEF46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B10619-354D-A84A-9758-D6A6AFABA512}"/>
              </a:ext>
            </a:extLst>
          </p:cNvPr>
          <p:cNvSpPr txBox="1"/>
          <p:nvPr/>
        </p:nvSpPr>
        <p:spPr>
          <a:xfrm>
            <a:off x="782320" y="97006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base: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C86FE0-B263-A4E4-65E9-C783EE2D31F2}"/>
              </a:ext>
            </a:extLst>
          </p:cNvPr>
          <p:cNvSpPr/>
          <p:nvPr/>
        </p:nvSpPr>
        <p:spPr>
          <a:xfrm>
            <a:off x="1016000" y="2839720"/>
            <a:ext cx="2651760" cy="1178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Survey Foods (FNDDS)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CD51A4-042C-2E83-D964-206845A7CCD0}"/>
              </a:ext>
            </a:extLst>
          </p:cNvPr>
          <p:cNvSpPr/>
          <p:nvPr/>
        </p:nvSpPr>
        <p:spPr>
          <a:xfrm>
            <a:off x="7863840" y="2839720"/>
            <a:ext cx="2651760" cy="11785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Ing. </a:t>
            </a:r>
            <a:r>
              <a:rPr lang="en-US" b="1" dirty="0" err="1"/>
              <a:t>en</a:t>
            </a:r>
            <a:r>
              <a:rPr lang="en-US" b="1" dirty="0"/>
              <a:t> Alimentos</a:t>
            </a:r>
          </a:p>
        </p:txBody>
      </p:sp>
      <p:sp>
        <p:nvSpPr>
          <p:cNvPr id="13" name="Plus Sign 12">
            <a:extLst>
              <a:ext uri="{FF2B5EF4-FFF2-40B4-BE49-F238E27FC236}">
                <a16:creationId xmlns:a16="http://schemas.microsoft.com/office/drawing/2014/main" id="{DF294CFA-0F7F-8E58-CDB5-C09D17E3A200}"/>
              </a:ext>
            </a:extLst>
          </p:cNvPr>
          <p:cNvSpPr/>
          <p:nvPr/>
        </p:nvSpPr>
        <p:spPr>
          <a:xfrm>
            <a:off x="7066280" y="3104951"/>
            <a:ext cx="619760" cy="648097"/>
          </a:xfrm>
          <a:prstGeom prst="mathPlu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ndex of /Identidades-De-Instancia/ITESO/Logos ITESO/">
            <a:extLst>
              <a:ext uri="{FF2B5EF4-FFF2-40B4-BE49-F238E27FC236}">
                <a16:creationId xmlns:a16="http://schemas.microsoft.com/office/drawing/2014/main" id="{EA9AD34A-60AB-F528-473A-E4E22A15A9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FE4A21-4BBB-20E9-39C7-045621752508}"/>
              </a:ext>
            </a:extLst>
          </p:cNvPr>
          <p:cNvSpPr/>
          <p:nvPr/>
        </p:nvSpPr>
        <p:spPr>
          <a:xfrm>
            <a:off x="4236720" y="2839720"/>
            <a:ext cx="2651760" cy="117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wweia_food_category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DB7311-2FBE-8B58-EDDB-9A6E18B3FFD5}"/>
              </a:ext>
            </a:extLst>
          </p:cNvPr>
          <p:cNvSpPr txBox="1"/>
          <p:nvPr/>
        </p:nvSpPr>
        <p:spPr>
          <a:xfrm>
            <a:off x="2515340" y="356838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(169 cat)</a:t>
            </a:r>
          </a:p>
        </p:txBody>
      </p:sp>
    </p:spTree>
    <p:extLst>
      <p:ext uri="{BB962C8B-B14F-4D97-AF65-F5344CB8AC3E}">
        <p14:creationId xmlns:p14="http://schemas.microsoft.com/office/powerpoint/2010/main" val="3259125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C1804-7197-A4BE-7622-35E47B815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98F1C1-49CB-D337-B4FF-A45938783467}"/>
              </a:ext>
            </a:extLst>
          </p:cNvPr>
          <p:cNvSpPr txBox="1"/>
          <p:nvPr/>
        </p:nvSpPr>
        <p:spPr>
          <a:xfrm>
            <a:off x="782320" y="97006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base: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9E8259-70B7-4D25-8F11-DA467A680720}"/>
              </a:ext>
            </a:extLst>
          </p:cNvPr>
          <p:cNvSpPr/>
          <p:nvPr/>
        </p:nvSpPr>
        <p:spPr>
          <a:xfrm>
            <a:off x="1016000" y="2839720"/>
            <a:ext cx="2651760" cy="11785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Survey Foods (FNDDS)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9F197E-CBDA-6097-5D50-E59F99F97CD8}"/>
              </a:ext>
            </a:extLst>
          </p:cNvPr>
          <p:cNvSpPr/>
          <p:nvPr/>
        </p:nvSpPr>
        <p:spPr>
          <a:xfrm>
            <a:off x="4236720" y="2839720"/>
            <a:ext cx="2651760" cy="11785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wweia_food_category</a:t>
            </a:r>
            <a:endParaRPr lang="en-US" b="1" dirty="0"/>
          </a:p>
        </p:txBody>
      </p:sp>
      <p:sp>
        <p:nvSpPr>
          <p:cNvPr id="13" name="Plus Sign 12">
            <a:extLst>
              <a:ext uri="{FF2B5EF4-FFF2-40B4-BE49-F238E27FC236}">
                <a16:creationId xmlns:a16="http://schemas.microsoft.com/office/drawing/2014/main" id="{81602CC6-2D21-8B44-AAC2-AE1163767712}"/>
              </a:ext>
            </a:extLst>
          </p:cNvPr>
          <p:cNvSpPr/>
          <p:nvPr/>
        </p:nvSpPr>
        <p:spPr>
          <a:xfrm>
            <a:off x="7066280" y="3104951"/>
            <a:ext cx="619760" cy="648097"/>
          </a:xfrm>
          <a:prstGeom prst="mathPlu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9CD94B-B749-8A13-2912-A29C1088B0F0}"/>
              </a:ext>
            </a:extLst>
          </p:cNvPr>
          <p:cNvSpPr txBox="1"/>
          <p:nvPr/>
        </p:nvSpPr>
        <p:spPr>
          <a:xfrm>
            <a:off x="1089660" y="3613769"/>
            <a:ext cx="177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5624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 descr="Index of /Identidades-De-Instancia/ITESO/Logos ITESO/">
            <a:extLst>
              <a:ext uri="{FF2B5EF4-FFF2-40B4-BE49-F238E27FC236}">
                <a16:creationId xmlns:a16="http://schemas.microsoft.com/office/drawing/2014/main" id="{1036ED6A-480D-335B-39AA-91828FD652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FEF683-DFE7-E353-6AF8-7E9325D6F6E1}"/>
              </a:ext>
            </a:extLst>
          </p:cNvPr>
          <p:cNvSpPr txBox="1"/>
          <p:nvPr/>
        </p:nvSpPr>
        <p:spPr>
          <a:xfrm>
            <a:off x="4414273" y="3562125"/>
            <a:ext cx="177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169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  (58 cat)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A73B89-D773-F4ED-E736-38FBD82E491D}"/>
              </a:ext>
            </a:extLst>
          </p:cNvPr>
          <p:cNvSpPr txBox="1"/>
          <p:nvPr/>
        </p:nvSpPr>
        <p:spPr>
          <a:xfrm>
            <a:off x="1336286" y="3578590"/>
            <a:ext cx="2011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(2362)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181CBE-F658-6302-3A1F-747DC03402CF}"/>
              </a:ext>
            </a:extLst>
          </p:cNvPr>
          <p:cNvSpPr/>
          <p:nvPr/>
        </p:nvSpPr>
        <p:spPr>
          <a:xfrm>
            <a:off x="7863840" y="2839720"/>
            <a:ext cx="2651760" cy="11785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Ing. </a:t>
            </a:r>
            <a:r>
              <a:rPr lang="en-US" b="1" dirty="0" err="1"/>
              <a:t>en</a:t>
            </a:r>
            <a:r>
              <a:rPr lang="en-US" b="1" dirty="0"/>
              <a:t> Alimentos</a:t>
            </a:r>
          </a:p>
        </p:txBody>
      </p:sp>
    </p:spTree>
    <p:extLst>
      <p:ext uri="{BB962C8B-B14F-4D97-AF65-F5344CB8AC3E}">
        <p14:creationId xmlns:p14="http://schemas.microsoft.com/office/powerpoint/2010/main" val="241985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931FE-3249-B569-94B3-390C111BC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8B195C-0C63-B93C-21FA-3658563C9DAB}"/>
              </a:ext>
            </a:extLst>
          </p:cNvPr>
          <p:cNvSpPr txBox="1"/>
          <p:nvPr/>
        </p:nvSpPr>
        <p:spPr>
          <a:xfrm>
            <a:off x="782320" y="97006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base: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A6BDDC-9896-86B3-D69A-8FB420CE766A}"/>
              </a:ext>
            </a:extLst>
          </p:cNvPr>
          <p:cNvSpPr/>
          <p:nvPr/>
        </p:nvSpPr>
        <p:spPr>
          <a:xfrm>
            <a:off x="4236720" y="1275080"/>
            <a:ext cx="2651760" cy="11785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Input_food</a:t>
            </a:r>
            <a:endParaRPr lang="en-US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429506-B274-E8F0-1C56-9608EA08CF35}"/>
              </a:ext>
            </a:extLst>
          </p:cNvPr>
          <p:cNvSpPr/>
          <p:nvPr/>
        </p:nvSpPr>
        <p:spPr>
          <a:xfrm>
            <a:off x="4236720" y="4404360"/>
            <a:ext cx="2651760" cy="1178560"/>
          </a:xfrm>
          <a:prstGeom prst="rect">
            <a:avLst/>
          </a:prstGeom>
          <a:solidFill>
            <a:srgbClr val="BA85DB"/>
          </a:solidFill>
          <a:ln>
            <a:solidFill>
              <a:srgbClr val="7030A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Fndds_ingredient_nutrient_value</a:t>
            </a:r>
            <a:endParaRPr lang="en-US" sz="14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1BF55A-50EC-0EFE-3613-C185977A56A6}"/>
              </a:ext>
            </a:extLst>
          </p:cNvPr>
          <p:cNvSpPr/>
          <p:nvPr/>
        </p:nvSpPr>
        <p:spPr>
          <a:xfrm>
            <a:off x="4236720" y="2839720"/>
            <a:ext cx="2651760" cy="11785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wweia_food_category</a:t>
            </a:r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3F812D-9DE5-E8F3-F360-D07695352ED6}"/>
              </a:ext>
            </a:extLst>
          </p:cNvPr>
          <p:cNvSpPr/>
          <p:nvPr/>
        </p:nvSpPr>
        <p:spPr>
          <a:xfrm>
            <a:off x="1016000" y="2839720"/>
            <a:ext cx="2651760" cy="11785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Survey Foods (FNDDS)</a:t>
            </a:r>
          </a:p>
        </p:txBody>
      </p:sp>
      <p:sp>
        <p:nvSpPr>
          <p:cNvPr id="21" name="Plus Sign 20">
            <a:extLst>
              <a:ext uri="{FF2B5EF4-FFF2-40B4-BE49-F238E27FC236}">
                <a16:creationId xmlns:a16="http://schemas.microsoft.com/office/drawing/2014/main" id="{8662B5B8-4BDD-A8EA-05EE-D4DBDC2E5016}"/>
              </a:ext>
            </a:extLst>
          </p:cNvPr>
          <p:cNvSpPr/>
          <p:nvPr/>
        </p:nvSpPr>
        <p:spPr>
          <a:xfrm>
            <a:off x="5397500" y="4080312"/>
            <a:ext cx="330200" cy="324048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lus Sign 21">
            <a:extLst>
              <a:ext uri="{FF2B5EF4-FFF2-40B4-BE49-F238E27FC236}">
                <a16:creationId xmlns:a16="http://schemas.microsoft.com/office/drawing/2014/main" id="{A201B121-A0BB-6A0F-8BDB-601366C34580}"/>
              </a:ext>
            </a:extLst>
          </p:cNvPr>
          <p:cNvSpPr/>
          <p:nvPr/>
        </p:nvSpPr>
        <p:spPr>
          <a:xfrm>
            <a:off x="5397500" y="2484656"/>
            <a:ext cx="330200" cy="324048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ndex of /Identidades-De-Instancia/ITESO/Logos ITESO/">
            <a:extLst>
              <a:ext uri="{FF2B5EF4-FFF2-40B4-BE49-F238E27FC236}">
                <a16:creationId xmlns:a16="http://schemas.microsoft.com/office/drawing/2014/main" id="{7053BD20-6EEB-1BE1-D724-D6C87C5ACC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120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75179-CA5F-2B3D-C7E5-BD914A0EC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0CADD4-2F26-4208-4783-2D7532D6FF07}"/>
              </a:ext>
            </a:extLst>
          </p:cNvPr>
          <p:cNvSpPr txBox="1"/>
          <p:nvPr/>
        </p:nvSpPr>
        <p:spPr>
          <a:xfrm>
            <a:off x="782320" y="97006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base: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B51E32-6B6B-05DF-BC3C-A60D6AD1F22E}"/>
              </a:ext>
            </a:extLst>
          </p:cNvPr>
          <p:cNvSpPr/>
          <p:nvPr/>
        </p:nvSpPr>
        <p:spPr>
          <a:xfrm>
            <a:off x="4236720" y="1275080"/>
            <a:ext cx="2651760" cy="11785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Input_food</a:t>
            </a:r>
            <a:endParaRPr lang="en-US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D89176-81CD-F461-584F-F41042FF105C}"/>
              </a:ext>
            </a:extLst>
          </p:cNvPr>
          <p:cNvSpPr/>
          <p:nvPr/>
        </p:nvSpPr>
        <p:spPr>
          <a:xfrm>
            <a:off x="4236720" y="4404360"/>
            <a:ext cx="2651760" cy="1178560"/>
          </a:xfrm>
          <a:prstGeom prst="rect">
            <a:avLst/>
          </a:prstGeom>
          <a:solidFill>
            <a:srgbClr val="BA85DB"/>
          </a:solidFill>
          <a:ln>
            <a:solidFill>
              <a:srgbClr val="7030A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Fndds_ingredient_nutrient_value</a:t>
            </a:r>
            <a:endParaRPr lang="en-US" sz="14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73689B-14BA-E6D4-98EE-CA0581878536}"/>
              </a:ext>
            </a:extLst>
          </p:cNvPr>
          <p:cNvSpPr/>
          <p:nvPr/>
        </p:nvSpPr>
        <p:spPr>
          <a:xfrm>
            <a:off x="4236720" y="2839720"/>
            <a:ext cx="2651760" cy="11785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wweia_food_category</a:t>
            </a:r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AC965F-D9C0-1626-D0F4-2A7C0611928C}"/>
              </a:ext>
            </a:extLst>
          </p:cNvPr>
          <p:cNvSpPr/>
          <p:nvPr/>
        </p:nvSpPr>
        <p:spPr>
          <a:xfrm>
            <a:off x="1016000" y="2839720"/>
            <a:ext cx="2651760" cy="11785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Survey Foods (FNDDS)</a:t>
            </a:r>
          </a:p>
        </p:txBody>
      </p:sp>
      <p:sp>
        <p:nvSpPr>
          <p:cNvPr id="21" name="Plus Sign 20">
            <a:extLst>
              <a:ext uri="{FF2B5EF4-FFF2-40B4-BE49-F238E27FC236}">
                <a16:creationId xmlns:a16="http://schemas.microsoft.com/office/drawing/2014/main" id="{4C63E049-BAF1-5CB4-50DB-B5F8C82E3049}"/>
              </a:ext>
            </a:extLst>
          </p:cNvPr>
          <p:cNvSpPr/>
          <p:nvPr/>
        </p:nvSpPr>
        <p:spPr>
          <a:xfrm>
            <a:off x="5397500" y="4080312"/>
            <a:ext cx="330200" cy="324048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lus Sign 21">
            <a:extLst>
              <a:ext uri="{FF2B5EF4-FFF2-40B4-BE49-F238E27FC236}">
                <a16:creationId xmlns:a16="http://schemas.microsoft.com/office/drawing/2014/main" id="{730022B6-C95E-782E-62C9-39E59C73F5F9}"/>
              </a:ext>
            </a:extLst>
          </p:cNvPr>
          <p:cNvSpPr/>
          <p:nvPr/>
        </p:nvSpPr>
        <p:spPr>
          <a:xfrm>
            <a:off x="5397500" y="2484656"/>
            <a:ext cx="330200" cy="324048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FB7C42-894E-AD5E-AFF9-19FF82F3C8F7}"/>
              </a:ext>
            </a:extLst>
          </p:cNvPr>
          <p:cNvSpPr txBox="1"/>
          <p:nvPr/>
        </p:nvSpPr>
        <p:spPr>
          <a:xfrm>
            <a:off x="7325360" y="1473577"/>
            <a:ext cx="36271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Permite</a:t>
            </a:r>
            <a:r>
              <a:rPr lang="en-US" b="1" dirty="0"/>
              <a:t> </a:t>
            </a:r>
            <a:r>
              <a:rPr lang="en-US" b="1" dirty="0" err="1"/>
              <a:t>identificar</a:t>
            </a:r>
            <a:r>
              <a:rPr lang="en-US" b="1" dirty="0"/>
              <a:t> </a:t>
            </a:r>
            <a:r>
              <a:rPr lang="en-US" b="1" dirty="0" err="1"/>
              <a:t>los</a:t>
            </a:r>
            <a:r>
              <a:rPr lang="en-US" b="1" dirty="0"/>
              <a:t> </a:t>
            </a:r>
            <a:r>
              <a:rPr lang="en-US" b="1" dirty="0" err="1"/>
              <a:t>ingredientes</a:t>
            </a:r>
            <a:r>
              <a:rPr lang="en-US" b="1" dirty="0"/>
              <a:t> de </a:t>
            </a:r>
            <a:r>
              <a:rPr lang="en-US" b="1" dirty="0" err="1"/>
              <a:t>cada</a:t>
            </a:r>
            <a:r>
              <a:rPr lang="en-US" b="1" dirty="0"/>
              <a:t> “Survey Food”.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4BF3FD-E99F-6F7A-035E-E8876AC6CB08}"/>
              </a:ext>
            </a:extLst>
          </p:cNvPr>
          <p:cNvSpPr txBox="1"/>
          <p:nvPr/>
        </p:nvSpPr>
        <p:spPr>
          <a:xfrm>
            <a:off x="7325360" y="2967335"/>
            <a:ext cx="36271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Permite</a:t>
            </a:r>
            <a:r>
              <a:rPr lang="en-US" b="1" dirty="0"/>
              <a:t> </a:t>
            </a:r>
            <a:r>
              <a:rPr lang="en-US" b="1" dirty="0" err="1"/>
              <a:t>identificar</a:t>
            </a:r>
            <a:r>
              <a:rPr lang="en-US" b="1" dirty="0"/>
              <a:t> a </a:t>
            </a:r>
            <a:r>
              <a:rPr lang="en-US" b="1" dirty="0" err="1"/>
              <a:t>qué</a:t>
            </a:r>
            <a:r>
              <a:rPr lang="en-US" b="1" dirty="0"/>
              <a:t> </a:t>
            </a:r>
            <a:r>
              <a:rPr lang="en-US" b="1" dirty="0" err="1"/>
              <a:t>categoría</a:t>
            </a:r>
            <a:r>
              <a:rPr lang="en-US" b="1" dirty="0"/>
              <a:t> </a:t>
            </a:r>
            <a:r>
              <a:rPr lang="en-US" b="1" dirty="0" err="1"/>
              <a:t>pertenece</a:t>
            </a:r>
            <a:r>
              <a:rPr lang="en-US" b="1" dirty="0"/>
              <a:t> </a:t>
            </a:r>
            <a:r>
              <a:rPr lang="en-US" b="1" dirty="0" err="1"/>
              <a:t>cada</a:t>
            </a:r>
            <a:r>
              <a:rPr lang="en-US" b="1" dirty="0"/>
              <a:t> </a:t>
            </a:r>
            <a:r>
              <a:rPr lang="en-US" b="1" dirty="0" err="1"/>
              <a:t>producto</a:t>
            </a:r>
            <a:r>
              <a:rPr lang="en-US" b="1" dirty="0"/>
              <a:t> (se </a:t>
            </a:r>
            <a:r>
              <a:rPr lang="en-US" b="1" dirty="0" err="1"/>
              <a:t>usará</a:t>
            </a:r>
            <a:r>
              <a:rPr lang="en-US" b="1" dirty="0"/>
              <a:t> para </a:t>
            </a:r>
            <a:r>
              <a:rPr lang="en-US" b="1" dirty="0" err="1"/>
              <a:t>determinar</a:t>
            </a:r>
            <a:r>
              <a:rPr lang="en-US" b="1" dirty="0"/>
              <a:t> la </a:t>
            </a:r>
            <a:r>
              <a:rPr lang="en-US" b="1" dirty="0" err="1"/>
              <a:t>similitud</a:t>
            </a:r>
            <a:r>
              <a:rPr lang="en-US" b="1" dirty="0"/>
              <a:t>).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4AD1F7-7A78-8E37-4361-1D06D51749A7}"/>
              </a:ext>
            </a:extLst>
          </p:cNvPr>
          <p:cNvSpPr txBox="1"/>
          <p:nvPr/>
        </p:nvSpPr>
        <p:spPr>
          <a:xfrm>
            <a:off x="7437120" y="4670474"/>
            <a:ext cx="3403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Para </a:t>
            </a:r>
            <a:r>
              <a:rPr lang="en-US" b="1" dirty="0" err="1"/>
              <a:t>cada</a:t>
            </a:r>
            <a:r>
              <a:rPr lang="en-US" b="1" dirty="0"/>
              <a:t> </a:t>
            </a:r>
            <a:r>
              <a:rPr lang="en-US" b="1" dirty="0" err="1"/>
              <a:t>ingrediente</a:t>
            </a:r>
            <a:r>
              <a:rPr lang="en-US" b="1" dirty="0"/>
              <a:t> </a:t>
            </a:r>
            <a:r>
              <a:rPr lang="en-US" b="1" dirty="0" err="1"/>
              <a:t>determina</a:t>
            </a:r>
            <a:r>
              <a:rPr lang="en-US" b="1" dirty="0"/>
              <a:t> </a:t>
            </a:r>
            <a:r>
              <a:rPr lang="en-US" b="1" dirty="0" err="1"/>
              <a:t>el</a:t>
            </a:r>
            <a:r>
              <a:rPr lang="en-US" b="1" dirty="0"/>
              <a:t> valor </a:t>
            </a:r>
            <a:r>
              <a:rPr lang="en-US" b="1" dirty="0" err="1"/>
              <a:t>nutricional</a:t>
            </a:r>
            <a:r>
              <a:rPr lang="en-US" b="1" dirty="0"/>
              <a:t>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184176-0564-4CF6-3114-51C7D8D9BA5C}"/>
              </a:ext>
            </a:extLst>
          </p:cNvPr>
          <p:cNvSpPr txBox="1"/>
          <p:nvPr/>
        </p:nvSpPr>
        <p:spPr>
          <a:xfrm>
            <a:off x="528320" y="4157662"/>
            <a:ext cx="3627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Son </a:t>
            </a:r>
            <a:r>
              <a:rPr lang="en-US" b="1" dirty="0" err="1"/>
              <a:t>los</a:t>
            </a:r>
            <a:r>
              <a:rPr lang="en-US" b="1" dirty="0"/>
              <a:t> </a:t>
            </a:r>
            <a:r>
              <a:rPr lang="en-US" b="1" dirty="0" err="1"/>
              <a:t>productos</a:t>
            </a:r>
            <a:r>
              <a:rPr lang="en-US" b="1" dirty="0"/>
              <a:t> base</a:t>
            </a:r>
            <a:endParaRPr lang="en-US" dirty="0"/>
          </a:p>
        </p:txBody>
      </p:sp>
      <p:pic>
        <p:nvPicPr>
          <p:cNvPr id="5" name="Picture 4" descr="Index of /Identidades-De-Instancia/ITESO/Logos ITESO/">
            <a:extLst>
              <a:ext uri="{FF2B5EF4-FFF2-40B4-BE49-F238E27FC236}">
                <a16:creationId xmlns:a16="http://schemas.microsoft.com/office/drawing/2014/main" id="{A0F8B86B-7BFD-4624-A457-74FD108F10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04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73492-7A63-3B02-52E7-531283035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9BB0C4-478A-DC91-C592-346F0BD772FF}"/>
              </a:ext>
            </a:extLst>
          </p:cNvPr>
          <p:cNvSpPr txBox="1"/>
          <p:nvPr/>
        </p:nvSpPr>
        <p:spPr>
          <a:xfrm>
            <a:off x="782320" y="97006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base: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9DE018-23EA-DBE4-DDBE-C251BFD6AAFF}"/>
              </a:ext>
            </a:extLst>
          </p:cNvPr>
          <p:cNvSpPr/>
          <p:nvPr/>
        </p:nvSpPr>
        <p:spPr>
          <a:xfrm>
            <a:off x="6207760" y="2870736"/>
            <a:ext cx="2651760" cy="11785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Input_food</a:t>
            </a:r>
            <a:endParaRPr lang="en-US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D774D8-50A9-A863-3B7D-09AF7285BE61}"/>
              </a:ext>
            </a:extLst>
          </p:cNvPr>
          <p:cNvSpPr/>
          <p:nvPr/>
        </p:nvSpPr>
        <p:spPr>
          <a:xfrm>
            <a:off x="9032240" y="2870736"/>
            <a:ext cx="2651760" cy="1178560"/>
          </a:xfrm>
          <a:prstGeom prst="rect">
            <a:avLst/>
          </a:prstGeom>
          <a:solidFill>
            <a:srgbClr val="BA85DB"/>
          </a:solidFill>
          <a:ln>
            <a:solidFill>
              <a:srgbClr val="7030A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Fndds_ingredient_nutrient_value</a:t>
            </a:r>
            <a:endParaRPr lang="en-US" sz="14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02849B-3DED-61AA-6ECA-9559F10E3AE1}"/>
              </a:ext>
            </a:extLst>
          </p:cNvPr>
          <p:cNvSpPr/>
          <p:nvPr/>
        </p:nvSpPr>
        <p:spPr>
          <a:xfrm>
            <a:off x="558800" y="2870736"/>
            <a:ext cx="2651760" cy="11785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wweia_food_category</a:t>
            </a:r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F528E6-946E-8EA8-567C-B06612FEA845}"/>
              </a:ext>
            </a:extLst>
          </p:cNvPr>
          <p:cNvSpPr/>
          <p:nvPr/>
        </p:nvSpPr>
        <p:spPr>
          <a:xfrm>
            <a:off x="3383280" y="2870736"/>
            <a:ext cx="2651760" cy="11785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Survey Foods (FNDDS)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978DE1-005E-1EFF-4164-4B806C6A07DF}"/>
              </a:ext>
            </a:extLst>
          </p:cNvPr>
          <p:cNvSpPr txBox="1"/>
          <p:nvPr/>
        </p:nvSpPr>
        <p:spPr>
          <a:xfrm>
            <a:off x="558800" y="4262427"/>
            <a:ext cx="26517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Una </a:t>
            </a:r>
            <a:r>
              <a:rPr lang="en-US" b="1" dirty="0" err="1"/>
              <a:t>categoría</a:t>
            </a:r>
            <a:r>
              <a:rPr lang="en-US" b="1" dirty="0"/>
              <a:t> </a:t>
            </a:r>
            <a:r>
              <a:rPr lang="en-US" b="1" dirty="0" err="1"/>
              <a:t>puede</a:t>
            </a:r>
            <a:r>
              <a:rPr lang="en-US" b="1" dirty="0"/>
              <a:t> </a:t>
            </a:r>
            <a:r>
              <a:rPr lang="en-US" b="1" dirty="0" err="1"/>
              <a:t>abarcar</a:t>
            </a:r>
            <a:r>
              <a:rPr lang="en-US" b="1" dirty="0"/>
              <a:t> </a:t>
            </a:r>
            <a:r>
              <a:rPr lang="en-US" b="1" dirty="0" err="1"/>
              <a:t>varios</a:t>
            </a:r>
            <a:r>
              <a:rPr lang="en-US" b="1" dirty="0"/>
              <a:t> </a:t>
            </a:r>
            <a:r>
              <a:rPr lang="en-US" b="1" dirty="0" err="1"/>
              <a:t>productos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ACC5CA-DF09-6392-AA29-F9687C3F6B63}"/>
              </a:ext>
            </a:extLst>
          </p:cNvPr>
          <p:cNvSpPr txBox="1"/>
          <p:nvPr/>
        </p:nvSpPr>
        <p:spPr>
          <a:xfrm>
            <a:off x="6207760" y="4262427"/>
            <a:ext cx="26517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Cada</a:t>
            </a:r>
            <a:r>
              <a:rPr lang="en-US" b="1" dirty="0"/>
              <a:t> </a:t>
            </a:r>
            <a:r>
              <a:rPr lang="en-US" b="1" dirty="0" err="1"/>
              <a:t>producto</a:t>
            </a:r>
            <a:r>
              <a:rPr lang="en-US" b="1" dirty="0"/>
              <a:t> </a:t>
            </a:r>
            <a:r>
              <a:rPr lang="en-US" b="1" dirty="0" err="1"/>
              <a:t>tiene</a:t>
            </a:r>
            <a:r>
              <a:rPr lang="en-US" b="1" dirty="0"/>
              <a:t> sus </a:t>
            </a:r>
            <a:r>
              <a:rPr lang="en-US" b="1" dirty="0" err="1"/>
              <a:t>propios</a:t>
            </a:r>
            <a:r>
              <a:rPr lang="en-US" b="1" dirty="0"/>
              <a:t> </a:t>
            </a:r>
            <a:r>
              <a:rPr lang="en-US" b="1" dirty="0" err="1"/>
              <a:t>ingredientes</a:t>
            </a:r>
            <a:r>
              <a:rPr lang="en-US" b="1" dirty="0"/>
              <a:t> </a:t>
            </a:r>
            <a:r>
              <a:rPr lang="en-US" b="1" dirty="0" err="1"/>
              <a:t>correspondientes</a:t>
            </a:r>
            <a:r>
              <a:rPr lang="en-US" b="1" dirty="0"/>
              <a:t>.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45ADEE-84A1-9C5F-A2B2-1F4EDE64FD40}"/>
              </a:ext>
            </a:extLst>
          </p:cNvPr>
          <p:cNvSpPr txBox="1"/>
          <p:nvPr/>
        </p:nvSpPr>
        <p:spPr>
          <a:xfrm>
            <a:off x="3383280" y="4262427"/>
            <a:ext cx="26517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 </a:t>
            </a:r>
            <a:r>
              <a:rPr lang="en-US" b="1" dirty="0" err="1"/>
              <a:t>tiene</a:t>
            </a:r>
            <a:r>
              <a:rPr lang="en-US" b="1" dirty="0"/>
              <a:t> un total de 2362 </a:t>
            </a:r>
            <a:r>
              <a:rPr lang="en-US" b="1" dirty="0" err="1"/>
              <a:t>distintos</a:t>
            </a:r>
            <a:r>
              <a:rPr lang="en-US" b="1" dirty="0"/>
              <a:t> </a:t>
            </a:r>
            <a:r>
              <a:rPr lang="en-US" b="1" dirty="0" err="1"/>
              <a:t>productos</a:t>
            </a:r>
            <a:r>
              <a:rPr lang="en-US" b="1" dirty="0"/>
              <a:t>. </a:t>
            </a:r>
            <a:r>
              <a:rPr lang="en-US" b="1" dirty="0" err="1"/>
              <a:t>Cada</a:t>
            </a:r>
            <a:r>
              <a:rPr lang="en-US" b="1" dirty="0"/>
              <a:t> uno </a:t>
            </a:r>
            <a:r>
              <a:rPr lang="en-US" b="1" dirty="0" err="1"/>
              <a:t>pertenece</a:t>
            </a:r>
            <a:r>
              <a:rPr lang="en-US" b="1" dirty="0"/>
              <a:t> a </a:t>
            </a:r>
            <a:r>
              <a:rPr lang="en-US" b="1" dirty="0" err="1"/>
              <a:t>una</a:t>
            </a:r>
            <a:r>
              <a:rPr lang="en-US" b="1" dirty="0"/>
              <a:t> </a:t>
            </a:r>
            <a:r>
              <a:rPr lang="en-US" b="1" dirty="0" err="1"/>
              <a:t>categoría</a:t>
            </a:r>
            <a:r>
              <a:rPr lang="en-US" b="1" dirty="0"/>
              <a:t>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D30A55-5B1F-2F75-7EC7-B3A03985D846}"/>
              </a:ext>
            </a:extLst>
          </p:cNvPr>
          <p:cNvSpPr txBox="1"/>
          <p:nvPr/>
        </p:nvSpPr>
        <p:spPr>
          <a:xfrm>
            <a:off x="9032240" y="4262427"/>
            <a:ext cx="26517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Cada</a:t>
            </a:r>
            <a:r>
              <a:rPr lang="en-US" b="1" dirty="0"/>
              <a:t> </a:t>
            </a:r>
            <a:r>
              <a:rPr lang="en-US" b="1" dirty="0" err="1"/>
              <a:t>ingrediente</a:t>
            </a:r>
            <a:r>
              <a:rPr lang="en-US" b="1" dirty="0"/>
              <a:t> </a:t>
            </a:r>
            <a:r>
              <a:rPr lang="en-US" b="1" dirty="0" err="1"/>
              <a:t>tiene</a:t>
            </a:r>
            <a:r>
              <a:rPr lang="en-US" b="1" dirty="0"/>
              <a:t> sus </a:t>
            </a:r>
            <a:r>
              <a:rPr lang="en-US" b="1" dirty="0" err="1"/>
              <a:t>propios</a:t>
            </a:r>
            <a:r>
              <a:rPr lang="en-US" b="1" dirty="0"/>
              <a:t> </a:t>
            </a:r>
            <a:r>
              <a:rPr lang="en-US" b="1" dirty="0" err="1"/>
              <a:t>valores</a:t>
            </a:r>
            <a:r>
              <a:rPr lang="en-US" b="1" dirty="0"/>
              <a:t> </a:t>
            </a:r>
            <a:r>
              <a:rPr lang="en-US" b="1" dirty="0" err="1"/>
              <a:t>nutricionales</a:t>
            </a:r>
            <a:r>
              <a:rPr lang="en-US" b="1" dirty="0"/>
              <a:t> </a:t>
            </a:r>
            <a:r>
              <a:rPr lang="en-US" b="1" dirty="0" err="1"/>
              <a:t>correspondientes</a:t>
            </a:r>
            <a:r>
              <a:rPr lang="en-US" b="1" dirty="0"/>
              <a:t>.</a:t>
            </a:r>
            <a:endParaRPr lang="en-US" dirty="0"/>
          </a:p>
        </p:txBody>
      </p:sp>
      <p:pic>
        <p:nvPicPr>
          <p:cNvPr id="3" name="Picture 2" descr="Index of /Identidades-De-Instancia/ITESO/Logos ITESO/">
            <a:extLst>
              <a:ext uri="{FF2B5EF4-FFF2-40B4-BE49-F238E27FC236}">
                <a16:creationId xmlns:a16="http://schemas.microsoft.com/office/drawing/2014/main" id="{B4CD580D-2C71-F59B-9EAE-9E28B6C82D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143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F3910-0131-98EF-4846-BA6E8FBBD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F20EC2-5E20-2A39-AB4D-98AA6C995F03}"/>
              </a:ext>
            </a:extLst>
          </p:cNvPr>
          <p:cNvSpPr txBox="1"/>
          <p:nvPr/>
        </p:nvSpPr>
        <p:spPr>
          <a:xfrm>
            <a:off x="782320" y="97006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base: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A2BC030-D1B9-EF69-53A7-DB626FAC1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650742"/>
              </p:ext>
            </p:extLst>
          </p:nvPr>
        </p:nvGraphicFramePr>
        <p:xfrm>
          <a:off x="3647440" y="519931"/>
          <a:ext cx="8128000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098345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226841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267422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45790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food_category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fdc_id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Ingredient_code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nutrient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124841"/>
                  </a:ext>
                </a:extLst>
              </a:tr>
              <a:tr h="370840">
                <a:tc rowSpan="16"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Category</a:t>
                      </a:r>
                      <a:r>
                        <a:rPr lang="es-MX" dirty="0"/>
                        <a:t> A</a:t>
                      </a:r>
                      <a:endParaRPr lang="en-US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1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s-MX" dirty="0"/>
                        <a:t>Ingredient1_1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Nutrient1_1_1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483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Nutrient1_1_2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0201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Nutrient1_1_3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335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Nutrient1_1_4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3911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s-MX" dirty="0"/>
                        <a:t>Ingredient1_2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Nutrient1_2_1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99365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Nutrient1_2_2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2440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Nutrient1_2_3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6836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Nutrient1_2_4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354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2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s-MX" dirty="0"/>
                        <a:t>Ingredient2_1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Nutrient2_1_1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2735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Nutrient2_1_2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7322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Nutrient2_1_3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75565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Nutrient2_1_4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39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s-MX" dirty="0"/>
                        <a:t>Ingredient2_2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Nutrient2_2_1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2465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Nutrient2_2_2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8444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Nutrient2_2_3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7438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Nutrient2_2_4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46269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B2CB877-8D94-3DC9-43EB-044262F7DA05}"/>
              </a:ext>
            </a:extLst>
          </p:cNvPr>
          <p:cNvSpPr txBox="1"/>
          <p:nvPr/>
        </p:nvSpPr>
        <p:spPr>
          <a:xfrm>
            <a:off x="3647440" y="33789"/>
            <a:ext cx="2875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Granularidad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nutriente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 descr="Index of /Identidades-De-Instancia/ITESO/Logos ITESO/">
            <a:extLst>
              <a:ext uri="{FF2B5EF4-FFF2-40B4-BE49-F238E27FC236}">
                <a16:creationId xmlns:a16="http://schemas.microsoft.com/office/drawing/2014/main" id="{A0CD7CB6-41A0-96E5-5A1C-57B3660D40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093654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DB6A1-345A-2BA0-37D0-5B0615068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79C87A-1FE0-04C4-0916-1ADB3BC6B146}"/>
              </a:ext>
            </a:extLst>
          </p:cNvPr>
          <p:cNvSpPr txBox="1"/>
          <p:nvPr/>
        </p:nvSpPr>
        <p:spPr>
          <a:xfrm>
            <a:off x="782320" y="97006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base: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879EE7D-73F1-74D0-B668-BB0A3E8DA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886917"/>
              </p:ext>
            </p:extLst>
          </p:nvPr>
        </p:nvGraphicFramePr>
        <p:xfrm>
          <a:off x="650240" y="2438400"/>
          <a:ext cx="10749277" cy="2457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611">
                  <a:extLst>
                    <a:ext uri="{9D8B030D-6E8A-4147-A177-3AD203B41FA5}">
                      <a16:colId xmlns:a16="http://schemas.microsoft.com/office/drawing/2014/main" val="19855842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598709765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573322633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276360226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4215100811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1183588943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3115423240"/>
                    </a:ext>
                  </a:extLst>
                </a:gridCol>
              </a:tblGrid>
              <a:tr h="440944">
                <a:tc>
                  <a:txBody>
                    <a:bodyPr/>
                    <a:lstStyle/>
                    <a:p>
                      <a:r>
                        <a:rPr lang="es-MX" sz="1600" dirty="0" err="1"/>
                        <a:t>food_category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fdc_id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err="1"/>
                        <a:t>ingredient_code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Nutrient_3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Flavor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8044"/>
                  </a:ext>
                </a:extLst>
              </a:tr>
              <a:tr h="468884">
                <a:tc rowSpan="4">
                  <a:txBody>
                    <a:bodyPr/>
                    <a:lstStyle/>
                    <a:p>
                      <a:r>
                        <a:rPr lang="es-MX" dirty="0" err="1"/>
                        <a:t>Category</a:t>
                      </a:r>
                      <a:r>
                        <a:rPr lang="es-MX" dirty="0"/>
                        <a:t> A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Ingredient1_1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Nutrient1_1_1</a:t>
                      </a:r>
                      <a:endParaRPr lang="en-US" sz="160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Nutrient1_1_2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Nutrient1_1_3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Sweet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49114"/>
                  </a:ext>
                </a:extLst>
              </a:tr>
              <a:tr h="46888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Ingredient1_2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Nutrient1_2_1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Nutrient1_2_2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Nutrient1_2_3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173078"/>
                  </a:ext>
                </a:extLst>
              </a:tr>
              <a:tr h="46888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Ingredient2_1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Nutrient2_1_1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Nutrient2_1_2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Nutrient2_1_3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205113"/>
                  </a:ext>
                </a:extLst>
              </a:tr>
              <a:tr h="46888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Ingredient2_2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Nutrient2_2_1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Nutrient2_2_2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Nutrient2_2_3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12598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9F10C8F-1123-C45D-B212-C7408B0FF1D6}"/>
              </a:ext>
            </a:extLst>
          </p:cNvPr>
          <p:cNvSpPr txBox="1"/>
          <p:nvPr/>
        </p:nvSpPr>
        <p:spPr>
          <a:xfrm>
            <a:off x="538483" y="49715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Granularidad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Ingrediente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(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incremento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columnas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 descr="Index of /Identidades-De-Instancia/ITESO/Logos ITESO/">
            <a:extLst>
              <a:ext uri="{FF2B5EF4-FFF2-40B4-BE49-F238E27FC236}">
                <a16:creationId xmlns:a16="http://schemas.microsoft.com/office/drawing/2014/main" id="{B322E57D-78E2-EE9C-67B0-910E01115C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058554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8915D-3D1E-46CA-3DE1-FF1532822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A7F0EE-F5FB-B09E-CBED-4950902EE90E}"/>
              </a:ext>
            </a:extLst>
          </p:cNvPr>
          <p:cNvSpPr txBox="1"/>
          <p:nvPr/>
        </p:nvSpPr>
        <p:spPr>
          <a:xfrm>
            <a:off x="782320" y="97006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base: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8D84555-D0D1-DA88-876C-301305744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132969"/>
              </p:ext>
            </p:extLst>
          </p:nvPr>
        </p:nvGraphicFramePr>
        <p:xfrm>
          <a:off x="650240" y="2438400"/>
          <a:ext cx="10749277" cy="2330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611">
                  <a:extLst>
                    <a:ext uri="{9D8B030D-6E8A-4147-A177-3AD203B41FA5}">
                      <a16:colId xmlns:a16="http://schemas.microsoft.com/office/drawing/2014/main" val="19855842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598709765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573322633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276360226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4215100811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1183588943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3115423240"/>
                    </a:ext>
                  </a:extLst>
                </a:gridCol>
              </a:tblGrid>
              <a:tr h="440944">
                <a:tc>
                  <a:txBody>
                    <a:bodyPr/>
                    <a:lstStyle/>
                    <a:p>
                      <a:r>
                        <a:rPr lang="es-MX" sz="1600" dirty="0" err="1"/>
                        <a:t>food_category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fdc_id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err="1"/>
                        <a:t>ingredient_list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Nutrient_3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Nutrient_4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8044"/>
                  </a:ext>
                </a:extLst>
              </a:tr>
              <a:tr h="937768">
                <a:tc rowSpan="2">
                  <a:txBody>
                    <a:bodyPr/>
                    <a:lstStyle/>
                    <a:p>
                      <a:r>
                        <a:rPr lang="es-MX" dirty="0" err="1"/>
                        <a:t>Category</a:t>
                      </a:r>
                      <a:r>
                        <a:rPr lang="es-MX" dirty="0"/>
                        <a:t>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[</a:t>
                      </a:r>
                      <a:r>
                        <a:rPr lang="es-MX" sz="1600" dirty="0"/>
                        <a:t>Ingredient1_1,</a:t>
                      </a:r>
                    </a:p>
                    <a:p>
                      <a:r>
                        <a:rPr lang="es-MX" sz="1600" dirty="0"/>
                        <a:t>Ingredient1_2</a:t>
                      </a:r>
                      <a:r>
                        <a:rPr lang="en-US" sz="1600" dirty="0"/>
                        <a:t>]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Nutrient1_1_1,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Nutrient1_2_1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Nutrient1_1_2,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Nutrient1_2_2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Nutrient1_1_3,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Nutrient1_2_3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Nutrient1_1_4,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Nutrient1_2_4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49114"/>
                  </a:ext>
                </a:extLst>
              </a:tr>
              <a:tr h="93776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[</a:t>
                      </a:r>
                      <a:r>
                        <a:rPr lang="es-MX" sz="1600" dirty="0"/>
                        <a:t>Ingredient2_1,</a:t>
                      </a:r>
                    </a:p>
                    <a:p>
                      <a:r>
                        <a:rPr lang="es-MX" sz="1600" dirty="0"/>
                        <a:t>Ingredient2_2</a:t>
                      </a:r>
                      <a:r>
                        <a:rPr lang="en-US" sz="1600" dirty="0"/>
                        <a:t>]</a:t>
                      </a:r>
                      <a:endParaRPr lang="es-MX" sz="1600" dirty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Nutrient2_1_1,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Nutrient2_2_1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Nutrient2_1_2,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Nutrient2_2_2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Nutrient2_1_3,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Nutrient2_2_3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Nutrient2_1_4,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Nutrient2_2_4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20511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D5149DA-80BE-7BA5-B3CC-5299836E47E7}"/>
              </a:ext>
            </a:extLst>
          </p:cNvPr>
          <p:cNvSpPr txBox="1"/>
          <p:nvPr/>
        </p:nvSpPr>
        <p:spPr>
          <a:xfrm>
            <a:off x="538483" y="49715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Granularidad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Producto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(A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través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una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agregación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 descr="Index of /Identidades-De-Instancia/ITESO/Logos ITESO/">
            <a:extLst>
              <a:ext uri="{FF2B5EF4-FFF2-40B4-BE49-F238E27FC236}">
                <a16:creationId xmlns:a16="http://schemas.microsoft.com/office/drawing/2014/main" id="{ACE13F19-EB88-9C2A-0176-060304D5D5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999736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03D73-9BA0-A458-6F67-C0E298A7D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7B2AFC-AF87-BA33-B684-441C8A855704}"/>
              </a:ext>
            </a:extLst>
          </p:cNvPr>
          <p:cNvSpPr txBox="1"/>
          <p:nvPr/>
        </p:nvSpPr>
        <p:spPr>
          <a:xfrm>
            <a:off x="782320" y="97006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base: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6F39937-D5AB-5495-2D3F-120B27E978CC}"/>
              </a:ext>
            </a:extLst>
          </p:cNvPr>
          <p:cNvGraphicFramePr>
            <a:graphicFrameLocks noGrp="1"/>
          </p:cNvGraphicFramePr>
          <p:nvPr/>
        </p:nvGraphicFramePr>
        <p:xfrm>
          <a:off x="650240" y="2438400"/>
          <a:ext cx="10749277" cy="2330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611">
                  <a:extLst>
                    <a:ext uri="{9D8B030D-6E8A-4147-A177-3AD203B41FA5}">
                      <a16:colId xmlns:a16="http://schemas.microsoft.com/office/drawing/2014/main" val="19855842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598709765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573322633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276360226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4215100811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1183588943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3115423240"/>
                    </a:ext>
                  </a:extLst>
                </a:gridCol>
              </a:tblGrid>
              <a:tr h="440944">
                <a:tc>
                  <a:txBody>
                    <a:bodyPr/>
                    <a:lstStyle/>
                    <a:p>
                      <a:r>
                        <a:rPr lang="es-MX" sz="1600" dirty="0" err="1"/>
                        <a:t>food_category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fdc_id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err="1"/>
                        <a:t>ingredient_list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Nutrient_3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Nutrient_4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8044"/>
                  </a:ext>
                </a:extLst>
              </a:tr>
              <a:tr h="937768">
                <a:tc rowSpan="2">
                  <a:txBody>
                    <a:bodyPr/>
                    <a:lstStyle/>
                    <a:p>
                      <a:r>
                        <a:rPr lang="es-MX" dirty="0" err="1"/>
                        <a:t>Category</a:t>
                      </a:r>
                      <a:r>
                        <a:rPr lang="es-MX" dirty="0"/>
                        <a:t>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[</a:t>
                      </a:r>
                      <a:r>
                        <a:rPr lang="es-MX" sz="1600" dirty="0"/>
                        <a:t>Ingredient1_1,</a:t>
                      </a:r>
                    </a:p>
                    <a:p>
                      <a:r>
                        <a:rPr lang="es-MX" sz="1600" dirty="0"/>
                        <a:t>Ingredient1_2</a:t>
                      </a:r>
                      <a:r>
                        <a:rPr lang="en-US" sz="1600" dirty="0"/>
                        <a:t>]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Nutrient1_1_1,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Nutrient1_2_1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Nutrient1_1_2,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Nutrient1_2_2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Nutrient1_1_3,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Nutrient1_2_3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Nutrient1_1_4,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Nutrient1_2_4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49114"/>
                  </a:ext>
                </a:extLst>
              </a:tr>
              <a:tr h="93776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[</a:t>
                      </a:r>
                      <a:r>
                        <a:rPr lang="es-MX" sz="1600" dirty="0"/>
                        <a:t>Ingredient2_1,</a:t>
                      </a:r>
                    </a:p>
                    <a:p>
                      <a:r>
                        <a:rPr lang="es-MX" sz="1600" dirty="0"/>
                        <a:t>Ingredient2_2</a:t>
                      </a:r>
                      <a:r>
                        <a:rPr lang="en-US" sz="1600" dirty="0"/>
                        <a:t>]</a:t>
                      </a:r>
                      <a:endParaRPr lang="es-MX" sz="1600" dirty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Nutrient2_1_1,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Nutrient2_2_1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Nutrient2_1_2,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Nutrient2_2_2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Nutrient2_1_3,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Nutrient2_2_3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Nutrient2_1_4,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Nutrient2_2_4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205113"/>
                  </a:ext>
                </a:extLst>
              </a:tr>
            </a:tbl>
          </a:graphicData>
        </a:graphic>
      </p:graphicFrame>
      <p:sp>
        <p:nvSpPr>
          <p:cNvPr id="4" name="Left Brace 3">
            <a:extLst>
              <a:ext uri="{FF2B5EF4-FFF2-40B4-BE49-F238E27FC236}">
                <a16:creationId xmlns:a16="http://schemas.microsoft.com/office/drawing/2014/main" id="{5759647B-E3ED-0BF5-EE7B-7AB38DE1E821}"/>
              </a:ext>
            </a:extLst>
          </p:cNvPr>
          <p:cNvSpPr/>
          <p:nvPr/>
        </p:nvSpPr>
        <p:spPr>
          <a:xfrm rot="5400000">
            <a:off x="8051800" y="-1029097"/>
            <a:ext cx="477520" cy="6014720"/>
          </a:xfrm>
          <a:prstGeom prst="leftBrace">
            <a:avLst>
              <a:gd name="adj1" fmla="val 114716"/>
              <a:gd name="adj2" fmla="val 5000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FD13B5-8966-FF1D-5DCD-866FC2EBFED3}"/>
              </a:ext>
            </a:extLst>
          </p:cNvPr>
          <p:cNvSpPr txBox="1"/>
          <p:nvPr/>
        </p:nvSpPr>
        <p:spPr>
          <a:xfrm>
            <a:off x="7132320" y="1088975"/>
            <a:ext cx="26517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En </a:t>
            </a:r>
            <a:r>
              <a:rPr lang="en-US" b="1" dirty="0" err="1">
                <a:solidFill>
                  <a:schemeClr val="bg1"/>
                </a:solidFill>
              </a:rPr>
              <a:t>este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caso</a:t>
            </a:r>
            <a:r>
              <a:rPr lang="en-US" b="1" dirty="0">
                <a:solidFill>
                  <a:schemeClr val="bg1"/>
                </a:solidFill>
              </a:rPr>
              <a:t> la </a:t>
            </a:r>
            <a:r>
              <a:rPr lang="en-US" b="1" dirty="0" err="1">
                <a:solidFill>
                  <a:schemeClr val="bg1"/>
                </a:solidFill>
              </a:rPr>
              <a:t>función</a:t>
            </a:r>
            <a:r>
              <a:rPr lang="en-US" b="1" dirty="0">
                <a:solidFill>
                  <a:schemeClr val="bg1"/>
                </a:solidFill>
              </a:rPr>
              <a:t> de </a:t>
            </a:r>
            <a:r>
              <a:rPr lang="en-US" b="1" dirty="0" err="1">
                <a:solidFill>
                  <a:schemeClr val="bg1"/>
                </a:solidFill>
              </a:rPr>
              <a:t>agregación</a:t>
            </a:r>
            <a:r>
              <a:rPr lang="en-US" b="1" dirty="0">
                <a:solidFill>
                  <a:schemeClr val="bg1"/>
                </a:solidFill>
              </a:rPr>
              <a:t> es la </a:t>
            </a:r>
            <a:r>
              <a:rPr lang="en-US" b="1" dirty="0" err="1">
                <a:solidFill>
                  <a:schemeClr val="bg1"/>
                </a:solidFill>
              </a:rPr>
              <a:t>suma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7C40B8-1875-5AE7-B5F6-0E93B24FDB69}"/>
              </a:ext>
            </a:extLst>
          </p:cNvPr>
          <p:cNvSpPr txBox="1"/>
          <p:nvPr/>
        </p:nvSpPr>
        <p:spPr>
          <a:xfrm>
            <a:off x="538483" y="49715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Granularidad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Producto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(A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través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una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agregación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6" descr="Index of /Identidades-De-Instancia/ITESO/Logos ITESO/">
            <a:extLst>
              <a:ext uri="{FF2B5EF4-FFF2-40B4-BE49-F238E27FC236}">
                <a16:creationId xmlns:a16="http://schemas.microsoft.com/office/drawing/2014/main" id="{8BF44EEA-B67D-450A-24A3-18CF350711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411883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568D3-6B16-6667-34A0-0CB113F7D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4B1D8BA-6D47-9F95-3114-00BAF7B54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265213"/>
              </p:ext>
            </p:extLst>
          </p:nvPr>
        </p:nvGraphicFramePr>
        <p:xfrm>
          <a:off x="812287" y="5035527"/>
          <a:ext cx="10749280" cy="13853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35611">
                  <a:extLst>
                    <a:ext uri="{9D8B030D-6E8A-4147-A177-3AD203B41FA5}">
                      <a16:colId xmlns:a16="http://schemas.microsoft.com/office/drawing/2014/main" val="19855842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598709765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573322633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276360226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4215100811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1183588943"/>
                    </a:ext>
                  </a:extLst>
                </a:gridCol>
                <a:gridCol w="1535614">
                  <a:extLst>
                    <a:ext uri="{9D8B030D-6E8A-4147-A177-3AD203B41FA5}">
                      <a16:colId xmlns:a16="http://schemas.microsoft.com/office/drawing/2014/main" val="3115423240"/>
                    </a:ext>
                  </a:extLst>
                </a:gridCol>
              </a:tblGrid>
              <a:tr h="351440">
                <a:tc>
                  <a:txBody>
                    <a:bodyPr/>
                    <a:lstStyle/>
                    <a:p>
                      <a:r>
                        <a:rPr lang="es-MX" sz="1600" dirty="0" err="1"/>
                        <a:t>food_category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fdc_id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err="1"/>
                        <a:t>ingredient_list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Nutrient_3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/>
                        <a:t>Nutrient_4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8044"/>
                  </a:ext>
                </a:extLst>
              </a:tr>
              <a:tr h="615019">
                <a:tc>
                  <a:txBody>
                    <a:bodyPr/>
                    <a:lstStyle/>
                    <a:p>
                      <a:r>
                        <a:rPr lang="es-MX" dirty="0" err="1"/>
                        <a:t>All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other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categories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…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49114"/>
                  </a:ext>
                </a:extLst>
              </a:tr>
              <a:tr h="379522">
                <a:tc>
                  <a:txBody>
                    <a:bodyPr/>
                    <a:lstStyle/>
                    <a:p>
                      <a:r>
                        <a:rPr lang="es-MX" dirty="0" err="1"/>
                        <a:t>Category</a:t>
                      </a:r>
                      <a:r>
                        <a:rPr lang="es-MX" dirty="0"/>
                        <a:t> 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2362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</a:t>
                      </a:r>
                      <a:r>
                        <a:rPr lang="es-MX" sz="1200" dirty="0"/>
                        <a:t>Ingredient2362_1</a:t>
                      </a:r>
                      <a:r>
                        <a:rPr lang="en-US" sz="1200" dirty="0"/>
                        <a:t>]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err="1"/>
                        <a:t>Agg</a:t>
                      </a:r>
                      <a:r>
                        <a:rPr lang="es-MX" sz="1050" dirty="0"/>
                        <a:t>(Nutrient2362_1_1,)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dirty="0" err="1"/>
                        <a:t>Agg</a:t>
                      </a:r>
                      <a:r>
                        <a:rPr lang="es-MX" sz="1000" dirty="0"/>
                        <a:t>(Nutrient2362_1_2,)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50" dirty="0" err="1"/>
                        <a:t>Agg</a:t>
                      </a:r>
                      <a:r>
                        <a:rPr lang="es-MX" sz="1050" dirty="0"/>
                        <a:t>(Nutrient2362_1_3,)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50" dirty="0" err="1"/>
                        <a:t>Agg</a:t>
                      </a:r>
                      <a:r>
                        <a:rPr lang="es-MX" sz="1050" dirty="0"/>
                        <a:t>(Nutrient2362_1_4,)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64026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88F4BFC-8596-C483-4546-D8BFEF36E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00744"/>
              </p:ext>
            </p:extLst>
          </p:nvPr>
        </p:nvGraphicFramePr>
        <p:xfrm>
          <a:off x="812290" y="2919984"/>
          <a:ext cx="10749280" cy="25369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35611">
                  <a:extLst>
                    <a:ext uri="{9D8B030D-6E8A-4147-A177-3AD203B41FA5}">
                      <a16:colId xmlns:a16="http://schemas.microsoft.com/office/drawing/2014/main" val="19855842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598709765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573322633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276360226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4215100811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1183588943"/>
                    </a:ext>
                  </a:extLst>
                </a:gridCol>
                <a:gridCol w="1535614">
                  <a:extLst>
                    <a:ext uri="{9D8B030D-6E8A-4147-A177-3AD203B41FA5}">
                      <a16:colId xmlns:a16="http://schemas.microsoft.com/office/drawing/2014/main" val="3115423240"/>
                    </a:ext>
                  </a:extLst>
                </a:gridCol>
              </a:tblGrid>
              <a:tr h="440944">
                <a:tc>
                  <a:txBody>
                    <a:bodyPr/>
                    <a:lstStyle/>
                    <a:p>
                      <a:r>
                        <a:rPr lang="es-MX" sz="1600" dirty="0" err="1"/>
                        <a:t>food_category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fdc_id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err="1"/>
                        <a:t>ingredient_list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Nutrient_3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/>
                        <a:t>Nutrient_4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8044"/>
                  </a:ext>
                </a:extLst>
              </a:tr>
              <a:tr h="937768">
                <a:tc rowSpan="2">
                  <a:txBody>
                    <a:bodyPr/>
                    <a:lstStyle/>
                    <a:p>
                      <a:r>
                        <a:rPr lang="es-MX" dirty="0" err="1"/>
                        <a:t>Category</a:t>
                      </a:r>
                      <a:r>
                        <a:rPr lang="es-MX" dirty="0"/>
                        <a:t>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[</a:t>
                      </a:r>
                      <a:r>
                        <a:rPr lang="es-MX" sz="1600" dirty="0"/>
                        <a:t>Ingredient3_1,</a:t>
                      </a:r>
                    </a:p>
                    <a:p>
                      <a:r>
                        <a:rPr lang="es-MX" sz="1600" dirty="0"/>
                        <a:t>Ingredient3_2, </a:t>
                      </a:r>
                    </a:p>
                    <a:p>
                      <a:r>
                        <a:rPr lang="es-MX" sz="1600" dirty="0"/>
                        <a:t>Ingredient3_3</a:t>
                      </a:r>
                      <a:r>
                        <a:rPr lang="en-US" sz="1600" dirty="0"/>
                        <a:t>]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Nutrient3_1_1,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Nutrient3_2_1,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Nutrient3_3_1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Nutrient3_1_2,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Nutrient3_2_2,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Nutrient3_3_2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Nutrient3_1_3,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Nutrient3_2_3,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Nutrient3_3_3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Nutrient3_1_4,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Nutrient3_2_4,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Nutrient3_3_4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49114"/>
                  </a:ext>
                </a:extLst>
              </a:tr>
              <a:tr h="93776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[</a:t>
                      </a:r>
                      <a:r>
                        <a:rPr lang="es-MX" sz="1600" dirty="0"/>
                        <a:t>Ingredient4_1</a:t>
                      </a:r>
                      <a:r>
                        <a:rPr lang="en-US" sz="1600" dirty="0"/>
                        <a:t>]</a:t>
                      </a:r>
                      <a:endParaRPr lang="es-MX" sz="1600" dirty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Nutrient4_1_1)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Nutrient4_1_2,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Nutrient4_1_3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Nutrient4_1_4,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20511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1355574-6008-E316-10A4-54B7E67751AF}"/>
              </a:ext>
            </a:extLst>
          </p:cNvPr>
          <p:cNvSpPr txBox="1"/>
          <p:nvPr/>
        </p:nvSpPr>
        <p:spPr>
          <a:xfrm>
            <a:off x="782320" y="14710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base: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5FC8DB2-C90F-AFA9-EAD6-F9F132FD0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128385"/>
              </p:ext>
            </p:extLst>
          </p:nvPr>
        </p:nvGraphicFramePr>
        <p:xfrm>
          <a:off x="812290" y="1056640"/>
          <a:ext cx="10749277" cy="2330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611">
                  <a:extLst>
                    <a:ext uri="{9D8B030D-6E8A-4147-A177-3AD203B41FA5}">
                      <a16:colId xmlns:a16="http://schemas.microsoft.com/office/drawing/2014/main" val="19855842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598709765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573322633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276360226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4215100811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1183588943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3115423240"/>
                    </a:ext>
                  </a:extLst>
                </a:gridCol>
              </a:tblGrid>
              <a:tr h="440944">
                <a:tc>
                  <a:txBody>
                    <a:bodyPr/>
                    <a:lstStyle/>
                    <a:p>
                      <a:r>
                        <a:rPr lang="es-MX" sz="1600" dirty="0" err="1"/>
                        <a:t>food_category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fdc_id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err="1"/>
                        <a:t>ingredient_list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Nutrient_3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Nutrient_4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8044"/>
                  </a:ext>
                </a:extLst>
              </a:tr>
              <a:tr h="937768">
                <a:tc rowSpan="2">
                  <a:txBody>
                    <a:bodyPr/>
                    <a:lstStyle/>
                    <a:p>
                      <a:r>
                        <a:rPr lang="es-MX" dirty="0" err="1"/>
                        <a:t>Category</a:t>
                      </a:r>
                      <a:r>
                        <a:rPr lang="es-MX" dirty="0"/>
                        <a:t>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[</a:t>
                      </a:r>
                      <a:r>
                        <a:rPr lang="es-MX" sz="1600" dirty="0"/>
                        <a:t>Ingredient1_1,</a:t>
                      </a:r>
                    </a:p>
                    <a:p>
                      <a:r>
                        <a:rPr lang="es-MX" sz="1600" dirty="0"/>
                        <a:t>Ingredient1_2</a:t>
                      </a:r>
                      <a:r>
                        <a:rPr lang="en-US" sz="1600" dirty="0"/>
                        <a:t>]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Nutrient1_1_1,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Nutrient1_2_1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Nutrient1_1_2,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Nutrient1_2_2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Nutrient1_1_3,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Nutrient1_2_3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Nutrient1_1_4,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Nutrient1_2_4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49114"/>
                  </a:ext>
                </a:extLst>
              </a:tr>
              <a:tr h="93776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[</a:t>
                      </a:r>
                      <a:r>
                        <a:rPr lang="es-MX" sz="1600" dirty="0"/>
                        <a:t>Ingredient2_1,</a:t>
                      </a:r>
                    </a:p>
                    <a:p>
                      <a:r>
                        <a:rPr lang="es-MX" sz="1600" dirty="0"/>
                        <a:t>Ingredient2_2</a:t>
                      </a:r>
                      <a:r>
                        <a:rPr lang="en-US" sz="1600" dirty="0"/>
                        <a:t>]</a:t>
                      </a:r>
                      <a:endParaRPr lang="es-MX" sz="1600" dirty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Nutrient2_1_1,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Nutrient2_2_1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Nutrient2_1_2,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Nutrient2_2_2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Nutrient2_1_3,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Nutrient2_2_3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Nutrient2_1_4,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Nutrient2_2_4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20511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291DD6B-5CA7-88C2-6867-B7DE13A4D5EB}"/>
              </a:ext>
            </a:extLst>
          </p:cNvPr>
          <p:cNvSpPr txBox="1"/>
          <p:nvPr/>
        </p:nvSpPr>
        <p:spPr>
          <a:xfrm>
            <a:off x="3637282" y="260283"/>
            <a:ext cx="78536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Base de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datos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con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granularidad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producto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2362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productos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en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58 </a:t>
            </a:r>
            <a:r>
              <a:rPr lang="es-MX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categorias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 descr="Index of /Identidades-De-Instancia/ITESO/Logos ITESO/">
            <a:extLst>
              <a:ext uri="{FF2B5EF4-FFF2-40B4-BE49-F238E27FC236}">
                <a16:creationId xmlns:a16="http://schemas.microsoft.com/office/drawing/2014/main" id="{6C403934-1583-8B6D-A027-3F99BAFEF1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D8D625-A805-3627-62B5-C155D49BE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76086"/>
              </p:ext>
            </p:extLst>
          </p:nvPr>
        </p:nvGraphicFramePr>
        <p:xfrm>
          <a:off x="-3600563" y="5035527"/>
          <a:ext cx="3071222" cy="13853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35611">
                  <a:extLst>
                    <a:ext uri="{9D8B030D-6E8A-4147-A177-3AD203B41FA5}">
                      <a16:colId xmlns:a16="http://schemas.microsoft.com/office/drawing/2014/main" val="19855842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598709765"/>
                    </a:ext>
                  </a:extLst>
                </a:gridCol>
              </a:tblGrid>
              <a:tr h="351440">
                <a:tc>
                  <a:txBody>
                    <a:bodyPr/>
                    <a:lstStyle/>
                    <a:p>
                      <a:r>
                        <a:rPr lang="es-MX" sz="1600" dirty="0" err="1"/>
                        <a:t>food_category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fdc_id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8044"/>
                  </a:ext>
                </a:extLst>
              </a:tr>
              <a:tr h="615019">
                <a:tc>
                  <a:txBody>
                    <a:bodyPr/>
                    <a:lstStyle/>
                    <a:p>
                      <a:r>
                        <a:rPr lang="es-MX" dirty="0" err="1"/>
                        <a:t>All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other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categories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49114"/>
                  </a:ext>
                </a:extLst>
              </a:tr>
              <a:tr h="379522">
                <a:tc>
                  <a:txBody>
                    <a:bodyPr/>
                    <a:lstStyle/>
                    <a:p>
                      <a:r>
                        <a:rPr lang="es-MX" dirty="0" err="1"/>
                        <a:t>Category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last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2362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64026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4649ABC-93F3-696E-71A8-657BEFA90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893684"/>
              </p:ext>
            </p:extLst>
          </p:nvPr>
        </p:nvGraphicFramePr>
        <p:xfrm>
          <a:off x="-3600560" y="2919984"/>
          <a:ext cx="3071222" cy="25369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35611">
                  <a:extLst>
                    <a:ext uri="{9D8B030D-6E8A-4147-A177-3AD203B41FA5}">
                      <a16:colId xmlns:a16="http://schemas.microsoft.com/office/drawing/2014/main" val="19855842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598709765"/>
                    </a:ext>
                  </a:extLst>
                </a:gridCol>
              </a:tblGrid>
              <a:tr h="440944">
                <a:tc>
                  <a:txBody>
                    <a:bodyPr/>
                    <a:lstStyle/>
                    <a:p>
                      <a:r>
                        <a:rPr lang="es-MX" sz="1600" dirty="0" err="1"/>
                        <a:t>food_category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fdc_id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8044"/>
                  </a:ext>
                </a:extLst>
              </a:tr>
              <a:tr h="937768">
                <a:tc rowSpan="2">
                  <a:txBody>
                    <a:bodyPr/>
                    <a:lstStyle/>
                    <a:p>
                      <a:r>
                        <a:rPr lang="es-MX" dirty="0" err="1"/>
                        <a:t>Category</a:t>
                      </a:r>
                      <a:r>
                        <a:rPr lang="es-MX" dirty="0"/>
                        <a:t>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3</a:t>
                      </a:r>
                    </a:p>
                    <a:p>
                      <a:endParaRPr lang="es-MX" dirty="0"/>
                    </a:p>
                    <a:p>
                      <a:endParaRPr lang="es-MX" sz="1600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49114"/>
                  </a:ext>
                </a:extLst>
              </a:tr>
              <a:tr h="93776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20511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2CA98C1-E0B8-933F-1CD4-56660A8C5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71271"/>
              </p:ext>
            </p:extLst>
          </p:nvPr>
        </p:nvGraphicFramePr>
        <p:xfrm>
          <a:off x="-3600560" y="1056640"/>
          <a:ext cx="3071222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611">
                  <a:extLst>
                    <a:ext uri="{9D8B030D-6E8A-4147-A177-3AD203B41FA5}">
                      <a16:colId xmlns:a16="http://schemas.microsoft.com/office/drawing/2014/main" val="19855842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598709765"/>
                    </a:ext>
                  </a:extLst>
                </a:gridCol>
              </a:tblGrid>
              <a:tr h="440944">
                <a:tc>
                  <a:txBody>
                    <a:bodyPr/>
                    <a:lstStyle/>
                    <a:p>
                      <a:r>
                        <a:rPr lang="es-MX" sz="1600" dirty="0" err="1"/>
                        <a:t>food_category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fdc_id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8044"/>
                  </a:ext>
                </a:extLst>
              </a:tr>
              <a:tr h="937768">
                <a:tc rowSpan="2">
                  <a:txBody>
                    <a:bodyPr/>
                    <a:lstStyle/>
                    <a:p>
                      <a:r>
                        <a:rPr lang="es-MX" dirty="0" err="1"/>
                        <a:t>Category</a:t>
                      </a:r>
                      <a:r>
                        <a:rPr lang="es-MX" dirty="0"/>
                        <a:t>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49114"/>
                  </a:ext>
                </a:extLst>
              </a:tr>
              <a:tr h="93776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205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309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79A17-0BF2-227F-BEC7-451D9DE28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FDCD97-C639-BC48-70FC-95C6825070B9}"/>
              </a:ext>
            </a:extLst>
          </p:cNvPr>
          <p:cNvSpPr txBox="1"/>
          <p:nvPr/>
        </p:nvSpPr>
        <p:spPr>
          <a:xfrm>
            <a:off x="782320" y="97006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origen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59BFE5-247B-A3E8-E606-475774ADB18D}"/>
              </a:ext>
            </a:extLst>
          </p:cNvPr>
          <p:cNvSpPr/>
          <p:nvPr/>
        </p:nvSpPr>
        <p:spPr>
          <a:xfrm>
            <a:off x="3911600" y="2458720"/>
            <a:ext cx="4368800" cy="19405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USDA</a:t>
            </a:r>
          </a:p>
        </p:txBody>
      </p:sp>
      <p:pic>
        <p:nvPicPr>
          <p:cNvPr id="3" name="Picture 2" descr="Index of /Identidades-De-Instancia/ITESO/Logos ITESO/">
            <a:extLst>
              <a:ext uri="{FF2B5EF4-FFF2-40B4-BE49-F238E27FC236}">
                <a16:creationId xmlns:a16="http://schemas.microsoft.com/office/drawing/2014/main" id="{586A0061-0D55-A786-547B-F824205849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76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823BA-D48E-AF2E-C20C-EA0603C00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7991A38-CE60-CC61-B5D1-C80CD60D4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007583"/>
              </p:ext>
            </p:extLst>
          </p:nvPr>
        </p:nvGraphicFramePr>
        <p:xfrm>
          <a:off x="12494612" y="4895430"/>
          <a:ext cx="10749280" cy="13853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35611">
                  <a:extLst>
                    <a:ext uri="{9D8B030D-6E8A-4147-A177-3AD203B41FA5}">
                      <a16:colId xmlns:a16="http://schemas.microsoft.com/office/drawing/2014/main" val="19855842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598709765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573322633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276360226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4215100811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1183588943"/>
                    </a:ext>
                  </a:extLst>
                </a:gridCol>
                <a:gridCol w="1535614">
                  <a:extLst>
                    <a:ext uri="{9D8B030D-6E8A-4147-A177-3AD203B41FA5}">
                      <a16:colId xmlns:a16="http://schemas.microsoft.com/office/drawing/2014/main" val="3115423240"/>
                    </a:ext>
                  </a:extLst>
                </a:gridCol>
              </a:tblGrid>
              <a:tr h="351440">
                <a:tc>
                  <a:txBody>
                    <a:bodyPr/>
                    <a:lstStyle/>
                    <a:p>
                      <a:r>
                        <a:rPr lang="es-MX" sz="1600" dirty="0" err="1"/>
                        <a:t>food_category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fdc_id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err="1"/>
                        <a:t>ingredient_list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Nutrient_3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/>
                        <a:t>Nutrient_4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8044"/>
                  </a:ext>
                </a:extLst>
              </a:tr>
              <a:tr h="615019">
                <a:tc>
                  <a:txBody>
                    <a:bodyPr/>
                    <a:lstStyle/>
                    <a:p>
                      <a:r>
                        <a:rPr lang="es-MX" dirty="0" err="1"/>
                        <a:t>All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other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categories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…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49114"/>
                  </a:ext>
                </a:extLst>
              </a:tr>
              <a:tr h="379522">
                <a:tc>
                  <a:txBody>
                    <a:bodyPr/>
                    <a:lstStyle/>
                    <a:p>
                      <a:r>
                        <a:rPr lang="es-MX" dirty="0" err="1"/>
                        <a:t>Category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last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2362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</a:t>
                      </a:r>
                      <a:r>
                        <a:rPr lang="es-MX" sz="1200" dirty="0"/>
                        <a:t>Ingredient2362_1</a:t>
                      </a:r>
                      <a:r>
                        <a:rPr lang="en-US" sz="1200" dirty="0"/>
                        <a:t>]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 err="1"/>
                        <a:t>Agg</a:t>
                      </a:r>
                      <a:r>
                        <a:rPr lang="es-MX" sz="1050" dirty="0"/>
                        <a:t>(Nutrient2362_1_1,)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dirty="0" err="1"/>
                        <a:t>Agg</a:t>
                      </a:r>
                      <a:r>
                        <a:rPr lang="es-MX" sz="1000" dirty="0"/>
                        <a:t>(Nutrient2362_1_2,)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50" dirty="0" err="1"/>
                        <a:t>Agg</a:t>
                      </a:r>
                      <a:r>
                        <a:rPr lang="es-MX" sz="1050" dirty="0"/>
                        <a:t>(Nutrient2362_1_3,)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50" dirty="0" err="1"/>
                        <a:t>Agg</a:t>
                      </a:r>
                      <a:r>
                        <a:rPr lang="es-MX" sz="1050" dirty="0"/>
                        <a:t>(Nutrient2362_1_4,)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64026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3481BCC-F7FE-F7A1-F0EA-E41758818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575025"/>
              </p:ext>
            </p:extLst>
          </p:nvPr>
        </p:nvGraphicFramePr>
        <p:xfrm>
          <a:off x="12494615" y="2779887"/>
          <a:ext cx="10749280" cy="25369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35611">
                  <a:extLst>
                    <a:ext uri="{9D8B030D-6E8A-4147-A177-3AD203B41FA5}">
                      <a16:colId xmlns:a16="http://schemas.microsoft.com/office/drawing/2014/main" val="19855842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598709765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573322633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276360226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4215100811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1183588943"/>
                    </a:ext>
                  </a:extLst>
                </a:gridCol>
                <a:gridCol w="1535614">
                  <a:extLst>
                    <a:ext uri="{9D8B030D-6E8A-4147-A177-3AD203B41FA5}">
                      <a16:colId xmlns:a16="http://schemas.microsoft.com/office/drawing/2014/main" val="3115423240"/>
                    </a:ext>
                  </a:extLst>
                </a:gridCol>
              </a:tblGrid>
              <a:tr h="440944">
                <a:tc>
                  <a:txBody>
                    <a:bodyPr/>
                    <a:lstStyle/>
                    <a:p>
                      <a:r>
                        <a:rPr lang="es-MX" sz="1600" dirty="0" err="1"/>
                        <a:t>food_category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fdc_id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err="1"/>
                        <a:t>ingredient_list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Nutrient_3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/>
                        <a:t>Nutrient_4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8044"/>
                  </a:ext>
                </a:extLst>
              </a:tr>
              <a:tr h="937768">
                <a:tc rowSpan="2">
                  <a:txBody>
                    <a:bodyPr/>
                    <a:lstStyle/>
                    <a:p>
                      <a:r>
                        <a:rPr lang="es-MX" dirty="0" err="1"/>
                        <a:t>Category</a:t>
                      </a:r>
                      <a:r>
                        <a:rPr lang="es-MX" dirty="0"/>
                        <a:t>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[</a:t>
                      </a:r>
                      <a:r>
                        <a:rPr lang="es-MX" sz="1600" dirty="0"/>
                        <a:t>Ingredient3_1,</a:t>
                      </a:r>
                    </a:p>
                    <a:p>
                      <a:r>
                        <a:rPr lang="es-MX" sz="1600" dirty="0"/>
                        <a:t>Ingredient3_2, </a:t>
                      </a:r>
                    </a:p>
                    <a:p>
                      <a:r>
                        <a:rPr lang="es-MX" sz="1600" dirty="0"/>
                        <a:t>Ingredient3_3</a:t>
                      </a:r>
                      <a:r>
                        <a:rPr lang="en-US" sz="1600" dirty="0"/>
                        <a:t>]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Nutrient3_1_1,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Nutrient3_2_1,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Nutrient3_3_1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Nutrient3_1_2,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Nutrient3_2_2,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Nutrient3_3_2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Nutrient3_1_3,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Nutrient3_2_3,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Nutrient3_3_3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Nutrient3_1_4,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Nutrient3_2_4,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Nutrient3_3_4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49114"/>
                  </a:ext>
                </a:extLst>
              </a:tr>
              <a:tr h="93776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[</a:t>
                      </a:r>
                      <a:r>
                        <a:rPr lang="es-MX" sz="1600" dirty="0"/>
                        <a:t>Ingredient4_1</a:t>
                      </a:r>
                      <a:r>
                        <a:rPr lang="en-US" sz="1600" dirty="0"/>
                        <a:t>]</a:t>
                      </a:r>
                      <a:endParaRPr lang="es-MX" sz="1600" dirty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Nutrient4_1_1)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Nutrient4_1_2,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Nutrient4_1_3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Nutrient4_1_4,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20511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CD2886E-FC4D-5624-F2F9-8272AABEFD38}"/>
              </a:ext>
            </a:extLst>
          </p:cNvPr>
          <p:cNvSpPr txBox="1"/>
          <p:nvPr/>
        </p:nvSpPr>
        <p:spPr>
          <a:xfrm>
            <a:off x="-3427730" y="137173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base: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69838F9-4EA0-5965-77CF-C89248F55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898493"/>
              </p:ext>
            </p:extLst>
          </p:nvPr>
        </p:nvGraphicFramePr>
        <p:xfrm>
          <a:off x="12494615" y="916543"/>
          <a:ext cx="10749277" cy="2330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611">
                  <a:extLst>
                    <a:ext uri="{9D8B030D-6E8A-4147-A177-3AD203B41FA5}">
                      <a16:colId xmlns:a16="http://schemas.microsoft.com/office/drawing/2014/main" val="19855842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598709765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573322633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276360226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4215100811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1183588943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3115423240"/>
                    </a:ext>
                  </a:extLst>
                </a:gridCol>
              </a:tblGrid>
              <a:tr h="440944">
                <a:tc>
                  <a:txBody>
                    <a:bodyPr/>
                    <a:lstStyle/>
                    <a:p>
                      <a:r>
                        <a:rPr lang="es-MX" sz="1600" dirty="0" err="1"/>
                        <a:t>food_category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fdc_id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err="1"/>
                        <a:t>ingredient_list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Nutrient_3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Nutrient_4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8044"/>
                  </a:ext>
                </a:extLst>
              </a:tr>
              <a:tr h="937768">
                <a:tc rowSpan="2">
                  <a:txBody>
                    <a:bodyPr/>
                    <a:lstStyle/>
                    <a:p>
                      <a:r>
                        <a:rPr lang="es-MX" dirty="0" err="1"/>
                        <a:t>Category</a:t>
                      </a:r>
                      <a:r>
                        <a:rPr lang="es-MX" dirty="0"/>
                        <a:t>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[</a:t>
                      </a:r>
                      <a:r>
                        <a:rPr lang="es-MX" sz="1600" dirty="0"/>
                        <a:t>Ingredient1_1,</a:t>
                      </a:r>
                    </a:p>
                    <a:p>
                      <a:r>
                        <a:rPr lang="es-MX" sz="1600" dirty="0"/>
                        <a:t>Ingredient1_2</a:t>
                      </a:r>
                      <a:r>
                        <a:rPr lang="en-US" sz="1600" dirty="0"/>
                        <a:t>]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Nutrient1_1_1,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Nutrient1_2_1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Nutrient1_1_2,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Nutrient1_2_2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Nutrient1_1_3,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Nutrient1_2_3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Nutrient1_1_4,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Nutrient1_2_4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49114"/>
                  </a:ext>
                </a:extLst>
              </a:tr>
              <a:tr h="93776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[</a:t>
                      </a:r>
                      <a:r>
                        <a:rPr lang="es-MX" sz="1600" dirty="0"/>
                        <a:t>Ingredient2_1,</a:t>
                      </a:r>
                    </a:p>
                    <a:p>
                      <a:r>
                        <a:rPr lang="es-MX" sz="1600" dirty="0"/>
                        <a:t>Ingredient2_2</a:t>
                      </a:r>
                      <a:r>
                        <a:rPr lang="en-US" sz="1600" dirty="0"/>
                        <a:t>]</a:t>
                      </a:r>
                      <a:endParaRPr lang="es-MX" sz="1600" dirty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Nutrient2_1_1,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Nutrient2_2_1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Nutrient2_1_2,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Nutrient2_2_2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Nutrient2_1_3,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Nutrient2_2_3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Agg</a:t>
                      </a:r>
                      <a:r>
                        <a:rPr lang="es-MX" sz="1400" dirty="0"/>
                        <a:t>(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    Nutrient2_1_4,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    Nutrient2_2_4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20511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F6BB70-644D-830E-3D7F-E28BE3FB5296}"/>
              </a:ext>
            </a:extLst>
          </p:cNvPr>
          <p:cNvSpPr txBox="1"/>
          <p:nvPr/>
        </p:nvSpPr>
        <p:spPr>
          <a:xfrm>
            <a:off x="3561082" y="-920817"/>
            <a:ext cx="78536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Base de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datos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con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granularidad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producto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2362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productos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en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58 </a:t>
            </a:r>
            <a:r>
              <a:rPr lang="es-MX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categorias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  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C6EF196-66C7-26A4-E1CA-D43B21F24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852239"/>
              </p:ext>
            </p:extLst>
          </p:nvPr>
        </p:nvGraphicFramePr>
        <p:xfrm>
          <a:off x="742837" y="5035527"/>
          <a:ext cx="3071222" cy="13853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35611">
                  <a:extLst>
                    <a:ext uri="{9D8B030D-6E8A-4147-A177-3AD203B41FA5}">
                      <a16:colId xmlns:a16="http://schemas.microsoft.com/office/drawing/2014/main" val="19855842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598709765"/>
                    </a:ext>
                  </a:extLst>
                </a:gridCol>
              </a:tblGrid>
              <a:tr h="351440">
                <a:tc>
                  <a:txBody>
                    <a:bodyPr/>
                    <a:lstStyle/>
                    <a:p>
                      <a:r>
                        <a:rPr lang="es-MX" sz="1600" dirty="0" err="1"/>
                        <a:t>food_category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fdc_id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8044"/>
                  </a:ext>
                </a:extLst>
              </a:tr>
              <a:tr h="615019">
                <a:tc>
                  <a:txBody>
                    <a:bodyPr/>
                    <a:lstStyle/>
                    <a:p>
                      <a:r>
                        <a:rPr lang="es-MX" dirty="0" err="1"/>
                        <a:t>All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other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categories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49114"/>
                  </a:ext>
                </a:extLst>
              </a:tr>
              <a:tr h="379522">
                <a:tc>
                  <a:txBody>
                    <a:bodyPr/>
                    <a:lstStyle/>
                    <a:p>
                      <a:r>
                        <a:rPr lang="es-MX" dirty="0" err="1"/>
                        <a:t>Category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last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2362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64026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3910310-9E79-C1CB-B006-D6A4D0666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408669"/>
              </p:ext>
            </p:extLst>
          </p:nvPr>
        </p:nvGraphicFramePr>
        <p:xfrm>
          <a:off x="742840" y="2919984"/>
          <a:ext cx="3071222" cy="25369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35611">
                  <a:extLst>
                    <a:ext uri="{9D8B030D-6E8A-4147-A177-3AD203B41FA5}">
                      <a16:colId xmlns:a16="http://schemas.microsoft.com/office/drawing/2014/main" val="19855842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598709765"/>
                    </a:ext>
                  </a:extLst>
                </a:gridCol>
              </a:tblGrid>
              <a:tr h="440944">
                <a:tc>
                  <a:txBody>
                    <a:bodyPr/>
                    <a:lstStyle/>
                    <a:p>
                      <a:r>
                        <a:rPr lang="es-MX" sz="1600" dirty="0" err="1"/>
                        <a:t>food_category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fdc_id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8044"/>
                  </a:ext>
                </a:extLst>
              </a:tr>
              <a:tr h="937768">
                <a:tc rowSpan="2">
                  <a:txBody>
                    <a:bodyPr/>
                    <a:lstStyle/>
                    <a:p>
                      <a:r>
                        <a:rPr lang="es-MX" dirty="0" err="1"/>
                        <a:t>Category</a:t>
                      </a:r>
                      <a:r>
                        <a:rPr lang="es-MX" dirty="0"/>
                        <a:t>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3</a:t>
                      </a:r>
                    </a:p>
                    <a:p>
                      <a:endParaRPr lang="es-MX" dirty="0"/>
                    </a:p>
                    <a:p>
                      <a:endParaRPr lang="es-MX" sz="1600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49114"/>
                  </a:ext>
                </a:extLst>
              </a:tr>
              <a:tr h="93776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20511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ECEBCD4-50B1-1B24-B93A-50029CE21317}"/>
              </a:ext>
            </a:extLst>
          </p:cNvPr>
          <p:cNvSpPr txBox="1"/>
          <p:nvPr/>
        </p:nvSpPr>
        <p:spPr>
          <a:xfrm>
            <a:off x="782320" y="14710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Idea: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9B108D0-316D-CBE9-2C5D-EC90F8B3E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416176"/>
              </p:ext>
            </p:extLst>
          </p:nvPr>
        </p:nvGraphicFramePr>
        <p:xfrm>
          <a:off x="742840" y="1056640"/>
          <a:ext cx="3071222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611">
                  <a:extLst>
                    <a:ext uri="{9D8B030D-6E8A-4147-A177-3AD203B41FA5}">
                      <a16:colId xmlns:a16="http://schemas.microsoft.com/office/drawing/2014/main" val="19855842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598709765"/>
                    </a:ext>
                  </a:extLst>
                </a:gridCol>
              </a:tblGrid>
              <a:tr h="440944">
                <a:tc>
                  <a:txBody>
                    <a:bodyPr/>
                    <a:lstStyle/>
                    <a:p>
                      <a:r>
                        <a:rPr lang="es-MX" sz="1600" dirty="0" err="1"/>
                        <a:t>food_category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fdc_id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8044"/>
                  </a:ext>
                </a:extLst>
              </a:tr>
              <a:tr h="937768">
                <a:tc rowSpan="2">
                  <a:txBody>
                    <a:bodyPr/>
                    <a:lstStyle/>
                    <a:p>
                      <a:r>
                        <a:rPr lang="es-MX" dirty="0" err="1"/>
                        <a:t>Category</a:t>
                      </a:r>
                      <a:r>
                        <a:rPr lang="es-MX" dirty="0"/>
                        <a:t>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49114"/>
                  </a:ext>
                </a:extLst>
              </a:tr>
              <a:tr h="93776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205113"/>
                  </a:ext>
                </a:extLst>
              </a:tr>
            </a:tbl>
          </a:graphicData>
        </a:graphic>
      </p:graphicFrame>
      <p:pic>
        <p:nvPicPr>
          <p:cNvPr id="13" name="Picture 12" descr="Index of /Identidades-De-Instancia/ITESO/Logos ITESO/">
            <a:extLst>
              <a:ext uri="{FF2B5EF4-FFF2-40B4-BE49-F238E27FC236}">
                <a16:creationId xmlns:a16="http://schemas.microsoft.com/office/drawing/2014/main" id="{99EA4C52-5257-CC8C-CB4A-6695BAC931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440D8F-B5FC-924A-35E8-0A02E7F23490}"/>
              </a:ext>
            </a:extLst>
          </p:cNvPr>
          <p:cNvSpPr txBox="1"/>
          <p:nvPr/>
        </p:nvSpPr>
        <p:spPr>
          <a:xfrm>
            <a:off x="3637282" y="392363"/>
            <a:ext cx="7853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Comparaci</a:t>
            </a:r>
            <a:r>
              <a:rPr lang="es-MX" dirty="0" err="1">
                <a:solidFill>
                  <a:schemeClr val="bg1"/>
                </a:solidFill>
              </a:rPr>
              <a:t>ón</a:t>
            </a:r>
            <a:r>
              <a:rPr lang="es-MX" dirty="0">
                <a:solidFill>
                  <a:schemeClr val="bg1"/>
                </a:solidFill>
              </a:rPr>
              <a:t> de productos.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366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B2E9E-9982-5A53-4470-1C1BC56FD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4885A18-009E-A9C5-219D-EF4A4E8E65A3}"/>
              </a:ext>
            </a:extLst>
          </p:cNvPr>
          <p:cNvSpPr/>
          <p:nvPr/>
        </p:nvSpPr>
        <p:spPr>
          <a:xfrm>
            <a:off x="2310378" y="5488663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14BA41-17E0-CA10-67D1-DC19C1265FFB}"/>
              </a:ext>
            </a:extLst>
          </p:cNvPr>
          <p:cNvSpPr/>
          <p:nvPr/>
        </p:nvSpPr>
        <p:spPr>
          <a:xfrm>
            <a:off x="2310378" y="5127254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AB0B24-AC09-30C5-DE7D-15E0E566AED2}"/>
              </a:ext>
            </a:extLst>
          </p:cNvPr>
          <p:cNvSpPr/>
          <p:nvPr/>
        </p:nvSpPr>
        <p:spPr>
          <a:xfrm>
            <a:off x="2310379" y="4265799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EE8450-40F4-D232-C21D-924AA44888E3}"/>
              </a:ext>
            </a:extLst>
          </p:cNvPr>
          <p:cNvSpPr/>
          <p:nvPr/>
        </p:nvSpPr>
        <p:spPr>
          <a:xfrm>
            <a:off x="2310378" y="3373120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C62CEB-B041-AD98-1B1B-FAE2D731695B}"/>
              </a:ext>
            </a:extLst>
          </p:cNvPr>
          <p:cNvSpPr/>
          <p:nvPr/>
        </p:nvSpPr>
        <p:spPr>
          <a:xfrm>
            <a:off x="2310379" y="2455226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46927D-B55D-79F1-99C3-46841122DFA5}"/>
              </a:ext>
            </a:extLst>
          </p:cNvPr>
          <p:cNvSpPr/>
          <p:nvPr/>
        </p:nvSpPr>
        <p:spPr>
          <a:xfrm>
            <a:off x="2297319" y="1524429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B7296A-70F4-2BF6-72B5-C4D6AF58E72C}"/>
              </a:ext>
            </a:extLst>
          </p:cNvPr>
          <p:cNvSpPr txBox="1"/>
          <p:nvPr/>
        </p:nvSpPr>
        <p:spPr>
          <a:xfrm>
            <a:off x="782320" y="14710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Idea: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567954-60B9-6F54-D39C-1198E82BFFC5}"/>
              </a:ext>
            </a:extLst>
          </p:cNvPr>
          <p:cNvSpPr txBox="1"/>
          <p:nvPr/>
        </p:nvSpPr>
        <p:spPr>
          <a:xfrm>
            <a:off x="3637282" y="392363"/>
            <a:ext cx="7853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Comparaci</a:t>
            </a:r>
            <a:r>
              <a:rPr lang="es-MX" dirty="0" err="1">
                <a:solidFill>
                  <a:schemeClr val="bg1"/>
                </a:solidFill>
              </a:rPr>
              <a:t>ón</a:t>
            </a:r>
            <a:r>
              <a:rPr lang="es-MX" dirty="0">
                <a:solidFill>
                  <a:schemeClr val="bg1"/>
                </a:solidFill>
              </a:rPr>
              <a:t> de productos.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615246-AA4D-98DA-D048-00821F14C73A}"/>
              </a:ext>
            </a:extLst>
          </p:cNvPr>
          <p:cNvSpPr txBox="1"/>
          <p:nvPr/>
        </p:nvSpPr>
        <p:spPr>
          <a:xfrm>
            <a:off x="4288682" y="1878171"/>
            <a:ext cx="42744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Estructura de ideas:</a:t>
            </a:r>
          </a:p>
          <a:p>
            <a:pPr marL="342900" indent="-342900">
              <a:buAutoNum type="arabicParenR"/>
            </a:pPr>
            <a:r>
              <a:rPr lang="es-MX" dirty="0">
                <a:solidFill>
                  <a:schemeClr val="bg1"/>
                </a:solidFill>
              </a:rPr>
              <a:t>Se van a comparar todas las combinaciones posibles de productos por pares. </a:t>
            </a:r>
          </a:p>
          <a:p>
            <a:pPr marL="342900" indent="-342900">
              <a:buAutoNum type="arabicParenR"/>
            </a:pPr>
            <a:r>
              <a:rPr lang="es-MX" dirty="0">
                <a:solidFill>
                  <a:schemeClr val="bg1"/>
                </a:solidFill>
              </a:rPr>
              <a:t>Si dos productos pertenecen a la misma categoría, entonces son similares.</a:t>
            </a:r>
          </a:p>
          <a:p>
            <a:pPr marL="342900" indent="-342900">
              <a:buAutoNum type="arabicParenR"/>
            </a:pPr>
            <a:r>
              <a:rPr lang="es-MX" dirty="0">
                <a:solidFill>
                  <a:schemeClr val="bg1"/>
                </a:solidFill>
              </a:rPr>
              <a:t>Si estos productos </a:t>
            </a:r>
            <a:r>
              <a:rPr lang="es-MX" b="1" dirty="0">
                <a:solidFill>
                  <a:schemeClr val="bg1"/>
                </a:solidFill>
              </a:rPr>
              <a:t>no</a:t>
            </a:r>
            <a:r>
              <a:rPr lang="es-MX" dirty="0">
                <a:solidFill>
                  <a:schemeClr val="bg1"/>
                </a:solidFill>
              </a:rPr>
              <a:t> pertenecen a la misma categoría entonces son distintos. 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4ED8088-09AC-23EA-0210-5F1AB5209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282710"/>
              </p:ext>
            </p:extLst>
          </p:nvPr>
        </p:nvGraphicFramePr>
        <p:xfrm>
          <a:off x="742837" y="5035527"/>
          <a:ext cx="3071222" cy="13853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35611">
                  <a:extLst>
                    <a:ext uri="{9D8B030D-6E8A-4147-A177-3AD203B41FA5}">
                      <a16:colId xmlns:a16="http://schemas.microsoft.com/office/drawing/2014/main" val="19855842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598709765"/>
                    </a:ext>
                  </a:extLst>
                </a:gridCol>
              </a:tblGrid>
              <a:tr h="351440">
                <a:tc>
                  <a:txBody>
                    <a:bodyPr/>
                    <a:lstStyle/>
                    <a:p>
                      <a:r>
                        <a:rPr lang="es-MX" sz="1600" dirty="0" err="1"/>
                        <a:t>food_category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fdc_id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8044"/>
                  </a:ext>
                </a:extLst>
              </a:tr>
              <a:tr h="615019">
                <a:tc>
                  <a:txBody>
                    <a:bodyPr/>
                    <a:lstStyle/>
                    <a:p>
                      <a:r>
                        <a:rPr lang="es-MX" dirty="0" err="1"/>
                        <a:t>All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other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categories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49114"/>
                  </a:ext>
                </a:extLst>
              </a:tr>
              <a:tr h="379522">
                <a:tc>
                  <a:txBody>
                    <a:bodyPr/>
                    <a:lstStyle/>
                    <a:p>
                      <a:r>
                        <a:rPr lang="es-MX" dirty="0" err="1"/>
                        <a:t>Category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last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2362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640266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5885E74-23D2-078C-90B8-862AF27D5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21044"/>
              </p:ext>
            </p:extLst>
          </p:nvPr>
        </p:nvGraphicFramePr>
        <p:xfrm>
          <a:off x="742840" y="2919984"/>
          <a:ext cx="3071222" cy="25369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35611">
                  <a:extLst>
                    <a:ext uri="{9D8B030D-6E8A-4147-A177-3AD203B41FA5}">
                      <a16:colId xmlns:a16="http://schemas.microsoft.com/office/drawing/2014/main" val="19855842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598709765"/>
                    </a:ext>
                  </a:extLst>
                </a:gridCol>
              </a:tblGrid>
              <a:tr h="440944">
                <a:tc>
                  <a:txBody>
                    <a:bodyPr/>
                    <a:lstStyle/>
                    <a:p>
                      <a:r>
                        <a:rPr lang="es-MX" sz="1600" dirty="0" err="1"/>
                        <a:t>food_category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fdc_id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8044"/>
                  </a:ext>
                </a:extLst>
              </a:tr>
              <a:tr h="937768">
                <a:tc rowSpan="2">
                  <a:txBody>
                    <a:bodyPr/>
                    <a:lstStyle/>
                    <a:p>
                      <a:r>
                        <a:rPr lang="es-MX" dirty="0" err="1"/>
                        <a:t>Category</a:t>
                      </a:r>
                      <a:r>
                        <a:rPr lang="es-MX" dirty="0"/>
                        <a:t>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3</a:t>
                      </a:r>
                    </a:p>
                    <a:p>
                      <a:endParaRPr lang="es-MX" dirty="0"/>
                    </a:p>
                    <a:p>
                      <a:endParaRPr lang="es-MX" sz="1600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49114"/>
                  </a:ext>
                </a:extLst>
              </a:tr>
              <a:tr h="93776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205113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35104C6-E5EE-4B72-726E-5438945A1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69957"/>
              </p:ext>
            </p:extLst>
          </p:nvPr>
        </p:nvGraphicFramePr>
        <p:xfrm>
          <a:off x="742840" y="1056640"/>
          <a:ext cx="3071222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611">
                  <a:extLst>
                    <a:ext uri="{9D8B030D-6E8A-4147-A177-3AD203B41FA5}">
                      <a16:colId xmlns:a16="http://schemas.microsoft.com/office/drawing/2014/main" val="19855842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598709765"/>
                    </a:ext>
                  </a:extLst>
                </a:gridCol>
              </a:tblGrid>
              <a:tr h="440944">
                <a:tc>
                  <a:txBody>
                    <a:bodyPr/>
                    <a:lstStyle/>
                    <a:p>
                      <a:r>
                        <a:rPr lang="es-MX" sz="1600" dirty="0" err="1"/>
                        <a:t>food_category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fdc_id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8044"/>
                  </a:ext>
                </a:extLst>
              </a:tr>
              <a:tr h="937768">
                <a:tc rowSpan="2">
                  <a:txBody>
                    <a:bodyPr/>
                    <a:lstStyle/>
                    <a:p>
                      <a:r>
                        <a:rPr lang="es-MX" dirty="0" err="1"/>
                        <a:t>Category</a:t>
                      </a:r>
                      <a:r>
                        <a:rPr lang="es-MX" dirty="0"/>
                        <a:t>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49114"/>
                  </a:ext>
                </a:extLst>
              </a:tr>
              <a:tr h="93776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205113"/>
                  </a:ext>
                </a:extLst>
              </a:tr>
            </a:tbl>
          </a:graphicData>
        </a:graphic>
      </p:graphicFrame>
      <p:pic>
        <p:nvPicPr>
          <p:cNvPr id="3" name="Picture 2" descr="Index of /Identidades-De-Instancia/ITESO/Logos ITESO/">
            <a:extLst>
              <a:ext uri="{FF2B5EF4-FFF2-40B4-BE49-F238E27FC236}">
                <a16:creationId xmlns:a16="http://schemas.microsoft.com/office/drawing/2014/main" id="{81BA0334-92C4-912B-4A5D-06023A7EAD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229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F41AA-CC30-A238-6FC9-9CD94C119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DA278D3-F396-1A1D-61C9-1A7D2257D34B}"/>
              </a:ext>
            </a:extLst>
          </p:cNvPr>
          <p:cNvSpPr/>
          <p:nvPr/>
        </p:nvSpPr>
        <p:spPr>
          <a:xfrm>
            <a:off x="2204712" y="5771881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EDB93-F3B9-C007-8B38-CEA21069EDED}"/>
              </a:ext>
            </a:extLst>
          </p:cNvPr>
          <p:cNvSpPr/>
          <p:nvPr/>
        </p:nvSpPr>
        <p:spPr>
          <a:xfrm>
            <a:off x="2204713" y="4836229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CDC07A-B382-5C9A-C12A-0872183B8341}"/>
              </a:ext>
            </a:extLst>
          </p:cNvPr>
          <p:cNvSpPr/>
          <p:nvPr/>
        </p:nvSpPr>
        <p:spPr>
          <a:xfrm>
            <a:off x="2204713" y="3896913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B8E51D-6100-2678-3BE5-8901D32B9268}"/>
              </a:ext>
            </a:extLst>
          </p:cNvPr>
          <p:cNvSpPr/>
          <p:nvPr/>
        </p:nvSpPr>
        <p:spPr>
          <a:xfrm>
            <a:off x="2204712" y="2961087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452769-727B-096F-0742-842FA63414A5}"/>
              </a:ext>
            </a:extLst>
          </p:cNvPr>
          <p:cNvSpPr/>
          <p:nvPr/>
        </p:nvSpPr>
        <p:spPr>
          <a:xfrm>
            <a:off x="2217776" y="2019549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A3851-F5FC-1BEA-B6B5-E8445BC907C2}"/>
              </a:ext>
            </a:extLst>
          </p:cNvPr>
          <p:cNvSpPr/>
          <p:nvPr/>
        </p:nvSpPr>
        <p:spPr>
          <a:xfrm>
            <a:off x="2217777" y="1086119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932525F-C503-2E4B-3536-1CC4B1028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981655"/>
              </p:ext>
            </p:extLst>
          </p:nvPr>
        </p:nvGraphicFramePr>
        <p:xfrm>
          <a:off x="-3169923" y="5035527"/>
          <a:ext cx="3071222" cy="13853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35611">
                  <a:extLst>
                    <a:ext uri="{9D8B030D-6E8A-4147-A177-3AD203B41FA5}">
                      <a16:colId xmlns:a16="http://schemas.microsoft.com/office/drawing/2014/main" val="19855842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598709765"/>
                    </a:ext>
                  </a:extLst>
                </a:gridCol>
              </a:tblGrid>
              <a:tr h="351440">
                <a:tc>
                  <a:txBody>
                    <a:bodyPr/>
                    <a:lstStyle/>
                    <a:p>
                      <a:r>
                        <a:rPr lang="es-MX" sz="1600" dirty="0" err="1"/>
                        <a:t>food_category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fdc_id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8044"/>
                  </a:ext>
                </a:extLst>
              </a:tr>
              <a:tr h="615019">
                <a:tc>
                  <a:txBody>
                    <a:bodyPr/>
                    <a:lstStyle/>
                    <a:p>
                      <a:r>
                        <a:rPr lang="es-MX" dirty="0" err="1"/>
                        <a:t>All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other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categories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49114"/>
                  </a:ext>
                </a:extLst>
              </a:tr>
              <a:tr h="379522">
                <a:tc>
                  <a:txBody>
                    <a:bodyPr/>
                    <a:lstStyle/>
                    <a:p>
                      <a:r>
                        <a:rPr lang="es-MX" dirty="0" err="1"/>
                        <a:t>Category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last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2362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64026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267B58F-2454-E473-0043-FEDA2A27D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011127"/>
              </p:ext>
            </p:extLst>
          </p:nvPr>
        </p:nvGraphicFramePr>
        <p:xfrm>
          <a:off x="-3169920" y="2919984"/>
          <a:ext cx="3071222" cy="25369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35611">
                  <a:extLst>
                    <a:ext uri="{9D8B030D-6E8A-4147-A177-3AD203B41FA5}">
                      <a16:colId xmlns:a16="http://schemas.microsoft.com/office/drawing/2014/main" val="19855842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598709765"/>
                    </a:ext>
                  </a:extLst>
                </a:gridCol>
              </a:tblGrid>
              <a:tr h="440944">
                <a:tc>
                  <a:txBody>
                    <a:bodyPr/>
                    <a:lstStyle/>
                    <a:p>
                      <a:r>
                        <a:rPr lang="es-MX" sz="1600" dirty="0" err="1"/>
                        <a:t>food_category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fdc_id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8044"/>
                  </a:ext>
                </a:extLst>
              </a:tr>
              <a:tr h="937768">
                <a:tc rowSpan="2">
                  <a:txBody>
                    <a:bodyPr/>
                    <a:lstStyle/>
                    <a:p>
                      <a:r>
                        <a:rPr lang="es-MX" dirty="0" err="1"/>
                        <a:t>Category</a:t>
                      </a:r>
                      <a:r>
                        <a:rPr lang="es-MX" dirty="0"/>
                        <a:t>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3</a:t>
                      </a:r>
                    </a:p>
                    <a:p>
                      <a:endParaRPr lang="es-MX" dirty="0"/>
                    </a:p>
                    <a:p>
                      <a:endParaRPr lang="es-MX" sz="1600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49114"/>
                  </a:ext>
                </a:extLst>
              </a:tr>
              <a:tr h="93776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20511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C0B840C-83EF-31CC-BDCB-BF55266B9006}"/>
              </a:ext>
            </a:extLst>
          </p:cNvPr>
          <p:cNvSpPr txBox="1"/>
          <p:nvPr/>
        </p:nvSpPr>
        <p:spPr>
          <a:xfrm>
            <a:off x="782320" y="14710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Idea: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0409994-FFF5-F768-0D51-F0BF13E5D1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870406"/>
              </p:ext>
            </p:extLst>
          </p:nvPr>
        </p:nvGraphicFramePr>
        <p:xfrm>
          <a:off x="-3169920" y="1056640"/>
          <a:ext cx="3071222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611">
                  <a:extLst>
                    <a:ext uri="{9D8B030D-6E8A-4147-A177-3AD203B41FA5}">
                      <a16:colId xmlns:a16="http://schemas.microsoft.com/office/drawing/2014/main" val="19855842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598709765"/>
                    </a:ext>
                  </a:extLst>
                </a:gridCol>
              </a:tblGrid>
              <a:tr h="440944">
                <a:tc>
                  <a:txBody>
                    <a:bodyPr/>
                    <a:lstStyle/>
                    <a:p>
                      <a:r>
                        <a:rPr lang="es-MX" sz="1600" dirty="0" err="1"/>
                        <a:t>food_category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fdc_id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8044"/>
                  </a:ext>
                </a:extLst>
              </a:tr>
              <a:tr h="937768">
                <a:tc rowSpan="2">
                  <a:txBody>
                    <a:bodyPr/>
                    <a:lstStyle/>
                    <a:p>
                      <a:r>
                        <a:rPr lang="es-MX" dirty="0" err="1"/>
                        <a:t>Category</a:t>
                      </a:r>
                      <a:r>
                        <a:rPr lang="es-MX" dirty="0"/>
                        <a:t>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49114"/>
                  </a:ext>
                </a:extLst>
              </a:tr>
              <a:tr h="93776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20511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29597F-1681-2D54-2C8E-F705FC199FB3}"/>
              </a:ext>
            </a:extLst>
          </p:cNvPr>
          <p:cNvSpPr txBox="1"/>
          <p:nvPr/>
        </p:nvSpPr>
        <p:spPr>
          <a:xfrm>
            <a:off x="3637282" y="392363"/>
            <a:ext cx="7853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Comparaci</a:t>
            </a:r>
            <a:r>
              <a:rPr lang="es-MX" dirty="0" err="1">
                <a:solidFill>
                  <a:schemeClr val="bg1"/>
                </a:solidFill>
              </a:rPr>
              <a:t>ón</a:t>
            </a:r>
            <a:r>
              <a:rPr lang="es-MX" dirty="0">
                <a:solidFill>
                  <a:schemeClr val="bg1"/>
                </a:solidFill>
              </a:rPr>
              <a:t> de productos.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1B5405-4114-39F8-35EB-55C475AE5E72}"/>
              </a:ext>
            </a:extLst>
          </p:cNvPr>
          <p:cNvSpPr txBox="1"/>
          <p:nvPr/>
        </p:nvSpPr>
        <p:spPr>
          <a:xfrm>
            <a:off x="4196082" y="1878171"/>
            <a:ext cx="42744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Estructura de ideas:</a:t>
            </a:r>
          </a:p>
          <a:p>
            <a:pPr marL="342900" indent="-342900">
              <a:buAutoNum type="arabicParenR"/>
            </a:pPr>
            <a:r>
              <a:rPr lang="es-MX" dirty="0">
                <a:solidFill>
                  <a:schemeClr val="bg1"/>
                </a:solidFill>
              </a:rPr>
              <a:t>Se van a comparar todas las combinaciones posibles de productos por pares. </a:t>
            </a:r>
          </a:p>
          <a:p>
            <a:pPr marL="342900" indent="-342900">
              <a:buAutoNum type="arabicParenR"/>
            </a:pPr>
            <a:r>
              <a:rPr lang="es-MX" dirty="0">
                <a:solidFill>
                  <a:schemeClr val="bg1"/>
                </a:solidFill>
              </a:rPr>
              <a:t>Si dos productos pertenecen a la misma categoría, entonces son similares.</a:t>
            </a:r>
          </a:p>
          <a:p>
            <a:pPr marL="342900" indent="-342900">
              <a:buAutoNum type="arabicParenR"/>
            </a:pPr>
            <a:r>
              <a:rPr lang="es-MX" dirty="0">
                <a:solidFill>
                  <a:schemeClr val="bg1"/>
                </a:solidFill>
              </a:rPr>
              <a:t>Si estos productos </a:t>
            </a:r>
            <a:r>
              <a:rPr lang="es-MX" b="1" dirty="0">
                <a:solidFill>
                  <a:schemeClr val="bg1"/>
                </a:solidFill>
              </a:rPr>
              <a:t>no</a:t>
            </a:r>
            <a:r>
              <a:rPr lang="es-MX" dirty="0">
                <a:solidFill>
                  <a:schemeClr val="bg1"/>
                </a:solidFill>
              </a:rPr>
              <a:t> pertenecen a la misma categoría entonces son distintos.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Index of /Identidades-De-Instancia/ITESO/Logos ITESO/">
            <a:extLst>
              <a:ext uri="{FF2B5EF4-FFF2-40B4-BE49-F238E27FC236}">
                <a16:creationId xmlns:a16="http://schemas.microsoft.com/office/drawing/2014/main" id="{10268A74-D59C-3250-E4C2-FF07630EEE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438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D63A7-2EE4-09C5-9F28-55B1D745B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6AFA773-914B-D394-5493-378A78ED72FD}"/>
              </a:ext>
            </a:extLst>
          </p:cNvPr>
          <p:cNvSpPr/>
          <p:nvPr/>
        </p:nvSpPr>
        <p:spPr>
          <a:xfrm>
            <a:off x="5445752" y="5742402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F331A8-82F9-19C8-6525-49A1F713FD4C}"/>
              </a:ext>
            </a:extLst>
          </p:cNvPr>
          <p:cNvSpPr/>
          <p:nvPr/>
        </p:nvSpPr>
        <p:spPr>
          <a:xfrm>
            <a:off x="5445753" y="4806750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A9F230-A75A-4B95-E50C-26E66A6FD0ED}"/>
              </a:ext>
            </a:extLst>
          </p:cNvPr>
          <p:cNvSpPr/>
          <p:nvPr/>
        </p:nvSpPr>
        <p:spPr>
          <a:xfrm>
            <a:off x="5445753" y="3867434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142DB0-B739-E943-875E-D30D9ACAA06C}"/>
              </a:ext>
            </a:extLst>
          </p:cNvPr>
          <p:cNvSpPr/>
          <p:nvPr/>
        </p:nvSpPr>
        <p:spPr>
          <a:xfrm>
            <a:off x="5445752" y="2931608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601CB-8EBB-DA36-E4E5-2690B9FEBB2D}"/>
              </a:ext>
            </a:extLst>
          </p:cNvPr>
          <p:cNvSpPr/>
          <p:nvPr/>
        </p:nvSpPr>
        <p:spPr>
          <a:xfrm>
            <a:off x="5458816" y="1990070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F9558B-52FE-D1E7-1084-A2960AFF77CB}"/>
              </a:ext>
            </a:extLst>
          </p:cNvPr>
          <p:cNvSpPr/>
          <p:nvPr/>
        </p:nvSpPr>
        <p:spPr>
          <a:xfrm>
            <a:off x="5458817" y="1056640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F93679-1D37-4D25-2EE4-B65FFB9E0C44}"/>
              </a:ext>
            </a:extLst>
          </p:cNvPr>
          <p:cNvSpPr txBox="1"/>
          <p:nvPr/>
        </p:nvSpPr>
        <p:spPr>
          <a:xfrm>
            <a:off x="782320" y="14710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Idea: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4F67B4-BD0C-72BB-3E5D-C95E94EC7540}"/>
              </a:ext>
            </a:extLst>
          </p:cNvPr>
          <p:cNvSpPr txBox="1"/>
          <p:nvPr/>
        </p:nvSpPr>
        <p:spPr>
          <a:xfrm>
            <a:off x="3637282" y="392363"/>
            <a:ext cx="7853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Comparaci</a:t>
            </a:r>
            <a:r>
              <a:rPr lang="es-MX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ón</a:t>
            </a:r>
            <a:r>
              <a:rPr lang="es-MX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de productos. 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B8E6C9-606A-BA97-9C75-C4DDF25C378C}"/>
              </a:ext>
            </a:extLst>
          </p:cNvPr>
          <p:cNvSpPr txBox="1"/>
          <p:nvPr/>
        </p:nvSpPr>
        <p:spPr>
          <a:xfrm>
            <a:off x="-4525888" y="1900664"/>
            <a:ext cx="42744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Estructura de ideas:</a:t>
            </a:r>
          </a:p>
          <a:p>
            <a:pPr marL="342900" indent="-342900">
              <a:buAutoNum type="arabicParenR"/>
            </a:pPr>
            <a:r>
              <a:rPr lang="es-MX" dirty="0">
                <a:solidFill>
                  <a:schemeClr val="bg1"/>
                </a:solidFill>
              </a:rPr>
              <a:t>Se van a comparar todas las combinaciones posibles de productos por pares. </a:t>
            </a:r>
          </a:p>
          <a:p>
            <a:pPr marL="342900" indent="-342900">
              <a:buAutoNum type="arabicParenR"/>
            </a:pPr>
            <a:r>
              <a:rPr lang="es-MX" dirty="0">
                <a:solidFill>
                  <a:schemeClr val="bg1"/>
                </a:solidFill>
              </a:rPr>
              <a:t>Si dos productos pertenecen a la misma categoría, entonces son similares.</a:t>
            </a:r>
          </a:p>
          <a:p>
            <a:pPr marL="342900" indent="-342900">
              <a:buAutoNum type="arabicParenR"/>
            </a:pPr>
            <a:r>
              <a:rPr lang="es-MX" dirty="0">
                <a:solidFill>
                  <a:schemeClr val="bg1"/>
                </a:solidFill>
              </a:rPr>
              <a:t>Si estos productos </a:t>
            </a:r>
            <a:r>
              <a:rPr lang="es-MX" b="1" dirty="0">
                <a:solidFill>
                  <a:schemeClr val="bg1"/>
                </a:solidFill>
              </a:rPr>
              <a:t>no</a:t>
            </a:r>
            <a:r>
              <a:rPr lang="es-MX" dirty="0">
                <a:solidFill>
                  <a:schemeClr val="bg1"/>
                </a:solidFill>
              </a:rPr>
              <a:t> pertenecen a la misma categoría entonces son distintos.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Index of /Identidades-De-Instancia/ITESO/Logos ITESO/">
            <a:extLst>
              <a:ext uri="{FF2B5EF4-FFF2-40B4-BE49-F238E27FC236}">
                <a16:creationId xmlns:a16="http://schemas.microsoft.com/office/drawing/2014/main" id="{CA4A3ACA-EC0E-E027-171C-A243C64BF5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039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39890-6362-B614-CD9B-C0CEFDB69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2720070-2824-0A03-4274-972E57D8A3DE}"/>
              </a:ext>
            </a:extLst>
          </p:cNvPr>
          <p:cNvSpPr/>
          <p:nvPr/>
        </p:nvSpPr>
        <p:spPr>
          <a:xfrm>
            <a:off x="5445752" y="5742402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AB56C3-0553-E0D5-7548-DE18ABEFA1BD}"/>
              </a:ext>
            </a:extLst>
          </p:cNvPr>
          <p:cNvSpPr/>
          <p:nvPr/>
        </p:nvSpPr>
        <p:spPr>
          <a:xfrm>
            <a:off x="5445753" y="4806750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32A8E7-5DF8-7963-D0E2-95EDB73D60C8}"/>
              </a:ext>
            </a:extLst>
          </p:cNvPr>
          <p:cNvSpPr/>
          <p:nvPr/>
        </p:nvSpPr>
        <p:spPr>
          <a:xfrm>
            <a:off x="5445753" y="3867434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ADAE64-9EE6-E7BC-A14B-2E8330E9124E}"/>
              </a:ext>
            </a:extLst>
          </p:cNvPr>
          <p:cNvSpPr/>
          <p:nvPr/>
        </p:nvSpPr>
        <p:spPr>
          <a:xfrm>
            <a:off x="5445752" y="2931608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53981E-4AFF-5E9E-1BCC-E19B0151762E}"/>
              </a:ext>
            </a:extLst>
          </p:cNvPr>
          <p:cNvSpPr/>
          <p:nvPr/>
        </p:nvSpPr>
        <p:spPr>
          <a:xfrm>
            <a:off x="5458816" y="1990070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21BCC8-ED68-32F3-FB64-9BFE8439AAE1}"/>
              </a:ext>
            </a:extLst>
          </p:cNvPr>
          <p:cNvSpPr/>
          <p:nvPr/>
        </p:nvSpPr>
        <p:spPr>
          <a:xfrm>
            <a:off x="5458817" y="1056640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F323FD-B376-3645-B355-1AF845A0F0CF}"/>
              </a:ext>
            </a:extLst>
          </p:cNvPr>
          <p:cNvSpPr txBox="1"/>
          <p:nvPr/>
        </p:nvSpPr>
        <p:spPr>
          <a:xfrm>
            <a:off x="782320" y="14710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Idea: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D2B733-DF5D-6C1D-2EF2-7CDC9F048840}"/>
              </a:ext>
            </a:extLst>
          </p:cNvPr>
          <p:cNvSpPr txBox="1"/>
          <p:nvPr/>
        </p:nvSpPr>
        <p:spPr>
          <a:xfrm>
            <a:off x="3637282" y="392363"/>
            <a:ext cx="7853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Comparaci</a:t>
            </a:r>
            <a:r>
              <a:rPr lang="es-MX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ón</a:t>
            </a:r>
            <a:r>
              <a:rPr lang="es-MX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de productos. 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32C38E-8ED0-F008-E378-53EAF4FAAFAD}"/>
              </a:ext>
            </a:extLst>
          </p:cNvPr>
          <p:cNvSpPr/>
          <p:nvPr/>
        </p:nvSpPr>
        <p:spPr>
          <a:xfrm>
            <a:off x="3637285" y="1060204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pic>
        <p:nvPicPr>
          <p:cNvPr id="4" name="Picture 3" descr="Index of /Identidades-De-Instancia/ITESO/Logos ITESO/">
            <a:extLst>
              <a:ext uri="{FF2B5EF4-FFF2-40B4-BE49-F238E27FC236}">
                <a16:creationId xmlns:a16="http://schemas.microsoft.com/office/drawing/2014/main" id="{333275C4-418A-B44F-7945-474A61DF14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633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6E4E2-3A24-68F6-B779-DB6B6D8F7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3226CF7-BD88-F568-8998-029F3AC43AB0}"/>
              </a:ext>
            </a:extLst>
          </p:cNvPr>
          <p:cNvSpPr/>
          <p:nvPr/>
        </p:nvSpPr>
        <p:spPr>
          <a:xfrm>
            <a:off x="5445752" y="5742402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FBB89-E7CE-3A25-65EB-F8FAB437E8D1}"/>
              </a:ext>
            </a:extLst>
          </p:cNvPr>
          <p:cNvSpPr/>
          <p:nvPr/>
        </p:nvSpPr>
        <p:spPr>
          <a:xfrm>
            <a:off x="5445753" y="4806750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A8B272-C5E9-EE0F-9BFC-E12EF2D3E71E}"/>
              </a:ext>
            </a:extLst>
          </p:cNvPr>
          <p:cNvSpPr/>
          <p:nvPr/>
        </p:nvSpPr>
        <p:spPr>
          <a:xfrm>
            <a:off x="5445753" y="3867434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726BAF-A159-89AF-4431-626A2B54128C}"/>
              </a:ext>
            </a:extLst>
          </p:cNvPr>
          <p:cNvSpPr/>
          <p:nvPr/>
        </p:nvSpPr>
        <p:spPr>
          <a:xfrm>
            <a:off x="5445752" y="2931608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A47988-E8D7-C27D-4820-3996D631AB76}"/>
              </a:ext>
            </a:extLst>
          </p:cNvPr>
          <p:cNvSpPr/>
          <p:nvPr/>
        </p:nvSpPr>
        <p:spPr>
          <a:xfrm>
            <a:off x="5458816" y="1990070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1B3FC6-CA6C-8364-3EE5-B2F9771FD469}"/>
              </a:ext>
            </a:extLst>
          </p:cNvPr>
          <p:cNvSpPr/>
          <p:nvPr/>
        </p:nvSpPr>
        <p:spPr>
          <a:xfrm>
            <a:off x="5458817" y="1056640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57A83E-BB4B-093E-46A4-B73B3A2B96E1}"/>
              </a:ext>
            </a:extLst>
          </p:cNvPr>
          <p:cNvSpPr txBox="1"/>
          <p:nvPr/>
        </p:nvSpPr>
        <p:spPr>
          <a:xfrm>
            <a:off x="782320" y="14710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Idea: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6CFDB0-D1FA-78E8-B0AD-9EC3A91866B7}"/>
              </a:ext>
            </a:extLst>
          </p:cNvPr>
          <p:cNvSpPr txBox="1"/>
          <p:nvPr/>
        </p:nvSpPr>
        <p:spPr>
          <a:xfrm>
            <a:off x="3637282" y="392363"/>
            <a:ext cx="7853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Comparaci</a:t>
            </a:r>
            <a:r>
              <a:rPr lang="es-MX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ón</a:t>
            </a:r>
            <a:r>
              <a:rPr lang="es-MX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de productos. 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961C84-9A0C-7516-A3D5-1FC7525BD2F9}"/>
              </a:ext>
            </a:extLst>
          </p:cNvPr>
          <p:cNvSpPr/>
          <p:nvPr/>
        </p:nvSpPr>
        <p:spPr>
          <a:xfrm>
            <a:off x="3637285" y="1060204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894A31-DDD4-D023-71A1-80A7C8E2CD5A}"/>
              </a:ext>
            </a:extLst>
          </p:cNvPr>
          <p:cNvSpPr/>
          <p:nvPr/>
        </p:nvSpPr>
        <p:spPr>
          <a:xfrm>
            <a:off x="3637284" y="1993634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104A97-3BE1-2D6D-7CBB-FC688B4F1781}"/>
              </a:ext>
            </a:extLst>
          </p:cNvPr>
          <p:cNvSpPr/>
          <p:nvPr/>
        </p:nvSpPr>
        <p:spPr>
          <a:xfrm>
            <a:off x="3637284" y="2925193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12AAAD-FE81-9F0B-EBF2-5E65BF1DF134}"/>
              </a:ext>
            </a:extLst>
          </p:cNvPr>
          <p:cNvSpPr/>
          <p:nvPr/>
        </p:nvSpPr>
        <p:spPr>
          <a:xfrm>
            <a:off x="3637283" y="3870998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2A7369-6BBA-29AC-ABD6-1A8CA72020A3}"/>
              </a:ext>
            </a:extLst>
          </p:cNvPr>
          <p:cNvSpPr/>
          <p:nvPr/>
        </p:nvSpPr>
        <p:spPr>
          <a:xfrm>
            <a:off x="3637282" y="4802557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A36AAF-25B2-EA53-54C8-EFA268E96247}"/>
              </a:ext>
            </a:extLst>
          </p:cNvPr>
          <p:cNvSpPr/>
          <p:nvPr/>
        </p:nvSpPr>
        <p:spPr>
          <a:xfrm>
            <a:off x="3637282" y="5745966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pic>
        <p:nvPicPr>
          <p:cNvPr id="3" name="Picture 2" descr="Index of /Identidades-De-Instancia/ITESO/Logos ITESO/">
            <a:extLst>
              <a:ext uri="{FF2B5EF4-FFF2-40B4-BE49-F238E27FC236}">
                <a16:creationId xmlns:a16="http://schemas.microsoft.com/office/drawing/2014/main" id="{44AA558A-7675-ED56-FF07-572D62BEA7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430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A51DF-942B-72D7-C4F3-6DFBE535B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F3F16C-863B-269F-1AA9-17E28EC3215E}"/>
              </a:ext>
            </a:extLst>
          </p:cNvPr>
          <p:cNvSpPr/>
          <p:nvPr/>
        </p:nvSpPr>
        <p:spPr>
          <a:xfrm>
            <a:off x="5445752" y="5742402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139B7E-BF5F-A75B-C2CA-AEBFA4C60347}"/>
              </a:ext>
            </a:extLst>
          </p:cNvPr>
          <p:cNvSpPr/>
          <p:nvPr/>
        </p:nvSpPr>
        <p:spPr>
          <a:xfrm>
            <a:off x="5445753" y="4806750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7776C5-D488-D72D-E16C-8302525E213B}"/>
              </a:ext>
            </a:extLst>
          </p:cNvPr>
          <p:cNvSpPr/>
          <p:nvPr/>
        </p:nvSpPr>
        <p:spPr>
          <a:xfrm>
            <a:off x="5445753" y="3867434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E1CC39-C783-2A1B-5BF8-740FDA5467FD}"/>
              </a:ext>
            </a:extLst>
          </p:cNvPr>
          <p:cNvSpPr/>
          <p:nvPr/>
        </p:nvSpPr>
        <p:spPr>
          <a:xfrm>
            <a:off x="5445752" y="2931608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BFDC27-325D-D120-92FD-957A5E59115E}"/>
              </a:ext>
            </a:extLst>
          </p:cNvPr>
          <p:cNvSpPr/>
          <p:nvPr/>
        </p:nvSpPr>
        <p:spPr>
          <a:xfrm>
            <a:off x="5458816" y="1990070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7F7654-E1FE-CFB7-CE6A-994208E82B85}"/>
              </a:ext>
            </a:extLst>
          </p:cNvPr>
          <p:cNvSpPr/>
          <p:nvPr/>
        </p:nvSpPr>
        <p:spPr>
          <a:xfrm>
            <a:off x="5458817" y="1056640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4B14CD-9669-FA6D-9CA9-7253A34210FF}"/>
              </a:ext>
            </a:extLst>
          </p:cNvPr>
          <p:cNvSpPr txBox="1"/>
          <p:nvPr/>
        </p:nvSpPr>
        <p:spPr>
          <a:xfrm>
            <a:off x="782320" y="14710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Idea: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862C1F-F275-0693-8E56-7CDC949AE2FF}"/>
              </a:ext>
            </a:extLst>
          </p:cNvPr>
          <p:cNvSpPr txBox="1"/>
          <p:nvPr/>
        </p:nvSpPr>
        <p:spPr>
          <a:xfrm>
            <a:off x="3637282" y="392363"/>
            <a:ext cx="7853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Comparaci</a:t>
            </a:r>
            <a:r>
              <a:rPr lang="es-MX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ón</a:t>
            </a:r>
            <a:r>
              <a:rPr lang="es-MX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de productos. 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F53A2A-DB71-F7F5-2945-F09E63B28D56}"/>
              </a:ext>
            </a:extLst>
          </p:cNvPr>
          <p:cNvSpPr/>
          <p:nvPr/>
        </p:nvSpPr>
        <p:spPr>
          <a:xfrm>
            <a:off x="3637285" y="1060204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3A5CD5-C1AF-1F77-E093-07D7DF2F73BD}"/>
              </a:ext>
            </a:extLst>
          </p:cNvPr>
          <p:cNvSpPr/>
          <p:nvPr/>
        </p:nvSpPr>
        <p:spPr>
          <a:xfrm>
            <a:off x="3637284" y="1993634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5AF5C5-D926-E300-C5C6-303C81BA3924}"/>
              </a:ext>
            </a:extLst>
          </p:cNvPr>
          <p:cNvSpPr/>
          <p:nvPr/>
        </p:nvSpPr>
        <p:spPr>
          <a:xfrm>
            <a:off x="3637284" y="2925193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98BAB4-85A2-D952-DE1D-FFCC35E117B4}"/>
              </a:ext>
            </a:extLst>
          </p:cNvPr>
          <p:cNvSpPr/>
          <p:nvPr/>
        </p:nvSpPr>
        <p:spPr>
          <a:xfrm>
            <a:off x="3637283" y="3870998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B7EC94-C727-2773-6805-9A30032E5932}"/>
              </a:ext>
            </a:extLst>
          </p:cNvPr>
          <p:cNvSpPr/>
          <p:nvPr/>
        </p:nvSpPr>
        <p:spPr>
          <a:xfrm>
            <a:off x="3637282" y="4802557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95C174-F3CC-1A53-D98B-491C6C68BFC3}"/>
              </a:ext>
            </a:extLst>
          </p:cNvPr>
          <p:cNvSpPr/>
          <p:nvPr/>
        </p:nvSpPr>
        <p:spPr>
          <a:xfrm>
            <a:off x="3637282" y="5745966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FF744582-EDF1-45D4-E98E-FEDB2FA87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6921" y="1229360"/>
            <a:ext cx="706492" cy="706492"/>
          </a:xfrm>
          <a:prstGeom prst="rect">
            <a:avLst/>
          </a:prstGeom>
        </p:spPr>
      </p:pic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0C6E704C-3E78-04B4-CAF3-1175CBA32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6921" y="2050271"/>
            <a:ext cx="706492" cy="706492"/>
          </a:xfrm>
          <a:prstGeom prst="rect">
            <a:avLst/>
          </a:prstGeom>
        </p:spPr>
      </p:pic>
      <p:pic>
        <p:nvPicPr>
          <p:cNvPr id="24" name="Graphic 23" descr="Badge Cross with solid fill">
            <a:extLst>
              <a:ext uri="{FF2B5EF4-FFF2-40B4-BE49-F238E27FC236}">
                <a16:creationId xmlns:a16="http://schemas.microsoft.com/office/drawing/2014/main" id="{F1500227-7B3D-5F61-2CF6-5AF677F3DD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02967" y="2953034"/>
            <a:ext cx="914400" cy="914400"/>
          </a:xfrm>
          <a:prstGeom prst="rect">
            <a:avLst/>
          </a:prstGeom>
        </p:spPr>
      </p:pic>
      <p:pic>
        <p:nvPicPr>
          <p:cNvPr id="25" name="Graphic 24" descr="Badge Cross with solid fill">
            <a:extLst>
              <a:ext uri="{FF2B5EF4-FFF2-40B4-BE49-F238E27FC236}">
                <a16:creationId xmlns:a16="http://schemas.microsoft.com/office/drawing/2014/main" id="{91B78597-9B40-FB8B-7782-05DB9FC12C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02967" y="3832246"/>
            <a:ext cx="914400" cy="914400"/>
          </a:xfrm>
          <a:prstGeom prst="rect">
            <a:avLst/>
          </a:prstGeom>
        </p:spPr>
      </p:pic>
      <p:pic>
        <p:nvPicPr>
          <p:cNvPr id="26" name="Graphic 25" descr="Badge Cross with solid fill">
            <a:extLst>
              <a:ext uri="{FF2B5EF4-FFF2-40B4-BE49-F238E27FC236}">
                <a16:creationId xmlns:a16="http://schemas.microsoft.com/office/drawing/2014/main" id="{97AC47E1-62B6-44C0-2D28-639BC3F8B2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02967" y="4732181"/>
            <a:ext cx="914400" cy="914400"/>
          </a:xfrm>
          <a:prstGeom prst="rect">
            <a:avLst/>
          </a:prstGeom>
        </p:spPr>
      </p:pic>
      <p:pic>
        <p:nvPicPr>
          <p:cNvPr id="27" name="Graphic 26" descr="Badge Cross with solid fill">
            <a:extLst>
              <a:ext uri="{FF2B5EF4-FFF2-40B4-BE49-F238E27FC236}">
                <a16:creationId xmlns:a16="http://schemas.microsoft.com/office/drawing/2014/main" id="{E3AB9FD9-691B-1F0D-86B2-635EEF9306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02967" y="5678077"/>
            <a:ext cx="914400" cy="914400"/>
          </a:xfrm>
          <a:prstGeom prst="rect">
            <a:avLst/>
          </a:prstGeom>
        </p:spPr>
      </p:pic>
      <p:pic>
        <p:nvPicPr>
          <p:cNvPr id="3" name="Picture 2" descr="Index of /Identidades-De-Instancia/ITESO/Logos ITESO/">
            <a:extLst>
              <a:ext uri="{FF2B5EF4-FFF2-40B4-BE49-F238E27FC236}">
                <a16:creationId xmlns:a16="http://schemas.microsoft.com/office/drawing/2014/main" id="{DDB3FED8-4869-6992-A10B-9E41C4E99D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768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3A5F6-5ED4-70EC-1F4F-12FB52446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0B94100-7277-4639-3536-B7ADCB561E7A}"/>
              </a:ext>
            </a:extLst>
          </p:cNvPr>
          <p:cNvSpPr/>
          <p:nvPr/>
        </p:nvSpPr>
        <p:spPr>
          <a:xfrm>
            <a:off x="1498599" y="4810314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8E210D-A23C-7841-A0A8-4642F5625827}"/>
              </a:ext>
            </a:extLst>
          </p:cNvPr>
          <p:cNvSpPr/>
          <p:nvPr/>
        </p:nvSpPr>
        <p:spPr>
          <a:xfrm>
            <a:off x="1498599" y="3870998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703D96-24B5-B1BF-0D59-77EA36317189}"/>
              </a:ext>
            </a:extLst>
          </p:cNvPr>
          <p:cNvSpPr/>
          <p:nvPr/>
        </p:nvSpPr>
        <p:spPr>
          <a:xfrm>
            <a:off x="1498598" y="2935172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52F869-FB99-7927-CA62-BA1D4BE66F9B}"/>
              </a:ext>
            </a:extLst>
          </p:cNvPr>
          <p:cNvSpPr/>
          <p:nvPr/>
        </p:nvSpPr>
        <p:spPr>
          <a:xfrm>
            <a:off x="1511662" y="1993634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D99019-FF8F-6E98-C632-88A6B2A9D122}"/>
              </a:ext>
            </a:extLst>
          </p:cNvPr>
          <p:cNvSpPr/>
          <p:nvPr/>
        </p:nvSpPr>
        <p:spPr>
          <a:xfrm>
            <a:off x="1511663" y="1060204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7D5FF0-33E3-31D4-AB06-A5234E61737C}"/>
              </a:ext>
            </a:extLst>
          </p:cNvPr>
          <p:cNvSpPr txBox="1"/>
          <p:nvPr/>
        </p:nvSpPr>
        <p:spPr>
          <a:xfrm>
            <a:off x="782320" y="14710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Idea: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E55DE-EC19-6F1B-B8D9-CC1040B57BD7}"/>
              </a:ext>
            </a:extLst>
          </p:cNvPr>
          <p:cNvSpPr txBox="1"/>
          <p:nvPr/>
        </p:nvSpPr>
        <p:spPr>
          <a:xfrm>
            <a:off x="3637282" y="392363"/>
            <a:ext cx="7853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Comparaci</a:t>
            </a:r>
            <a:r>
              <a:rPr lang="es-MX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ón</a:t>
            </a:r>
            <a:r>
              <a:rPr lang="es-MX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de productos. 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7491F-CCF7-0451-B8AB-478890CC32A9}"/>
              </a:ext>
            </a:extLst>
          </p:cNvPr>
          <p:cNvSpPr/>
          <p:nvPr/>
        </p:nvSpPr>
        <p:spPr>
          <a:xfrm>
            <a:off x="66038" y="1060204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9AFAC8-0554-9EB6-B056-862E6C03309F}"/>
              </a:ext>
            </a:extLst>
          </p:cNvPr>
          <p:cNvSpPr/>
          <p:nvPr/>
        </p:nvSpPr>
        <p:spPr>
          <a:xfrm>
            <a:off x="66037" y="1993634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4987F7-89B3-1C57-89F5-09ACBE0D38F8}"/>
              </a:ext>
            </a:extLst>
          </p:cNvPr>
          <p:cNvSpPr/>
          <p:nvPr/>
        </p:nvSpPr>
        <p:spPr>
          <a:xfrm>
            <a:off x="66037" y="2925193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CE9BBA-DBCC-9AC1-7E0F-1039F8A92DF0}"/>
              </a:ext>
            </a:extLst>
          </p:cNvPr>
          <p:cNvSpPr/>
          <p:nvPr/>
        </p:nvSpPr>
        <p:spPr>
          <a:xfrm>
            <a:off x="66036" y="3870998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190E12-B384-30BD-7796-E492A517942D}"/>
              </a:ext>
            </a:extLst>
          </p:cNvPr>
          <p:cNvSpPr/>
          <p:nvPr/>
        </p:nvSpPr>
        <p:spPr>
          <a:xfrm>
            <a:off x="66035" y="4802557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987693-1759-F1B7-A950-792EE37C0E82}"/>
              </a:ext>
            </a:extLst>
          </p:cNvPr>
          <p:cNvSpPr/>
          <p:nvPr/>
        </p:nvSpPr>
        <p:spPr>
          <a:xfrm>
            <a:off x="66035" y="5745966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5DB90E62-56F6-321F-928B-951C13E7D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8414" y="1197736"/>
            <a:ext cx="706492" cy="706492"/>
          </a:xfrm>
          <a:prstGeom prst="rect">
            <a:avLst/>
          </a:prstGeom>
        </p:spPr>
      </p:pic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46721BCD-25C5-7081-8302-FC10B5AB9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8414" y="2018647"/>
            <a:ext cx="706492" cy="706492"/>
          </a:xfrm>
          <a:prstGeom prst="rect">
            <a:avLst/>
          </a:prstGeom>
        </p:spPr>
      </p:pic>
      <p:pic>
        <p:nvPicPr>
          <p:cNvPr id="24" name="Graphic 23" descr="Badge Cross with solid fill">
            <a:extLst>
              <a:ext uri="{FF2B5EF4-FFF2-40B4-BE49-F238E27FC236}">
                <a16:creationId xmlns:a16="http://schemas.microsoft.com/office/drawing/2014/main" id="{8321A93A-3E36-EDE0-9497-AE19D2F929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460" y="2921410"/>
            <a:ext cx="914400" cy="914400"/>
          </a:xfrm>
          <a:prstGeom prst="rect">
            <a:avLst/>
          </a:prstGeom>
        </p:spPr>
      </p:pic>
      <p:pic>
        <p:nvPicPr>
          <p:cNvPr id="25" name="Graphic 24" descr="Badge Cross with solid fill">
            <a:extLst>
              <a:ext uri="{FF2B5EF4-FFF2-40B4-BE49-F238E27FC236}">
                <a16:creationId xmlns:a16="http://schemas.microsoft.com/office/drawing/2014/main" id="{5F72A61D-2F0E-E101-5B2D-EDA6BC90A1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460" y="3800622"/>
            <a:ext cx="914400" cy="914400"/>
          </a:xfrm>
          <a:prstGeom prst="rect">
            <a:avLst/>
          </a:prstGeom>
        </p:spPr>
      </p:pic>
      <p:pic>
        <p:nvPicPr>
          <p:cNvPr id="26" name="Graphic 25" descr="Badge Cross with solid fill">
            <a:extLst>
              <a:ext uri="{FF2B5EF4-FFF2-40B4-BE49-F238E27FC236}">
                <a16:creationId xmlns:a16="http://schemas.microsoft.com/office/drawing/2014/main" id="{B92A5245-E51F-F835-A3C5-D7C03C890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460" y="4700557"/>
            <a:ext cx="914400" cy="9144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1D01FC4-11A7-D5E8-A917-E21347392417}"/>
              </a:ext>
            </a:extLst>
          </p:cNvPr>
          <p:cNvSpPr/>
          <p:nvPr/>
        </p:nvSpPr>
        <p:spPr>
          <a:xfrm>
            <a:off x="1498597" y="5753723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pic>
        <p:nvPicPr>
          <p:cNvPr id="27" name="Graphic 26" descr="Badge Cross with solid fill">
            <a:extLst>
              <a:ext uri="{FF2B5EF4-FFF2-40B4-BE49-F238E27FC236}">
                <a16:creationId xmlns:a16="http://schemas.microsoft.com/office/drawing/2014/main" id="{C4EEBEF8-2DF6-614A-09D4-62D2BD5FD8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460" y="5646453"/>
            <a:ext cx="914400" cy="914400"/>
          </a:xfrm>
          <a:prstGeom prst="rect">
            <a:avLst/>
          </a:prstGeom>
        </p:spPr>
      </p:pic>
      <p:pic>
        <p:nvPicPr>
          <p:cNvPr id="3" name="Picture 2" descr="Index of /Identidades-De-Instancia/ITESO/Logos ITESO/">
            <a:extLst>
              <a:ext uri="{FF2B5EF4-FFF2-40B4-BE49-F238E27FC236}">
                <a16:creationId xmlns:a16="http://schemas.microsoft.com/office/drawing/2014/main" id="{96E9FB41-361A-635A-ECFF-8571264DE6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114161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051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8D0FB-E09A-7ED0-232B-F6B351471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333039B-016A-7332-BD3C-C5297E3710C8}"/>
              </a:ext>
            </a:extLst>
          </p:cNvPr>
          <p:cNvSpPr/>
          <p:nvPr/>
        </p:nvSpPr>
        <p:spPr>
          <a:xfrm>
            <a:off x="1498599" y="4810314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ADBCD6-8650-EBBA-34A7-9579183A4649}"/>
              </a:ext>
            </a:extLst>
          </p:cNvPr>
          <p:cNvSpPr/>
          <p:nvPr/>
        </p:nvSpPr>
        <p:spPr>
          <a:xfrm>
            <a:off x="1498599" y="3870998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30819F-1DE4-4F30-C5A8-45D8D31BE4F6}"/>
              </a:ext>
            </a:extLst>
          </p:cNvPr>
          <p:cNvSpPr/>
          <p:nvPr/>
        </p:nvSpPr>
        <p:spPr>
          <a:xfrm>
            <a:off x="1498598" y="2935172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189FFB-05AD-F1F8-808A-5D4275D69C4D}"/>
              </a:ext>
            </a:extLst>
          </p:cNvPr>
          <p:cNvSpPr/>
          <p:nvPr/>
        </p:nvSpPr>
        <p:spPr>
          <a:xfrm>
            <a:off x="1511662" y="1993634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6AB04A-64B7-04F0-2C91-8414EDA7D1DF}"/>
              </a:ext>
            </a:extLst>
          </p:cNvPr>
          <p:cNvSpPr/>
          <p:nvPr/>
        </p:nvSpPr>
        <p:spPr>
          <a:xfrm>
            <a:off x="1511663" y="1060204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C818AE-02CA-AB55-336C-E8A45394F027}"/>
              </a:ext>
            </a:extLst>
          </p:cNvPr>
          <p:cNvSpPr txBox="1"/>
          <p:nvPr/>
        </p:nvSpPr>
        <p:spPr>
          <a:xfrm>
            <a:off x="782320" y="14710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Idea: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330533-8BE4-DEF1-22F3-D959C80E6446}"/>
              </a:ext>
            </a:extLst>
          </p:cNvPr>
          <p:cNvSpPr txBox="1"/>
          <p:nvPr/>
        </p:nvSpPr>
        <p:spPr>
          <a:xfrm>
            <a:off x="3637282" y="392363"/>
            <a:ext cx="7853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Comparaci</a:t>
            </a:r>
            <a:r>
              <a:rPr lang="es-MX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ón</a:t>
            </a:r>
            <a:r>
              <a:rPr lang="es-MX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de productos. 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9A6D02-7A71-6E39-25EE-D2AE286A64B6}"/>
              </a:ext>
            </a:extLst>
          </p:cNvPr>
          <p:cNvSpPr/>
          <p:nvPr/>
        </p:nvSpPr>
        <p:spPr>
          <a:xfrm>
            <a:off x="66038" y="1060204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3B7F5B-D01A-A406-C686-6BAB8B5C4A8C}"/>
              </a:ext>
            </a:extLst>
          </p:cNvPr>
          <p:cNvSpPr/>
          <p:nvPr/>
        </p:nvSpPr>
        <p:spPr>
          <a:xfrm>
            <a:off x="66037" y="1993634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3C8211-361B-6C70-AD0D-9E6E0D6EC31F}"/>
              </a:ext>
            </a:extLst>
          </p:cNvPr>
          <p:cNvSpPr/>
          <p:nvPr/>
        </p:nvSpPr>
        <p:spPr>
          <a:xfrm>
            <a:off x="66037" y="2925193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E46C37-10BA-FE29-E2E2-684F201B82D2}"/>
              </a:ext>
            </a:extLst>
          </p:cNvPr>
          <p:cNvSpPr/>
          <p:nvPr/>
        </p:nvSpPr>
        <p:spPr>
          <a:xfrm>
            <a:off x="66036" y="3870998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D94441-1CE9-5FD9-9CF3-0A7DED0DCAE1}"/>
              </a:ext>
            </a:extLst>
          </p:cNvPr>
          <p:cNvSpPr/>
          <p:nvPr/>
        </p:nvSpPr>
        <p:spPr>
          <a:xfrm>
            <a:off x="66035" y="4802557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D2BC19-1DF4-8575-A98D-EA49677E8935}"/>
              </a:ext>
            </a:extLst>
          </p:cNvPr>
          <p:cNvSpPr/>
          <p:nvPr/>
        </p:nvSpPr>
        <p:spPr>
          <a:xfrm>
            <a:off x="66035" y="5745966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2E9D65C6-24D1-7977-817B-D6D77B160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8414" y="1197736"/>
            <a:ext cx="706492" cy="706492"/>
          </a:xfrm>
          <a:prstGeom prst="rect">
            <a:avLst/>
          </a:prstGeom>
        </p:spPr>
      </p:pic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129C8A02-0BD8-05C3-BE8C-7F7D54214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8414" y="2018647"/>
            <a:ext cx="706492" cy="706492"/>
          </a:xfrm>
          <a:prstGeom prst="rect">
            <a:avLst/>
          </a:prstGeom>
        </p:spPr>
      </p:pic>
      <p:pic>
        <p:nvPicPr>
          <p:cNvPr id="24" name="Graphic 23" descr="Badge Cross with solid fill">
            <a:extLst>
              <a:ext uri="{FF2B5EF4-FFF2-40B4-BE49-F238E27FC236}">
                <a16:creationId xmlns:a16="http://schemas.microsoft.com/office/drawing/2014/main" id="{165FB14D-4141-289C-FB20-0DB096BEEE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460" y="2921410"/>
            <a:ext cx="914400" cy="914400"/>
          </a:xfrm>
          <a:prstGeom prst="rect">
            <a:avLst/>
          </a:prstGeom>
        </p:spPr>
      </p:pic>
      <p:pic>
        <p:nvPicPr>
          <p:cNvPr id="25" name="Graphic 24" descr="Badge Cross with solid fill">
            <a:extLst>
              <a:ext uri="{FF2B5EF4-FFF2-40B4-BE49-F238E27FC236}">
                <a16:creationId xmlns:a16="http://schemas.microsoft.com/office/drawing/2014/main" id="{E57D9403-C8B3-A1F1-A600-8B8C6A847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460" y="3800622"/>
            <a:ext cx="914400" cy="914400"/>
          </a:xfrm>
          <a:prstGeom prst="rect">
            <a:avLst/>
          </a:prstGeom>
        </p:spPr>
      </p:pic>
      <p:pic>
        <p:nvPicPr>
          <p:cNvPr id="26" name="Graphic 25" descr="Badge Cross with solid fill">
            <a:extLst>
              <a:ext uri="{FF2B5EF4-FFF2-40B4-BE49-F238E27FC236}">
                <a16:creationId xmlns:a16="http://schemas.microsoft.com/office/drawing/2014/main" id="{76CE414E-A8AF-BBAC-D448-CF9A864C0C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460" y="4700557"/>
            <a:ext cx="914400" cy="9144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8DA09A37-299E-8F2D-D37C-2BCCEB6AE6B1}"/>
              </a:ext>
            </a:extLst>
          </p:cNvPr>
          <p:cNvSpPr/>
          <p:nvPr/>
        </p:nvSpPr>
        <p:spPr>
          <a:xfrm>
            <a:off x="1498597" y="5753723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pic>
        <p:nvPicPr>
          <p:cNvPr id="27" name="Graphic 26" descr="Badge Cross with solid fill">
            <a:extLst>
              <a:ext uri="{FF2B5EF4-FFF2-40B4-BE49-F238E27FC236}">
                <a16:creationId xmlns:a16="http://schemas.microsoft.com/office/drawing/2014/main" id="{01801FF5-5641-4E57-F2D4-B27A12FB61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460" y="5646453"/>
            <a:ext cx="914400" cy="914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072EFD8-3805-831A-53C0-EF1BADCC7928}"/>
              </a:ext>
            </a:extLst>
          </p:cNvPr>
          <p:cNvSpPr/>
          <p:nvPr/>
        </p:nvSpPr>
        <p:spPr>
          <a:xfrm>
            <a:off x="4553862" y="4820474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88BF8B-8DE4-F659-6CEC-D638D432D453}"/>
              </a:ext>
            </a:extLst>
          </p:cNvPr>
          <p:cNvSpPr/>
          <p:nvPr/>
        </p:nvSpPr>
        <p:spPr>
          <a:xfrm>
            <a:off x="4553862" y="3881158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43C457-205E-A229-6A91-D64F84BB19FB}"/>
              </a:ext>
            </a:extLst>
          </p:cNvPr>
          <p:cNvSpPr/>
          <p:nvPr/>
        </p:nvSpPr>
        <p:spPr>
          <a:xfrm>
            <a:off x="4553861" y="2945332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B4CB04-A2E9-70E6-13B1-FF98FD571CA7}"/>
              </a:ext>
            </a:extLst>
          </p:cNvPr>
          <p:cNvSpPr/>
          <p:nvPr/>
        </p:nvSpPr>
        <p:spPr>
          <a:xfrm>
            <a:off x="4566925" y="2003794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74EA75-283D-ECA8-4259-3347338F5139}"/>
              </a:ext>
            </a:extLst>
          </p:cNvPr>
          <p:cNvSpPr/>
          <p:nvPr/>
        </p:nvSpPr>
        <p:spPr>
          <a:xfrm>
            <a:off x="4566926" y="1070364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9BCCFB-E6E4-1B54-8D9E-2982060C5ECF}"/>
              </a:ext>
            </a:extLst>
          </p:cNvPr>
          <p:cNvSpPr/>
          <p:nvPr/>
        </p:nvSpPr>
        <p:spPr>
          <a:xfrm>
            <a:off x="4553860" y="5763883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A208408-D26D-089E-6B46-FA06478CD916}"/>
              </a:ext>
            </a:extLst>
          </p:cNvPr>
          <p:cNvSpPr/>
          <p:nvPr/>
        </p:nvSpPr>
        <p:spPr>
          <a:xfrm>
            <a:off x="7581547" y="4820474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2747147-7EE8-B45F-CC3E-E6340316A0AA}"/>
              </a:ext>
            </a:extLst>
          </p:cNvPr>
          <p:cNvSpPr/>
          <p:nvPr/>
        </p:nvSpPr>
        <p:spPr>
          <a:xfrm>
            <a:off x="7581547" y="3881158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573C3CB-1839-7C33-D859-3AAB1DE1C93A}"/>
              </a:ext>
            </a:extLst>
          </p:cNvPr>
          <p:cNvSpPr/>
          <p:nvPr/>
        </p:nvSpPr>
        <p:spPr>
          <a:xfrm>
            <a:off x="7581546" y="2945332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396A6A0-81F5-4AB0-5410-DC8B1D6C1902}"/>
              </a:ext>
            </a:extLst>
          </p:cNvPr>
          <p:cNvSpPr/>
          <p:nvPr/>
        </p:nvSpPr>
        <p:spPr>
          <a:xfrm>
            <a:off x="7594610" y="2003794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06FFE2D-20B6-1D66-AC31-296A7A71D561}"/>
              </a:ext>
            </a:extLst>
          </p:cNvPr>
          <p:cNvSpPr/>
          <p:nvPr/>
        </p:nvSpPr>
        <p:spPr>
          <a:xfrm>
            <a:off x="7594611" y="1070364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product_1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9488DD-26D6-7E4E-5C10-73466D5F5A5C}"/>
              </a:ext>
            </a:extLst>
          </p:cNvPr>
          <p:cNvSpPr/>
          <p:nvPr/>
        </p:nvSpPr>
        <p:spPr>
          <a:xfrm>
            <a:off x="7581545" y="5763883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868943B-786D-2EFD-A24B-0D73F75FEED9}"/>
              </a:ext>
            </a:extLst>
          </p:cNvPr>
          <p:cNvSpPr/>
          <p:nvPr/>
        </p:nvSpPr>
        <p:spPr>
          <a:xfrm>
            <a:off x="10576748" y="4820474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83D3D3A-D4B9-6129-A286-61FC71BD6AA0}"/>
              </a:ext>
            </a:extLst>
          </p:cNvPr>
          <p:cNvSpPr/>
          <p:nvPr/>
        </p:nvSpPr>
        <p:spPr>
          <a:xfrm>
            <a:off x="10576748" y="3881158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54BE2BA-7242-55C5-937F-E3F04E2B5B4A}"/>
              </a:ext>
            </a:extLst>
          </p:cNvPr>
          <p:cNvSpPr/>
          <p:nvPr/>
        </p:nvSpPr>
        <p:spPr>
          <a:xfrm>
            <a:off x="10576747" y="2945332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28445C4-ED92-82FB-5326-515A8B2A6B92}"/>
              </a:ext>
            </a:extLst>
          </p:cNvPr>
          <p:cNvSpPr/>
          <p:nvPr/>
        </p:nvSpPr>
        <p:spPr>
          <a:xfrm>
            <a:off x="10589811" y="2003794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A161715-4EF5-D900-579C-CA4406CF53FD}"/>
              </a:ext>
            </a:extLst>
          </p:cNvPr>
          <p:cNvSpPr/>
          <p:nvPr/>
        </p:nvSpPr>
        <p:spPr>
          <a:xfrm>
            <a:off x="10589812" y="1070364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08646C9-AD22-E27A-4CCD-5137199F6BB1}"/>
              </a:ext>
            </a:extLst>
          </p:cNvPr>
          <p:cNvSpPr/>
          <p:nvPr/>
        </p:nvSpPr>
        <p:spPr>
          <a:xfrm>
            <a:off x="10576746" y="5763883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B63694B-27BA-4425-A5E9-9BCCF3EA7FA5}"/>
              </a:ext>
            </a:extLst>
          </p:cNvPr>
          <p:cNvSpPr/>
          <p:nvPr/>
        </p:nvSpPr>
        <p:spPr>
          <a:xfrm>
            <a:off x="3114042" y="1077641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33539B4-B76E-89C4-936A-B6962D228699}"/>
              </a:ext>
            </a:extLst>
          </p:cNvPr>
          <p:cNvSpPr/>
          <p:nvPr/>
        </p:nvSpPr>
        <p:spPr>
          <a:xfrm>
            <a:off x="3121298" y="2003794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E8B82B9-80F4-4061-9E0F-3F78BB25742B}"/>
              </a:ext>
            </a:extLst>
          </p:cNvPr>
          <p:cNvSpPr/>
          <p:nvPr/>
        </p:nvSpPr>
        <p:spPr>
          <a:xfrm>
            <a:off x="3123478" y="2949594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16C153F-09C1-6018-24CB-D0AEF74831E9}"/>
              </a:ext>
            </a:extLst>
          </p:cNvPr>
          <p:cNvSpPr/>
          <p:nvPr/>
        </p:nvSpPr>
        <p:spPr>
          <a:xfrm>
            <a:off x="3134360" y="3873401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3737086-EC34-55CB-6D97-E5CF8E5A5BCE}"/>
              </a:ext>
            </a:extLst>
          </p:cNvPr>
          <p:cNvSpPr/>
          <p:nvPr/>
        </p:nvSpPr>
        <p:spPr>
          <a:xfrm>
            <a:off x="3134360" y="4819412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6DEE995-41C0-D2CB-506E-E28D1F67C02C}"/>
              </a:ext>
            </a:extLst>
          </p:cNvPr>
          <p:cNvSpPr/>
          <p:nvPr/>
        </p:nvSpPr>
        <p:spPr>
          <a:xfrm>
            <a:off x="3114042" y="5771557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pic>
        <p:nvPicPr>
          <p:cNvPr id="37" name="Graphic 36" descr="Badge Cross with solid fill">
            <a:extLst>
              <a:ext uri="{FF2B5EF4-FFF2-40B4-BE49-F238E27FC236}">
                <a16:creationId xmlns:a16="http://schemas.microsoft.com/office/drawing/2014/main" id="{1DF2C707-575E-B2E2-0EAF-650F2E4ACC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09723" y="2931570"/>
            <a:ext cx="914400" cy="914400"/>
          </a:xfrm>
          <a:prstGeom prst="rect">
            <a:avLst/>
          </a:prstGeom>
        </p:spPr>
      </p:pic>
      <p:pic>
        <p:nvPicPr>
          <p:cNvPr id="36" name="Graphic 35" descr="Checkmark with solid fill">
            <a:extLst>
              <a:ext uri="{FF2B5EF4-FFF2-40B4-BE49-F238E27FC236}">
                <a16:creationId xmlns:a16="http://schemas.microsoft.com/office/drawing/2014/main" id="{F1631D90-C3ED-B308-3B98-8305ADA12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3677" y="2028807"/>
            <a:ext cx="706492" cy="706492"/>
          </a:xfrm>
          <a:prstGeom prst="rect">
            <a:avLst/>
          </a:prstGeom>
        </p:spPr>
      </p:pic>
      <p:pic>
        <p:nvPicPr>
          <p:cNvPr id="35" name="Graphic 34" descr="Checkmark with solid fill">
            <a:extLst>
              <a:ext uri="{FF2B5EF4-FFF2-40B4-BE49-F238E27FC236}">
                <a16:creationId xmlns:a16="http://schemas.microsoft.com/office/drawing/2014/main" id="{42A83206-801A-EB5D-31F8-D10978CEF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3677" y="1207896"/>
            <a:ext cx="706492" cy="706492"/>
          </a:xfrm>
          <a:prstGeom prst="rect">
            <a:avLst/>
          </a:prstGeom>
        </p:spPr>
      </p:pic>
      <p:pic>
        <p:nvPicPr>
          <p:cNvPr id="38" name="Graphic 37" descr="Badge Cross with solid fill">
            <a:extLst>
              <a:ext uri="{FF2B5EF4-FFF2-40B4-BE49-F238E27FC236}">
                <a16:creationId xmlns:a16="http://schemas.microsoft.com/office/drawing/2014/main" id="{424D7002-7340-65AC-3AA5-337632EBA7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09723" y="3810782"/>
            <a:ext cx="914400" cy="914400"/>
          </a:xfrm>
          <a:prstGeom prst="rect">
            <a:avLst/>
          </a:prstGeom>
        </p:spPr>
      </p:pic>
      <p:pic>
        <p:nvPicPr>
          <p:cNvPr id="39" name="Graphic 38" descr="Badge Cross with solid fill">
            <a:extLst>
              <a:ext uri="{FF2B5EF4-FFF2-40B4-BE49-F238E27FC236}">
                <a16:creationId xmlns:a16="http://schemas.microsoft.com/office/drawing/2014/main" id="{D1F2CE90-6AED-D38B-7C4D-38CD3EAEC9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09723" y="4710717"/>
            <a:ext cx="914400" cy="914400"/>
          </a:xfrm>
          <a:prstGeom prst="rect">
            <a:avLst/>
          </a:prstGeom>
        </p:spPr>
      </p:pic>
      <p:pic>
        <p:nvPicPr>
          <p:cNvPr id="41" name="Graphic 40" descr="Badge Cross with solid fill">
            <a:extLst>
              <a:ext uri="{FF2B5EF4-FFF2-40B4-BE49-F238E27FC236}">
                <a16:creationId xmlns:a16="http://schemas.microsoft.com/office/drawing/2014/main" id="{EC492103-884D-E9F8-F542-51F6FC093E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09723" y="5656613"/>
            <a:ext cx="914400" cy="914400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24EAFCAB-2406-5B57-429B-04898EB6691B}"/>
              </a:ext>
            </a:extLst>
          </p:cNvPr>
          <p:cNvSpPr/>
          <p:nvPr/>
        </p:nvSpPr>
        <p:spPr>
          <a:xfrm>
            <a:off x="6169305" y="1065457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B7595F7-0700-BC4E-6D06-E7AAC057A732}"/>
              </a:ext>
            </a:extLst>
          </p:cNvPr>
          <p:cNvSpPr/>
          <p:nvPr/>
        </p:nvSpPr>
        <p:spPr>
          <a:xfrm>
            <a:off x="6157515" y="2010772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673FB4C-AA36-59A4-9CF0-811106A68A9F}"/>
              </a:ext>
            </a:extLst>
          </p:cNvPr>
          <p:cNvSpPr/>
          <p:nvPr/>
        </p:nvSpPr>
        <p:spPr>
          <a:xfrm>
            <a:off x="6157515" y="2945332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BB4713A-54A4-1FE2-8534-1B60A642DC9F}"/>
              </a:ext>
            </a:extLst>
          </p:cNvPr>
          <p:cNvSpPr/>
          <p:nvPr/>
        </p:nvSpPr>
        <p:spPr>
          <a:xfrm>
            <a:off x="6148982" y="3870998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B106097-836B-A2C5-5F80-B8C9D8D4A2E7}"/>
              </a:ext>
            </a:extLst>
          </p:cNvPr>
          <p:cNvSpPr/>
          <p:nvPr/>
        </p:nvSpPr>
        <p:spPr>
          <a:xfrm>
            <a:off x="6125583" y="4823977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BFB666F-461F-B11F-995E-70EA85653C1C}"/>
              </a:ext>
            </a:extLst>
          </p:cNvPr>
          <p:cNvSpPr/>
          <p:nvPr/>
        </p:nvSpPr>
        <p:spPr>
          <a:xfrm>
            <a:off x="6144260" y="5763082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pic>
        <p:nvPicPr>
          <p:cNvPr id="74" name="Graphic 73" descr="Badge Cross with solid fill">
            <a:extLst>
              <a:ext uri="{FF2B5EF4-FFF2-40B4-BE49-F238E27FC236}">
                <a16:creationId xmlns:a16="http://schemas.microsoft.com/office/drawing/2014/main" id="{BC3C04C4-96CA-95A6-26C8-94CF2C1FAD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4345" y="1914693"/>
            <a:ext cx="914400" cy="914400"/>
          </a:xfrm>
          <a:prstGeom prst="rect">
            <a:avLst/>
          </a:prstGeom>
        </p:spPr>
      </p:pic>
      <p:pic>
        <p:nvPicPr>
          <p:cNvPr id="75" name="Graphic 74" descr="Badge Cross with solid fill">
            <a:extLst>
              <a:ext uri="{FF2B5EF4-FFF2-40B4-BE49-F238E27FC236}">
                <a16:creationId xmlns:a16="http://schemas.microsoft.com/office/drawing/2014/main" id="{25484D6E-2771-0390-1F4C-3596A20321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4345" y="1025016"/>
            <a:ext cx="914400" cy="914400"/>
          </a:xfrm>
          <a:prstGeom prst="rect">
            <a:avLst/>
          </a:prstGeom>
        </p:spPr>
      </p:pic>
      <p:pic>
        <p:nvPicPr>
          <p:cNvPr id="76" name="Graphic 75" descr="Badge Cross with solid fill">
            <a:extLst>
              <a:ext uri="{FF2B5EF4-FFF2-40B4-BE49-F238E27FC236}">
                <a16:creationId xmlns:a16="http://schemas.microsoft.com/office/drawing/2014/main" id="{D1AA0B78-92CC-4649-8FF3-14D100B120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37408" y="4710717"/>
            <a:ext cx="914400" cy="914400"/>
          </a:xfrm>
          <a:prstGeom prst="rect">
            <a:avLst/>
          </a:prstGeom>
        </p:spPr>
      </p:pic>
      <p:pic>
        <p:nvPicPr>
          <p:cNvPr id="78" name="Graphic 77" descr="Badge Cross with solid fill">
            <a:extLst>
              <a:ext uri="{FF2B5EF4-FFF2-40B4-BE49-F238E27FC236}">
                <a16:creationId xmlns:a16="http://schemas.microsoft.com/office/drawing/2014/main" id="{544049B4-1A05-AD43-3276-92C1C29C76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37408" y="5656613"/>
            <a:ext cx="914400" cy="914400"/>
          </a:xfrm>
          <a:prstGeom prst="rect">
            <a:avLst/>
          </a:prstGeom>
        </p:spPr>
      </p:pic>
      <p:pic>
        <p:nvPicPr>
          <p:cNvPr id="103" name="Graphic 102" descr="Checkmark with solid fill">
            <a:extLst>
              <a:ext uri="{FF2B5EF4-FFF2-40B4-BE49-F238E27FC236}">
                <a16:creationId xmlns:a16="http://schemas.microsoft.com/office/drawing/2014/main" id="{75B17597-6568-0583-6AF2-2E1523D0F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1362" y="2997797"/>
            <a:ext cx="706492" cy="706492"/>
          </a:xfrm>
          <a:prstGeom prst="rect">
            <a:avLst/>
          </a:prstGeom>
        </p:spPr>
      </p:pic>
      <p:pic>
        <p:nvPicPr>
          <p:cNvPr id="104" name="Graphic 103" descr="Checkmark with solid fill">
            <a:extLst>
              <a:ext uri="{FF2B5EF4-FFF2-40B4-BE49-F238E27FC236}">
                <a16:creationId xmlns:a16="http://schemas.microsoft.com/office/drawing/2014/main" id="{4D2FF707-A219-8198-0F27-5534826C6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1362" y="3932130"/>
            <a:ext cx="706492" cy="706492"/>
          </a:xfrm>
          <a:prstGeom prst="rect">
            <a:avLst/>
          </a:prstGeom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DAFF7317-C942-E519-72F1-0A5B653F4C92}"/>
              </a:ext>
            </a:extLst>
          </p:cNvPr>
          <p:cNvSpPr/>
          <p:nvPr/>
        </p:nvSpPr>
        <p:spPr>
          <a:xfrm>
            <a:off x="9163601" y="1077641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CA856AF-548D-C2FF-E9BC-C442D058A193}"/>
              </a:ext>
            </a:extLst>
          </p:cNvPr>
          <p:cNvSpPr/>
          <p:nvPr/>
        </p:nvSpPr>
        <p:spPr>
          <a:xfrm>
            <a:off x="9163601" y="2001923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0A80FB4-F4C2-2ADD-2DDD-865B266422C0}"/>
              </a:ext>
            </a:extLst>
          </p:cNvPr>
          <p:cNvSpPr/>
          <p:nvPr/>
        </p:nvSpPr>
        <p:spPr>
          <a:xfrm>
            <a:off x="9166342" y="2935134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1F00DCA-C707-82DD-EB40-E3CEF32D8E3A}"/>
              </a:ext>
            </a:extLst>
          </p:cNvPr>
          <p:cNvSpPr/>
          <p:nvPr/>
        </p:nvSpPr>
        <p:spPr>
          <a:xfrm>
            <a:off x="9157248" y="3893605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E5288C2-B5E4-2338-EFB4-7D4F6BD4045A}"/>
              </a:ext>
            </a:extLst>
          </p:cNvPr>
          <p:cNvSpPr/>
          <p:nvPr/>
        </p:nvSpPr>
        <p:spPr>
          <a:xfrm>
            <a:off x="9157248" y="4830786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78A621F-82E0-2C4D-9EB7-7DBE0B7AB12E}"/>
              </a:ext>
            </a:extLst>
          </p:cNvPr>
          <p:cNvSpPr/>
          <p:nvPr/>
        </p:nvSpPr>
        <p:spPr>
          <a:xfrm>
            <a:off x="9163975" y="5776526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pic>
        <p:nvPicPr>
          <p:cNvPr id="105" name="Graphic 104" descr="Badge Cross with solid fill">
            <a:extLst>
              <a:ext uri="{FF2B5EF4-FFF2-40B4-BE49-F238E27FC236}">
                <a16:creationId xmlns:a16="http://schemas.microsoft.com/office/drawing/2014/main" id="{51FB23E6-F065-CD91-BD55-A734AE4D6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88713" y="1914693"/>
            <a:ext cx="914400" cy="914400"/>
          </a:xfrm>
          <a:prstGeom prst="rect">
            <a:avLst/>
          </a:prstGeom>
        </p:spPr>
      </p:pic>
      <p:pic>
        <p:nvPicPr>
          <p:cNvPr id="106" name="Graphic 105" descr="Badge Cross with solid fill">
            <a:extLst>
              <a:ext uri="{FF2B5EF4-FFF2-40B4-BE49-F238E27FC236}">
                <a16:creationId xmlns:a16="http://schemas.microsoft.com/office/drawing/2014/main" id="{9E1EEE86-8082-C00C-06C8-7582B9E8D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88713" y="1025016"/>
            <a:ext cx="914400" cy="914400"/>
          </a:xfrm>
          <a:prstGeom prst="rect">
            <a:avLst/>
          </a:prstGeom>
        </p:spPr>
      </p:pic>
      <p:pic>
        <p:nvPicPr>
          <p:cNvPr id="107" name="Graphic 106" descr="Badge Cross with solid fill">
            <a:extLst>
              <a:ext uri="{FF2B5EF4-FFF2-40B4-BE49-F238E27FC236}">
                <a16:creationId xmlns:a16="http://schemas.microsoft.com/office/drawing/2014/main" id="{2912158E-328E-1AB4-EB9D-17909EEB5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01776" y="4710717"/>
            <a:ext cx="914400" cy="914400"/>
          </a:xfrm>
          <a:prstGeom prst="rect">
            <a:avLst/>
          </a:prstGeom>
        </p:spPr>
      </p:pic>
      <p:pic>
        <p:nvPicPr>
          <p:cNvPr id="108" name="Graphic 107" descr="Badge Cross with solid fill">
            <a:extLst>
              <a:ext uri="{FF2B5EF4-FFF2-40B4-BE49-F238E27FC236}">
                <a16:creationId xmlns:a16="http://schemas.microsoft.com/office/drawing/2014/main" id="{7E6DFF59-57FD-1A04-DFF6-56B950CD9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01776" y="5656613"/>
            <a:ext cx="914400" cy="914400"/>
          </a:xfrm>
          <a:prstGeom prst="rect">
            <a:avLst/>
          </a:prstGeom>
        </p:spPr>
      </p:pic>
      <p:pic>
        <p:nvPicPr>
          <p:cNvPr id="109" name="Graphic 108" descr="Checkmark with solid fill">
            <a:extLst>
              <a:ext uri="{FF2B5EF4-FFF2-40B4-BE49-F238E27FC236}">
                <a16:creationId xmlns:a16="http://schemas.microsoft.com/office/drawing/2014/main" id="{6FA1A866-BC3D-614A-7298-CB02DC7EF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05730" y="2997797"/>
            <a:ext cx="706492" cy="706492"/>
          </a:xfrm>
          <a:prstGeom prst="rect">
            <a:avLst/>
          </a:prstGeom>
        </p:spPr>
      </p:pic>
      <p:pic>
        <p:nvPicPr>
          <p:cNvPr id="110" name="Graphic 109" descr="Checkmark with solid fill">
            <a:extLst>
              <a:ext uri="{FF2B5EF4-FFF2-40B4-BE49-F238E27FC236}">
                <a16:creationId xmlns:a16="http://schemas.microsoft.com/office/drawing/2014/main" id="{B07E22B0-B655-1DC3-12D4-B4FF84099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05730" y="3932130"/>
            <a:ext cx="706492" cy="706492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38460B0F-4356-8463-14F6-9DE3F2D7D0C9}"/>
              </a:ext>
            </a:extLst>
          </p:cNvPr>
          <p:cNvSpPr/>
          <p:nvPr/>
        </p:nvSpPr>
        <p:spPr>
          <a:xfrm>
            <a:off x="13755193" y="4839399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1FA79FE-BAF2-C2F5-DF23-6BCB1034208F}"/>
              </a:ext>
            </a:extLst>
          </p:cNvPr>
          <p:cNvSpPr/>
          <p:nvPr/>
        </p:nvSpPr>
        <p:spPr>
          <a:xfrm>
            <a:off x="13755193" y="3900083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AFE229B-94A8-411E-62C3-88EFAC250183}"/>
              </a:ext>
            </a:extLst>
          </p:cNvPr>
          <p:cNvSpPr/>
          <p:nvPr/>
        </p:nvSpPr>
        <p:spPr>
          <a:xfrm>
            <a:off x="13755192" y="2964257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21AAA8B-FB9D-1599-CE31-7DBFBE543B90}"/>
              </a:ext>
            </a:extLst>
          </p:cNvPr>
          <p:cNvSpPr/>
          <p:nvPr/>
        </p:nvSpPr>
        <p:spPr>
          <a:xfrm>
            <a:off x="13768256" y="2022719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6F04C48-9162-5317-0B1C-3C15662B2E25}"/>
              </a:ext>
            </a:extLst>
          </p:cNvPr>
          <p:cNvSpPr/>
          <p:nvPr/>
        </p:nvSpPr>
        <p:spPr>
          <a:xfrm>
            <a:off x="13768257" y="1089289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product_1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CF5286A-EE5B-5524-06DD-2149464B3CEA}"/>
              </a:ext>
            </a:extLst>
          </p:cNvPr>
          <p:cNvSpPr/>
          <p:nvPr/>
        </p:nvSpPr>
        <p:spPr>
          <a:xfrm>
            <a:off x="13755191" y="5782808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6F40A83-C947-BF8A-8C16-4ED6EA9F41CF}"/>
              </a:ext>
            </a:extLst>
          </p:cNvPr>
          <p:cNvSpPr/>
          <p:nvPr/>
        </p:nvSpPr>
        <p:spPr>
          <a:xfrm>
            <a:off x="16751516" y="4839399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2E79810-A316-7308-5BCE-69CA062225D7}"/>
              </a:ext>
            </a:extLst>
          </p:cNvPr>
          <p:cNvSpPr/>
          <p:nvPr/>
        </p:nvSpPr>
        <p:spPr>
          <a:xfrm>
            <a:off x="16751516" y="3900083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698A9AC-279C-2481-19C5-FC190D08B95A}"/>
              </a:ext>
            </a:extLst>
          </p:cNvPr>
          <p:cNvSpPr/>
          <p:nvPr/>
        </p:nvSpPr>
        <p:spPr>
          <a:xfrm>
            <a:off x="16751515" y="2964257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695B661-AB79-A58E-39F8-678015C3C4D3}"/>
              </a:ext>
            </a:extLst>
          </p:cNvPr>
          <p:cNvSpPr/>
          <p:nvPr/>
        </p:nvSpPr>
        <p:spPr>
          <a:xfrm>
            <a:off x="16764579" y="2022719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6AE904E-07DC-392D-C167-F5A455FBF4ED}"/>
              </a:ext>
            </a:extLst>
          </p:cNvPr>
          <p:cNvSpPr/>
          <p:nvPr/>
        </p:nvSpPr>
        <p:spPr>
          <a:xfrm>
            <a:off x="16764580" y="1089289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product_1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00ABF3C-A802-D5B8-C3FD-85BF222A22E4}"/>
              </a:ext>
            </a:extLst>
          </p:cNvPr>
          <p:cNvSpPr/>
          <p:nvPr/>
        </p:nvSpPr>
        <p:spPr>
          <a:xfrm>
            <a:off x="16751514" y="5782808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8265EBB-CF87-0B05-854A-4C0E1CDD7F30}"/>
              </a:ext>
            </a:extLst>
          </p:cNvPr>
          <p:cNvSpPr/>
          <p:nvPr/>
        </p:nvSpPr>
        <p:spPr>
          <a:xfrm>
            <a:off x="12322628" y="1079129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922A6CD-0AB9-DC1B-519D-039871A87090}"/>
              </a:ext>
            </a:extLst>
          </p:cNvPr>
          <p:cNvSpPr/>
          <p:nvPr/>
        </p:nvSpPr>
        <p:spPr>
          <a:xfrm>
            <a:off x="12330533" y="2020848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C7D6D1D-6743-E85A-B8BA-114F496017DC}"/>
              </a:ext>
            </a:extLst>
          </p:cNvPr>
          <p:cNvSpPr/>
          <p:nvPr/>
        </p:nvSpPr>
        <p:spPr>
          <a:xfrm>
            <a:off x="12342977" y="2976230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1A06041-65D6-BFB9-1501-F54E4CA85034}"/>
              </a:ext>
            </a:extLst>
          </p:cNvPr>
          <p:cNvSpPr/>
          <p:nvPr/>
        </p:nvSpPr>
        <p:spPr>
          <a:xfrm>
            <a:off x="12332322" y="3889923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3B9F6D5-1E2C-3445-9CB5-B5728989C8C6}"/>
              </a:ext>
            </a:extLst>
          </p:cNvPr>
          <p:cNvSpPr/>
          <p:nvPr/>
        </p:nvSpPr>
        <p:spPr>
          <a:xfrm>
            <a:off x="12322627" y="4857846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D3CE6E9-F0F7-EA85-DC4A-7B20A63C2E13}"/>
              </a:ext>
            </a:extLst>
          </p:cNvPr>
          <p:cNvSpPr/>
          <p:nvPr/>
        </p:nvSpPr>
        <p:spPr>
          <a:xfrm>
            <a:off x="12322627" y="5772648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pic>
        <p:nvPicPr>
          <p:cNvPr id="143" name="Graphic 142" descr="Badge Cross with solid fill">
            <a:extLst>
              <a:ext uri="{FF2B5EF4-FFF2-40B4-BE49-F238E27FC236}">
                <a16:creationId xmlns:a16="http://schemas.microsoft.com/office/drawing/2014/main" id="{6CEA9D39-3DCB-E08C-415A-BF7D96F12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297990" y="1050769"/>
            <a:ext cx="914400" cy="914400"/>
          </a:xfrm>
          <a:prstGeom prst="rect">
            <a:avLst/>
          </a:prstGeom>
        </p:spPr>
      </p:pic>
      <p:pic>
        <p:nvPicPr>
          <p:cNvPr id="144" name="Graphic 143" descr="Badge Cross with solid fill">
            <a:extLst>
              <a:ext uri="{FF2B5EF4-FFF2-40B4-BE49-F238E27FC236}">
                <a16:creationId xmlns:a16="http://schemas.microsoft.com/office/drawing/2014/main" id="{A20591F9-2EDC-6D86-EBB6-E7E32814D4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315760" y="5746819"/>
            <a:ext cx="914400" cy="914400"/>
          </a:xfrm>
          <a:prstGeom prst="rect">
            <a:avLst/>
          </a:prstGeom>
        </p:spPr>
      </p:pic>
      <p:pic>
        <p:nvPicPr>
          <p:cNvPr id="145" name="Graphic 144" descr="Badge Cross with solid fill">
            <a:extLst>
              <a:ext uri="{FF2B5EF4-FFF2-40B4-BE49-F238E27FC236}">
                <a16:creationId xmlns:a16="http://schemas.microsoft.com/office/drawing/2014/main" id="{0B2025B0-3865-688D-C108-D45902A617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315760" y="1976439"/>
            <a:ext cx="914400" cy="914400"/>
          </a:xfrm>
          <a:prstGeom prst="rect">
            <a:avLst/>
          </a:prstGeom>
        </p:spPr>
      </p:pic>
      <p:pic>
        <p:nvPicPr>
          <p:cNvPr id="146" name="Graphic 145" descr="Badge Cross with solid fill">
            <a:extLst>
              <a:ext uri="{FF2B5EF4-FFF2-40B4-BE49-F238E27FC236}">
                <a16:creationId xmlns:a16="http://schemas.microsoft.com/office/drawing/2014/main" id="{A8718A85-9C04-43CC-8560-08F198FBB4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337588" y="2890391"/>
            <a:ext cx="914400" cy="914400"/>
          </a:xfrm>
          <a:prstGeom prst="rect">
            <a:avLst/>
          </a:prstGeom>
        </p:spPr>
      </p:pic>
      <p:pic>
        <p:nvPicPr>
          <p:cNvPr id="147" name="Graphic 146" descr="Badge Cross with solid fill">
            <a:extLst>
              <a:ext uri="{FF2B5EF4-FFF2-40B4-BE49-F238E27FC236}">
                <a16:creationId xmlns:a16="http://schemas.microsoft.com/office/drawing/2014/main" id="{6DA682FC-5B1F-2B24-D1BA-49767B18F2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326690" y="3794631"/>
            <a:ext cx="914400" cy="914400"/>
          </a:xfrm>
          <a:prstGeom prst="rect">
            <a:avLst/>
          </a:prstGeom>
        </p:spPr>
      </p:pic>
      <p:pic>
        <p:nvPicPr>
          <p:cNvPr id="148" name="Graphic 147" descr="Checkmark with solid fill">
            <a:extLst>
              <a:ext uri="{FF2B5EF4-FFF2-40B4-BE49-F238E27FC236}">
                <a16:creationId xmlns:a16="http://schemas.microsoft.com/office/drawing/2014/main" id="{7A65DA37-BF29-DF0C-2836-B15FE62D1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30644" y="4898005"/>
            <a:ext cx="706492" cy="706492"/>
          </a:xfrm>
          <a:prstGeom prst="rect">
            <a:avLst/>
          </a:prstGeom>
        </p:spPr>
      </p:pic>
      <p:sp>
        <p:nvSpPr>
          <p:cNvPr id="149" name="Rectangle 148">
            <a:extLst>
              <a:ext uri="{FF2B5EF4-FFF2-40B4-BE49-F238E27FC236}">
                <a16:creationId xmlns:a16="http://schemas.microsoft.com/office/drawing/2014/main" id="{563D6661-E032-033F-8A76-A9EA2198D081}"/>
              </a:ext>
            </a:extLst>
          </p:cNvPr>
          <p:cNvSpPr/>
          <p:nvPr/>
        </p:nvSpPr>
        <p:spPr>
          <a:xfrm>
            <a:off x="15332014" y="1079129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2E5D119-DE34-64A2-4D80-76F11DE2DE8C}"/>
              </a:ext>
            </a:extLst>
          </p:cNvPr>
          <p:cNvSpPr/>
          <p:nvPr/>
        </p:nvSpPr>
        <p:spPr>
          <a:xfrm>
            <a:off x="15318951" y="2015314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86ED392-FAAD-8461-A05B-E8FC3D7C8ADD}"/>
              </a:ext>
            </a:extLst>
          </p:cNvPr>
          <p:cNvSpPr/>
          <p:nvPr/>
        </p:nvSpPr>
        <p:spPr>
          <a:xfrm>
            <a:off x="15318951" y="2980069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A0E5343-D87C-65C4-3FF0-618C36F21525}"/>
              </a:ext>
            </a:extLst>
          </p:cNvPr>
          <p:cNvSpPr/>
          <p:nvPr/>
        </p:nvSpPr>
        <p:spPr>
          <a:xfrm>
            <a:off x="15327525" y="3884338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9C92D2E-878E-16A5-CB8F-6B4E0BE5C42A}"/>
              </a:ext>
            </a:extLst>
          </p:cNvPr>
          <p:cNvSpPr/>
          <p:nvPr/>
        </p:nvSpPr>
        <p:spPr>
          <a:xfrm>
            <a:off x="15360265" y="5786320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EAB945D3-6A79-231D-E2B9-021C1E42BA66}"/>
              </a:ext>
            </a:extLst>
          </p:cNvPr>
          <p:cNvSpPr/>
          <p:nvPr/>
        </p:nvSpPr>
        <p:spPr>
          <a:xfrm>
            <a:off x="15327525" y="4829239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pic>
        <p:nvPicPr>
          <p:cNvPr id="155" name="Graphic 154" descr="Badge Cross with solid fill">
            <a:extLst>
              <a:ext uri="{FF2B5EF4-FFF2-40B4-BE49-F238E27FC236}">
                <a16:creationId xmlns:a16="http://schemas.microsoft.com/office/drawing/2014/main" id="{03E71AF6-11A4-9126-2553-55F05EEC1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94314" y="1029976"/>
            <a:ext cx="914400" cy="914400"/>
          </a:xfrm>
          <a:prstGeom prst="rect">
            <a:avLst/>
          </a:prstGeom>
        </p:spPr>
      </p:pic>
      <p:pic>
        <p:nvPicPr>
          <p:cNvPr id="156" name="Graphic 155" descr="Badge Cross with solid fill">
            <a:extLst>
              <a:ext uri="{FF2B5EF4-FFF2-40B4-BE49-F238E27FC236}">
                <a16:creationId xmlns:a16="http://schemas.microsoft.com/office/drawing/2014/main" id="{F43FC7CB-95F5-9D17-3D92-3CC27C07D4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94314" y="1975730"/>
            <a:ext cx="914400" cy="914400"/>
          </a:xfrm>
          <a:prstGeom prst="rect">
            <a:avLst/>
          </a:prstGeom>
        </p:spPr>
      </p:pic>
      <p:pic>
        <p:nvPicPr>
          <p:cNvPr id="157" name="Graphic 156" descr="Badge Cross with solid fill">
            <a:extLst>
              <a:ext uri="{FF2B5EF4-FFF2-40B4-BE49-F238E27FC236}">
                <a16:creationId xmlns:a16="http://schemas.microsoft.com/office/drawing/2014/main" id="{ACBA1C20-D428-3988-7F26-0438D0599E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307377" y="2950495"/>
            <a:ext cx="914400" cy="914400"/>
          </a:xfrm>
          <a:prstGeom prst="rect">
            <a:avLst/>
          </a:prstGeom>
        </p:spPr>
      </p:pic>
      <p:pic>
        <p:nvPicPr>
          <p:cNvPr id="158" name="Graphic 157" descr="Badge Cross with solid fill">
            <a:extLst>
              <a:ext uri="{FF2B5EF4-FFF2-40B4-BE49-F238E27FC236}">
                <a16:creationId xmlns:a16="http://schemas.microsoft.com/office/drawing/2014/main" id="{045FCC23-73DA-CD44-D820-D6F20FD96A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307377" y="3829707"/>
            <a:ext cx="914400" cy="914400"/>
          </a:xfrm>
          <a:prstGeom prst="rect">
            <a:avLst/>
          </a:prstGeom>
        </p:spPr>
      </p:pic>
      <p:pic>
        <p:nvPicPr>
          <p:cNvPr id="159" name="Graphic 158" descr="Badge Cross with solid fill">
            <a:extLst>
              <a:ext uri="{FF2B5EF4-FFF2-40B4-BE49-F238E27FC236}">
                <a16:creationId xmlns:a16="http://schemas.microsoft.com/office/drawing/2014/main" id="{08C47A78-C443-F2A9-D0A8-DA0E37C1D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316997" y="4763550"/>
            <a:ext cx="914400" cy="914400"/>
          </a:xfrm>
          <a:prstGeom prst="rect">
            <a:avLst/>
          </a:prstGeom>
        </p:spPr>
      </p:pic>
      <p:pic>
        <p:nvPicPr>
          <p:cNvPr id="160" name="Graphic 159" descr="Checkmark with solid fill">
            <a:extLst>
              <a:ext uri="{FF2B5EF4-FFF2-40B4-BE49-F238E27FC236}">
                <a16:creationId xmlns:a16="http://schemas.microsoft.com/office/drawing/2014/main" id="{AD319CEC-6A16-C484-1A96-11ECBE184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67717" y="5819373"/>
            <a:ext cx="706492" cy="706492"/>
          </a:xfrm>
          <a:prstGeom prst="rect">
            <a:avLst/>
          </a:prstGeom>
        </p:spPr>
      </p:pic>
      <p:pic>
        <p:nvPicPr>
          <p:cNvPr id="3" name="Picture 2" descr="Index of /Identidades-De-Instancia/ITESO/Logos ITESO/">
            <a:extLst>
              <a:ext uri="{FF2B5EF4-FFF2-40B4-BE49-F238E27FC236}">
                <a16:creationId xmlns:a16="http://schemas.microsoft.com/office/drawing/2014/main" id="{445505F6-4161-FB2D-30A8-3074A2AB2B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1841896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926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07AC9-1A82-195C-7A5A-5B100C1B3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D509B-4D6E-2292-43CD-E770F2BEACBA}"/>
              </a:ext>
            </a:extLst>
          </p:cNvPr>
          <p:cNvSpPr txBox="1"/>
          <p:nvPr/>
        </p:nvSpPr>
        <p:spPr>
          <a:xfrm>
            <a:off x="782320" y="14710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Idea: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83A30-8E8C-91BD-96B2-E2FCFB2D7898}"/>
              </a:ext>
            </a:extLst>
          </p:cNvPr>
          <p:cNvSpPr txBox="1"/>
          <p:nvPr/>
        </p:nvSpPr>
        <p:spPr>
          <a:xfrm>
            <a:off x="3637282" y="392363"/>
            <a:ext cx="7853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Comparaci</a:t>
            </a:r>
            <a:r>
              <a:rPr lang="es-MX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ón</a:t>
            </a:r>
            <a:r>
              <a:rPr lang="es-MX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de productos. 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EE73D4-BB3A-EFB0-CF26-C1B48CCA9F9E}"/>
              </a:ext>
            </a:extLst>
          </p:cNvPr>
          <p:cNvSpPr/>
          <p:nvPr/>
        </p:nvSpPr>
        <p:spPr>
          <a:xfrm>
            <a:off x="-4577081" y="4810314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311CF8-904F-E220-923F-2F98C331EBC0}"/>
              </a:ext>
            </a:extLst>
          </p:cNvPr>
          <p:cNvSpPr/>
          <p:nvPr/>
        </p:nvSpPr>
        <p:spPr>
          <a:xfrm>
            <a:off x="-4577081" y="3870998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41AF44-B558-937C-9453-F32284B41141}"/>
              </a:ext>
            </a:extLst>
          </p:cNvPr>
          <p:cNvSpPr/>
          <p:nvPr/>
        </p:nvSpPr>
        <p:spPr>
          <a:xfrm>
            <a:off x="-4577082" y="2935172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33F8B8-7F48-58DE-84FC-366CDE68DD5F}"/>
              </a:ext>
            </a:extLst>
          </p:cNvPr>
          <p:cNvSpPr/>
          <p:nvPr/>
        </p:nvSpPr>
        <p:spPr>
          <a:xfrm>
            <a:off x="-4564018" y="1993634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6366B6-9FDF-5F4B-7FCA-7970C1DDCBBA}"/>
              </a:ext>
            </a:extLst>
          </p:cNvPr>
          <p:cNvSpPr/>
          <p:nvPr/>
        </p:nvSpPr>
        <p:spPr>
          <a:xfrm>
            <a:off x="-4564017" y="1060204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A23817-1A69-ADAB-D831-40622C38757F}"/>
              </a:ext>
            </a:extLst>
          </p:cNvPr>
          <p:cNvSpPr/>
          <p:nvPr/>
        </p:nvSpPr>
        <p:spPr>
          <a:xfrm>
            <a:off x="-6009642" y="1060204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016777-E735-4071-639C-FC7A058ADDF8}"/>
              </a:ext>
            </a:extLst>
          </p:cNvPr>
          <p:cNvSpPr/>
          <p:nvPr/>
        </p:nvSpPr>
        <p:spPr>
          <a:xfrm>
            <a:off x="-6009643" y="1993634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C62F9F-96E9-42B8-ED73-A058E06DC06E}"/>
              </a:ext>
            </a:extLst>
          </p:cNvPr>
          <p:cNvSpPr/>
          <p:nvPr/>
        </p:nvSpPr>
        <p:spPr>
          <a:xfrm>
            <a:off x="-6009643" y="2925193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F5F039-3A34-3A96-B7BF-A77E529FC420}"/>
              </a:ext>
            </a:extLst>
          </p:cNvPr>
          <p:cNvSpPr/>
          <p:nvPr/>
        </p:nvSpPr>
        <p:spPr>
          <a:xfrm>
            <a:off x="-6009644" y="3870998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DB8F1B-536F-26A5-481F-A3AAF0176D90}"/>
              </a:ext>
            </a:extLst>
          </p:cNvPr>
          <p:cNvSpPr/>
          <p:nvPr/>
        </p:nvSpPr>
        <p:spPr>
          <a:xfrm>
            <a:off x="-6009645" y="4802557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5631A2-D097-B284-488E-B4F99BDB8DB5}"/>
              </a:ext>
            </a:extLst>
          </p:cNvPr>
          <p:cNvSpPr/>
          <p:nvPr/>
        </p:nvSpPr>
        <p:spPr>
          <a:xfrm>
            <a:off x="-6009645" y="5745966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2BF33591-F3F2-69B0-01DB-E6F39EBC8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917266" y="1197736"/>
            <a:ext cx="706492" cy="706492"/>
          </a:xfrm>
          <a:prstGeom prst="rect">
            <a:avLst/>
          </a:prstGeom>
        </p:spPr>
      </p:pic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39D0A915-7359-250B-0747-6737EB7CD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917266" y="2018647"/>
            <a:ext cx="706492" cy="706492"/>
          </a:xfrm>
          <a:prstGeom prst="rect">
            <a:avLst/>
          </a:prstGeom>
        </p:spPr>
      </p:pic>
      <p:pic>
        <p:nvPicPr>
          <p:cNvPr id="24" name="Graphic 23" descr="Badge Cross with solid fill">
            <a:extLst>
              <a:ext uri="{FF2B5EF4-FFF2-40B4-BE49-F238E27FC236}">
                <a16:creationId xmlns:a16="http://schemas.microsoft.com/office/drawing/2014/main" id="{08F0D2B6-7ABC-B987-C05D-4C706B48F6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021220" y="2921410"/>
            <a:ext cx="914400" cy="914400"/>
          </a:xfrm>
          <a:prstGeom prst="rect">
            <a:avLst/>
          </a:prstGeom>
        </p:spPr>
      </p:pic>
      <p:pic>
        <p:nvPicPr>
          <p:cNvPr id="25" name="Graphic 24" descr="Badge Cross with solid fill">
            <a:extLst>
              <a:ext uri="{FF2B5EF4-FFF2-40B4-BE49-F238E27FC236}">
                <a16:creationId xmlns:a16="http://schemas.microsoft.com/office/drawing/2014/main" id="{3B2A9E2A-44CB-ADC6-1205-B0CCF610B9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021220" y="3800622"/>
            <a:ext cx="914400" cy="914400"/>
          </a:xfrm>
          <a:prstGeom prst="rect">
            <a:avLst/>
          </a:prstGeom>
        </p:spPr>
      </p:pic>
      <p:pic>
        <p:nvPicPr>
          <p:cNvPr id="26" name="Graphic 25" descr="Badge Cross with solid fill">
            <a:extLst>
              <a:ext uri="{FF2B5EF4-FFF2-40B4-BE49-F238E27FC236}">
                <a16:creationId xmlns:a16="http://schemas.microsoft.com/office/drawing/2014/main" id="{A0C857DB-D8F5-74A6-83AA-5811A2BD2B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021220" y="4700557"/>
            <a:ext cx="914400" cy="9144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BDA741AF-8880-E812-C061-D5BCE03BA6D2}"/>
              </a:ext>
            </a:extLst>
          </p:cNvPr>
          <p:cNvSpPr/>
          <p:nvPr/>
        </p:nvSpPr>
        <p:spPr>
          <a:xfrm>
            <a:off x="-4577083" y="5753723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pic>
        <p:nvPicPr>
          <p:cNvPr id="27" name="Graphic 26" descr="Badge Cross with solid fill">
            <a:extLst>
              <a:ext uri="{FF2B5EF4-FFF2-40B4-BE49-F238E27FC236}">
                <a16:creationId xmlns:a16="http://schemas.microsoft.com/office/drawing/2014/main" id="{DAFA6F26-7BEE-710B-BC72-1546CE1C7B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021220" y="5646453"/>
            <a:ext cx="914400" cy="914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744D5CA-BA86-08FD-28F4-2CA9F2FC32D1}"/>
              </a:ext>
            </a:extLst>
          </p:cNvPr>
          <p:cNvSpPr/>
          <p:nvPr/>
        </p:nvSpPr>
        <p:spPr>
          <a:xfrm>
            <a:off x="-1521818" y="4820474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22082E-4A8D-E999-63CE-27437103ED62}"/>
              </a:ext>
            </a:extLst>
          </p:cNvPr>
          <p:cNvSpPr/>
          <p:nvPr/>
        </p:nvSpPr>
        <p:spPr>
          <a:xfrm>
            <a:off x="-1521818" y="3881158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5A3D21-7058-7AA1-2E1C-7E5803A7F5E3}"/>
              </a:ext>
            </a:extLst>
          </p:cNvPr>
          <p:cNvSpPr/>
          <p:nvPr/>
        </p:nvSpPr>
        <p:spPr>
          <a:xfrm>
            <a:off x="-1521819" y="2945332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06859E-62F9-17DB-2CF1-269B72A9F238}"/>
              </a:ext>
            </a:extLst>
          </p:cNvPr>
          <p:cNvSpPr/>
          <p:nvPr/>
        </p:nvSpPr>
        <p:spPr>
          <a:xfrm>
            <a:off x="-1508755" y="2003794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5B7570-4D51-8D52-0CC2-09A77FA6390A}"/>
              </a:ext>
            </a:extLst>
          </p:cNvPr>
          <p:cNvSpPr/>
          <p:nvPr/>
        </p:nvSpPr>
        <p:spPr>
          <a:xfrm>
            <a:off x="-1508754" y="1070364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B49D2E9-D6AA-BDF2-68A6-BCD3ACC55938}"/>
              </a:ext>
            </a:extLst>
          </p:cNvPr>
          <p:cNvSpPr/>
          <p:nvPr/>
        </p:nvSpPr>
        <p:spPr>
          <a:xfrm>
            <a:off x="-1521820" y="5763883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5D4232C-D4D5-F38F-871C-C25409096E2F}"/>
              </a:ext>
            </a:extLst>
          </p:cNvPr>
          <p:cNvSpPr/>
          <p:nvPr/>
        </p:nvSpPr>
        <p:spPr>
          <a:xfrm>
            <a:off x="1505867" y="4820474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D4663F0-2F00-8608-B94C-3325B2FE6D8B}"/>
              </a:ext>
            </a:extLst>
          </p:cNvPr>
          <p:cNvSpPr/>
          <p:nvPr/>
        </p:nvSpPr>
        <p:spPr>
          <a:xfrm>
            <a:off x="1505867" y="3881158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ECD62A6-EF71-C126-73A9-6AE870ADC080}"/>
              </a:ext>
            </a:extLst>
          </p:cNvPr>
          <p:cNvSpPr/>
          <p:nvPr/>
        </p:nvSpPr>
        <p:spPr>
          <a:xfrm>
            <a:off x="1505866" y="2945332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02C9E4C-1FD9-122A-8E71-E7F81D21B414}"/>
              </a:ext>
            </a:extLst>
          </p:cNvPr>
          <p:cNvSpPr/>
          <p:nvPr/>
        </p:nvSpPr>
        <p:spPr>
          <a:xfrm>
            <a:off x="1518930" y="2003794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F88EEDA-CF17-4252-BB55-EECD18F5B14B}"/>
              </a:ext>
            </a:extLst>
          </p:cNvPr>
          <p:cNvSpPr/>
          <p:nvPr/>
        </p:nvSpPr>
        <p:spPr>
          <a:xfrm>
            <a:off x="1518931" y="1070364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product_1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92CBCBC-99E4-A9EA-CD04-5740F4926025}"/>
              </a:ext>
            </a:extLst>
          </p:cNvPr>
          <p:cNvSpPr/>
          <p:nvPr/>
        </p:nvSpPr>
        <p:spPr>
          <a:xfrm>
            <a:off x="1505865" y="5763883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2563E11-8E19-1C9F-ADB9-28F0424E74F2}"/>
              </a:ext>
            </a:extLst>
          </p:cNvPr>
          <p:cNvSpPr/>
          <p:nvPr/>
        </p:nvSpPr>
        <p:spPr>
          <a:xfrm>
            <a:off x="4501068" y="4820474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A5470AF-A8D6-AF7F-AE0D-76EDF83B2342}"/>
              </a:ext>
            </a:extLst>
          </p:cNvPr>
          <p:cNvSpPr/>
          <p:nvPr/>
        </p:nvSpPr>
        <p:spPr>
          <a:xfrm>
            <a:off x="4501068" y="3881158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0035197-1FA4-D7AA-7A22-B1A05620C2E7}"/>
              </a:ext>
            </a:extLst>
          </p:cNvPr>
          <p:cNvSpPr/>
          <p:nvPr/>
        </p:nvSpPr>
        <p:spPr>
          <a:xfrm>
            <a:off x="4501067" y="2945332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B3B045D-4525-2369-436C-F405FCC39683}"/>
              </a:ext>
            </a:extLst>
          </p:cNvPr>
          <p:cNvSpPr/>
          <p:nvPr/>
        </p:nvSpPr>
        <p:spPr>
          <a:xfrm>
            <a:off x="4514131" y="2003794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DC464D5-423F-F61C-CD1F-05AF8C214066}"/>
              </a:ext>
            </a:extLst>
          </p:cNvPr>
          <p:cNvSpPr/>
          <p:nvPr/>
        </p:nvSpPr>
        <p:spPr>
          <a:xfrm>
            <a:off x="4514132" y="1070364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18301DE-D438-0385-EECF-7A1CEA65D02F}"/>
              </a:ext>
            </a:extLst>
          </p:cNvPr>
          <p:cNvSpPr/>
          <p:nvPr/>
        </p:nvSpPr>
        <p:spPr>
          <a:xfrm>
            <a:off x="4501066" y="5763883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D315D56-B586-1E1A-87B6-E5E9EDD79320}"/>
              </a:ext>
            </a:extLst>
          </p:cNvPr>
          <p:cNvSpPr/>
          <p:nvPr/>
        </p:nvSpPr>
        <p:spPr>
          <a:xfrm>
            <a:off x="-2961638" y="1077641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A4916F4-17C2-CBB3-19F3-E8AB86980916}"/>
              </a:ext>
            </a:extLst>
          </p:cNvPr>
          <p:cNvSpPr/>
          <p:nvPr/>
        </p:nvSpPr>
        <p:spPr>
          <a:xfrm>
            <a:off x="-2954382" y="2003794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F7C257A-1E11-FDE0-E47A-8706260E914D}"/>
              </a:ext>
            </a:extLst>
          </p:cNvPr>
          <p:cNvSpPr/>
          <p:nvPr/>
        </p:nvSpPr>
        <p:spPr>
          <a:xfrm>
            <a:off x="-2952202" y="2949594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59BF69C-D364-8826-A16C-71BF9B9F84B1}"/>
              </a:ext>
            </a:extLst>
          </p:cNvPr>
          <p:cNvSpPr/>
          <p:nvPr/>
        </p:nvSpPr>
        <p:spPr>
          <a:xfrm>
            <a:off x="-2941320" y="3873401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1564AD5-0145-57E5-BCA0-31582BA93A6B}"/>
              </a:ext>
            </a:extLst>
          </p:cNvPr>
          <p:cNvSpPr/>
          <p:nvPr/>
        </p:nvSpPr>
        <p:spPr>
          <a:xfrm>
            <a:off x="-2941320" y="4819412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2177487-1BC3-DDCA-EBA3-9CC8A507F45D}"/>
              </a:ext>
            </a:extLst>
          </p:cNvPr>
          <p:cNvSpPr/>
          <p:nvPr/>
        </p:nvSpPr>
        <p:spPr>
          <a:xfrm>
            <a:off x="-2961638" y="5771557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pic>
        <p:nvPicPr>
          <p:cNvPr id="37" name="Graphic 36" descr="Badge Cross with solid fill">
            <a:extLst>
              <a:ext uri="{FF2B5EF4-FFF2-40B4-BE49-F238E27FC236}">
                <a16:creationId xmlns:a16="http://schemas.microsoft.com/office/drawing/2014/main" id="{AC88D2BE-2C71-9BAD-3C3D-129F91D2FD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965957" y="2931570"/>
            <a:ext cx="914400" cy="914400"/>
          </a:xfrm>
          <a:prstGeom prst="rect">
            <a:avLst/>
          </a:prstGeom>
        </p:spPr>
      </p:pic>
      <p:pic>
        <p:nvPicPr>
          <p:cNvPr id="36" name="Graphic 35" descr="Checkmark with solid fill">
            <a:extLst>
              <a:ext uri="{FF2B5EF4-FFF2-40B4-BE49-F238E27FC236}">
                <a16:creationId xmlns:a16="http://schemas.microsoft.com/office/drawing/2014/main" id="{9E00519D-B9A3-0789-9AA8-38BCB95A9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862003" y="2028807"/>
            <a:ext cx="706492" cy="706492"/>
          </a:xfrm>
          <a:prstGeom prst="rect">
            <a:avLst/>
          </a:prstGeom>
        </p:spPr>
      </p:pic>
      <p:pic>
        <p:nvPicPr>
          <p:cNvPr id="35" name="Graphic 34" descr="Checkmark with solid fill">
            <a:extLst>
              <a:ext uri="{FF2B5EF4-FFF2-40B4-BE49-F238E27FC236}">
                <a16:creationId xmlns:a16="http://schemas.microsoft.com/office/drawing/2014/main" id="{6C783A50-8173-CB1D-B855-9D92217DB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862003" y="1207896"/>
            <a:ext cx="706492" cy="706492"/>
          </a:xfrm>
          <a:prstGeom prst="rect">
            <a:avLst/>
          </a:prstGeom>
        </p:spPr>
      </p:pic>
      <p:pic>
        <p:nvPicPr>
          <p:cNvPr id="38" name="Graphic 37" descr="Badge Cross with solid fill">
            <a:extLst>
              <a:ext uri="{FF2B5EF4-FFF2-40B4-BE49-F238E27FC236}">
                <a16:creationId xmlns:a16="http://schemas.microsoft.com/office/drawing/2014/main" id="{87F3CC5D-E30D-0D3D-FC68-7DDA3AC829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965957" y="3810782"/>
            <a:ext cx="914400" cy="914400"/>
          </a:xfrm>
          <a:prstGeom prst="rect">
            <a:avLst/>
          </a:prstGeom>
        </p:spPr>
      </p:pic>
      <p:pic>
        <p:nvPicPr>
          <p:cNvPr id="39" name="Graphic 38" descr="Badge Cross with solid fill">
            <a:extLst>
              <a:ext uri="{FF2B5EF4-FFF2-40B4-BE49-F238E27FC236}">
                <a16:creationId xmlns:a16="http://schemas.microsoft.com/office/drawing/2014/main" id="{7FAB9256-926F-BC9A-11C0-CF2148F17E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965957" y="4710717"/>
            <a:ext cx="914400" cy="914400"/>
          </a:xfrm>
          <a:prstGeom prst="rect">
            <a:avLst/>
          </a:prstGeom>
        </p:spPr>
      </p:pic>
      <p:pic>
        <p:nvPicPr>
          <p:cNvPr id="41" name="Graphic 40" descr="Badge Cross with solid fill">
            <a:extLst>
              <a:ext uri="{FF2B5EF4-FFF2-40B4-BE49-F238E27FC236}">
                <a16:creationId xmlns:a16="http://schemas.microsoft.com/office/drawing/2014/main" id="{923EEAF7-FD92-67F4-44F4-5852642998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965957" y="5656613"/>
            <a:ext cx="914400" cy="914400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4CC2BE55-5036-40C6-5CFB-FC454F604D8D}"/>
              </a:ext>
            </a:extLst>
          </p:cNvPr>
          <p:cNvSpPr/>
          <p:nvPr/>
        </p:nvSpPr>
        <p:spPr>
          <a:xfrm>
            <a:off x="93625" y="1065457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C33F616-1935-B1B9-5A26-098F1848E4F2}"/>
              </a:ext>
            </a:extLst>
          </p:cNvPr>
          <p:cNvSpPr/>
          <p:nvPr/>
        </p:nvSpPr>
        <p:spPr>
          <a:xfrm>
            <a:off x="81835" y="2010772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D2C800F-7977-176A-A89C-BBA7BAD77A6C}"/>
              </a:ext>
            </a:extLst>
          </p:cNvPr>
          <p:cNvSpPr/>
          <p:nvPr/>
        </p:nvSpPr>
        <p:spPr>
          <a:xfrm>
            <a:off x="81835" y="2945332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3AF0278-D8B3-79E0-682C-E0C5BFDBF35F}"/>
              </a:ext>
            </a:extLst>
          </p:cNvPr>
          <p:cNvSpPr/>
          <p:nvPr/>
        </p:nvSpPr>
        <p:spPr>
          <a:xfrm>
            <a:off x="73302" y="3870998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52539A5-A1B0-DD60-3700-F5B44A79B34C}"/>
              </a:ext>
            </a:extLst>
          </p:cNvPr>
          <p:cNvSpPr/>
          <p:nvPr/>
        </p:nvSpPr>
        <p:spPr>
          <a:xfrm>
            <a:off x="49903" y="4823977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ABE6E14-5255-8D69-5FC0-CC58BFC160C5}"/>
              </a:ext>
            </a:extLst>
          </p:cNvPr>
          <p:cNvSpPr/>
          <p:nvPr/>
        </p:nvSpPr>
        <p:spPr>
          <a:xfrm>
            <a:off x="68580" y="5763082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pic>
        <p:nvPicPr>
          <p:cNvPr id="74" name="Graphic 73" descr="Badge Cross with solid fill">
            <a:extLst>
              <a:ext uri="{FF2B5EF4-FFF2-40B4-BE49-F238E27FC236}">
                <a16:creationId xmlns:a16="http://schemas.microsoft.com/office/drawing/2014/main" id="{39B526A0-4352-B895-9B2E-8EA7AB5417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8665" y="1914693"/>
            <a:ext cx="914400" cy="914400"/>
          </a:xfrm>
          <a:prstGeom prst="rect">
            <a:avLst/>
          </a:prstGeom>
        </p:spPr>
      </p:pic>
      <p:pic>
        <p:nvPicPr>
          <p:cNvPr id="75" name="Graphic 74" descr="Badge Cross with solid fill">
            <a:extLst>
              <a:ext uri="{FF2B5EF4-FFF2-40B4-BE49-F238E27FC236}">
                <a16:creationId xmlns:a16="http://schemas.microsoft.com/office/drawing/2014/main" id="{1BDD7C7D-05B2-6364-2131-C0EDC155B4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8665" y="1025016"/>
            <a:ext cx="914400" cy="914400"/>
          </a:xfrm>
          <a:prstGeom prst="rect">
            <a:avLst/>
          </a:prstGeom>
        </p:spPr>
      </p:pic>
      <p:pic>
        <p:nvPicPr>
          <p:cNvPr id="76" name="Graphic 75" descr="Badge Cross with solid fill">
            <a:extLst>
              <a:ext uri="{FF2B5EF4-FFF2-40B4-BE49-F238E27FC236}">
                <a16:creationId xmlns:a16="http://schemas.microsoft.com/office/drawing/2014/main" id="{4C583DAF-79CC-AC8E-03B5-34E4E3BE2E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1728" y="4710717"/>
            <a:ext cx="914400" cy="914400"/>
          </a:xfrm>
          <a:prstGeom prst="rect">
            <a:avLst/>
          </a:prstGeom>
        </p:spPr>
      </p:pic>
      <p:pic>
        <p:nvPicPr>
          <p:cNvPr id="78" name="Graphic 77" descr="Badge Cross with solid fill">
            <a:extLst>
              <a:ext uri="{FF2B5EF4-FFF2-40B4-BE49-F238E27FC236}">
                <a16:creationId xmlns:a16="http://schemas.microsoft.com/office/drawing/2014/main" id="{863D3AA7-DB49-168C-3CA3-C74577940E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1728" y="5656613"/>
            <a:ext cx="914400" cy="914400"/>
          </a:xfrm>
          <a:prstGeom prst="rect">
            <a:avLst/>
          </a:prstGeom>
        </p:spPr>
      </p:pic>
      <p:pic>
        <p:nvPicPr>
          <p:cNvPr id="103" name="Graphic 102" descr="Checkmark with solid fill">
            <a:extLst>
              <a:ext uri="{FF2B5EF4-FFF2-40B4-BE49-F238E27FC236}">
                <a16:creationId xmlns:a16="http://schemas.microsoft.com/office/drawing/2014/main" id="{5D598844-1482-8741-9834-049AAEA94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5682" y="2997797"/>
            <a:ext cx="706492" cy="706492"/>
          </a:xfrm>
          <a:prstGeom prst="rect">
            <a:avLst/>
          </a:prstGeom>
        </p:spPr>
      </p:pic>
      <p:pic>
        <p:nvPicPr>
          <p:cNvPr id="104" name="Graphic 103" descr="Checkmark with solid fill">
            <a:extLst>
              <a:ext uri="{FF2B5EF4-FFF2-40B4-BE49-F238E27FC236}">
                <a16:creationId xmlns:a16="http://schemas.microsoft.com/office/drawing/2014/main" id="{9A255C22-67E1-73D9-1147-DEF1B7BE3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5682" y="3932130"/>
            <a:ext cx="706492" cy="706492"/>
          </a:xfrm>
          <a:prstGeom prst="rect">
            <a:avLst/>
          </a:prstGeom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B26F2D68-D8EA-51EB-8D90-248D13D8AEC9}"/>
              </a:ext>
            </a:extLst>
          </p:cNvPr>
          <p:cNvSpPr/>
          <p:nvPr/>
        </p:nvSpPr>
        <p:spPr>
          <a:xfrm>
            <a:off x="3087921" y="1077641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C3BC246-D030-7FEF-0FB3-6FB715DF315A}"/>
              </a:ext>
            </a:extLst>
          </p:cNvPr>
          <p:cNvSpPr/>
          <p:nvPr/>
        </p:nvSpPr>
        <p:spPr>
          <a:xfrm>
            <a:off x="3087921" y="2001923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43164A1-FA85-88D8-1396-7F7792D54597}"/>
              </a:ext>
            </a:extLst>
          </p:cNvPr>
          <p:cNvSpPr/>
          <p:nvPr/>
        </p:nvSpPr>
        <p:spPr>
          <a:xfrm>
            <a:off x="3090662" y="2935134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428D3DE-E8B6-007E-C86A-41B9F6B2EF12}"/>
              </a:ext>
            </a:extLst>
          </p:cNvPr>
          <p:cNvSpPr/>
          <p:nvPr/>
        </p:nvSpPr>
        <p:spPr>
          <a:xfrm>
            <a:off x="3081568" y="3893605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0B883B5-ED37-D6DF-78FE-614B3536D62B}"/>
              </a:ext>
            </a:extLst>
          </p:cNvPr>
          <p:cNvSpPr/>
          <p:nvPr/>
        </p:nvSpPr>
        <p:spPr>
          <a:xfrm>
            <a:off x="3081568" y="4830786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9B69C3F-E5E0-489D-4B7D-610B6385BF1F}"/>
              </a:ext>
            </a:extLst>
          </p:cNvPr>
          <p:cNvSpPr/>
          <p:nvPr/>
        </p:nvSpPr>
        <p:spPr>
          <a:xfrm>
            <a:off x="3088295" y="5776526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pic>
        <p:nvPicPr>
          <p:cNvPr id="105" name="Graphic 104" descr="Badge Cross with solid fill">
            <a:extLst>
              <a:ext uri="{FF2B5EF4-FFF2-40B4-BE49-F238E27FC236}">
                <a16:creationId xmlns:a16="http://schemas.microsoft.com/office/drawing/2014/main" id="{93A2C10A-25DB-E5D8-85E1-6BF7C06654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13033" y="1914693"/>
            <a:ext cx="914400" cy="914400"/>
          </a:xfrm>
          <a:prstGeom prst="rect">
            <a:avLst/>
          </a:prstGeom>
        </p:spPr>
      </p:pic>
      <p:pic>
        <p:nvPicPr>
          <p:cNvPr id="106" name="Graphic 105" descr="Badge Cross with solid fill">
            <a:extLst>
              <a:ext uri="{FF2B5EF4-FFF2-40B4-BE49-F238E27FC236}">
                <a16:creationId xmlns:a16="http://schemas.microsoft.com/office/drawing/2014/main" id="{7E359C12-9AEB-3A2B-EE2F-BD996D7B8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13033" y="1025016"/>
            <a:ext cx="914400" cy="914400"/>
          </a:xfrm>
          <a:prstGeom prst="rect">
            <a:avLst/>
          </a:prstGeom>
        </p:spPr>
      </p:pic>
      <p:pic>
        <p:nvPicPr>
          <p:cNvPr id="107" name="Graphic 106" descr="Badge Cross with solid fill">
            <a:extLst>
              <a:ext uri="{FF2B5EF4-FFF2-40B4-BE49-F238E27FC236}">
                <a16:creationId xmlns:a16="http://schemas.microsoft.com/office/drawing/2014/main" id="{341222F3-8B5D-16D0-920B-2355DBAA7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26096" y="4710717"/>
            <a:ext cx="914400" cy="914400"/>
          </a:xfrm>
          <a:prstGeom prst="rect">
            <a:avLst/>
          </a:prstGeom>
        </p:spPr>
      </p:pic>
      <p:pic>
        <p:nvPicPr>
          <p:cNvPr id="108" name="Graphic 107" descr="Badge Cross with solid fill">
            <a:extLst>
              <a:ext uri="{FF2B5EF4-FFF2-40B4-BE49-F238E27FC236}">
                <a16:creationId xmlns:a16="http://schemas.microsoft.com/office/drawing/2014/main" id="{AAC5EE6F-4626-76BC-496C-1D17C2A15D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26096" y="5656613"/>
            <a:ext cx="914400" cy="914400"/>
          </a:xfrm>
          <a:prstGeom prst="rect">
            <a:avLst/>
          </a:prstGeom>
        </p:spPr>
      </p:pic>
      <p:pic>
        <p:nvPicPr>
          <p:cNvPr id="109" name="Graphic 108" descr="Checkmark with solid fill">
            <a:extLst>
              <a:ext uri="{FF2B5EF4-FFF2-40B4-BE49-F238E27FC236}">
                <a16:creationId xmlns:a16="http://schemas.microsoft.com/office/drawing/2014/main" id="{A29FCF2D-B5AD-8BE3-6DC0-F06990847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0050" y="2997797"/>
            <a:ext cx="706492" cy="706492"/>
          </a:xfrm>
          <a:prstGeom prst="rect">
            <a:avLst/>
          </a:prstGeom>
        </p:spPr>
      </p:pic>
      <p:pic>
        <p:nvPicPr>
          <p:cNvPr id="110" name="Graphic 109" descr="Checkmark with solid fill">
            <a:extLst>
              <a:ext uri="{FF2B5EF4-FFF2-40B4-BE49-F238E27FC236}">
                <a16:creationId xmlns:a16="http://schemas.microsoft.com/office/drawing/2014/main" id="{A22E62D5-8CD0-3F6E-09B3-D3734508F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0050" y="3932130"/>
            <a:ext cx="706492" cy="7064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2FE9D3E-A619-32D9-0258-1A81D9474A42}"/>
              </a:ext>
            </a:extLst>
          </p:cNvPr>
          <p:cNvSpPr/>
          <p:nvPr/>
        </p:nvSpPr>
        <p:spPr>
          <a:xfrm>
            <a:off x="7522959" y="4820474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4B28FF-F9DE-EAED-91DD-2603AD7B59B5}"/>
              </a:ext>
            </a:extLst>
          </p:cNvPr>
          <p:cNvSpPr/>
          <p:nvPr/>
        </p:nvSpPr>
        <p:spPr>
          <a:xfrm>
            <a:off x="7522959" y="3881158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907250-7F23-94A9-6015-32311A04D013}"/>
              </a:ext>
            </a:extLst>
          </p:cNvPr>
          <p:cNvSpPr/>
          <p:nvPr/>
        </p:nvSpPr>
        <p:spPr>
          <a:xfrm>
            <a:off x="7522958" y="2945332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C8BE634-5CE1-E526-43A2-AB8A234664B9}"/>
              </a:ext>
            </a:extLst>
          </p:cNvPr>
          <p:cNvSpPr/>
          <p:nvPr/>
        </p:nvSpPr>
        <p:spPr>
          <a:xfrm>
            <a:off x="7536022" y="2003794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0C195DD-DE5B-73CC-0635-77DE7A68AADF}"/>
              </a:ext>
            </a:extLst>
          </p:cNvPr>
          <p:cNvSpPr/>
          <p:nvPr/>
        </p:nvSpPr>
        <p:spPr>
          <a:xfrm>
            <a:off x="7536023" y="1070364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C7BA9B7-147A-26BE-195C-79EEAE2EC625}"/>
              </a:ext>
            </a:extLst>
          </p:cNvPr>
          <p:cNvSpPr/>
          <p:nvPr/>
        </p:nvSpPr>
        <p:spPr>
          <a:xfrm>
            <a:off x="7522957" y="5763883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B46643B-2F13-8B91-4A30-D888CA47229E}"/>
              </a:ext>
            </a:extLst>
          </p:cNvPr>
          <p:cNvSpPr/>
          <p:nvPr/>
        </p:nvSpPr>
        <p:spPr>
          <a:xfrm>
            <a:off x="10519282" y="4820474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2D909A7-AA8B-81B3-7DC6-E63E7C72AF23}"/>
              </a:ext>
            </a:extLst>
          </p:cNvPr>
          <p:cNvSpPr/>
          <p:nvPr/>
        </p:nvSpPr>
        <p:spPr>
          <a:xfrm>
            <a:off x="10519282" y="3881158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7C02B50-42A8-6019-2066-1A592A95EB83}"/>
              </a:ext>
            </a:extLst>
          </p:cNvPr>
          <p:cNvSpPr/>
          <p:nvPr/>
        </p:nvSpPr>
        <p:spPr>
          <a:xfrm>
            <a:off x="10519281" y="2945332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EF8A5F4-9EDC-3836-8A68-F7ED303A4A01}"/>
              </a:ext>
            </a:extLst>
          </p:cNvPr>
          <p:cNvSpPr/>
          <p:nvPr/>
        </p:nvSpPr>
        <p:spPr>
          <a:xfrm>
            <a:off x="10532345" y="2003794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3F4256-CF86-811E-3209-4947652BBE8E}"/>
              </a:ext>
            </a:extLst>
          </p:cNvPr>
          <p:cNvSpPr/>
          <p:nvPr/>
        </p:nvSpPr>
        <p:spPr>
          <a:xfrm>
            <a:off x="10532346" y="1070364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67E07FB-A66A-5425-CF24-3383CC5200B7}"/>
              </a:ext>
            </a:extLst>
          </p:cNvPr>
          <p:cNvSpPr/>
          <p:nvPr/>
        </p:nvSpPr>
        <p:spPr>
          <a:xfrm>
            <a:off x="10519280" y="5763883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65AE9BA-E499-2916-0B4D-8259581FE00B}"/>
              </a:ext>
            </a:extLst>
          </p:cNvPr>
          <p:cNvSpPr/>
          <p:nvPr/>
        </p:nvSpPr>
        <p:spPr>
          <a:xfrm>
            <a:off x="6090394" y="1060204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AEAF558-F5D2-60FD-E22C-71C2478FC868}"/>
              </a:ext>
            </a:extLst>
          </p:cNvPr>
          <p:cNvSpPr/>
          <p:nvPr/>
        </p:nvSpPr>
        <p:spPr>
          <a:xfrm>
            <a:off x="6098299" y="2001923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6B592B6-D989-AEA1-D389-E15B9B80081F}"/>
              </a:ext>
            </a:extLst>
          </p:cNvPr>
          <p:cNvSpPr/>
          <p:nvPr/>
        </p:nvSpPr>
        <p:spPr>
          <a:xfrm>
            <a:off x="6110743" y="2957305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380D053-9CC8-BA1C-F86F-9B37A93CE6A6}"/>
              </a:ext>
            </a:extLst>
          </p:cNvPr>
          <p:cNvSpPr/>
          <p:nvPr/>
        </p:nvSpPr>
        <p:spPr>
          <a:xfrm>
            <a:off x="6100088" y="3870998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56B3DFB-65F7-25F8-FBA0-D377462D666E}"/>
              </a:ext>
            </a:extLst>
          </p:cNvPr>
          <p:cNvSpPr/>
          <p:nvPr/>
        </p:nvSpPr>
        <p:spPr>
          <a:xfrm>
            <a:off x="6090393" y="4838921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A92ABF8-3A0F-E24E-20A2-616D92B986E4}"/>
              </a:ext>
            </a:extLst>
          </p:cNvPr>
          <p:cNvSpPr/>
          <p:nvPr/>
        </p:nvSpPr>
        <p:spPr>
          <a:xfrm>
            <a:off x="6090393" y="5753723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pic>
        <p:nvPicPr>
          <p:cNvPr id="91" name="Graphic 90" descr="Badge Cross with solid fill">
            <a:extLst>
              <a:ext uri="{FF2B5EF4-FFF2-40B4-BE49-F238E27FC236}">
                <a16:creationId xmlns:a16="http://schemas.microsoft.com/office/drawing/2014/main" id="{19C00343-6325-362E-BDF2-87E492CA7B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5756" y="1031844"/>
            <a:ext cx="914400" cy="914400"/>
          </a:xfrm>
          <a:prstGeom prst="rect">
            <a:avLst/>
          </a:prstGeom>
        </p:spPr>
      </p:pic>
      <p:pic>
        <p:nvPicPr>
          <p:cNvPr id="92" name="Graphic 91" descr="Badge Cross with solid fill">
            <a:extLst>
              <a:ext uri="{FF2B5EF4-FFF2-40B4-BE49-F238E27FC236}">
                <a16:creationId xmlns:a16="http://schemas.microsoft.com/office/drawing/2014/main" id="{88CADFFD-623D-AF7C-B2F0-BD4E99F02F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83526" y="5727894"/>
            <a:ext cx="914400" cy="914400"/>
          </a:xfrm>
          <a:prstGeom prst="rect">
            <a:avLst/>
          </a:prstGeom>
        </p:spPr>
      </p:pic>
      <p:pic>
        <p:nvPicPr>
          <p:cNvPr id="93" name="Graphic 92" descr="Badge Cross with solid fill">
            <a:extLst>
              <a:ext uri="{FF2B5EF4-FFF2-40B4-BE49-F238E27FC236}">
                <a16:creationId xmlns:a16="http://schemas.microsoft.com/office/drawing/2014/main" id="{961B2290-5BDB-2C1D-BE79-C24824D4F4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83526" y="1957514"/>
            <a:ext cx="914400" cy="914400"/>
          </a:xfrm>
          <a:prstGeom prst="rect">
            <a:avLst/>
          </a:prstGeom>
        </p:spPr>
      </p:pic>
      <p:pic>
        <p:nvPicPr>
          <p:cNvPr id="94" name="Graphic 93" descr="Badge Cross with solid fill">
            <a:extLst>
              <a:ext uri="{FF2B5EF4-FFF2-40B4-BE49-F238E27FC236}">
                <a16:creationId xmlns:a16="http://schemas.microsoft.com/office/drawing/2014/main" id="{74B0A215-7BDF-5E13-787C-B3F40D3A73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5354" y="2871466"/>
            <a:ext cx="914400" cy="914400"/>
          </a:xfrm>
          <a:prstGeom prst="rect">
            <a:avLst/>
          </a:prstGeom>
        </p:spPr>
      </p:pic>
      <p:pic>
        <p:nvPicPr>
          <p:cNvPr id="96" name="Graphic 95" descr="Badge Cross with solid fill">
            <a:extLst>
              <a:ext uri="{FF2B5EF4-FFF2-40B4-BE49-F238E27FC236}">
                <a16:creationId xmlns:a16="http://schemas.microsoft.com/office/drawing/2014/main" id="{91D76ABE-AC98-33EA-63AF-6333177F23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94456" y="3775706"/>
            <a:ext cx="914400" cy="914400"/>
          </a:xfrm>
          <a:prstGeom prst="rect">
            <a:avLst/>
          </a:prstGeom>
        </p:spPr>
      </p:pic>
      <p:pic>
        <p:nvPicPr>
          <p:cNvPr id="124" name="Graphic 123" descr="Checkmark with solid fill">
            <a:extLst>
              <a:ext uri="{FF2B5EF4-FFF2-40B4-BE49-F238E27FC236}">
                <a16:creationId xmlns:a16="http://schemas.microsoft.com/office/drawing/2014/main" id="{33D74B2D-4F60-812C-2384-CE3858DB1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8410" y="4879080"/>
            <a:ext cx="706492" cy="706492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48EC1F7E-8752-57D1-0853-8F3322D41026}"/>
              </a:ext>
            </a:extLst>
          </p:cNvPr>
          <p:cNvSpPr/>
          <p:nvPr/>
        </p:nvSpPr>
        <p:spPr>
          <a:xfrm>
            <a:off x="9099780" y="1060204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293B8C5-7296-E291-0B35-EBEF3094BF39}"/>
              </a:ext>
            </a:extLst>
          </p:cNvPr>
          <p:cNvSpPr/>
          <p:nvPr/>
        </p:nvSpPr>
        <p:spPr>
          <a:xfrm>
            <a:off x="9086717" y="1996389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CA0EA4B-8743-CD12-C15F-001FD81C5EBA}"/>
              </a:ext>
            </a:extLst>
          </p:cNvPr>
          <p:cNvSpPr/>
          <p:nvPr/>
        </p:nvSpPr>
        <p:spPr>
          <a:xfrm>
            <a:off x="9086717" y="2961144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9F1C48B-AEB2-2E95-506D-915F6F5E6C99}"/>
              </a:ext>
            </a:extLst>
          </p:cNvPr>
          <p:cNvSpPr/>
          <p:nvPr/>
        </p:nvSpPr>
        <p:spPr>
          <a:xfrm>
            <a:off x="9095291" y="3865413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2886362-BF23-7151-4463-5EF3556DCD6F}"/>
              </a:ext>
            </a:extLst>
          </p:cNvPr>
          <p:cNvSpPr/>
          <p:nvPr/>
        </p:nvSpPr>
        <p:spPr>
          <a:xfrm>
            <a:off x="9128031" y="5767395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608AFE6-242B-474C-6DC0-8D59A17C2C39}"/>
              </a:ext>
            </a:extLst>
          </p:cNvPr>
          <p:cNvSpPr/>
          <p:nvPr/>
        </p:nvSpPr>
        <p:spPr>
          <a:xfrm>
            <a:off x="9095291" y="4810314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pic>
        <p:nvPicPr>
          <p:cNvPr id="132" name="Graphic 131" descr="Badge Cross with solid fill">
            <a:extLst>
              <a:ext uri="{FF2B5EF4-FFF2-40B4-BE49-F238E27FC236}">
                <a16:creationId xmlns:a16="http://schemas.microsoft.com/office/drawing/2014/main" id="{628CFC5D-10A2-19B1-EAB5-26FCBE8CB7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2080" y="1011051"/>
            <a:ext cx="914400" cy="914400"/>
          </a:xfrm>
          <a:prstGeom prst="rect">
            <a:avLst/>
          </a:prstGeom>
        </p:spPr>
      </p:pic>
      <p:pic>
        <p:nvPicPr>
          <p:cNvPr id="133" name="Graphic 132" descr="Badge Cross with solid fill">
            <a:extLst>
              <a:ext uri="{FF2B5EF4-FFF2-40B4-BE49-F238E27FC236}">
                <a16:creationId xmlns:a16="http://schemas.microsoft.com/office/drawing/2014/main" id="{E28FAEBC-7C3D-D012-6BC2-E7285C4A18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2080" y="1956805"/>
            <a:ext cx="914400" cy="914400"/>
          </a:xfrm>
          <a:prstGeom prst="rect">
            <a:avLst/>
          </a:prstGeom>
        </p:spPr>
      </p:pic>
      <p:pic>
        <p:nvPicPr>
          <p:cNvPr id="70" name="Graphic 69" descr="Badge Cross with solid fill">
            <a:extLst>
              <a:ext uri="{FF2B5EF4-FFF2-40B4-BE49-F238E27FC236}">
                <a16:creationId xmlns:a16="http://schemas.microsoft.com/office/drawing/2014/main" id="{C26F3E72-046C-A2C3-D089-646A6F7745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75143" y="2931570"/>
            <a:ext cx="914400" cy="914400"/>
          </a:xfrm>
          <a:prstGeom prst="rect">
            <a:avLst/>
          </a:prstGeom>
        </p:spPr>
      </p:pic>
      <p:pic>
        <p:nvPicPr>
          <p:cNvPr id="71" name="Graphic 70" descr="Badge Cross with solid fill">
            <a:extLst>
              <a:ext uri="{FF2B5EF4-FFF2-40B4-BE49-F238E27FC236}">
                <a16:creationId xmlns:a16="http://schemas.microsoft.com/office/drawing/2014/main" id="{B11B1FDC-ED2D-EFA3-AD9A-E264CA413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75143" y="3810782"/>
            <a:ext cx="914400" cy="914400"/>
          </a:xfrm>
          <a:prstGeom prst="rect">
            <a:avLst/>
          </a:prstGeom>
        </p:spPr>
      </p:pic>
      <p:pic>
        <p:nvPicPr>
          <p:cNvPr id="134" name="Graphic 133" descr="Badge Cross with solid fill">
            <a:extLst>
              <a:ext uri="{FF2B5EF4-FFF2-40B4-BE49-F238E27FC236}">
                <a16:creationId xmlns:a16="http://schemas.microsoft.com/office/drawing/2014/main" id="{9BEF277A-2F5A-D306-4E06-501B5E3006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84763" y="4744625"/>
            <a:ext cx="914400" cy="914400"/>
          </a:xfrm>
          <a:prstGeom prst="rect">
            <a:avLst/>
          </a:prstGeom>
        </p:spPr>
      </p:pic>
      <p:pic>
        <p:nvPicPr>
          <p:cNvPr id="135" name="Graphic 134" descr="Checkmark with solid fill">
            <a:extLst>
              <a:ext uri="{FF2B5EF4-FFF2-40B4-BE49-F238E27FC236}">
                <a16:creationId xmlns:a16="http://schemas.microsoft.com/office/drawing/2014/main" id="{2D69EE50-B784-B142-1966-D9371C9E2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5483" y="5800448"/>
            <a:ext cx="706492" cy="706492"/>
          </a:xfrm>
          <a:prstGeom prst="rect">
            <a:avLst/>
          </a:prstGeom>
        </p:spPr>
      </p:pic>
      <p:pic>
        <p:nvPicPr>
          <p:cNvPr id="32" name="Picture 31" descr="Index of /Identidades-De-Instancia/ITESO/Logos ITESO/">
            <a:extLst>
              <a:ext uri="{FF2B5EF4-FFF2-40B4-BE49-F238E27FC236}">
                <a16:creationId xmlns:a16="http://schemas.microsoft.com/office/drawing/2014/main" id="{4A66192B-B9B6-B373-AF9D-43DF1E1494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1254394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309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9528E-BF82-A1F3-322D-31F6F258A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C6A18D-D5D4-5979-96E3-AD4C1F0C31C4}"/>
              </a:ext>
            </a:extLst>
          </p:cNvPr>
          <p:cNvSpPr txBox="1"/>
          <p:nvPr/>
        </p:nvSpPr>
        <p:spPr>
          <a:xfrm>
            <a:off x="782320" y="97006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origen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04F6BA-0DF7-E6E8-6267-105D8B95C387}"/>
              </a:ext>
            </a:extLst>
          </p:cNvPr>
          <p:cNvSpPr/>
          <p:nvPr/>
        </p:nvSpPr>
        <p:spPr>
          <a:xfrm>
            <a:off x="894080" y="2458720"/>
            <a:ext cx="4368800" cy="19405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USDA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7AC4BC-245A-0D4B-971B-01DBC9A01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082" y="2309225"/>
            <a:ext cx="4719795" cy="22395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F9242FD-66C5-25D9-FB95-B517F93ACB22}"/>
              </a:ext>
            </a:extLst>
          </p:cNvPr>
          <p:cNvSpPr/>
          <p:nvPr/>
        </p:nvSpPr>
        <p:spPr>
          <a:xfrm>
            <a:off x="467360" y="7137400"/>
            <a:ext cx="2651760" cy="11785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Foundation Foods</a:t>
            </a:r>
          </a:p>
          <a:p>
            <a:pPr algn="ctr"/>
            <a:r>
              <a:rPr lang="en-US" b="1" dirty="0"/>
              <a:t>(256)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C58F82-322B-AE67-1941-6488EFE97786}"/>
              </a:ext>
            </a:extLst>
          </p:cNvPr>
          <p:cNvSpPr/>
          <p:nvPr/>
        </p:nvSpPr>
        <p:spPr>
          <a:xfrm>
            <a:off x="3362960" y="7137400"/>
            <a:ext cx="2651760" cy="11785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SR Legacy Foods</a:t>
            </a:r>
          </a:p>
          <a:p>
            <a:pPr algn="ctr"/>
            <a:r>
              <a:rPr lang="en-US" b="1" dirty="0"/>
              <a:t>(7793)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E2C03A-0075-FC96-A105-A4D34888A344}"/>
              </a:ext>
            </a:extLst>
          </p:cNvPr>
          <p:cNvSpPr/>
          <p:nvPr/>
        </p:nvSpPr>
        <p:spPr>
          <a:xfrm>
            <a:off x="6258560" y="7137400"/>
            <a:ext cx="2651760" cy="11785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Survey Foods (FNDDS)</a:t>
            </a:r>
          </a:p>
          <a:p>
            <a:pPr algn="ctr"/>
            <a:r>
              <a:rPr lang="en-US" b="1" dirty="0"/>
              <a:t>(5624)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C37457-875F-9DE4-9877-7E9FB15247F7}"/>
              </a:ext>
            </a:extLst>
          </p:cNvPr>
          <p:cNvSpPr/>
          <p:nvPr/>
        </p:nvSpPr>
        <p:spPr>
          <a:xfrm>
            <a:off x="9154160" y="7137400"/>
            <a:ext cx="2651760" cy="11785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Branded Foods</a:t>
            </a:r>
          </a:p>
          <a:p>
            <a:pPr algn="ctr"/>
            <a:r>
              <a:rPr lang="en-US" b="1" dirty="0"/>
              <a:t>(450816)</a:t>
            </a:r>
          </a:p>
        </p:txBody>
      </p:sp>
      <p:pic>
        <p:nvPicPr>
          <p:cNvPr id="9" name="Picture 8" descr="Index of /Identidades-De-Instancia/ITESO/Logos ITESO/">
            <a:extLst>
              <a:ext uri="{FF2B5EF4-FFF2-40B4-BE49-F238E27FC236}">
                <a16:creationId xmlns:a16="http://schemas.microsoft.com/office/drawing/2014/main" id="{80E2EB58-8568-3EB4-DDAF-C3BA7C1975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4AA9F7-C7C0-35DA-6B71-B97694CD2C89}"/>
              </a:ext>
            </a:extLst>
          </p:cNvPr>
          <p:cNvSpPr txBox="1"/>
          <p:nvPr/>
        </p:nvSpPr>
        <p:spPr>
          <a:xfrm>
            <a:off x="6394882" y="45487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https://fdc.nal.usda.gov/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4462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3308B-4192-E376-2236-81031DCD8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5D44DF-1443-125C-7AB0-95411732F07F}"/>
              </a:ext>
            </a:extLst>
          </p:cNvPr>
          <p:cNvSpPr/>
          <p:nvPr/>
        </p:nvSpPr>
        <p:spPr>
          <a:xfrm>
            <a:off x="-16975456" y="4715806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841281-645E-1D82-D95F-542FE8B6BD2F}"/>
              </a:ext>
            </a:extLst>
          </p:cNvPr>
          <p:cNvSpPr/>
          <p:nvPr/>
        </p:nvSpPr>
        <p:spPr>
          <a:xfrm>
            <a:off x="-16975456" y="3776490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FBBC12-966A-4EF4-AD6C-12CDAF2A1F59}"/>
              </a:ext>
            </a:extLst>
          </p:cNvPr>
          <p:cNvSpPr/>
          <p:nvPr/>
        </p:nvSpPr>
        <p:spPr>
          <a:xfrm>
            <a:off x="-16975457" y="2840664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E23BC3-5830-19D9-7972-8127ECF9D794}"/>
              </a:ext>
            </a:extLst>
          </p:cNvPr>
          <p:cNvSpPr/>
          <p:nvPr/>
        </p:nvSpPr>
        <p:spPr>
          <a:xfrm>
            <a:off x="-16962393" y="1899126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F3929F-B110-6B54-4041-861D46B2809B}"/>
              </a:ext>
            </a:extLst>
          </p:cNvPr>
          <p:cNvSpPr/>
          <p:nvPr/>
        </p:nvSpPr>
        <p:spPr>
          <a:xfrm>
            <a:off x="-16962392" y="965696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D6A9DE-EBBB-3D64-3153-BDF452AB60EA}"/>
              </a:ext>
            </a:extLst>
          </p:cNvPr>
          <p:cNvSpPr txBox="1"/>
          <p:nvPr/>
        </p:nvSpPr>
        <p:spPr>
          <a:xfrm>
            <a:off x="782320" y="14710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Idea: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AF4015-82D3-C131-2AE9-C5101E9DA67F}"/>
              </a:ext>
            </a:extLst>
          </p:cNvPr>
          <p:cNvSpPr txBox="1"/>
          <p:nvPr/>
        </p:nvSpPr>
        <p:spPr>
          <a:xfrm>
            <a:off x="3637282" y="392363"/>
            <a:ext cx="7853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Comparaci</a:t>
            </a:r>
            <a:r>
              <a:rPr lang="es-MX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ón</a:t>
            </a:r>
            <a:r>
              <a:rPr lang="es-MX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de productos. 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B70461-5C93-B8FF-FA40-545A9EB752E5}"/>
              </a:ext>
            </a:extLst>
          </p:cNvPr>
          <p:cNvSpPr/>
          <p:nvPr/>
        </p:nvSpPr>
        <p:spPr>
          <a:xfrm>
            <a:off x="-18408017" y="965696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806F93-ED6E-F620-6E9A-10618F7DB6FE}"/>
              </a:ext>
            </a:extLst>
          </p:cNvPr>
          <p:cNvSpPr/>
          <p:nvPr/>
        </p:nvSpPr>
        <p:spPr>
          <a:xfrm>
            <a:off x="-18408018" y="1899126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4493B3-1A17-AF14-2F60-C1F078887BD2}"/>
              </a:ext>
            </a:extLst>
          </p:cNvPr>
          <p:cNvSpPr/>
          <p:nvPr/>
        </p:nvSpPr>
        <p:spPr>
          <a:xfrm>
            <a:off x="-18408018" y="2830685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C9AFFE-B01E-1905-361F-19481B6B4B7A}"/>
              </a:ext>
            </a:extLst>
          </p:cNvPr>
          <p:cNvSpPr/>
          <p:nvPr/>
        </p:nvSpPr>
        <p:spPr>
          <a:xfrm>
            <a:off x="-18408019" y="3776490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7F4FF8-8BDB-A87D-0D09-0295CA4F725C}"/>
              </a:ext>
            </a:extLst>
          </p:cNvPr>
          <p:cNvSpPr/>
          <p:nvPr/>
        </p:nvSpPr>
        <p:spPr>
          <a:xfrm>
            <a:off x="-18408020" y="4708049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E76BD3-CA4F-13CA-8D2E-E54B63DEB1B1}"/>
              </a:ext>
            </a:extLst>
          </p:cNvPr>
          <p:cNvSpPr/>
          <p:nvPr/>
        </p:nvSpPr>
        <p:spPr>
          <a:xfrm>
            <a:off x="-18408020" y="5651458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product_1</a:t>
            </a:r>
          </a:p>
        </p:txBody>
      </p:sp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9B8450BD-2DBA-E6ED-9832-B6BD77201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636" y="1103228"/>
            <a:ext cx="706492" cy="706492"/>
          </a:xfrm>
          <a:prstGeom prst="rect">
            <a:avLst/>
          </a:prstGeom>
        </p:spPr>
      </p:pic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753643AF-A3B9-0B2B-B5B1-4E682D50B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035" y="1976148"/>
            <a:ext cx="706492" cy="706492"/>
          </a:xfrm>
          <a:prstGeom prst="rect">
            <a:avLst/>
          </a:prstGeom>
        </p:spPr>
      </p:pic>
      <p:pic>
        <p:nvPicPr>
          <p:cNvPr id="24" name="Graphic 23" descr="Badge Cross with solid fill">
            <a:extLst>
              <a:ext uri="{FF2B5EF4-FFF2-40B4-BE49-F238E27FC236}">
                <a16:creationId xmlns:a16="http://schemas.microsoft.com/office/drawing/2014/main" id="{768620A1-F2A8-8A6F-CD88-A8E38C177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672" y="2827609"/>
            <a:ext cx="914400" cy="914400"/>
          </a:xfrm>
          <a:prstGeom prst="rect">
            <a:avLst/>
          </a:prstGeom>
        </p:spPr>
      </p:pic>
      <p:pic>
        <p:nvPicPr>
          <p:cNvPr id="25" name="Graphic 24" descr="Badge Cross with solid fill">
            <a:extLst>
              <a:ext uri="{FF2B5EF4-FFF2-40B4-BE49-F238E27FC236}">
                <a16:creationId xmlns:a16="http://schemas.microsoft.com/office/drawing/2014/main" id="{E82D7458-0A47-0A3B-8BE8-24E1D4C227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0255" y="3700529"/>
            <a:ext cx="914400" cy="914400"/>
          </a:xfrm>
          <a:prstGeom prst="rect">
            <a:avLst/>
          </a:prstGeom>
        </p:spPr>
      </p:pic>
      <p:pic>
        <p:nvPicPr>
          <p:cNvPr id="26" name="Graphic 25" descr="Badge Cross with solid fill">
            <a:extLst>
              <a:ext uri="{FF2B5EF4-FFF2-40B4-BE49-F238E27FC236}">
                <a16:creationId xmlns:a16="http://schemas.microsoft.com/office/drawing/2014/main" id="{47053CCA-42BF-FDE0-4B19-90DAFFB907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567" y="4579570"/>
            <a:ext cx="914400" cy="9144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8998D91A-B761-5743-93E9-5E4CA00302DF}"/>
              </a:ext>
            </a:extLst>
          </p:cNvPr>
          <p:cNvSpPr/>
          <p:nvPr/>
        </p:nvSpPr>
        <p:spPr>
          <a:xfrm>
            <a:off x="-16975458" y="5659215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pic>
        <p:nvPicPr>
          <p:cNvPr id="27" name="Graphic 26" descr="Badge Cross with solid fill">
            <a:extLst>
              <a:ext uri="{FF2B5EF4-FFF2-40B4-BE49-F238E27FC236}">
                <a16:creationId xmlns:a16="http://schemas.microsoft.com/office/drawing/2014/main" id="{2B3A3523-6E45-4FDB-3FDA-87B73BFACA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79" y="5651458"/>
            <a:ext cx="914400" cy="914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1FF5BDD-399C-FE4F-0368-709C00DAC079}"/>
              </a:ext>
            </a:extLst>
          </p:cNvPr>
          <p:cNvSpPr/>
          <p:nvPr/>
        </p:nvSpPr>
        <p:spPr>
          <a:xfrm>
            <a:off x="-13744662" y="4725437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3AA168-BD52-468A-7A37-353337ABEB1C}"/>
              </a:ext>
            </a:extLst>
          </p:cNvPr>
          <p:cNvSpPr/>
          <p:nvPr/>
        </p:nvSpPr>
        <p:spPr>
          <a:xfrm>
            <a:off x="-13744662" y="3786121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EF374D-AC4F-EF53-2D82-E02D1E715C8B}"/>
              </a:ext>
            </a:extLst>
          </p:cNvPr>
          <p:cNvSpPr/>
          <p:nvPr/>
        </p:nvSpPr>
        <p:spPr>
          <a:xfrm>
            <a:off x="-13744663" y="2850295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64367A-B9D4-E33C-855D-60AD75BF8974}"/>
              </a:ext>
            </a:extLst>
          </p:cNvPr>
          <p:cNvSpPr/>
          <p:nvPr/>
        </p:nvSpPr>
        <p:spPr>
          <a:xfrm>
            <a:off x="-13731599" y="1908757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662D30-2D3C-2CC6-152A-6555F13664F3}"/>
              </a:ext>
            </a:extLst>
          </p:cNvPr>
          <p:cNvSpPr/>
          <p:nvPr/>
        </p:nvSpPr>
        <p:spPr>
          <a:xfrm>
            <a:off x="-13731598" y="975327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7D7B9A-2E25-E5E1-F475-AB018BEAC685}"/>
              </a:ext>
            </a:extLst>
          </p:cNvPr>
          <p:cNvSpPr/>
          <p:nvPr/>
        </p:nvSpPr>
        <p:spPr>
          <a:xfrm>
            <a:off x="-13744664" y="5668846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B65042D-7678-EF90-0183-D0F14A395B7A}"/>
              </a:ext>
            </a:extLst>
          </p:cNvPr>
          <p:cNvSpPr/>
          <p:nvPr/>
        </p:nvSpPr>
        <p:spPr>
          <a:xfrm>
            <a:off x="-10716977" y="4725437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D9CAEBC-3F16-D4B4-D218-53DDAE7945B6}"/>
              </a:ext>
            </a:extLst>
          </p:cNvPr>
          <p:cNvSpPr/>
          <p:nvPr/>
        </p:nvSpPr>
        <p:spPr>
          <a:xfrm>
            <a:off x="-10716977" y="3786121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20CEFA6-D319-113E-8CF6-87B60050D9D9}"/>
              </a:ext>
            </a:extLst>
          </p:cNvPr>
          <p:cNvSpPr/>
          <p:nvPr/>
        </p:nvSpPr>
        <p:spPr>
          <a:xfrm>
            <a:off x="-10716978" y="2850295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4767688-D4C6-7390-417F-CF5669005070}"/>
              </a:ext>
            </a:extLst>
          </p:cNvPr>
          <p:cNvSpPr/>
          <p:nvPr/>
        </p:nvSpPr>
        <p:spPr>
          <a:xfrm>
            <a:off x="-10703914" y="1908757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E52ABF1-7264-572D-D798-2FE7C489E6C9}"/>
              </a:ext>
            </a:extLst>
          </p:cNvPr>
          <p:cNvSpPr/>
          <p:nvPr/>
        </p:nvSpPr>
        <p:spPr>
          <a:xfrm>
            <a:off x="-10703913" y="975327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product_1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FC36ED6-E39D-7D59-BDEE-8956833F6636}"/>
              </a:ext>
            </a:extLst>
          </p:cNvPr>
          <p:cNvSpPr/>
          <p:nvPr/>
        </p:nvSpPr>
        <p:spPr>
          <a:xfrm>
            <a:off x="-10716979" y="5668846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0BECF5C-4051-FFBE-019D-3B5812DE0B01}"/>
              </a:ext>
            </a:extLst>
          </p:cNvPr>
          <p:cNvSpPr/>
          <p:nvPr/>
        </p:nvSpPr>
        <p:spPr>
          <a:xfrm>
            <a:off x="-7721776" y="4725437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4457514-8D1F-A3E8-7D0D-CBD43BA9E2F0}"/>
              </a:ext>
            </a:extLst>
          </p:cNvPr>
          <p:cNvSpPr/>
          <p:nvPr/>
        </p:nvSpPr>
        <p:spPr>
          <a:xfrm>
            <a:off x="-7721776" y="3786121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C5A9018-E26A-7C88-03EA-5D2B2B8AAF42}"/>
              </a:ext>
            </a:extLst>
          </p:cNvPr>
          <p:cNvSpPr/>
          <p:nvPr/>
        </p:nvSpPr>
        <p:spPr>
          <a:xfrm>
            <a:off x="-7721777" y="2850295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344535F-203C-426D-CBDE-C15D4140B1E2}"/>
              </a:ext>
            </a:extLst>
          </p:cNvPr>
          <p:cNvSpPr/>
          <p:nvPr/>
        </p:nvSpPr>
        <p:spPr>
          <a:xfrm>
            <a:off x="-7708713" y="1908757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78B55A8-D292-CEC5-F3BD-ADBF5652690D}"/>
              </a:ext>
            </a:extLst>
          </p:cNvPr>
          <p:cNvSpPr/>
          <p:nvPr/>
        </p:nvSpPr>
        <p:spPr>
          <a:xfrm>
            <a:off x="-7708712" y="975327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F6F6063-21AC-C102-B317-0327E1F8173E}"/>
              </a:ext>
            </a:extLst>
          </p:cNvPr>
          <p:cNvSpPr/>
          <p:nvPr/>
        </p:nvSpPr>
        <p:spPr>
          <a:xfrm>
            <a:off x="-7721778" y="5668846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35A102C-D99D-35A4-8FE6-412E207668E8}"/>
              </a:ext>
            </a:extLst>
          </p:cNvPr>
          <p:cNvSpPr/>
          <p:nvPr/>
        </p:nvSpPr>
        <p:spPr>
          <a:xfrm>
            <a:off x="-15184482" y="982604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B9851BA-5171-8B24-912C-9B0113343305}"/>
              </a:ext>
            </a:extLst>
          </p:cNvPr>
          <p:cNvSpPr/>
          <p:nvPr/>
        </p:nvSpPr>
        <p:spPr>
          <a:xfrm>
            <a:off x="-15177226" y="1908757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85B1B87-06BA-2C77-84CF-032D1F5A6BCD}"/>
              </a:ext>
            </a:extLst>
          </p:cNvPr>
          <p:cNvSpPr/>
          <p:nvPr/>
        </p:nvSpPr>
        <p:spPr>
          <a:xfrm>
            <a:off x="-15175046" y="2854557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B7DA01E-67D1-E165-7B32-B0BA530F8C28}"/>
              </a:ext>
            </a:extLst>
          </p:cNvPr>
          <p:cNvSpPr/>
          <p:nvPr/>
        </p:nvSpPr>
        <p:spPr>
          <a:xfrm>
            <a:off x="-15164164" y="3778364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BE08C1B-A38E-1746-8510-D602422F04EA}"/>
              </a:ext>
            </a:extLst>
          </p:cNvPr>
          <p:cNvSpPr/>
          <p:nvPr/>
        </p:nvSpPr>
        <p:spPr>
          <a:xfrm>
            <a:off x="-15164164" y="4724375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D87D530-C902-46F0-C679-57C249683774}"/>
              </a:ext>
            </a:extLst>
          </p:cNvPr>
          <p:cNvSpPr/>
          <p:nvPr/>
        </p:nvSpPr>
        <p:spPr>
          <a:xfrm>
            <a:off x="-15184482" y="5676520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pic>
        <p:nvPicPr>
          <p:cNvPr id="37" name="Graphic 36" descr="Badge Cross with solid fill">
            <a:extLst>
              <a:ext uri="{FF2B5EF4-FFF2-40B4-BE49-F238E27FC236}">
                <a16:creationId xmlns:a16="http://schemas.microsoft.com/office/drawing/2014/main" id="{51753737-F792-F4E1-B40E-59184D5405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1079" y="2809930"/>
            <a:ext cx="914400" cy="914400"/>
          </a:xfrm>
          <a:prstGeom prst="rect">
            <a:avLst/>
          </a:prstGeom>
        </p:spPr>
      </p:pic>
      <p:pic>
        <p:nvPicPr>
          <p:cNvPr id="36" name="Graphic 35" descr="Checkmark with solid fill">
            <a:extLst>
              <a:ext uri="{FF2B5EF4-FFF2-40B4-BE49-F238E27FC236}">
                <a16:creationId xmlns:a16="http://schemas.microsoft.com/office/drawing/2014/main" id="{BDB1417B-8109-BE16-686B-C9FC71715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4089" y="1956352"/>
            <a:ext cx="706492" cy="706492"/>
          </a:xfrm>
          <a:prstGeom prst="rect">
            <a:avLst/>
          </a:prstGeom>
        </p:spPr>
      </p:pic>
      <p:pic>
        <p:nvPicPr>
          <p:cNvPr id="35" name="Graphic 34" descr="Checkmark with solid fill">
            <a:extLst>
              <a:ext uri="{FF2B5EF4-FFF2-40B4-BE49-F238E27FC236}">
                <a16:creationId xmlns:a16="http://schemas.microsoft.com/office/drawing/2014/main" id="{05818026-445D-D245-AB26-B3348DCEA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4089" y="1103228"/>
            <a:ext cx="706492" cy="706492"/>
          </a:xfrm>
          <a:prstGeom prst="rect">
            <a:avLst/>
          </a:prstGeom>
        </p:spPr>
      </p:pic>
      <p:pic>
        <p:nvPicPr>
          <p:cNvPr id="38" name="Graphic 37" descr="Badge Cross with solid fill">
            <a:extLst>
              <a:ext uri="{FF2B5EF4-FFF2-40B4-BE49-F238E27FC236}">
                <a16:creationId xmlns:a16="http://schemas.microsoft.com/office/drawing/2014/main" id="{F2B7F0A0-6098-E5BF-ABEA-E7020D4464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1079" y="3793649"/>
            <a:ext cx="914400" cy="914400"/>
          </a:xfrm>
          <a:prstGeom prst="rect">
            <a:avLst/>
          </a:prstGeom>
        </p:spPr>
      </p:pic>
      <p:pic>
        <p:nvPicPr>
          <p:cNvPr id="39" name="Graphic 38" descr="Badge Cross with solid fill">
            <a:extLst>
              <a:ext uri="{FF2B5EF4-FFF2-40B4-BE49-F238E27FC236}">
                <a16:creationId xmlns:a16="http://schemas.microsoft.com/office/drawing/2014/main" id="{E48F4151-5CCB-6F2A-D94F-670E66CA6D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6541" y="4642592"/>
            <a:ext cx="914400" cy="914400"/>
          </a:xfrm>
          <a:prstGeom prst="rect">
            <a:avLst/>
          </a:prstGeom>
        </p:spPr>
      </p:pic>
      <p:pic>
        <p:nvPicPr>
          <p:cNvPr id="41" name="Graphic 40" descr="Badge Cross with solid fill">
            <a:extLst>
              <a:ext uri="{FF2B5EF4-FFF2-40B4-BE49-F238E27FC236}">
                <a16:creationId xmlns:a16="http://schemas.microsoft.com/office/drawing/2014/main" id="{3D20E167-6ACD-47C6-B5A7-0F46F52C46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9685" y="5615593"/>
            <a:ext cx="914400" cy="914400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9AD17A2B-AE45-966B-1161-056560D4202A}"/>
              </a:ext>
            </a:extLst>
          </p:cNvPr>
          <p:cNvSpPr/>
          <p:nvPr/>
        </p:nvSpPr>
        <p:spPr>
          <a:xfrm>
            <a:off x="-12129219" y="970420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52BDC2F-2E25-DC7A-6305-15573E695FE6}"/>
              </a:ext>
            </a:extLst>
          </p:cNvPr>
          <p:cNvSpPr/>
          <p:nvPr/>
        </p:nvSpPr>
        <p:spPr>
          <a:xfrm>
            <a:off x="-12141009" y="1915735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4829127-6A2B-1048-59BD-252D5429D512}"/>
              </a:ext>
            </a:extLst>
          </p:cNvPr>
          <p:cNvSpPr/>
          <p:nvPr/>
        </p:nvSpPr>
        <p:spPr>
          <a:xfrm>
            <a:off x="-12141009" y="2850295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39DD9B1-49FD-C5E7-3C74-B1B593F25A0B}"/>
              </a:ext>
            </a:extLst>
          </p:cNvPr>
          <p:cNvSpPr/>
          <p:nvPr/>
        </p:nvSpPr>
        <p:spPr>
          <a:xfrm>
            <a:off x="-12149542" y="3775961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692429D-CF7F-3B96-D6D1-0CAE95A324ED}"/>
              </a:ext>
            </a:extLst>
          </p:cNvPr>
          <p:cNvSpPr/>
          <p:nvPr/>
        </p:nvSpPr>
        <p:spPr>
          <a:xfrm>
            <a:off x="-12172941" y="4728940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CA9C9A8-C11C-3E9F-16B7-7DB896C62CCB}"/>
              </a:ext>
            </a:extLst>
          </p:cNvPr>
          <p:cNvSpPr/>
          <p:nvPr/>
        </p:nvSpPr>
        <p:spPr>
          <a:xfrm>
            <a:off x="-12154264" y="5668045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pic>
        <p:nvPicPr>
          <p:cNvPr id="74" name="Graphic 73" descr="Badge Cross with solid fill">
            <a:extLst>
              <a:ext uri="{FF2B5EF4-FFF2-40B4-BE49-F238E27FC236}">
                <a16:creationId xmlns:a16="http://schemas.microsoft.com/office/drawing/2014/main" id="{52FD27AF-FA7D-E8A5-4466-8DD30CC21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2542" y="1836510"/>
            <a:ext cx="914400" cy="914400"/>
          </a:xfrm>
          <a:prstGeom prst="rect">
            <a:avLst/>
          </a:prstGeom>
        </p:spPr>
      </p:pic>
      <p:pic>
        <p:nvPicPr>
          <p:cNvPr id="75" name="Graphic 74" descr="Badge Cross with solid fill">
            <a:extLst>
              <a:ext uri="{FF2B5EF4-FFF2-40B4-BE49-F238E27FC236}">
                <a16:creationId xmlns:a16="http://schemas.microsoft.com/office/drawing/2014/main" id="{A3D80085-AD5A-D48F-44DA-00661542C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2542" y="912228"/>
            <a:ext cx="914400" cy="914400"/>
          </a:xfrm>
          <a:prstGeom prst="rect">
            <a:avLst/>
          </a:prstGeom>
        </p:spPr>
      </p:pic>
      <p:pic>
        <p:nvPicPr>
          <p:cNvPr id="76" name="Graphic 75" descr="Badge Cross with solid fill">
            <a:extLst>
              <a:ext uri="{FF2B5EF4-FFF2-40B4-BE49-F238E27FC236}">
                <a16:creationId xmlns:a16="http://schemas.microsoft.com/office/drawing/2014/main" id="{12C0C88C-397F-5BBD-2009-C3939F06BA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50017" y="4645748"/>
            <a:ext cx="914400" cy="914400"/>
          </a:xfrm>
          <a:prstGeom prst="rect">
            <a:avLst/>
          </a:prstGeom>
        </p:spPr>
      </p:pic>
      <p:pic>
        <p:nvPicPr>
          <p:cNvPr id="78" name="Graphic 77" descr="Badge Cross with solid fill">
            <a:extLst>
              <a:ext uri="{FF2B5EF4-FFF2-40B4-BE49-F238E27FC236}">
                <a16:creationId xmlns:a16="http://schemas.microsoft.com/office/drawing/2014/main" id="{A0DDDA24-3A14-127A-0630-8186630803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36576" y="5548421"/>
            <a:ext cx="914400" cy="914400"/>
          </a:xfrm>
          <a:prstGeom prst="rect">
            <a:avLst/>
          </a:prstGeom>
        </p:spPr>
      </p:pic>
      <p:pic>
        <p:nvPicPr>
          <p:cNvPr id="103" name="Graphic 102" descr="Checkmark with solid fill">
            <a:extLst>
              <a:ext uri="{FF2B5EF4-FFF2-40B4-BE49-F238E27FC236}">
                <a16:creationId xmlns:a16="http://schemas.microsoft.com/office/drawing/2014/main" id="{6F79D0B0-8103-91BE-C0CC-215BC2C05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6496" y="2877133"/>
            <a:ext cx="706492" cy="706492"/>
          </a:xfrm>
          <a:prstGeom prst="rect">
            <a:avLst/>
          </a:prstGeom>
        </p:spPr>
      </p:pic>
      <p:pic>
        <p:nvPicPr>
          <p:cNvPr id="104" name="Graphic 103" descr="Checkmark with solid fill">
            <a:extLst>
              <a:ext uri="{FF2B5EF4-FFF2-40B4-BE49-F238E27FC236}">
                <a16:creationId xmlns:a16="http://schemas.microsoft.com/office/drawing/2014/main" id="{C848B1F5-2D29-2827-07B0-2E3075D9E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8470" y="3886831"/>
            <a:ext cx="706492" cy="706492"/>
          </a:xfrm>
          <a:prstGeom prst="rect">
            <a:avLst/>
          </a:prstGeom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79F87835-40EF-CF7E-B6B7-5BE283B860AB}"/>
              </a:ext>
            </a:extLst>
          </p:cNvPr>
          <p:cNvSpPr/>
          <p:nvPr/>
        </p:nvSpPr>
        <p:spPr>
          <a:xfrm>
            <a:off x="-9134923" y="982604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C93B9DF-494E-D0B3-DF74-9ADC292D1D98}"/>
              </a:ext>
            </a:extLst>
          </p:cNvPr>
          <p:cNvSpPr/>
          <p:nvPr/>
        </p:nvSpPr>
        <p:spPr>
          <a:xfrm>
            <a:off x="-9134923" y="1906886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5C28663-347A-0659-FE80-30FCBC5C489A}"/>
              </a:ext>
            </a:extLst>
          </p:cNvPr>
          <p:cNvSpPr/>
          <p:nvPr/>
        </p:nvSpPr>
        <p:spPr>
          <a:xfrm>
            <a:off x="-9132182" y="2840097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A3A5F78-9600-618D-4C55-FE74FCA3F58D}"/>
              </a:ext>
            </a:extLst>
          </p:cNvPr>
          <p:cNvSpPr/>
          <p:nvPr/>
        </p:nvSpPr>
        <p:spPr>
          <a:xfrm>
            <a:off x="-9141276" y="3798568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7433163-E64B-68AD-1AE2-7150AA873A71}"/>
              </a:ext>
            </a:extLst>
          </p:cNvPr>
          <p:cNvSpPr/>
          <p:nvPr/>
        </p:nvSpPr>
        <p:spPr>
          <a:xfrm>
            <a:off x="-9141276" y="4735749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C76031E-7DB2-D83E-2032-CD8097DA0801}"/>
              </a:ext>
            </a:extLst>
          </p:cNvPr>
          <p:cNvSpPr/>
          <p:nvPr/>
        </p:nvSpPr>
        <p:spPr>
          <a:xfrm>
            <a:off x="-9134549" y="5681489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pic>
        <p:nvPicPr>
          <p:cNvPr id="105" name="Graphic 104" descr="Badge Cross with solid fill">
            <a:extLst>
              <a:ext uri="{FF2B5EF4-FFF2-40B4-BE49-F238E27FC236}">
                <a16:creationId xmlns:a16="http://schemas.microsoft.com/office/drawing/2014/main" id="{88DA14B5-A2AA-5AF7-B588-E968400F8A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80082" y="1866693"/>
            <a:ext cx="914400" cy="914400"/>
          </a:xfrm>
          <a:prstGeom prst="rect">
            <a:avLst/>
          </a:prstGeom>
        </p:spPr>
      </p:pic>
      <p:pic>
        <p:nvPicPr>
          <p:cNvPr id="106" name="Graphic 105" descr="Badge Cross with solid fill">
            <a:extLst>
              <a:ext uri="{FF2B5EF4-FFF2-40B4-BE49-F238E27FC236}">
                <a16:creationId xmlns:a16="http://schemas.microsoft.com/office/drawing/2014/main" id="{9F479DC5-096A-F33D-F923-BC276B3EDE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0936" y="900930"/>
            <a:ext cx="914400" cy="914400"/>
          </a:xfrm>
          <a:prstGeom prst="rect">
            <a:avLst/>
          </a:prstGeom>
        </p:spPr>
      </p:pic>
      <p:pic>
        <p:nvPicPr>
          <p:cNvPr id="107" name="Graphic 106" descr="Badge Cross with solid fill">
            <a:extLst>
              <a:ext uri="{FF2B5EF4-FFF2-40B4-BE49-F238E27FC236}">
                <a16:creationId xmlns:a16="http://schemas.microsoft.com/office/drawing/2014/main" id="{21EFD94C-E39B-178B-E1ED-5846CEED6D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39315" y="4574173"/>
            <a:ext cx="914400" cy="914400"/>
          </a:xfrm>
          <a:prstGeom prst="rect">
            <a:avLst/>
          </a:prstGeom>
        </p:spPr>
      </p:pic>
      <p:pic>
        <p:nvPicPr>
          <p:cNvPr id="108" name="Graphic 107" descr="Badge Cross with solid fill">
            <a:extLst>
              <a:ext uri="{FF2B5EF4-FFF2-40B4-BE49-F238E27FC236}">
                <a16:creationId xmlns:a16="http://schemas.microsoft.com/office/drawing/2014/main" id="{C4884C87-C3E0-EF09-89F6-ADE0102FBF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4222" y="5528638"/>
            <a:ext cx="914400" cy="914400"/>
          </a:xfrm>
          <a:prstGeom prst="rect">
            <a:avLst/>
          </a:prstGeom>
        </p:spPr>
      </p:pic>
      <p:pic>
        <p:nvPicPr>
          <p:cNvPr id="109" name="Graphic 108" descr="Checkmark with solid fill">
            <a:extLst>
              <a:ext uri="{FF2B5EF4-FFF2-40B4-BE49-F238E27FC236}">
                <a16:creationId xmlns:a16="http://schemas.microsoft.com/office/drawing/2014/main" id="{8B69839B-EE8C-8968-EF21-3B6D7E5E0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2868" y="2841822"/>
            <a:ext cx="706492" cy="706492"/>
          </a:xfrm>
          <a:prstGeom prst="rect">
            <a:avLst/>
          </a:prstGeom>
        </p:spPr>
      </p:pic>
      <p:pic>
        <p:nvPicPr>
          <p:cNvPr id="110" name="Graphic 109" descr="Checkmark with solid fill">
            <a:extLst>
              <a:ext uri="{FF2B5EF4-FFF2-40B4-BE49-F238E27FC236}">
                <a16:creationId xmlns:a16="http://schemas.microsoft.com/office/drawing/2014/main" id="{B0D9F626-C60A-1D48-0335-7146550E4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3269" y="3820228"/>
            <a:ext cx="706492" cy="7064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910E45E-A8D6-3B19-04C5-471ACE8E478E}"/>
              </a:ext>
            </a:extLst>
          </p:cNvPr>
          <p:cNvSpPr/>
          <p:nvPr/>
        </p:nvSpPr>
        <p:spPr>
          <a:xfrm>
            <a:off x="-4875416" y="4725966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7C235D-B431-CA9E-A06C-F86770930043}"/>
              </a:ext>
            </a:extLst>
          </p:cNvPr>
          <p:cNvSpPr/>
          <p:nvPr/>
        </p:nvSpPr>
        <p:spPr>
          <a:xfrm>
            <a:off x="-4875416" y="3786650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D90B7F-A5E1-EE07-4D76-1DF76B222C4D}"/>
              </a:ext>
            </a:extLst>
          </p:cNvPr>
          <p:cNvSpPr/>
          <p:nvPr/>
        </p:nvSpPr>
        <p:spPr>
          <a:xfrm>
            <a:off x="-4875417" y="2850824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84DC8D-2C57-87ED-01D4-C72E5DFC62AB}"/>
              </a:ext>
            </a:extLst>
          </p:cNvPr>
          <p:cNvSpPr/>
          <p:nvPr/>
        </p:nvSpPr>
        <p:spPr>
          <a:xfrm>
            <a:off x="-4862353" y="1909286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74CBA40-9048-C50F-2EA9-BCF97375B486}"/>
              </a:ext>
            </a:extLst>
          </p:cNvPr>
          <p:cNvSpPr/>
          <p:nvPr/>
        </p:nvSpPr>
        <p:spPr>
          <a:xfrm>
            <a:off x="-4862352" y="975856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2B02251-44BB-FA61-3965-73B3D8650BE1}"/>
              </a:ext>
            </a:extLst>
          </p:cNvPr>
          <p:cNvSpPr/>
          <p:nvPr/>
        </p:nvSpPr>
        <p:spPr>
          <a:xfrm>
            <a:off x="-4875418" y="5669375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836AECC-ED57-C26B-3DB2-D1FE96403352}"/>
              </a:ext>
            </a:extLst>
          </p:cNvPr>
          <p:cNvSpPr/>
          <p:nvPr/>
        </p:nvSpPr>
        <p:spPr>
          <a:xfrm>
            <a:off x="-1879093" y="4725966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EC4B4F-91AA-5B51-AD1A-EF4B037111DF}"/>
              </a:ext>
            </a:extLst>
          </p:cNvPr>
          <p:cNvSpPr/>
          <p:nvPr/>
        </p:nvSpPr>
        <p:spPr>
          <a:xfrm>
            <a:off x="-1879093" y="3786650"/>
            <a:ext cx="1432563" cy="84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product_4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08B248F-3861-9CE8-9B7B-A2CA6FE8C8DA}"/>
              </a:ext>
            </a:extLst>
          </p:cNvPr>
          <p:cNvSpPr/>
          <p:nvPr/>
        </p:nvSpPr>
        <p:spPr>
          <a:xfrm>
            <a:off x="-1879094" y="2850824"/>
            <a:ext cx="1432563" cy="844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product_3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6F89095-9EEF-AD65-9B87-C1C5314E3349}"/>
              </a:ext>
            </a:extLst>
          </p:cNvPr>
          <p:cNvSpPr/>
          <p:nvPr/>
        </p:nvSpPr>
        <p:spPr>
          <a:xfrm>
            <a:off x="-1866030" y="1909286"/>
            <a:ext cx="1432563" cy="844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C136746-9EA6-71BE-8729-C0CC52FB0302}"/>
              </a:ext>
            </a:extLst>
          </p:cNvPr>
          <p:cNvSpPr/>
          <p:nvPr/>
        </p:nvSpPr>
        <p:spPr>
          <a:xfrm>
            <a:off x="-1866029" y="975856"/>
            <a:ext cx="1432563" cy="844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4DDA09C-9186-A4BD-57DA-F8D979DB64D5}"/>
              </a:ext>
            </a:extLst>
          </p:cNvPr>
          <p:cNvSpPr/>
          <p:nvPr/>
        </p:nvSpPr>
        <p:spPr>
          <a:xfrm>
            <a:off x="-1879095" y="5669375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01B30BF-1121-A4A6-5A60-FC24F1B8CAF7}"/>
              </a:ext>
            </a:extLst>
          </p:cNvPr>
          <p:cNvSpPr/>
          <p:nvPr/>
        </p:nvSpPr>
        <p:spPr>
          <a:xfrm>
            <a:off x="-6307981" y="965696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BDDAD5C-84BD-5CEF-C4F6-29DF5AC20294}"/>
              </a:ext>
            </a:extLst>
          </p:cNvPr>
          <p:cNvSpPr/>
          <p:nvPr/>
        </p:nvSpPr>
        <p:spPr>
          <a:xfrm>
            <a:off x="-6300076" y="1907415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6A7BE74-EC57-15E8-67A1-3A01907DD23A}"/>
              </a:ext>
            </a:extLst>
          </p:cNvPr>
          <p:cNvSpPr/>
          <p:nvPr/>
        </p:nvSpPr>
        <p:spPr>
          <a:xfrm>
            <a:off x="-6287632" y="2862797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95F2452-1378-F368-8C41-9FF5EA1FEFC0}"/>
              </a:ext>
            </a:extLst>
          </p:cNvPr>
          <p:cNvSpPr/>
          <p:nvPr/>
        </p:nvSpPr>
        <p:spPr>
          <a:xfrm>
            <a:off x="-6298287" y="3776490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6EE740A-BB74-383F-324F-EE7E44AD2C08}"/>
              </a:ext>
            </a:extLst>
          </p:cNvPr>
          <p:cNvSpPr/>
          <p:nvPr/>
        </p:nvSpPr>
        <p:spPr>
          <a:xfrm>
            <a:off x="-6307982" y="4744413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5E7B1EE-3F29-8AED-8D24-D18056155773}"/>
              </a:ext>
            </a:extLst>
          </p:cNvPr>
          <p:cNvSpPr/>
          <p:nvPr/>
        </p:nvSpPr>
        <p:spPr>
          <a:xfrm>
            <a:off x="-6307982" y="5659215"/>
            <a:ext cx="1432563" cy="844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product_…</a:t>
            </a:r>
          </a:p>
        </p:txBody>
      </p:sp>
      <p:pic>
        <p:nvPicPr>
          <p:cNvPr id="91" name="Graphic 90" descr="Badge Cross with solid fill">
            <a:extLst>
              <a:ext uri="{FF2B5EF4-FFF2-40B4-BE49-F238E27FC236}">
                <a16:creationId xmlns:a16="http://schemas.microsoft.com/office/drawing/2014/main" id="{78D4E49A-F241-BE51-565E-78B0CF44AD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59365" y="914717"/>
            <a:ext cx="914400" cy="914400"/>
          </a:xfrm>
          <a:prstGeom prst="rect">
            <a:avLst/>
          </a:prstGeom>
        </p:spPr>
      </p:pic>
      <p:pic>
        <p:nvPicPr>
          <p:cNvPr id="92" name="Graphic 91" descr="Badge Cross with solid fill">
            <a:extLst>
              <a:ext uri="{FF2B5EF4-FFF2-40B4-BE49-F238E27FC236}">
                <a16:creationId xmlns:a16="http://schemas.microsoft.com/office/drawing/2014/main" id="{E65C8E9B-B7C4-219E-F28C-695EA64E60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74799" y="5488573"/>
            <a:ext cx="914400" cy="914400"/>
          </a:xfrm>
          <a:prstGeom prst="rect">
            <a:avLst/>
          </a:prstGeom>
        </p:spPr>
      </p:pic>
      <p:pic>
        <p:nvPicPr>
          <p:cNvPr id="93" name="Graphic 92" descr="Badge Cross with solid fill">
            <a:extLst>
              <a:ext uri="{FF2B5EF4-FFF2-40B4-BE49-F238E27FC236}">
                <a16:creationId xmlns:a16="http://schemas.microsoft.com/office/drawing/2014/main" id="{B8B3FED8-F05C-B31E-3E32-C647BF6147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50876" y="1836510"/>
            <a:ext cx="914400" cy="914400"/>
          </a:xfrm>
          <a:prstGeom prst="rect">
            <a:avLst/>
          </a:prstGeom>
        </p:spPr>
      </p:pic>
      <p:pic>
        <p:nvPicPr>
          <p:cNvPr id="94" name="Graphic 93" descr="Badge Cross with solid fill">
            <a:extLst>
              <a:ext uri="{FF2B5EF4-FFF2-40B4-BE49-F238E27FC236}">
                <a16:creationId xmlns:a16="http://schemas.microsoft.com/office/drawing/2014/main" id="{5A81FB58-275F-CFC4-91B2-E666C03C1C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60404" y="2682640"/>
            <a:ext cx="914400" cy="914400"/>
          </a:xfrm>
          <a:prstGeom prst="rect">
            <a:avLst/>
          </a:prstGeom>
        </p:spPr>
      </p:pic>
      <p:pic>
        <p:nvPicPr>
          <p:cNvPr id="96" name="Graphic 95" descr="Badge Cross with solid fill">
            <a:extLst>
              <a:ext uri="{FF2B5EF4-FFF2-40B4-BE49-F238E27FC236}">
                <a16:creationId xmlns:a16="http://schemas.microsoft.com/office/drawing/2014/main" id="{3E56F5DB-8656-4363-02EA-E282E008CB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0242" y="3770257"/>
            <a:ext cx="914400" cy="914400"/>
          </a:xfrm>
          <a:prstGeom prst="rect">
            <a:avLst/>
          </a:prstGeom>
        </p:spPr>
      </p:pic>
      <p:pic>
        <p:nvPicPr>
          <p:cNvPr id="124" name="Graphic 123" descr="Checkmark with solid fill">
            <a:extLst>
              <a:ext uri="{FF2B5EF4-FFF2-40B4-BE49-F238E27FC236}">
                <a16:creationId xmlns:a16="http://schemas.microsoft.com/office/drawing/2014/main" id="{9AD769C0-2D0E-6E72-74CF-F029D5D9C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2556" y="4776815"/>
            <a:ext cx="706492" cy="706492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151A5592-FD8A-49E0-28B4-EE413FCFC4B2}"/>
              </a:ext>
            </a:extLst>
          </p:cNvPr>
          <p:cNvSpPr/>
          <p:nvPr/>
        </p:nvSpPr>
        <p:spPr>
          <a:xfrm>
            <a:off x="-3298595" y="965696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A8E470E-C078-CB7C-CF26-74E93AD9C23A}"/>
              </a:ext>
            </a:extLst>
          </p:cNvPr>
          <p:cNvSpPr/>
          <p:nvPr/>
        </p:nvSpPr>
        <p:spPr>
          <a:xfrm>
            <a:off x="-3311658" y="1901881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C94F2ED-D5D5-65CD-2FFE-796B9D5D828E}"/>
              </a:ext>
            </a:extLst>
          </p:cNvPr>
          <p:cNvSpPr/>
          <p:nvPr/>
        </p:nvSpPr>
        <p:spPr>
          <a:xfrm>
            <a:off x="-3311658" y="2866636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0A25938-FE21-C613-4FD5-02083A567717}"/>
              </a:ext>
            </a:extLst>
          </p:cNvPr>
          <p:cNvSpPr/>
          <p:nvPr/>
        </p:nvSpPr>
        <p:spPr>
          <a:xfrm>
            <a:off x="-3303084" y="3770905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ACBE994-9263-9230-41D3-2358F5772193}"/>
              </a:ext>
            </a:extLst>
          </p:cNvPr>
          <p:cNvSpPr/>
          <p:nvPr/>
        </p:nvSpPr>
        <p:spPr>
          <a:xfrm>
            <a:off x="-3270344" y="5672887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E5489EE-E874-071A-9EBD-1420402553ED}"/>
              </a:ext>
            </a:extLst>
          </p:cNvPr>
          <p:cNvSpPr/>
          <p:nvPr/>
        </p:nvSpPr>
        <p:spPr>
          <a:xfrm>
            <a:off x="-3303084" y="4715806"/>
            <a:ext cx="1432563" cy="84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product_2362</a:t>
            </a:r>
          </a:p>
        </p:txBody>
      </p:sp>
      <p:pic>
        <p:nvPicPr>
          <p:cNvPr id="132" name="Graphic 131" descr="Badge Cross with solid fill">
            <a:extLst>
              <a:ext uri="{FF2B5EF4-FFF2-40B4-BE49-F238E27FC236}">
                <a16:creationId xmlns:a16="http://schemas.microsoft.com/office/drawing/2014/main" id="{2BE01F41-3B12-98BC-A7B6-6CA68F90F1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2842" y="940139"/>
            <a:ext cx="914400" cy="914400"/>
          </a:xfrm>
          <a:prstGeom prst="rect">
            <a:avLst/>
          </a:prstGeom>
        </p:spPr>
      </p:pic>
      <p:pic>
        <p:nvPicPr>
          <p:cNvPr id="133" name="Graphic 132" descr="Badge Cross with solid fill">
            <a:extLst>
              <a:ext uri="{FF2B5EF4-FFF2-40B4-BE49-F238E27FC236}">
                <a16:creationId xmlns:a16="http://schemas.microsoft.com/office/drawing/2014/main" id="{82BE834E-5630-8F12-78F0-D8520E91FD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9507" y="1819351"/>
            <a:ext cx="914400" cy="914400"/>
          </a:xfrm>
          <a:prstGeom prst="rect">
            <a:avLst/>
          </a:prstGeom>
        </p:spPr>
      </p:pic>
      <p:pic>
        <p:nvPicPr>
          <p:cNvPr id="70" name="Graphic 69" descr="Badge Cross with solid fill">
            <a:extLst>
              <a:ext uri="{FF2B5EF4-FFF2-40B4-BE49-F238E27FC236}">
                <a16:creationId xmlns:a16="http://schemas.microsoft.com/office/drawing/2014/main" id="{1BA509F2-4028-2B18-D82E-097321BE89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1933" y="2670688"/>
            <a:ext cx="914400" cy="914400"/>
          </a:xfrm>
          <a:prstGeom prst="rect">
            <a:avLst/>
          </a:prstGeom>
        </p:spPr>
      </p:pic>
      <p:pic>
        <p:nvPicPr>
          <p:cNvPr id="71" name="Graphic 70" descr="Badge Cross with solid fill">
            <a:extLst>
              <a:ext uri="{FF2B5EF4-FFF2-40B4-BE49-F238E27FC236}">
                <a16:creationId xmlns:a16="http://schemas.microsoft.com/office/drawing/2014/main" id="{FA8185CF-5D85-E6C0-CDED-B0528867D9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16248" y="3628407"/>
            <a:ext cx="914400" cy="914400"/>
          </a:xfrm>
          <a:prstGeom prst="rect">
            <a:avLst/>
          </a:prstGeom>
        </p:spPr>
      </p:pic>
      <p:pic>
        <p:nvPicPr>
          <p:cNvPr id="134" name="Graphic 133" descr="Badge Cross with solid fill">
            <a:extLst>
              <a:ext uri="{FF2B5EF4-FFF2-40B4-BE49-F238E27FC236}">
                <a16:creationId xmlns:a16="http://schemas.microsoft.com/office/drawing/2014/main" id="{9961024F-0129-19FB-5C4B-1BBF8FA1B6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70568" y="4500337"/>
            <a:ext cx="914400" cy="914400"/>
          </a:xfrm>
          <a:prstGeom prst="rect">
            <a:avLst/>
          </a:prstGeom>
        </p:spPr>
      </p:pic>
      <p:pic>
        <p:nvPicPr>
          <p:cNvPr id="135" name="Graphic 134" descr="Checkmark with solid fill">
            <a:extLst>
              <a:ext uri="{FF2B5EF4-FFF2-40B4-BE49-F238E27FC236}">
                <a16:creationId xmlns:a16="http://schemas.microsoft.com/office/drawing/2014/main" id="{42C6E616-3364-14AF-EA08-13AB75DC9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2870" y="5615593"/>
            <a:ext cx="706492" cy="706492"/>
          </a:xfrm>
          <a:prstGeom prst="rect">
            <a:avLst/>
          </a:prstGeom>
        </p:spPr>
      </p:pic>
      <p:pic>
        <p:nvPicPr>
          <p:cNvPr id="31" name="Picture 30" descr="Index of /Identidades-De-Instancia/ITESO/Logos ITESO/">
            <a:extLst>
              <a:ext uri="{FF2B5EF4-FFF2-40B4-BE49-F238E27FC236}">
                <a16:creationId xmlns:a16="http://schemas.microsoft.com/office/drawing/2014/main" id="{19EB468F-5F84-8C82-4E53-79F77FE2DB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1130950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398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6C3CC-78CB-8526-1172-C0D11A809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C4AD9F-9ED3-27D4-0B35-2E37B30BD31A}"/>
              </a:ext>
            </a:extLst>
          </p:cNvPr>
          <p:cNvSpPr txBox="1"/>
          <p:nvPr/>
        </p:nvSpPr>
        <p:spPr>
          <a:xfrm>
            <a:off x="782320" y="14710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Idea: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C38DF6-2DA8-FA8C-75E5-D34E452F1987}"/>
              </a:ext>
            </a:extLst>
          </p:cNvPr>
          <p:cNvSpPr txBox="1"/>
          <p:nvPr/>
        </p:nvSpPr>
        <p:spPr>
          <a:xfrm>
            <a:off x="3637282" y="392363"/>
            <a:ext cx="7853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Comparaci</a:t>
            </a:r>
            <a:r>
              <a:rPr lang="es-MX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ón</a:t>
            </a:r>
            <a:r>
              <a:rPr lang="es-MX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de productos. 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2E5B5134-EF36-98EB-7D4A-A680CA9C1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636" y="1103228"/>
            <a:ext cx="706492" cy="706492"/>
          </a:xfrm>
          <a:prstGeom prst="rect">
            <a:avLst/>
          </a:prstGeom>
        </p:spPr>
      </p:pic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29B7B480-F963-2398-5EB8-D03C26839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035" y="1976148"/>
            <a:ext cx="706492" cy="706492"/>
          </a:xfrm>
          <a:prstGeom prst="rect">
            <a:avLst/>
          </a:prstGeom>
        </p:spPr>
      </p:pic>
      <p:pic>
        <p:nvPicPr>
          <p:cNvPr id="24" name="Graphic 23" descr="Badge Cross with solid fill">
            <a:extLst>
              <a:ext uri="{FF2B5EF4-FFF2-40B4-BE49-F238E27FC236}">
                <a16:creationId xmlns:a16="http://schemas.microsoft.com/office/drawing/2014/main" id="{381B452C-DB20-4030-EF91-4B527E6F25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672" y="2827609"/>
            <a:ext cx="914400" cy="914400"/>
          </a:xfrm>
          <a:prstGeom prst="rect">
            <a:avLst/>
          </a:prstGeom>
        </p:spPr>
      </p:pic>
      <p:pic>
        <p:nvPicPr>
          <p:cNvPr id="25" name="Graphic 24" descr="Badge Cross with solid fill">
            <a:extLst>
              <a:ext uri="{FF2B5EF4-FFF2-40B4-BE49-F238E27FC236}">
                <a16:creationId xmlns:a16="http://schemas.microsoft.com/office/drawing/2014/main" id="{17B5E9E5-0E28-9AD7-1795-6111879A6E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0255" y="3700529"/>
            <a:ext cx="914400" cy="914400"/>
          </a:xfrm>
          <a:prstGeom prst="rect">
            <a:avLst/>
          </a:prstGeom>
        </p:spPr>
      </p:pic>
      <p:pic>
        <p:nvPicPr>
          <p:cNvPr id="26" name="Graphic 25" descr="Badge Cross with solid fill">
            <a:extLst>
              <a:ext uri="{FF2B5EF4-FFF2-40B4-BE49-F238E27FC236}">
                <a16:creationId xmlns:a16="http://schemas.microsoft.com/office/drawing/2014/main" id="{0DAAF83A-F087-3B00-F9D6-C27625EF2A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567" y="4579570"/>
            <a:ext cx="914400" cy="914400"/>
          </a:xfrm>
          <a:prstGeom prst="rect">
            <a:avLst/>
          </a:prstGeom>
        </p:spPr>
      </p:pic>
      <p:pic>
        <p:nvPicPr>
          <p:cNvPr id="27" name="Graphic 26" descr="Badge Cross with solid fill">
            <a:extLst>
              <a:ext uri="{FF2B5EF4-FFF2-40B4-BE49-F238E27FC236}">
                <a16:creationId xmlns:a16="http://schemas.microsoft.com/office/drawing/2014/main" id="{EAEA80A5-248A-89DC-8F9E-F40A28F05F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79" y="5651458"/>
            <a:ext cx="914400" cy="914400"/>
          </a:xfrm>
          <a:prstGeom prst="rect">
            <a:avLst/>
          </a:prstGeom>
        </p:spPr>
      </p:pic>
      <p:pic>
        <p:nvPicPr>
          <p:cNvPr id="37" name="Graphic 36" descr="Badge Cross with solid fill">
            <a:extLst>
              <a:ext uri="{FF2B5EF4-FFF2-40B4-BE49-F238E27FC236}">
                <a16:creationId xmlns:a16="http://schemas.microsoft.com/office/drawing/2014/main" id="{AF3DB4FB-0A0A-6C68-C64E-695712E058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1079" y="2809930"/>
            <a:ext cx="914400" cy="914400"/>
          </a:xfrm>
          <a:prstGeom prst="rect">
            <a:avLst/>
          </a:prstGeom>
        </p:spPr>
      </p:pic>
      <p:pic>
        <p:nvPicPr>
          <p:cNvPr id="36" name="Graphic 35" descr="Checkmark with solid fill">
            <a:extLst>
              <a:ext uri="{FF2B5EF4-FFF2-40B4-BE49-F238E27FC236}">
                <a16:creationId xmlns:a16="http://schemas.microsoft.com/office/drawing/2014/main" id="{0D529B13-6D53-679D-7F98-A2AF40812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4089" y="1956352"/>
            <a:ext cx="706492" cy="706492"/>
          </a:xfrm>
          <a:prstGeom prst="rect">
            <a:avLst/>
          </a:prstGeom>
        </p:spPr>
      </p:pic>
      <p:pic>
        <p:nvPicPr>
          <p:cNvPr id="35" name="Graphic 34" descr="Checkmark with solid fill">
            <a:extLst>
              <a:ext uri="{FF2B5EF4-FFF2-40B4-BE49-F238E27FC236}">
                <a16:creationId xmlns:a16="http://schemas.microsoft.com/office/drawing/2014/main" id="{ECD2FECA-2B6E-052A-0ACF-D642DC9D6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4089" y="1103228"/>
            <a:ext cx="706492" cy="706492"/>
          </a:xfrm>
          <a:prstGeom prst="rect">
            <a:avLst/>
          </a:prstGeom>
        </p:spPr>
      </p:pic>
      <p:pic>
        <p:nvPicPr>
          <p:cNvPr id="38" name="Graphic 37" descr="Badge Cross with solid fill">
            <a:extLst>
              <a:ext uri="{FF2B5EF4-FFF2-40B4-BE49-F238E27FC236}">
                <a16:creationId xmlns:a16="http://schemas.microsoft.com/office/drawing/2014/main" id="{F9A1BA39-19D7-3BD3-ECD9-66AD040403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1079" y="3793649"/>
            <a:ext cx="914400" cy="914400"/>
          </a:xfrm>
          <a:prstGeom prst="rect">
            <a:avLst/>
          </a:prstGeom>
        </p:spPr>
      </p:pic>
      <p:pic>
        <p:nvPicPr>
          <p:cNvPr id="39" name="Graphic 38" descr="Badge Cross with solid fill">
            <a:extLst>
              <a:ext uri="{FF2B5EF4-FFF2-40B4-BE49-F238E27FC236}">
                <a16:creationId xmlns:a16="http://schemas.microsoft.com/office/drawing/2014/main" id="{1795ABB5-416B-FE5B-6384-0DF0856D07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6541" y="4642592"/>
            <a:ext cx="914400" cy="914400"/>
          </a:xfrm>
          <a:prstGeom prst="rect">
            <a:avLst/>
          </a:prstGeom>
        </p:spPr>
      </p:pic>
      <p:pic>
        <p:nvPicPr>
          <p:cNvPr id="41" name="Graphic 40" descr="Badge Cross with solid fill">
            <a:extLst>
              <a:ext uri="{FF2B5EF4-FFF2-40B4-BE49-F238E27FC236}">
                <a16:creationId xmlns:a16="http://schemas.microsoft.com/office/drawing/2014/main" id="{DEBEB690-2DCF-CC9B-ACE9-C970F5EA67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9685" y="5615593"/>
            <a:ext cx="914400" cy="914400"/>
          </a:xfrm>
          <a:prstGeom prst="rect">
            <a:avLst/>
          </a:prstGeom>
        </p:spPr>
      </p:pic>
      <p:pic>
        <p:nvPicPr>
          <p:cNvPr id="74" name="Graphic 73" descr="Badge Cross with solid fill">
            <a:extLst>
              <a:ext uri="{FF2B5EF4-FFF2-40B4-BE49-F238E27FC236}">
                <a16:creationId xmlns:a16="http://schemas.microsoft.com/office/drawing/2014/main" id="{D9E8A438-CB10-0BC7-62DC-5D9CDFCC47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2542" y="1836510"/>
            <a:ext cx="914400" cy="914400"/>
          </a:xfrm>
          <a:prstGeom prst="rect">
            <a:avLst/>
          </a:prstGeom>
        </p:spPr>
      </p:pic>
      <p:pic>
        <p:nvPicPr>
          <p:cNvPr id="75" name="Graphic 74" descr="Badge Cross with solid fill">
            <a:extLst>
              <a:ext uri="{FF2B5EF4-FFF2-40B4-BE49-F238E27FC236}">
                <a16:creationId xmlns:a16="http://schemas.microsoft.com/office/drawing/2014/main" id="{12E08327-95CC-206A-1D01-1A9B75B45E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2542" y="912228"/>
            <a:ext cx="914400" cy="914400"/>
          </a:xfrm>
          <a:prstGeom prst="rect">
            <a:avLst/>
          </a:prstGeom>
        </p:spPr>
      </p:pic>
      <p:pic>
        <p:nvPicPr>
          <p:cNvPr id="76" name="Graphic 75" descr="Badge Cross with solid fill">
            <a:extLst>
              <a:ext uri="{FF2B5EF4-FFF2-40B4-BE49-F238E27FC236}">
                <a16:creationId xmlns:a16="http://schemas.microsoft.com/office/drawing/2014/main" id="{9285D5B8-99AA-D110-5847-8DAE537281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50017" y="4645748"/>
            <a:ext cx="914400" cy="914400"/>
          </a:xfrm>
          <a:prstGeom prst="rect">
            <a:avLst/>
          </a:prstGeom>
        </p:spPr>
      </p:pic>
      <p:pic>
        <p:nvPicPr>
          <p:cNvPr id="78" name="Graphic 77" descr="Badge Cross with solid fill">
            <a:extLst>
              <a:ext uri="{FF2B5EF4-FFF2-40B4-BE49-F238E27FC236}">
                <a16:creationId xmlns:a16="http://schemas.microsoft.com/office/drawing/2014/main" id="{25C53FAB-2A57-DB02-C039-E71420DE97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36576" y="5548421"/>
            <a:ext cx="914400" cy="914400"/>
          </a:xfrm>
          <a:prstGeom prst="rect">
            <a:avLst/>
          </a:prstGeom>
        </p:spPr>
      </p:pic>
      <p:pic>
        <p:nvPicPr>
          <p:cNvPr id="103" name="Graphic 102" descr="Checkmark with solid fill">
            <a:extLst>
              <a:ext uri="{FF2B5EF4-FFF2-40B4-BE49-F238E27FC236}">
                <a16:creationId xmlns:a16="http://schemas.microsoft.com/office/drawing/2014/main" id="{57086B5F-16FC-FF6D-5255-1F3C64924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6496" y="2877133"/>
            <a:ext cx="706492" cy="706492"/>
          </a:xfrm>
          <a:prstGeom prst="rect">
            <a:avLst/>
          </a:prstGeom>
        </p:spPr>
      </p:pic>
      <p:pic>
        <p:nvPicPr>
          <p:cNvPr id="104" name="Graphic 103" descr="Checkmark with solid fill">
            <a:extLst>
              <a:ext uri="{FF2B5EF4-FFF2-40B4-BE49-F238E27FC236}">
                <a16:creationId xmlns:a16="http://schemas.microsoft.com/office/drawing/2014/main" id="{DA7D870F-6CCE-7A26-C13E-015E2528F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8470" y="3886831"/>
            <a:ext cx="706492" cy="706492"/>
          </a:xfrm>
          <a:prstGeom prst="rect">
            <a:avLst/>
          </a:prstGeom>
        </p:spPr>
      </p:pic>
      <p:pic>
        <p:nvPicPr>
          <p:cNvPr id="105" name="Graphic 104" descr="Badge Cross with solid fill">
            <a:extLst>
              <a:ext uri="{FF2B5EF4-FFF2-40B4-BE49-F238E27FC236}">
                <a16:creationId xmlns:a16="http://schemas.microsoft.com/office/drawing/2014/main" id="{B2212720-300D-6D3F-000D-95B51C46E3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80082" y="1866693"/>
            <a:ext cx="914400" cy="914400"/>
          </a:xfrm>
          <a:prstGeom prst="rect">
            <a:avLst/>
          </a:prstGeom>
        </p:spPr>
      </p:pic>
      <p:pic>
        <p:nvPicPr>
          <p:cNvPr id="106" name="Graphic 105" descr="Badge Cross with solid fill">
            <a:extLst>
              <a:ext uri="{FF2B5EF4-FFF2-40B4-BE49-F238E27FC236}">
                <a16:creationId xmlns:a16="http://schemas.microsoft.com/office/drawing/2014/main" id="{43385403-C303-3DB9-22CC-996E9BD113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0936" y="900930"/>
            <a:ext cx="914400" cy="914400"/>
          </a:xfrm>
          <a:prstGeom prst="rect">
            <a:avLst/>
          </a:prstGeom>
        </p:spPr>
      </p:pic>
      <p:pic>
        <p:nvPicPr>
          <p:cNvPr id="107" name="Graphic 106" descr="Badge Cross with solid fill">
            <a:extLst>
              <a:ext uri="{FF2B5EF4-FFF2-40B4-BE49-F238E27FC236}">
                <a16:creationId xmlns:a16="http://schemas.microsoft.com/office/drawing/2014/main" id="{F0867248-715E-9B8E-4C0A-49FF656840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39315" y="4574173"/>
            <a:ext cx="914400" cy="914400"/>
          </a:xfrm>
          <a:prstGeom prst="rect">
            <a:avLst/>
          </a:prstGeom>
        </p:spPr>
      </p:pic>
      <p:pic>
        <p:nvPicPr>
          <p:cNvPr id="108" name="Graphic 107" descr="Badge Cross with solid fill">
            <a:extLst>
              <a:ext uri="{FF2B5EF4-FFF2-40B4-BE49-F238E27FC236}">
                <a16:creationId xmlns:a16="http://schemas.microsoft.com/office/drawing/2014/main" id="{BBB6CF72-8ECF-69A5-6A1F-E724183C86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4222" y="5528638"/>
            <a:ext cx="914400" cy="914400"/>
          </a:xfrm>
          <a:prstGeom prst="rect">
            <a:avLst/>
          </a:prstGeom>
        </p:spPr>
      </p:pic>
      <p:pic>
        <p:nvPicPr>
          <p:cNvPr id="109" name="Graphic 108" descr="Checkmark with solid fill">
            <a:extLst>
              <a:ext uri="{FF2B5EF4-FFF2-40B4-BE49-F238E27FC236}">
                <a16:creationId xmlns:a16="http://schemas.microsoft.com/office/drawing/2014/main" id="{086442B9-579E-4430-58F2-29D28C3B3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2868" y="2841822"/>
            <a:ext cx="706492" cy="706492"/>
          </a:xfrm>
          <a:prstGeom prst="rect">
            <a:avLst/>
          </a:prstGeom>
        </p:spPr>
      </p:pic>
      <p:pic>
        <p:nvPicPr>
          <p:cNvPr id="110" name="Graphic 109" descr="Checkmark with solid fill">
            <a:extLst>
              <a:ext uri="{FF2B5EF4-FFF2-40B4-BE49-F238E27FC236}">
                <a16:creationId xmlns:a16="http://schemas.microsoft.com/office/drawing/2014/main" id="{C7FD1830-01E6-3981-6F39-5FFBF8CCD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3269" y="3820228"/>
            <a:ext cx="706492" cy="706492"/>
          </a:xfrm>
          <a:prstGeom prst="rect">
            <a:avLst/>
          </a:prstGeom>
        </p:spPr>
      </p:pic>
      <p:pic>
        <p:nvPicPr>
          <p:cNvPr id="91" name="Graphic 90" descr="Badge Cross with solid fill">
            <a:extLst>
              <a:ext uri="{FF2B5EF4-FFF2-40B4-BE49-F238E27FC236}">
                <a16:creationId xmlns:a16="http://schemas.microsoft.com/office/drawing/2014/main" id="{5900B493-C1EA-2B74-DFE9-D89FACF42D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59365" y="914717"/>
            <a:ext cx="914400" cy="914400"/>
          </a:xfrm>
          <a:prstGeom prst="rect">
            <a:avLst/>
          </a:prstGeom>
        </p:spPr>
      </p:pic>
      <p:pic>
        <p:nvPicPr>
          <p:cNvPr id="92" name="Graphic 91" descr="Badge Cross with solid fill">
            <a:extLst>
              <a:ext uri="{FF2B5EF4-FFF2-40B4-BE49-F238E27FC236}">
                <a16:creationId xmlns:a16="http://schemas.microsoft.com/office/drawing/2014/main" id="{83780813-1461-E4A3-15A0-03C9CE872E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74799" y="5488573"/>
            <a:ext cx="914400" cy="914400"/>
          </a:xfrm>
          <a:prstGeom prst="rect">
            <a:avLst/>
          </a:prstGeom>
        </p:spPr>
      </p:pic>
      <p:pic>
        <p:nvPicPr>
          <p:cNvPr id="93" name="Graphic 92" descr="Badge Cross with solid fill">
            <a:extLst>
              <a:ext uri="{FF2B5EF4-FFF2-40B4-BE49-F238E27FC236}">
                <a16:creationId xmlns:a16="http://schemas.microsoft.com/office/drawing/2014/main" id="{4F1C66E9-A590-D8E0-051C-1F2F2DDF6F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50876" y="1836510"/>
            <a:ext cx="914400" cy="914400"/>
          </a:xfrm>
          <a:prstGeom prst="rect">
            <a:avLst/>
          </a:prstGeom>
        </p:spPr>
      </p:pic>
      <p:pic>
        <p:nvPicPr>
          <p:cNvPr id="94" name="Graphic 93" descr="Badge Cross with solid fill">
            <a:extLst>
              <a:ext uri="{FF2B5EF4-FFF2-40B4-BE49-F238E27FC236}">
                <a16:creationId xmlns:a16="http://schemas.microsoft.com/office/drawing/2014/main" id="{A3CFE51D-278A-C0F5-B81A-52F9F0B2C3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60404" y="2682640"/>
            <a:ext cx="914400" cy="914400"/>
          </a:xfrm>
          <a:prstGeom prst="rect">
            <a:avLst/>
          </a:prstGeom>
        </p:spPr>
      </p:pic>
      <p:pic>
        <p:nvPicPr>
          <p:cNvPr id="96" name="Graphic 95" descr="Badge Cross with solid fill">
            <a:extLst>
              <a:ext uri="{FF2B5EF4-FFF2-40B4-BE49-F238E27FC236}">
                <a16:creationId xmlns:a16="http://schemas.microsoft.com/office/drawing/2014/main" id="{EBAD3CE0-46BB-4EC6-EF57-7E33036A4F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0242" y="3770257"/>
            <a:ext cx="914400" cy="914400"/>
          </a:xfrm>
          <a:prstGeom prst="rect">
            <a:avLst/>
          </a:prstGeom>
        </p:spPr>
      </p:pic>
      <p:pic>
        <p:nvPicPr>
          <p:cNvPr id="124" name="Graphic 123" descr="Checkmark with solid fill">
            <a:extLst>
              <a:ext uri="{FF2B5EF4-FFF2-40B4-BE49-F238E27FC236}">
                <a16:creationId xmlns:a16="http://schemas.microsoft.com/office/drawing/2014/main" id="{C18730DB-B6B0-61EF-3BC5-8082587EB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2556" y="4776815"/>
            <a:ext cx="706492" cy="706492"/>
          </a:xfrm>
          <a:prstGeom prst="rect">
            <a:avLst/>
          </a:prstGeom>
        </p:spPr>
      </p:pic>
      <p:pic>
        <p:nvPicPr>
          <p:cNvPr id="132" name="Graphic 131" descr="Badge Cross with solid fill">
            <a:extLst>
              <a:ext uri="{FF2B5EF4-FFF2-40B4-BE49-F238E27FC236}">
                <a16:creationId xmlns:a16="http://schemas.microsoft.com/office/drawing/2014/main" id="{E2492FA4-2207-F138-5CAC-1C879389E9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2842" y="940139"/>
            <a:ext cx="914400" cy="914400"/>
          </a:xfrm>
          <a:prstGeom prst="rect">
            <a:avLst/>
          </a:prstGeom>
        </p:spPr>
      </p:pic>
      <p:pic>
        <p:nvPicPr>
          <p:cNvPr id="133" name="Graphic 132" descr="Badge Cross with solid fill">
            <a:extLst>
              <a:ext uri="{FF2B5EF4-FFF2-40B4-BE49-F238E27FC236}">
                <a16:creationId xmlns:a16="http://schemas.microsoft.com/office/drawing/2014/main" id="{79B251F7-D4DC-BA01-74F9-1EED126ED0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9507" y="1819351"/>
            <a:ext cx="914400" cy="914400"/>
          </a:xfrm>
          <a:prstGeom prst="rect">
            <a:avLst/>
          </a:prstGeom>
        </p:spPr>
      </p:pic>
      <p:pic>
        <p:nvPicPr>
          <p:cNvPr id="70" name="Graphic 69" descr="Badge Cross with solid fill">
            <a:extLst>
              <a:ext uri="{FF2B5EF4-FFF2-40B4-BE49-F238E27FC236}">
                <a16:creationId xmlns:a16="http://schemas.microsoft.com/office/drawing/2014/main" id="{C533889D-CAEC-CF92-6FF3-91EA90790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1933" y="2670688"/>
            <a:ext cx="914400" cy="914400"/>
          </a:xfrm>
          <a:prstGeom prst="rect">
            <a:avLst/>
          </a:prstGeom>
        </p:spPr>
      </p:pic>
      <p:pic>
        <p:nvPicPr>
          <p:cNvPr id="71" name="Graphic 70" descr="Badge Cross with solid fill">
            <a:extLst>
              <a:ext uri="{FF2B5EF4-FFF2-40B4-BE49-F238E27FC236}">
                <a16:creationId xmlns:a16="http://schemas.microsoft.com/office/drawing/2014/main" id="{A37E791F-1D11-132C-5DF8-4A84F634A7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16248" y="3628407"/>
            <a:ext cx="914400" cy="914400"/>
          </a:xfrm>
          <a:prstGeom prst="rect">
            <a:avLst/>
          </a:prstGeom>
        </p:spPr>
      </p:pic>
      <p:pic>
        <p:nvPicPr>
          <p:cNvPr id="134" name="Graphic 133" descr="Badge Cross with solid fill">
            <a:extLst>
              <a:ext uri="{FF2B5EF4-FFF2-40B4-BE49-F238E27FC236}">
                <a16:creationId xmlns:a16="http://schemas.microsoft.com/office/drawing/2014/main" id="{899A605A-4FEA-7FFD-76DE-0974B82D42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70568" y="4500337"/>
            <a:ext cx="914400" cy="914400"/>
          </a:xfrm>
          <a:prstGeom prst="rect">
            <a:avLst/>
          </a:prstGeom>
        </p:spPr>
      </p:pic>
      <p:pic>
        <p:nvPicPr>
          <p:cNvPr id="135" name="Graphic 134" descr="Checkmark with solid fill">
            <a:extLst>
              <a:ext uri="{FF2B5EF4-FFF2-40B4-BE49-F238E27FC236}">
                <a16:creationId xmlns:a16="http://schemas.microsoft.com/office/drawing/2014/main" id="{47439AD5-E1A4-5D12-1553-AF76E54CA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2870" y="5615593"/>
            <a:ext cx="706492" cy="706492"/>
          </a:xfrm>
          <a:prstGeom prst="rect">
            <a:avLst/>
          </a:prstGeom>
        </p:spPr>
      </p:pic>
      <p:sp>
        <p:nvSpPr>
          <p:cNvPr id="151" name="Oval 150">
            <a:extLst>
              <a:ext uri="{FF2B5EF4-FFF2-40B4-BE49-F238E27FC236}">
                <a16:creationId xmlns:a16="http://schemas.microsoft.com/office/drawing/2014/main" id="{C7A60009-E2D3-2FEA-4600-1B0675BE0A52}"/>
              </a:ext>
            </a:extLst>
          </p:cNvPr>
          <p:cNvSpPr/>
          <p:nvPr/>
        </p:nvSpPr>
        <p:spPr>
          <a:xfrm>
            <a:off x="219219" y="928666"/>
            <a:ext cx="1973175" cy="18574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4F944DC9-5413-2382-59A7-B3B7DF934002}"/>
              </a:ext>
            </a:extLst>
          </p:cNvPr>
          <p:cNvSpPr/>
          <p:nvPr/>
        </p:nvSpPr>
        <p:spPr>
          <a:xfrm>
            <a:off x="2247251" y="2752781"/>
            <a:ext cx="1973175" cy="18574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5A17EACE-3FCF-7785-2623-2989CEEB4090}"/>
              </a:ext>
            </a:extLst>
          </p:cNvPr>
          <p:cNvSpPr/>
          <p:nvPr/>
        </p:nvSpPr>
        <p:spPr>
          <a:xfrm>
            <a:off x="4184283" y="4633325"/>
            <a:ext cx="892244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EB8D56A9-6E04-618E-D4E8-AE81702397DE}"/>
              </a:ext>
            </a:extLst>
          </p:cNvPr>
          <p:cNvSpPr/>
          <p:nvPr/>
        </p:nvSpPr>
        <p:spPr>
          <a:xfrm>
            <a:off x="5084625" y="5483307"/>
            <a:ext cx="892244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4DCB93A-4DA2-D71E-1B6C-27D2B216DB8E}"/>
              </a:ext>
            </a:extLst>
          </p:cNvPr>
          <p:cNvSpPr txBox="1"/>
          <p:nvPr/>
        </p:nvSpPr>
        <p:spPr>
          <a:xfrm>
            <a:off x="6464633" y="2021095"/>
            <a:ext cx="4881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 </a:t>
            </a:r>
            <a:r>
              <a:rPr lang="en-US" dirty="0" err="1"/>
              <a:t>puede</a:t>
            </a:r>
            <a:r>
              <a:rPr lang="en-US" dirty="0"/>
              <a:t> observer un </a:t>
            </a:r>
            <a:r>
              <a:rPr lang="en-US" dirty="0" err="1"/>
              <a:t>desbalance</a:t>
            </a:r>
            <a:r>
              <a:rPr lang="en-US" dirty="0"/>
              <a:t> </a:t>
            </a:r>
            <a:r>
              <a:rPr lang="en-US" dirty="0" err="1"/>
              <a:t>respecto</a:t>
            </a:r>
            <a:r>
              <a:rPr lang="en-US" dirty="0"/>
              <a:t> a lo que es similar, y a lo que no lo es: </a:t>
            </a:r>
          </a:p>
          <a:p>
            <a:endParaRPr lang="en-US" b="1" dirty="0"/>
          </a:p>
          <a:p>
            <a:r>
              <a:rPr lang="en-US" b="1" dirty="0"/>
              <a:t>Hay </a:t>
            </a:r>
            <a:r>
              <a:rPr lang="en-US" b="1" dirty="0" err="1"/>
              <a:t>muchos</a:t>
            </a:r>
            <a:r>
              <a:rPr lang="en-US" b="1" dirty="0"/>
              <a:t> m</a:t>
            </a:r>
            <a:r>
              <a:rPr lang="es-MX" b="1" dirty="0" err="1"/>
              <a:t>ás</a:t>
            </a:r>
            <a:r>
              <a:rPr lang="es-MX" b="1" dirty="0"/>
              <a:t> casos de productos que no son similares entre si, comparando respecto a los que en efecto, son similares.</a:t>
            </a:r>
            <a:endParaRPr lang="en-US" b="1" dirty="0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3A57CFE7-8969-2129-545C-9130191D8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216797"/>
              </p:ext>
            </p:extLst>
          </p:nvPr>
        </p:nvGraphicFramePr>
        <p:xfrm>
          <a:off x="-3169923" y="5035527"/>
          <a:ext cx="3071222" cy="13853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35611">
                  <a:extLst>
                    <a:ext uri="{9D8B030D-6E8A-4147-A177-3AD203B41FA5}">
                      <a16:colId xmlns:a16="http://schemas.microsoft.com/office/drawing/2014/main" val="19855842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598709765"/>
                    </a:ext>
                  </a:extLst>
                </a:gridCol>
              </a:tblGrid>
              <a:tr h="351440">
                <a:tc>
                  <a:txBody>
                    <a:bodyPr/>
                    <a:lstStyle/>
                    <a:p>
                      <a:r>
                        <a:rPr lang="es-MX" sz="1600" dirty="0" err="1"/>
                        <a:t>food_category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fdc_id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8044"/>
                  </a:ext>
                </a:extLst>
              </a:tr>
              <a:tr h="615019">
                <a:tc>
                  <a:txBody>
                    <a:bodyPr/>
                    <a:lstStyle/>
                    <a:p>
                      <a:r>
                        <a:rPr lang="es-MX" dirty="0" err="1"/>
                        <a:t>All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other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categories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49114"/>
                  </a:ext>
                </a:extLst>
              </a:tr>
              <a:tr h="379522">
                <a:tc>
                  <a:txBody>
                    <a:bodyPr/>
                    <a:lstStyle/>
                    <a:p>
                      <a:r>
                        <a:rPr lang="es-MX" dirty="0" err="1"/>
                        <a:t>Category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last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2362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640266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D41CB58-F83A-E740-4FDF-46BE93D6F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280345"/>
              </p:ext>
            </p:extLst>
          </p:nvPr>
        </p:nvGraphicFramePr>
        <p:xfrm>
          <a:off x="-3169920" y="2919984"/>
          <a:ext cx="3071222" cy="25369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35611">
                  <a:extLst>
                    <a:ext uri="{9D8B030D-6E8A-4147-A177-3AD203B41FA5}">
                      <a16:colId xmlns:a16="http://schemas.microsoft.com/office/drawing/2014/main" val="19855842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598709765"/>
                    </a:ext>
                  </a:extLst>
                </a:gridCol>
              </a:tblGrid>
              <a:tr h="440944">
                <a:tc>
                  <a:txBody>
                    <a:bodyPr/>
                    <a:lstStyle/>
                    <a:p>
                      <a:r>
                        <a:rPr lang="es-MX" sz="1600" dirty="0" err="1"/>
                        <a:t>food_category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fdc_id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8044"/>
                  </a:ext>
                </a:extLst>
              </a:tr>
              <a:tr h="937768">
                <a:tc rowSpan="2">
                  <a:txBody>
                    <a:bodyPr/>
                    <a:lstStyle/>
                    <a:p>
                      <a:r>
                        <a:rPr lang="es-MX" dirty="0" err="1"/>
                        <a:t>Category</a:t>
                      </a:r>
                      <a:r>
                        <a:rPr lang="es-MX" dirty="0"/>
                        <a:t>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3</a:t>
                      </a:r>
                    </a:p>
                    <a:p>
                      <a:endParaRPr lang="es-MX" dirty="0"/>
                    </a:p>
                    <a:p>
                      <a:endParaRPr lang="es-MX" sz="1600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49114"/>
                  </a:ext>
                </a:extLst>
              </a:tr>
              <a:tr h="93776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205113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A74C11C3-9CCA-3F84-2C4C-B659922B3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637047"/>
              </p:ext>
            </p:extLst>
          </p:nvPr>
        </p:nvGraphicFramePr>
        <p:xfrm>
          <a:off x="-3169920" y="1056640"/>
          <a:ext cx="3071222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611">
                  <a:extLst>
                    <a:ext uri="{9D8B030D-6E8A-4147-A177-3AD203B41FA5}">
                      <a16:colId xmlns:a16="http://schemas.microsoft.com/office/drawing/2014/main" val="19855842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598709765"/>
                    </a:ext>
                  </a:extLst>
                </a:gridCol>
              </a:tblGrid>
              <a:tr h="440944">
                <a:tc>
                  <a:txBody>
                    <a:bodyPr/>
                    <a:lstStyle/>
                    <a:p>
                      <a:r>
                        <a:rPr lang="es-MX" sz="1600" dirty="0" err="1"/>
                        <a:t>food_category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fdc_id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8044"/>
                  </a:ext>
                </a:extLst>
              </a:tr>
              <a:tr h="937768">
                <a:tc rowSpan="2">
                  <a:txBody>
                    <a:bodyPr/>
                    <a:lstStyle/>
                    <a:p>
                      <a:r>
                        <a:rPr lang="es-MX" dirty="0" err="1"/>
                        <a:t>Category</a:t>
                      </a:r>
                      <a:r>
                        <a:rPr lang="es-MX" dirty="0"/>
                        <a:t>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49114"/>
                  </a:ext>
                </a:extLst>
              </a:tr>
              <a:tr h="93776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205113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43D55CCF-1463-B41F-9CB9-87156025E1F1}"/>
              </a:ext>
            </a:extLst>
          </p:cNvPr>
          <p:cNvSpPr txBox="1"/>
          <p:nvPr/>
        </p:nvSpPr>
        <p:spPr>
          <a:xfrm>
            <a:off x="-7827748" y="2214880"/>
            <a:ext cx="42744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Estructura de ideas:</a:t>
            </a:r>
          </a:p>
          <a:p>
            <a:pPr marL="342900" indent="-342900">
              <a:buAutoNum type="arabicParenR"/>
            </a:pPr>
            <a:r>
              <a:rPr lang="es-MX" dirty="0">
                <a:solidFill>
                  <a:schemeClr val="bg1"/>
                </a:solidFill>
              </a:rPr>
              <a:t>Se van a comparar todas las combinaciones posibles de productos por pares. </a:t>
            </a:r>
          </a:p>
          <a:p>
            <a:pPr marL="342900" indent="-342900">
              <a:buAutoNum type="arabicParenR"/>
            </a:pPr>
            <a:r>
              <a:rPr lang="es-MX" dirty="0">
                <a:solidFill>
                  <a:schemeClr val="bg1"/>
                </a:solidFill>
              </a:rPr>
              <a:t>Si dos productos pertenecen a la misma categoría, entonces son similares.</a:t>
            </a:r>
          </a:p>
          <a:p>
            <a:pPr marL="342900" indent="-342900">
              <a:buAutoNum type="arabicParenR"/>
            </a:pPr>
            <a:r>
              <a:rPr lang="es-MX" dirty="0">
                <a:solidFill>
                  <a:schemeClr val="bg1"/>
                </a:solidFill>
              </a:rPr>
              <a:t>Si estos productos </a:t>
            </a:r>
            <a:r>
              <a:rPr lang="es-MX" b="1" dirty="0">
                <a:solidFill>
                  <a:schemeClr val="bg1"/>
                </a:solidFill>
              </a:rPr>
              <a:t>no</a:t>
            </a:r>
            <a:r>
              <a:rPr lang="es-MX" dirty="0">
                <a:solidFill>
                  <a:schemeClr val="bg1"/>
                </a:solidFill>
              </a:rPr>
              <a:t> pertenecen a la misma categoría entonces son distintos.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3" name="Picture 42" descr="Index of /Identidades-De-Instancia/ITESO/Logos ITESO/">
            <a:extLst>
              <a:ext uri="{FF2B5EF4-FFF2-40B4-BE49-F238E27FC236}">
                <a16:creationId xmlns:a16="http://schemas.microsoft.com/office/drawing/2014/main" id="{21C22F9C-6C0F-4C98-76E7-4BDAAABCF0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1130950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258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64750-1DCB-4549-0DE7-D38620A03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4E5EAC-A12D-D5C4-CF81-A7B0F51D5DE9}"/>
              </a:ext>
            </a:extLst>
          </p:cNvPr>
          <p:cNvSpPr txBox="1"/>
          <p:nvPr/>
        </p:nvSpPr>
        <p:spPr>
          <a:xfrm>
            <a:off x="782320" y="14710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Idea: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CBF717-B21B-00DE-B0BD-CBDA54E6920E}"/>
              </a:ext>
            </a:extLst>
          </p:cNvPr>
          <p:cNvSpPr txBox="1"/>
          <p:nvPr/>
        </p:nvSpPr>
        <p:spPr>
          <a:xfrm>
            <a:off x="3637282" y="392363"/>
            <a:ext cx="7853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Comparaci</a:t>
            </a:r>
            <a:r>
              <a:rPr lang="es-MX" dirty="0" err="1">
                <a:solidFill>
                  <a:schemeClr val="bg1"/>
                </a:solidFill>
              </a:rPr>
              <a:t>ón</a:t>
            </a:r>
            <a:r>
              <a:rPr lang="es-MX" dirty="0">
                <a:solidFill>
                  <a:schemeClr val="bg1"/>
                </a:solidFill>
              </a:rPr>
              <a:t> de productos.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DC8B2-2710-7E22-B724-B97D0CD85EC7}"/>
              </a:ext>
            </a:extLst>
          </p:cNvPr>
          <p:cNvSpPr txBox="1"/>
          <p:nvPr/>
        </p:nvSpPr>
        <p:spPr>
          <a:xfrm>
            <a:off x="4288682" y="1878171"/>
            <a:ext cx="42744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Estructura de ideas:</a:t>
            </a:r>
          </a:p>
          <a:p>
            <a:pPr marL="342900" indent="-342900">
              <a:buAutoNum type="arabicParenR"/>
            </a:pPr>
            <a:r>
              <a:rPr lang="es-MX" dirty="0">
                <a:solidFill>
                  <a:schemeClr val="bg1"/>
                </a:solidFill>
              </a:rPr>
              <a:t>Se van a comparar todas las combinaciones posibles de productos por pares. </a:t>
            </a:r>
          </a:p>
          <a:p>
            <a:pPr marL="342900" indent="-342900">
              <a:buAutoNum type="arabicParenR"/>
            </a:pPr>
            <a:r>
              <a:rPr lang="es-MX" dirty="0">
                <a:solidFill>
                  <a:schemeClr val="bg1"/>
                </a:solidFill>
              </a:rPr>
              <a:t>Si dos productos pertenecen a la misma categoría, entonces son similares.</a:t>
            </a:r>
          </a:p>
          <a:p>
            <a:pPr marL="342900" indent="-342900">
              <a:buAutoNum type="arabicParenR"/>
            </a:pPr>
            <a:r>
              <a:rPr lang="es-MX" dirty="0">
                <a:solidFill>
                  <a:schemeClr val="bg1"/>
                </a:solidFill>
              </a:rPr>
              <a:t>Si estos productos </a:t>
            </a:r>
            <a:r>
              <a:rPr lang="es-MX" b="1" dirty="0">
                <a:solidFill>
                  <a:schemeClr val="bg1"/>
                </a:solidFill>
              </a:rPr>
              <a:t>no</a:t>
            </a:r>
            <a:r>
              <a:rPr lang="es-MX" dirty="0">
                <a:solidFill>
                  <a:schemeClr val="bg1"/>
                </a:solidFill>
              </a:rPr>
              <a:t> pertenecen a la misma categoría entonces son distintos.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 descr="Index of /Identidades-De-Instancia/ITESO/Logos ITESO/">
            <a:extLst>
              <a:ext uri="{FF2B5EF4-FFF2-40B4-BE49-F238E27FC236}">
                <a16:creationId xmlns:a16="http://schemas.microsoft.com/office/drawing/2014/main" id="{6EA62E67-4731-5233-DDDE-3202CB5C3D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47ECC3-0668-143F-E612-BEF8132C4963}"/>
              </a:ext>
            </a:extLst>
          </p:cNvPr>
          <p:cNvSpPr txBox="1"/>
          <p:nvPr/>
        </p:nvSpPr>
        <p:spPr>
          <a:xfrm>
            <a:off x="4126120" y="462715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Esto generará un conjunto de datos con una cantidad de filas equivalente a las filas actuales al cuadrado:</a:t>
            </a:r>
          </a:p>
          <a:p>
            <a:endParaRPr lang="es-MX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s-MX" dirty="0"/>
              <a:t> n</a:t>
            </a:r>
            <a:r>
              <a:rPr lang="en-US" dirty="0"/>
              <a:t>*n = n^2 = 2362^2</a:t>
            </a:r>
            <a:r>
              <a:rPr lang="es-MX" dirty="0"/>
              <a:t> = </a:t>
            </a:r>
            <a:r>
              <a:rPr lang="en-US" b="1" i="0" dirty="0">
                <a:effectLst/>
                <a:latin typeface="arial" panose="020B0604020202020204" pitchFamily="34" charset="0"/>
              </a:rPr>
              <a:t>5579044</a:t>
            </a:r>
            <a:endParaRPr lang="es-MX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574DB44-7F01-D8EE-139D-EF5070070A52}"/>
              </a:ext>
            </a:extLst>
          </p:cNvPr>
          <p:cNvGraphicFramePr>
            <a:graphicFrameLocks noGrp="1"/>
          </p:cNvGraphicFramePr>
          <p:nvPr/>
        </p:nvGraphicFramePr>
        <p:xfrm>
          <a:off x="742837" y="5035527"/>
          <a:ext cx="3071222" cy="13853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35611">
                  <a:extLst>
                    <a:ext uri="{9D8B030D-6E8A-4147-A177-3AD203B41FA5}">
                      <a16:colId xmlns:a16="http://schemas.microsoft.com/office/drawing/2014/main" val="19855842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598709765"/>
                    </a:ext>
                  </a:extLst>
                </a:gridCol>
              </a:tblGrid>
              <a:tr h="351440">
                <a:tc>
                  <a:txBody>
                    <a:bodyPr/>
                    <a:lstStyle/>
                    <a:p>
                      <a:r>
                        <a:rPr lang="es-MX" sz="1600" dirty="0" err="1"/>
                        <a:t>food_category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fdc_id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8044"/>
                  </a:ext>
                </a:extLst>
              </a:tr>
              <a:tr h="615019">
                <a:tc>
                  <a:txBody>
                    <a:bodyPr/>
                    <a:lstStyle/>
                    <a:p>
                      <a:r>
                        <a:rPr lang="es-MX" dirty="0" err="1"/>
                        <a:t>All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other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categories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49114"/>
                  </a:ext>
                </a:extLst>
              </a:tr>
              <a:tr h="379522">
                <a:tc>
                  <a:txBody>
                    <a:bodyPr/>
                    <a:lstStyle/>
                    <a:p>
                      <a:r>
                        <a:rPr lang="es-MX" dirty="0" err="1"/>
                        <a:t>Category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last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2362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64026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535F194-D2E7-AD5D-3C7A-7480B15E8AF1}"/>
              </a:ext>
            </a:extLst>
          </p:cNvPr>
          <p:cNvGraphicFramePr>
            <a:graphicFrameLocks noGrp="1"/>
          </p:cNvGraphicFramePr>
          <p:nvPr/>
        </p:nvGraphicFramePr>
        <p:xfrm>
          <a:off x="742840" y="2919984"/>
          <a:ext cx="3071222" cy="25369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35611">
                  <a:extLst>
                    <a:ext uri="{9D8B030D-6E8A-4147-A177-3AD203B41FA5}">
                      <a16:colId xmlns:a16="http://schemas.microsoft.com/office/drawing/2014/main" val="19855842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598709765"/>
                    </a:ext>
                  </a:extLst>
                </a:gridCol>
              </a:tblGrid>
              <a:tr h="440944">
                <a:tc>
                  <a:txBody>
                    <a:bodyPr/>
                    <a:lstStyle/>
                    <a:p>
                      <a:r>
                        <a:rPr lang="es-MX" sz="1600" dirty="0" err="1"/>
                        <a:t>food_category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fdc_id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8044"/>
                  </a:ext>
                </a:extLst>
              </a:tr>
              <a:tr h="937768">
                <a:tc rowSpan="2">
                  <a:txBody>
                    <a:bodyPr/>
                    <a:lstStyle/>
                    <a:p>
                      <a:r>
                        <a:rPr lang="es-MX" dirty="0" err="1"/>
                        <a:t>Category</a:t>
                      </a:r>
                      <a:r>
                        <a:rPr lang="es-MX" dirty="0"/>
                        <a:t>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3</a:t>
                      </a:r>
                    </a:p>
                    <a:p>
                      <a:endParaRPr lang="es-MX" dirty="0"/>
                    </a:p>
                    <a:p>
                      <a:endParaRPr lang="es-MX" sz="1600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49114"/>
                  </a:ext>
                </a:extLst>
              </a:tr>
              <a:tr h="93776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20511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7ABF6BC-C634-3733-1DF5-7E2B3AEFB31E}"/>
              </a:ext>
            </a:extLst>
          </p:cNvPr>
          <p:cNvGraphicFramePr>
            <a:graphicFrameLocks noGrp="1"/>
          </p:cNvGraphicFramePr>
          <p:nvPr/>
        </p:nvGraphicFramePr>
        <p:xfrm>
          <a:off x="742840" y="1056640"/>
          <a:ext cx="3071222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611">
                  <a:extLst>
                    <a:ext uri="{9D8B030D-6E8A-4147-A177-3AD203B41FA5}">
                      <a16:colId xmlns:a16="http://schemas.microsoft.com/office/drawing/2014/main" val="19855842"/>
                    </a:ext>
                  </a:extLst>
                </a:gridCol>
                <a:gridCol w="1535611">
                  <a:extLst>
                    <a:ext uri="{9D8B030D-6E8A-4147-A177-3AD203B41FA5}">
                      <a16:colId xmlns:a16="http://schemas.microsoft.com/office/drawing/2014/main" val="2598709765"/>
                    </a:ext>
                  </a:extLst>
                </a:gridCol>
              </a:tblGrid>
              <a:tr h="440944">
                <a:tc>
                  <a:txBody>
                    <a:bodyPr/>
                    <a:lstStyle/>
                    <a:p>
                      <a:r>
                        <a:rPr lang="es-MX" sz="1600" dirty="0" err="1"/>
                        <a:t>food_category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fdc_id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8044"/>
                  </a:ext>
                </a:extLst>
              </a:tr>
              <a:tr h="937768">
                <a:tc rowSpan="2">
                  <a:txBody>
                    <a:bodyPr/>
                    <a:lstStyle/>
                    <a:p>
                      <a:r>
                        <a:rPr lang="es-MX" dirty="0" err="1"/>
                        <a:t>Category</a:t>
                      </a:r>
                      <a:r>
                        <a:rPr lang="es-MX" dirty="0"/>
                        <a:t>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49114"/>
                  </a:ext>
                </a:extLst>
              </a:tr>
              <a:tr h="93776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Product</a:t>
                      </a:r>
                      <a:r>
                        <a:rPr lang="es-MX" dirty="0"/>
                        <a:t>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205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295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6A10F-E76A-C6CD-B96F-5B40B6D3C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D451F6-760D-179B-CB23-21AB6C801D1C}"/>
              </a:ext>
            </a:extLst>
          </p:cNvPr>
          <p:cNvSpPr txBox="1"/>
          <p:nvPr/>
        </p:nvSpPr>
        <p:spPr>
          <a:xfrm>
            <a:off x="361950" y="46730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5579044 </a:t>
            </a:r>
            <a:r>
              <a:rPr lang="en-US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ejemplos</a:t>
            </a:r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(o </a:t>
            </a:r>
            <a:r>
              <a:rPr lang="en-US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filas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AD5D0-97C9-4616-1FCA-78A850804D2C}"/>
              </a:ext>
            </a:extLst>
          </p:cNvPr>
          <p:cNvSpPr txBox="1"/>
          <p:nvPr/>
        </p:nvSpPr>
        <p:spPr>
          <a:xfrm>
            <a:off x="773442" y="839561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Idea: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6A2299-EBD0-4362-CCD5-9EFEF1EEA88F}"/>
              </a:ext>
            </a:extLst>
          </p:cNvPr>
          <p:cNvSpPr txBox="1"/>
          <p:nvPr/>
        </p:nvSpPr>
        <p:spPr>
          <a:xfrm>
            <a:off x="391159" y="1901309"/>
            <a:ext cx="9448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 </a:t>
            </a:r>
            <a:r>
              <a:rPr lang="en-US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hacer</a:t>
            </a:r>
            <a:r>
              <a:rPr lang="en-US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las </a:t>
            </a:r>
            <a:r>
              <a:rPr lang="en-US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comparaciones</a:t>
            </a:r>
            <a:r>
              <a:rPr lang="en-US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lang="en-US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productos</a:t>
            </a:r>
            <a:r>
              <a:rPr lang="en-US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obtendrémos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el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siguiente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conjunto de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datos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  <a:r>
              <a:rPr lang="en-US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endParaRPr lang="en-US" dirty="0"/>
          </a:p>
        </p:txBody>
      </p:sp>
      <p:pic>
        <p:nvPicPr>
          <p:cNvPr id="11" name="Picture 10" descr="Index of /Identidades-De-Instancia/ITESO/Logos ITESO/">
            <a:extLst>
              <a:ext uri="{FF2B5EF4-FFF2-40B4-BE49-F238E27FC236}">
                <a16:creationId xmlns:a16="http://schemas.microsoft.com/office/drawing/2014/main" id="{C674DF49-A46F-30EE-2DD3-88BFAFD28F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18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2F5745-19CB-3CBF-329C-CC9D8AABD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17083E-04E3-D7E8-5467-573BFB63FA30}"/>
              </a:ext>
            </a:extLst>
          </p:cNvPr>
          <p:cNvGraphicFramePr>
            <a:graphicFrameLocks noGrp="1"/>
          </p:cNvGraphicFramePr>
          <p:nvPr/>
        </p:nvGraphicFramePr>
        <p:xfrm>
          <a:off x="319086" y="2585720"/>
          <a:ext cx="11553828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756">
                  <a:extLst>
                    <a:ext uri="{9D8B030D-6E8A-4147-A177-3AD203B41FA5}">
                      <a16:colId xmlns:a16="http://schemas.microsoft.com/office/drawing/2014/main" val="3506729561"/>
                    </a:ext>
                  </a:extLst>
                </a:gridCol>
                <a:gridCol w="888756">
                  <a:extLst>
                    <a:ext uri="{9D8B030D-6E8A-4147-A177-3AD203B41FA5}">
                      <a16:colId xmlns:a16="http://schemas.microsoft.com/office/drawing/2014/main" val="2421075937"/>
                    </a:ext>
                  </a:extLst>
                </a:gridCol>
                <a:gridCol w="888756">
                  <a:extLst>
                    <a:ext uri="{9D8B030D-6E8A-4147-A177-3AD203B41FA5}">
                      <a16:colId xmlns:a16="http://schemas.microsoft.com/office/drawing/2014/main" val="2611367381"/>
                    </a:ext>
                  </a:extLst>
                </a:gridCol>
                <a:gridCol w="888756">
                  <a:extLst>
                    <a:ext uri="{9D8B030D-6E8A-4147-A177-3AD203B41FA5}">
                      <a16:colId xmlns:a16="http://schemas.microsoft.com/office/drawing/2014/main" val="4129520040"/>
                    </a:ext>
                  </a:extLst>
                </a:gridCol>
                <a:gridCol w="888756">
                  <a:extLst>
                    <a:ext uri="{9D8B030D-6E8A-4147-A177-3AD203B41FA5}">
                      <a16:colId xmlns:a16="http://schemas.microsoft.com/office/drawing/2014/main" val="4161813485"/>
                    </a:ext>
                  </a:extLst>
                </a:gridCol>
                <a:gridCol w="888756">
                  <a:extLst>
                    <a:ext uri="{9D8B030D-6E8A-4147-A177-3AD203B41FA5}">
                      <a16:colId xmlns:a16="http://schemas.microsoft.com/office/drawing/2014/main" val="1175142748"/>
                    </a:ext>
                  </a:extLst>
                </a:gridCol>
                <a:gridCol w="888756">
                  <a:extLst>
                    <a:ext uri="{9D8B030D-6E8A-4147-A177-3AD203B41FA5}">
                      <a16:colId xmlns:a16="http://schemas.microsoft.com/office/drawing/2014/main" val="2717257547"/>
                    </a:ext>
                  </a:extLst>
                </a:gridCol>
                <a:gridCol w="888756">
                  <a:extLst>
                    <a:ext uri="{9D8B030D-6E8A-4147-A177-3AD203B41FA5}">
                      <a16:colId xmlns:a16="http://schemas.microsoft.com/office/drawing/2014/main" val="2327602748"/>
                    </a:ext>
                  </a:extLst>
                </a:gridCol>
                <a:gridCol w="888756">
                  <a:extLst>
                    <a:ext uri="{9D8B030D-6E8A-4147-A177-3AD203B41FA5}">
                      <a16:colId xmlns:a16="http://schemas.microsoft.com/office/drawing/2014/main" val="2275193619"/>
                    </a:ext>
                  </a:extLst>
                </a:gridCol>
                <a:gridCol w="888756">
                  <a:extLst>
                    <a:ext uri="{9D8B030D-6E8A-4147-A177-3AD203B41FA5}">
                      <a16:colId xmlns:a16="http://schemas.microsoft.com/office/drawing/2014/main" val="2609438794"/>
                    </a:ext>
                  </a:extLst>
                </a:gridCol>
                <a:gridCol w="888756">
                  <a:extLst>
                    <a:ext uri="{9D8B030D-6E8A-4147-A177-3AD203B41FA5}">
                      <a16:colId xmlns:a16="http://schemas.microsoft.com/office/drawing/2014/main" val="1520860423"/>
                    </a:ext>
                  </a:extLst>
                </a:gridCol>
                <a:gridCol w="888756">
                  <a:extLst>
                    <a:ext uri="{9D8B030D-6E8A-4147-A177-3AD203B41FA5}">
                      <a16:colId xmlns:a16="http://schemas.microsoft.com/office/drawing/2014/main" val="4115892834"/>
                    </a:ext>
                  </a:extLst>
                </a:gridCol>
                <a:gridCol w="888756">
                  <a:extLst>
                    <a:ext uri="{9D8B030D-6E8A-4147-A177-3AD203B41FA5}">
                      <a16:colId xmlns:a16="http://schemas.microsoft.com/office/drawing/2014/main" val="459805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fdc_id_x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fdc_id_y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similarity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700" dirty="0" err="1"/>
                        <a:t>ingredient_list</a:t>
                      </a:r>
                      <a:r>
                        <a:rPr lang="en-US" sz="700" dirty="0"/>
                        <a:t>_x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700" dirty="0" err="1"/>
                        <a:t>ingredient_list</a:t>
                      </a:r>
                      <a:r>
                        <a:rPr lang="en-US" sz="700" dirty="0"/>
                        <a:t>_y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nutrient1</a:t>
                      </a:r>
                      <a:r>
                        <a:rPr lang="en-US" sz="1100" dirty="0"/>
                        <a:t>_x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nutrient2</a:t>
                      </a:r>
                      <a:r>
                        <a:rPr lang="en-US" sz="1100" dirty="0"/>
                        <a:t>_x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nutrient3</a:t>
                      </a:r>
                      <a:r>
                        <a:rPr lang="en-US" sz="1100" dirty="0"/>
                        <a:t>_x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nutrient4_</a:t>
                      </a:r>
                      <a:r>
                        <a:rPr lang="en-US" sz="1100" dirty="0"/>
                        <a:t>x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nutrient1</a:t>
                      </a:r>
                      <a:r>
                        <a:rPr lang="en-US" sz="1100" dirty="0"/>
                        <a:t>_y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nutrient2</a:t>
                      </a:r>
                      <a:r>
                        <a:rPr lang="en-US" sz="1100" dirty="0"/>
                        <a:t>_y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nutrient3</a:t>
                      </a:r>
                      <a:r>
                        <a:rPr lang="en-US" sz="1100" dirty="0"/>
                        <a:t>_y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nutrient4</a:t>
                      </a:r>
                      <a:r>
                        <a:rPr lang="en-US" sz="1100" dirty="0"/>
                        <a:t>_y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399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347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560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57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p2362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p2362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05819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E6E19EB-048B-E1E6-13A4-5A2E8F668F9F}"/>
              </a:ext>
            </a:extLst>
          </p:cNvPr>
          <p:cNvSpPr txBox="1"/>
          <p:nvPr/>
        </p:nvSpPr>
        <p:spPr>
          <a:xfrm>
            <a:off x="492760" y="49762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modelo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E78367-53C8-D83B-6BD0-1E1A906BDCF6}"/>
              </a:ext>
            </a:extLst>
          </p:cNvPr>
          <p:cNvSpPr txBox="1"/>
          <p:nvPr/>
        </p:nvSpPr>
        <p:spPr>
          <a:xfrm>
            <a:off x="391159" y="1463159"/>
            <a:ext cx="79813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¿</a:t>
            </a:r>
            <a:r>
              <a:rPr lang="en-US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 </a:t>
            </a:r>
            <a:r>
              <a:rPr lang="en-US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qué</a:t>
            </a:r>
            <a:r>
              <a:rPr lang="en-US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aprende</a:t>
            </a:r>
            <a:r>
              <a:rPr lang="en-US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?: Conjunto de </a:t>
            </a:r>
            <a:r>
              <a:rPr lang="en-US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características</a:t>
            </a:r>
            <a:r>
              <a:rPr lang="en-US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 ambos </a:t>
            </a:r>
            <a:r>
              <a:rPr lang="en-US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productos</a:t>
            </a:r>
            <a:r>
              <a:rPr lang="en-US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¿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Qué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quiere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predecir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?: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Similitud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entre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los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dos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productos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2E81CD-6C83-149D-7E8E-A821511F3951}"/>
              </a:ext>
            </a:extLst>
          </p:cNvPr>
          <p:cNvSpPr txBox="1"/>
          <p:nvPr/>
        </p:nvSpPr>
        <p:spPr>
          <a:xfrm>
            <a:off x="-2868918" y="839561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Idea:</a:t>
            </a:r>
          </a:p>
        </p:txBody>
      </p:sp>
      <p:pic>
        <p:nvPicPr>
          <p:cNvPr id="5" name="Picture 4" descr="Index of /Identidades-De-Instancia/ITESO/Logos ITESO/">
            <a:extLst>
              <a:ext uri="{FF2B5EF4-FFF2-40B4-BE49-F238E27FC236}">
                <a16:creationId xmlns:a16="http://schemas.microsoft.com/office/drawing/2014/main" id="{18ECB8BC-7C33-C24F-7A1A-BBAF645467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918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5067C-ED9E-C71A-D7D2-CC749FE45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92D3EF6-1623-19E7-8EAC-73806B507D0F}"/>
              </a:ext>
            </a:extLst>
          </p:cNvPr>
          <p:cNvGraphicFramePr>
            <a:graphicFrameLocks noGrp="1"/>
          </p:cNvGraphicFramePr>
          <p:nvPr/>
        </p:nvGraphicFramePr>
        <p:xfrm>
          <a:off x="319086" y="2585720"/>
          <a:ext cx="11553828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756">
                  <a:extLst>
                    <a:ext uri="{9D8B030D-6E8A-4147-A177-3AD203B41FA5}">
                      <a16:colId xmlns:a16="http://schemas.microsoft.com/office/drawing/2014/main" val="3506729561"/>
                    </a:ext>
                  </a:extLst>
                </a:gridCol>
                <a:gridCol w="888756">
                  <a:extLst>
                    <a:ext uri="{9D8B030D-6E8A-4147-A177-3AD203B41FA5}">
                      <a16:colId xmlns:a16="http://schemas.microsoft.com/office/drawing/2014/main" val="2421075937"/>
                    </a:ext>
                  </a:extLst>
                </a:gridCol>
                <a:gridCol w="888756">
                  <a:extLst>
                    <a:ext uri="{9D8B030D-6E8A-4147-A177-3AD203B41FA5}">
                      <a16:colId xmlns:a16="http://schemas.microsoft.com/office/drawing/2014/main" val="2611367381"/>
                    </a:ext>
                  </a:extLst>
                </a:gridCol>
                <a:gridCol w="888756">
                  <a:extLst>
                    <a:ext uri="{9D8B030D-6E8A-4147-A177-3AD203B41FA5}">
                      <a16:colId xmlns:a16="http://schemas.microsoft.com/office/drawing/2014/main" val="4129520040"/>
                    </a:ext>
                  </a:extLst>
                </a:gridCol>
                <a:gridCol w="888756">
                  <a:extLst>
                    <a:ext uri="{9D8B030D-6E8A-4147-A177-3AD203B41FA5}">
                      <a16:colId xmlns:a16="http://schemas.microsoft.com/office/drawing/2014/main" val="4161813485"/>
                    </a:ext>
                  </a:extLst>
                </a:gridCol>
                <a:gridCol w="888756">
                  <a:extLst>
                    <a:ext uri="{9D8B030D-6E8A-4147-A177-3AD203B41FA5}">
                      <a16:colId xmlns:a16="http://schemas.microsoft.com/office/drawing/2014/main" val="1175142748"/>
                    </a:ext>
                  </a:extLst>
                </a:gridCol>
                <a:gridCol w="888756">
                  <a:extLst>
                    <a:ext uri="{9D8B030D-6E8A-4147-A177-3AD203B41FA5}">
                      <a16:colId xmlns:a16="http://schemas.microsoft.com/office/drawing/2014/main" val="2717257547"/>
                    </a:ext>
                  </a:extLst>
                </a:gridCol>
                <a:gridCol w="888756">
                  <a:extLst>
                    <a:ext uri="{9D8B030D-6E8A-4147-A177-3AD203B41FA5}">
                      <a16:colId xmlns:a16="http://schemas.microsoft.com/office/drawing/2014/main" val="2327602748"/>
                    </a:ext>
                  </a:extLst>
                </a:gridCol>
                <a:gridCol w="888756">
                  <a:extLst>
                    <a:ext uri="{9D8B030D-6E8A-4147-A177-3AD203B41FA5}">
                      <a16:colId xmlns:a16="http://schemas.microsoft.com/office/drawing/2014/main" val="2275193619"/>
                    </a:ext>
                  </a:extLst>
                </a:gridCol>
                <a:gridCol w="888756">
                  <a:extLst>
                    <a:ext uri="{9D8B030D-6E8A-4147-A177-3AD203B41FA5}">
                      <a16:colId xmlns:a16="http://schemas.microsoft.com/office/drawing/2014/main" val="2609438794"/>
                    </a:ext>
                  </a:extLst>
                </a:gridCol>
                <a:gridCol w="888756">
                  <a:extLst>
                    <a:ext uri="{9D8B030D-6E8A-4147-A177-3AD203B41FA5}">
                      <a16:colId xmlns:a16="http://schemas.microsoft.com/office/drawing/2014/main" val="1520860423"/>
                    </a:ext>
                  </a:extLst>
                </a:gridCol>
                <a:gridCol w="888756">
                  <a:extLst>
                    <a:ext uri="{9D8B030D-6E8A-4147-A177-3AD203B41FA5}">
                      <a16:colId xmlns:a16="http://schemas.microsoft.com/office/drawing/2014/main" val="4115892834"/>
                    </a:ext>
                  </a:extLst>
                </a:gridCol>
                <a:gridCol w="888756">
                  <a:extLst>
                    <a:ext uri="{9D8B030D-6E8A-4147-A177-3AD203B41FA5}">
                      <a16:colId xmlns:a16="http://schemas.microsoft.com/office/drawing/2014/main" val="459805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fdc_id_x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fdc_id_y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similarity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700" dirty="0" err="1"/>
                        <a:t>ingredient_list</a:t>
                      </a:r>
                      <a:r>
                        <a:rPr lang="en-US" sz="700" dirty="0"/>
                        <a:t>_x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700" dirty="0" err="1"/>
                        <a:t>ingredient_list</a:t>
                      </a:r>
                      <a:r>
                        <a:rPr lang="en-US" sz="700" dirty="0"/>
                        <a:t>_y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nutrient1</a:t>
                      </a:r>
                      <a:r>
                        <a:rPr lang="en-US" sz="1100" dirty="0"/>
                        <a:t>_x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nutrient2</a:t>
                      </a:r>
                      <a:r>
                        <a:rPr lang="en-US" sz="1100" dirty="0"/>
                        <a:t>_x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nutrient3</a:t>
                      </a:r>
                      <a:r>
                        <a:rPr lang="en-US" sz="1100" dirty="0"/>
                        <a:t>_x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nutrient4_</a:t>
                      </a:r>
                      <a:r>
                        <a:rPr lang="en-US" sz="1100" dirty="0"/>
                        <a:t>x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nutrient1</a:t>
                      </a:r>
                      <a:r>
                        <a:rPr lang="en-US" sz="1100" dirty="0"/>
                        <a:t>_y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nutrient2</a:t>
                      </a:r>
                      <a:r>
                        <a:rPr lang="en-US" sz="1100" dirty="0"/>
                        <a:t>_y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nutrient3</a:t>
                      </a:r>
                      <a:r>
                        <a:rPr lang="en-US" sz="1100" dirty="0"/>
                        <a:t>_y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nutrient4</a:t>
                      </a:r>
                      <a:r>
                        <a:rPr lang="en-US" sz="1100" dirty="0"/>
                        <a:t>_y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399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347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560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57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p2362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p2362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05819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0AD902C-8B73-E5EB-E123-DB503801037D}"/>
              </a:ext>
            </a:extLst>
          </p:cNvPr>
          <p:cNvSpPr txBox="1"/>
          <p:nvPr/>
        </p:nvSpPr>
        <p:spPr>
          <a:xfrm>
            <a:off x="391159" y="1463159"/>
            <a:ext cx="79813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¿</a:t>
            </a:r>
            <a:r>
              <a:rPr lang="en-US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 </a:t>
            </a:r>
            <a:r>
              <a:rPr lang="en-US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qué</a:t>
            </a:r>
            <a:r>
              <a:rPr lang="en-US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aprende</a:t>
            </a:r>
            <a:r>
              <a:rPr lang="en-US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?: </a:t>
            </a:r>
            <a:r>
              <a:rPr lang="en-US" i="0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Conjunto de </a:t>
            </a:r>
            <a:r>
              <a:rPr lang="en-US" i="0" dirty="0" err="1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características</a:t>
            </a:r>
            <a:r>
              <a:rPr lang="en-US" i="0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 de ambos </a:t>
            </a:r>
            <a:r>
              <a:rPr lang="en-US" i="0" dirty="0" err="1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productos</a:t>
            </a:r>
            <a:r>
              <a:rPr lang="en-US" i="0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¿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Qué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quiere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predecir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?: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</a:rPr>
              <a:t>Similitud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</a:rPr>
              <a:t> entre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</a:rPr>
              <a:t>los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</a:rPr>
              <a:t> dos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</a:rPr>
              <a:t>productos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</a:rPr>
              <a:t>.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A9EACB-611E-8FA9-F6B0-62CF6513381F}"/>
              </a:ext>
            </a:extLst>
          </p:cNvPr>
          <p:cNvSpPr/>
          <p:nvPr/>
        </p:nvSpPr>
        <p:spPr>
          <a:xfrm>
            <a:off x="2057400" y="2447925"/>
            <a:ext cx="971550" cy="2314575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C6D538-40FC-9FFD-520C-DDFFDAE100CF}"/>
              </a:ext>
            </a:extLst>
          </p:cNvPr>
          <p:cNvSpPr/>
          <p:nvPr/>
        </p:nvSpPr>
        <p:spPr>
          <a:xfrm>
            <a:off x="3105150" y="2447925"/>
            <a:ext cx="8767764" cy="2314575"/>
          </a:xfrm>
          <a:prstGeom prst="rect">
            <a:avLst/>
          </a:prstGeom>
          <a:noFill/>
          <a:ln w="571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2BD30-7A41-805A-CF7A-3787B57BD9CD}"/>
              </a:ext>
            </a:extLst>
          </p:cNvPr>
          <p:cNvSpPr txBox="1"/>
          <p:nvPr/>
        </p:nvSpPr>
        <p:spPr>
          <a:xfrm>
            <a:off x="492760" y="49762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modelo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pic>
        <p:nvPicPr>
          <p:cNvPr id="9" name="Picture 8" descr="Index of /Identidades-De-Instancia/ITESO/Logos ITESO/">
            <a:extLst>
              <a:ext uri="{FF2B5EF4-FFF2-40B4-BE49-F238E27FC236}">
                <a16:creationId xmlns:a16="http://schemas.microsoft.com/office/drawing/2014/main" id="{BCE6EFBF-1FC2-9253-B485-8F0D8467F0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562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03E93-640A-305C-735F-75D46F7F4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817F5C1-D524-0844-B265-2C642E714530}"/>
              </a:ext>
            </a:extLst>
          </p:cNvPr>
          <p:cNvSpPr txBox="1"/>
          <p:nvPr/>
        </p:nvSpPr>
        <p:spPr>
          <a:xfrm>
            <a:off x="391159" y="1463159"/>
            <a:ext cx="79813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¿</a:t>
            </a:r>
            <a:r>
              <a:rPr lang="en-US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 </a:t>
            </a:r>
            <a:r>
              <a:rPr lang="en-US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qué</a:t>
            </a:r>
            <a:r>
              <a:rPr lang="en-US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aprende</a:t>
            </a:r>
            <a:r>
              <a:rPr lang="en-US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?: </a:t>
            </a:r>
            <a:r>
              <a:rPr lang="en-US" i="0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Conjunto de </a:t>
            </a:r>
            <a:r>
              <a:rPr lang="en-US" i="0" dirty="0" err="1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características</a:t>
            </a:r>
            <a:r>
              <a:rPr lang="en-US" i="0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 de ambos </a:t>
            </a:r>
            <a:r>
              <a:rPr lang="en-US" i="0" dirty="0" err="1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productos</a:t>
            </a:r>
            <a:r>
              <a:rPr lang="en-US" i="0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¿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Qué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quiere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predecir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?: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</a:rPr>
              <a:t>Similitud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</a:rPr>
              <a:t> entre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</a:rPr>
              <a:t>los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</a:rPr>
              <a:t> dos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</a:rPr>
              <a:t>productos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</a:rPr>
              <a:t>.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C8C158-67E0-A890-3453-E8A4702A6D1A}"/>
              </a:ext>
            </a:extLst>
          </p:cNvPr>
          <p:cNvSpPr txBox="1"/>
          <p:nvPr/>
        </p:nvSpPr>
        <p:spPr>
          <a:xfrm>
            <a:off x="492760" y="49762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modelo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pic>
        <p:nvPicPr>
          <p:cNvPr id="9" name="Picture 8" descr="Index of /Identidades-De-Instancia/ITESO/Logos ITESO/">
            <a:extLst>
              <a:ext uri="{FF2B5EF4-FFF2-40B4-BE49-F238E27FC236}">
                <a16:creationId xmlns:a16="http://schemas.microsoft.com/office/drawing/2014/main" id="{14EA59B8-8B57-1D59-267E-2DF29399D6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192945C4-893F-7350-7BB5-9BE7543CE434}"/>
              </a:ext>
            </a:extLst>
          </p:cNvPr>
          <p:cNvSpPr/>
          <p:nvPr/>
        </p:nvSpPr>
        <p:spPr>
          <a:xfrm rot="5400000">
            <a:off x="5746804" y="1972489"/>
            <a:ext cx="639189" cy="6179206"/>
          </a:xfrm>
          <a:prstGeom prst="leftBrace">
            <a:avLst>
              <a:gd name="adj1" fmla="val 57808"/>
              <a:gd name="adj2" fmla="val 50000"/>
            </a:avLst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F98124-68BC-8066-834C-86B02479DA30}"/>
              </a:ext>
            </a:extLst>
          </p:cNvPr>
          <p:cNvSpPr/>
          <p:nvPr/>
        </p:nvSpPr>
        <p:spPr>
          <a:xfrm>
            <a:off x="7569891" y="5495070"/>
            <a:ext cx="1654192" cy="657563"/>
          </a:xfrm>
          <a:prstGeom prst="rect">
            <a:avLst/>
          </a:prstGeom>
          <a:solidFill>
            <a:srgbClr val="A099CD"/>
          </a:solidFill>
          <a:ln>
            <a:solidFill>
              <a:schemeClr val="accent4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F1ADFC-5022-D98D-687F-72E9EB5AD07A}"/>
              </a:ext>
            </a:extLst>
          </p:cNvPr>
          <p:cNvSpPr/>
          <p:nvPr/>
        </p:nvSpPr>
        <p:spPr>
          <a:xfrm>
            <a:off x="2976795" y="5521704"/>
            <a:ext cx="1654192" cy="657563"/>
          </a:xfrm>
          <a:prstGeom prst="rect">
            <a:avLst/>
          </a:prstGeom>
          <a:solidFill>
            <a:srgbClr val="9B8049"/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Train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7EFEB8-9A43-2E9E-FA14-F0EE9D36453F}"/>
              </a:ext>
            </a:extLst>
          </p:cNvPr>
          <p:cNvSpPr/>
          <p:nvPr/>
        </p:nvSpPr>
        <p:spPr>
          <a:xfrm>
            <a:off x="5268904" y="5494453"/>
            <a:ext cx="1654192" cy="657563"/>
          </a:xfrm>
          <a:prstGeom prst="rect">
            <a:avLst/>
          </a:prstGeom>
          <a:solidFill>
            <a:srgbClr val="388063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Dev</a:t>
            </a:r>
            <a:endParaRPr lang="en-US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5541CD6-D53D-60ED-3341-2CA5DEAB8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371641"/>
              </p:ext>
            </p:extLst>
          </p:nvPr>
        </p:nvGraphicFramePr>
        <p:xfrm>
          <a:off x="319086" y="2585720"/>
          <a:ext cx="11553828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756">
                  <a:extLst>
                    <a:ext uri="{9D8B030D-6E8A-4147-A177-3AD203B41FA5}">
                      <a16:colId xmlns:a16="http://schemas.microsoft.com/office/drawing/2014/main" val="3506729561"/>
                    </a:ext>
                  </a:extLst>
                </a:gridCol>
                <a:gridCol w="888756">
                  <a:extLst>
                    <a:ext uri="{9D8B030D-6E8A-4147-A177-3AD203B41FA5}">
                      <a16:colId xmlns:a16="http://schemas.microsoft.com/office/drawing/2014/main" val="2421075937"/>
                    </a:ext>
                  </a:extLst>
                </a:gridCol>
                <a:gridCol w="888756">
                  <a:extLst>
                    <a:ext uri="{9D8B030D-6E8A-4147-A177-3AD203B41FA5}">
                      <a16:colId xmlns:a16="http://schemas.microsoft.com/office/drawing/2014/main" val="2611367381"/>
                    </a:ext>
                  </a:extLst>
                </a:gridCol>
                <a:gridCol w="888756">
                  <a:extLst>
                    <a:ext uri="{9D8B030D-6E8A-4147-A177-3AD203B41FA5}">
                      <a16:colId xmlns:a16="http://schemas.microsoft.com/office/drawing/2014/main" val="4129520040"/>
                    </a:ext>
                  </a:extLst>
                </a:gridCol>
                <a:gridCol w="888756">
                  <a:extLst>
                    <a:ext uri="{9D8B030D-6E8A-4147-A177-3AD203B41FA5}">
                      <a16:colId xmlns:a16="http://schemas.microsoft.com/office/drawing/2014/main" val="4161813485"/>
                    </a:ext>
                  </a:extLst>
                </a:gridCol>
                <a:gridCol w="888756">
                  <a:extLst>
                    <a:ext uri="{9D8B030D-6E8A-4147-A177-3AD203B41FA5}">
                      <a16:colId xmlns:a16="http://schemas.microsoft.com/office/drawing/2014/main" val="1175142748"/>
                    </a:ext>
                  </a:extLst>
                </a:gridCol>
                <a:gridCol w="888756">
                  <a:extLst>
                    <a:ext uri="{9D8B030D-6E8A-4147-A177-3AD203B41FA5}">
                      <a16:colId xmlns:a16="http://schemas.microsoft.com/office/drawing/2014/main" val="2717257547"/>
                    </a:ext>
                  </a:extLst>
                </a:gridCol>
                <a:gridCol w="888756">
                  <a:extLst>
                    <a:ext uri="{9D8B030D-6E8A-4147-A177-3AD203B41FA5}">
                      <a16:colId xmlns:a16="http://schemas.microsoft.com/office/drawing/2014/main" val="2327602748"/>
                    </a:ext>
                  </a:extLst>
                </a:gridCol>
                <a:gridCol w="888756">
                  <a:extLst>
                    <a:ext uri="{9D8B030D-6E8A-4147-A177-3AD203B41FA5}">
                      <a16:colId xmlns:a16="http://schemas.microsoft.com/office/drawing/2014/main" val="2275193619"/>
                    </a:ext>
                  </a:extLst>
                </a:gridCol>
                <a:gridCol w="888756">
                  <a:extLst>
                    <a:ext uri="{9D8B030D-6E8A-4147-A177-3AD203B41FA5}">
                      <a16:colId xmlns:a16="http://schemas.microsoft.com/office/drawing/2014/main" val="2609438794"/>
                    </a:ext>
                  </a:extLst>
                </a:gridCol>
                <a:gridCol w="888756">
                  <a:extLst>
                    <a:ext uri="{9D8B030D-6E8A-4147-A177-3AD203B41FA5}">
                      <a16:colId xmlns:a16="http://schemas.microsoft.com/office/drawing/2014/main" val="1520860423"/>
                    </a:ext>
                  </a:extLst>
                </a:gridCol>
                <a:gridCol w="888756">
                  <a:extLst>
                    <a:ext uri="{9D8B030D-6E8A-4147-A177-3AD203B41FA5}">
                      <a16:colId xmlns:a16="http://schemas.microsoft.com/office/drawing/2014/main" val="4115892834"/>
                    </a:ext>
                  </a:extLst>
                </a:gridCol>
                <a:gridCol w="888756">
                  <a:extLst>
                    <a:ext uri="{9D8B030D-6E8A-4147-A177-3AD203B41FA5}">
                      <a16:colId xmlns:a16="http://schemas.microsoft.com/office/drawing/2014/main" val="459805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fdc_id_x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fdc_id_y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/>
                        <a:t>similarity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700" dirty="0" err="1"/>
                        <a:t>ingredient_list</a:t>
                      </a:r>
                      <a:r>
                        <a:rPr lang="en-US" sz="700" dirty="0"/>
                        <a:t>_x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700" dirty="0" err="1"/>
                        <a:t>ingredient_list</a:t>
                      </a:r>
                      <a:r>
                        <a:rPr lang="en-US" sz="700" dirty="0"/>
                        <a:t>_y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nutrient1</a:t>
                      </a:r>
                      <a:r>
                        <a:rPr lang="en-US" sz="1100" dirty="0"/>
                        <a:t>_x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nutrient2</a:t>
                      </a:r>
                      <a:r>
                        <a:rPr lang="en-US" sz="1100" dirty="0"/>
                        <a:t>_x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nutrient3</a:t>
                      </a:r>
                      <a:r>
                        <a:rPr lang="en-US" sz="1100" dirty="0"/>
                        <a:t>_x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nutrient4_</a:t>
                      </a:r>
                      <a:r>
                        <a:rPr lang="en-US" sz="1100" dirty="0"/>
                        <a:t>x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nutrient1</a:t>
                      </a:r>
                      <a:r>
                        <a:rPr lang="en-US" sz="1100" dirty="0"/>
                        <a:t>_y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nutrient2</a:t>
                      </a:r>
                      <a:r>
                        <a:rPr lang="en-US" sz="1100" dirty="0"/>
                        <a:t>_y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nutrient3</a:t>
                      </a:r>
                      <a:r>
                        <a:rPr lang="en-US" sz="1100" dirty="0"/>
                        <a:t>_y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/>
                        <a:t>nutrient4</a:t>
                      </a:r>
                      <a:r>
                        <a:rPr lang="en-US" sz="1100" dirty="0"/>
                        <a:t>_y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399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347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560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57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p2362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p2362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058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334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BB766-C4E6-0E6D-F1BD-280912772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8C7CD68-8AC5-8755-DDEB-B78C8BADC1E8}"/>
              </a:ext>
            </a:extLst>
          </p:cNvPr>
          <p:cNvSpPr txBox="1"/>
          <p:nvPr/>
        </p:nvSpPr>
        <p:spPr>
          <a:xfrm>
            <a:off x="492760" y="49762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modelo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pic>
        <p:nvPicPr>
          <p:cNvPr id="9" name="Picture 8" descr="Index of /Identidades-De-Instancia/ITESO/Logos ITESO/">
            <a:extLst>
              <a:ext uri="{FF2B5EF4-FFF2-40B4-BE49-F238E27FC236}">
                <a16:creationId xmlns:a16="http://schemas.microsoft.com/office/drawing/2014/main" id="{9A8B9537-BBE0-B3AD-70DE-6F67AB2918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4D0EE10-1E4E-542F-3542-FA41743DAF90}"/>
              </a:ext>
            </a:extLst>
          </p:cNvPr>
          <p:cNvSpPr/>
          <p:nvPr/>
        </p:nvSpPr>
        <p:spPr>
          <a:xfrm>
            <a:off x="1023708" y="4852588"/>
            <a:ext cx="1654192" cy="657563"/>
          </a:xfrm>
          <a:prstGeom prst="rect">
            <a:avLst/>
          </a:prstGeom>
          <a:solidFill>
            <a:srgbClr val="A099CD"/>
          </a:solidFill>
          <a:ln>
            <a:solidFill>
              <a:schemeClr val="accent4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A446DC-511E-7F51-4F88-EFD6FEECED22}"/>
              </a:ext>
            </a:extLst>
          </p:cNvPr>
          <p:cNvSpPr/>
          <p:nvPr/>
        </p:nvSpPr>
        <p:spPr>
          <a:xfrm>
            <a:off x="1023708" y="2005412"/>
            <a:ext cx="1654192" cy="657563"/>
          </a:xfrm>
          <a:prstGeom prst="rect">
            <a:avLst/>
          </a:prstGeom>
          <a:solidFill>
            <a:srgbClr val="9B8049"/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Train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77E777-F013-A3E7-D495-12963A2FC2DA}"/>
              </a:ext>
            </a:extLst>
          </p:cNvPr>
          <p:cNvSpPr/>
          <p:nvPr/>
        </p:nvSpPr>
        <p:spPr>
          <a:xfrm>
            <a:off x="1023708" y="3429000"/>
            <a:ext cx="1654192" cy="657563"/>
          </a:xfrm>
          <a:prstGeom prst="rect">
            <a:avLst/>
          </a:prstGeom>
          <a:solidFill>
            <a:srgbClr val="388063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Dev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06512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24877-AA67-D2D1-519C-22E40289A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6AA96E9-0989-5A12-0F1F-493E4C423250}"/>
              </a:ext>
            </a:extLst>
          </p:cNvPr>
          <p:cNvSpPr txBox="1"/>
          <p:nvPr/>
        </p:nvSpPr>
        <p:spPr>
          <a:xfrm>
            <a:off x="492760" y="49762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modelo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pic>
        <p:nvPicPr>
          <p:cNvPr id="9" name="Picture 8" descr="Index of /Identidades-De-Instancia/ITESO/Logos ITESO/">
            <a:extLst>
              <a:ext uri="{FF2B5EF4-FFF2-40B4-BE49-F238E27FC236}">
                <a16:creationId xmlns:a16="http://schemas.microsoft.com/office/drawing/2014/main" id="{362A24C1-03C6-0590-6215-49519DD0F6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B8240E4-D278-2517-4638-F02BE26A9049}"/>
              </a:ext>
            </a:extLst>
          </p:cNvPr>
          <p:cNvSpPr/>
          <p:nvPr/>
        </p:nvSpPr>
        <p:spPr>
          <a:xfrm>
            <a:off x="1023708" y="4852588"/>
            <a:ext cx="1654192" cy="657563"/>
          </a:xfrm>
          <a:prstGeom prst="rect">
            <a:avLst/>
          </a:prstGeom>
          <a:solidFill>
            <a:srgbClr val="A099CD"/>
          </a:solidFill>
          <a:ln>
            <a:solidFill>
              <a:schemeClr val="accent4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1E3736-F300-D57A-17F9-4DE5BFC104E2}"/>
              </a:ext>
            </a:extLst>
          </p:cNvPr>
          <p:cNvSpPr/>
          <p:nvPr/>
        </p:nvSpPr>
        <p:spPr>
          <a:xfrm>
            <a:off x="1023708" y="2005412"/>
            <a:ext cx="1654192" cy="657563"/>
          </a:xfrm>
          <a:prstGeom prst="rect">
            <a:avLst/>
          </a:prstGeom>
          <a:solidFill>
            <a:srgbClr val="9B8049"/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Train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AA2041-B390-8A0C-407A-673014D8F948}"/>
              </a:ext>
            </a:extLst>
          </p:cNvPr>
          <p:cNvSpPr/>
          <p:nvPr/>
        </p:nvSpPr>
        <p:spPr>
          <a:xfrm>
            <a:off x="1023708" y="3429000"/>
            <a:ext cx="1654192" cy="657563"/>
          </a:xfrm>
          <a:prstGeom prst="rect">
            <a:avLst/>
          </a:prstGeom>
          <a:solidFill>
            <a:srgbClr val="388063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Dev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F1BA84-CC36-917A-A7C5-388F05723D39}"/>
              </a:ext>
            </a:extLst>
          </p:cNvPr>
          <p:cNvSpPr txBox="1"/>
          <p:nvPr/>
        </p:nvSpPr>
        <p:spPr>
          <a:xfrm>
            <a:off x="3149600" y="1761204"/>
            <a:ext cx="64496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Incluye el 6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0% de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los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productos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Sirve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para que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el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modelo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aprenda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los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patrones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existentes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estos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datos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A8D1F4-108C-7B3E-1FC7-6A0B030D01C5}"/>
              </a:ext>
            </a:extLst>
          </p:cNvPr>
          <p:cNvSpPr txBox="1"/>
          <p:nvPr/>
        </p:nvSpPr>
        <p:spPr>
          <a:xfrm>
            <a:off x="3149600" y="3296116"/>
            <a:ext cx="65199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Incluye el 2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0% de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los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productos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Sirve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para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ajustar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hiperparámetros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detener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el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proceso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(early stopping rounds) etc.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77FEE-EB7E-3489-73D1-0BBD004BF276}"/>
              </a:ext>
            </a:extLst>
          </p:cNvPr>
          <p:cNvSpPr txBox="1"/>
          <p:nvPr/>
        </p:nvSpPr>
        <p:spPr>
          <a:xfrm>
            <a:off x="3084248" y="4581204"/>
            <a:ext cx="6519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Incluye el 2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0% de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los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productos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Sirve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para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evaluar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el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desempeño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del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modelo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con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información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que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nunca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ha visto. En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este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caso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, no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puede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haber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ningún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product del conjunto train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ni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del conjunto dev, para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evitar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sesgos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368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9366A7-CA32-E3CE-FC84-0EAC7306B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6E9E924-5F49-7DBA-A9AB-ECF54A13E868}"/>
              </a:ext>
            </a:extLst>
          </p:cNvPr>
          <p:cNvSpPr txBox="1"/>
          <p:nvPr/>
        </p:nvSpPr>
        <p:spPr>
          <a:xfrm>
            <a:off x="492760" y="49762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modelo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pic>
        <p:nvPicPr>
          <p:cNvPr id="9" name="Picture 8" descr="Index of /Identidades-De-Instancia/ITESO/Logos ITESO/">
            <a:extLst>
              <a:ext uri="{FF2B5EF4-FFF2-40B4-BE49-F238E27FC236}">
                <a16:creationId xmlns:a16="http://schemas.microsoft.com/office/drawing/2014/main" id="{BD529493-E726-529D-C8A0-34D30F0E68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B22744-4985-1326-7FA7-DDE29AB032A5}"/>
              </a:ext>
            </a:extLst>
          </p:cNvPr>
          <p:cNvSpPr txBox="1"/>
          <p:nvPr/>
        </p:nvSpPr>
        <p:spPr>
          <a:xfrm>
            <a:off x="627723" y="2092130"/>
            <a:ext cx="64207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El resultado de modelo : </a:t>
            </a:r>
          </a:p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Dado un conjunto de características de dos productos genera un </a:t>
            </a:r>
            <a:r>
              <a:rPr lang="es-MX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valor continuo entre 0 y 1 (score). 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43D3E6-CF0B-8D10-14C1-749659BCF461}"/>
              </a:ext>
            </a:extLst>
          </p:cNvPr>
          <p:cNvSpPr/>
          <p:nvPr/>
        </p:nvSpPr>
        <p:spPr>
          <a:xfrm>
            <a:off x="2999587" y="3514909"/>
            <a:ext cx="6718825" cy="218891"/>
          </a:xfrm>
          <a:prstGeom prst="rect">
            <a:avLst/>
          </a:prstGeom>
          <a:gradFill>
            <a:gsLst>
              <a:gs pos="38000">
                <a:srgbClr val="1E1E1E"/>
              </a:gs>
              <a:gs pos="54000">
                <a:schemeClr val="tx1">
                  <a:lumMod val="50000"/>
                  <a:lumOff val="50000"/>
                </a:schemeClr>
              </a:gs>
              <a:gs pos="89520">
                <a:srgbClr val="BAC6DA"/>
              </a:gs>
              <a:gs pos="80000">
                <a:srgbClr val="AFB8C8"/>
              </a:gs>
              <a:gs pos="0">
                <a:schemeClr val="tx1"/>
              </a:gs>
              <a:gs pos="96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756312-6567-6C26-57B3-23F897E91282}"/>
              </a:ext>
            </a:extLst>
          </p:cNvPr>
          <p:cNvSpPr txBox="1"/>
          <p:nvPr/>
        </p:nvSpPr>
        <p:spPr>
          <a:xfrm>
            <a:off x="2857500" y="32157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0: </a:t>
            </a:r>
            <a:r>
              <a:rPr lang="es-MX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Menos</a:t>
            </a:r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 similar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1B2678-F114-D374-2832-94BA8B71F33F}"/>
              </a:ext>
            </a:extLst>
          </p:cNvPr>
          <p:cNvSpPr txBox="1"/>
          <p:nvPr/>
        </p:nvSpPr>
        <p:spPr>
          <a:xfrm>
            <a:off x="8296275" y="31481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1: </a:t>
            </a:r>
            <a:r>
              <a:rPr lang="es-MX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Más</a:t>
            </a:r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 similar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AA87A6-8640-F2F6-F6DE-C266BE51D85B}"/>
              </a:ext>
            </a:extLst>
          </p:cNvPr>
          <p:cNvSpPr txBox="1"/>
          <p:nvPr/>
        </p:nvSpPr>
        <p:spPr>
          <a:xfrm>
            <a:off x="675348" y="4206680"/>
            <a:ext cx="8821077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Vamos a hacer un análisis de la respuesta para determinar los valores definitivos del score para proyectar un valor. Es decir:</a:t>
            </a:r>
          </a:p>
          <a:p>
            <a:endParaRPr lang="es-MX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arenR"/>
            </a:pPr>
            <a:r>
              <a:rPr lang="es-MX" sz="1400" dirty="0">
                <a:solidFill>
                  <a:schemeClr val="bg1"/>
                </a:solidFill>
                <a:latin typeface="arial" panose="020B0604020202020204" pitchFamily="34" charset="0"/>
              </a:rPr>
              <a:t>Qué valor mínimo se requiere de score para definir que dos productos son menos similares.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arenR"/>
            </a:pP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Qué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valor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máximo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se require de score para definer que dos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productos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son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más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similares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endParaRPr lang="es-MX" sz="1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340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A67F8-B91A-2628-BDCD-6D90EF3DD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F53F82-9260-D069-F7B6-64053F350C9C}"/>
              </a:ext>
            </a:extLst>
          </p:cNvPr>
          <p:cNvSpPr txBox="1"/>
          <p:nvPr/>
        </p:nvSpPr>
        <p:spPr>
          <a:xfrm>
            <a:off x="782320" y="97006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origen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B31BE2-B445-5C5C-54D7-1D6B0FA400AE}"/>
              </a:ext>
            </a:extLst>
          </p:cNvPr>
          <p:cNvSpPr/>
          <p:nvPr/>
        </p:nvSpPr>
        <p:spPr>
          <a:xfrm>
            <a:off x="4770120" y="2321560"/>
            <a:ext cx="2651760" cy="11785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USDA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930FDF-E176-E0B9-E167-7F3DCA3FEA98}"/>
              </a:ext>
            </a:extLst>
          </p:cNvPr>
          <p:cNvSpPr/>
          <p:nvPr/>
        </p:nvSpPr>
        <p:spPr>
          <a:xfrm>
            <a:off x="426720" y="3967480"/>
            <a:ext cx="2651760" cy="11785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Foundation Foods</a:t>
            </a:r>
          </a:p>
          <a:p>
            <a:pPr algn="ctr"/>
            <a:r>
              <a:rPr lang="en-US" b="1" dirty="0"/>
              <a:t>(256)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305B24-3A4B-2956-590D-51D3709810D2}"/>
              </a:ext>
            </a:extLst>
          </p:cNvPr>
          <p:cNvSpPr/>
          <p:nvPr/>
        </p:nvSpPr>
        <p:spPr>
          <a:xfrm>
            <a:off x="3322320" y="3967480"/>
            <a:ext cx="2651760" cy="11785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SR Legacy Foods</a:t>
            </a:r>
          </a:p>
          <a:p>
            <a:pPr algn="ctr"/>
            <a:r>
              <a:rPr lang="en-US" b="1" dirty="0"/>
              <a:t>(7793)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EE8984-87D7-17DF-603C-33DBB30F5A37}"/>
              </a:ext>
            </a:extLst>
          </p:cNvPr>
          <p:cNvSpPr/>
          <p:nvPr/>
        </p:nvSpPr>
        <p:spPr>
          <a:xfrm>
            <a:off x="6217920" y="3967480"/>
            <a:ext cx="2651760" cy="11785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Survey Foods (FNDDS)</a:t>
            </a:r>
          </a:p>
          <a:p>
            <a:pPr algn="ctr"/>
            <a:r>
              <a:rPr lang="en-US" b="1" dirty="0"/>
              <a:t>(5624)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C1BD66-282B-AAC3-6CAC-B23B50CB0C41}"/>
              </a:ext>
            </a:extLst>
          </p:cNvPr>
          <p:cNvSpPr/>
          <p:nvPr/>
        </p:nvSpPr>
        <p:spPr>
          <a:xfrm>
            <a:off x="9113520" y="3967480"/>
            <a:ext cx="2651760" cy="11785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Branded Foods</a:t>
            </a:r>
          </a:p>
          <a:p>
            <a:pPr algn="ctr"/>
            <a:r>
              <a:rPr lang="en-US" b="1" dirty="0"/>
              <a:t>(450816)</a:t>
            </a:r>
          </a:p>
        </p:txBody>
      </p:sp>
      <p:pic>
        <p:nvPicPr>
          <p:cNvPr id="8" name="Picture 7" descr="Index of /Identidades-De-Instancia/ITESO/Logos ITESO/">
            <a:extLst>
              <a:ext uri="{FF2B5EF4-FFF2-40B4-BE49-F238E27FC236}">
                <a16:creationId xmlns:a16="http://schemas.microsoft.com/office/drawing/2014/main" id="{6FEAF16C-1C4A-BFAE-2123-314B231412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827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43BF4-9C1C-0A3A-C059-1CFE446C8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516CC2-A955-CEF2-BAA1-E9841BE335F1}"/>
              </a:ext>
            </a:extLst>
          </p:cNvPr>
          <p:cNvSpPr/>
          <p:nvPr/>
        </p:nvSpPr>
        <p:spPr>
          <a:xfrm>
            <a:off x="2370937" y="3465371"/>
            <a:ext cx="6718825" cy="218891"/>
          </a:xfrm>
          <a:prstGeom prst="rect">
            <a:avLst/>
          </a:prstGeom>
          <a:gradFill>
            <a:gsLst>
              <a:gs pos="38000">
                <a:srgbClr val="1E1E1E"/>
              </a:gs>
              <a:gs pos="54000">
                <a:schemeClr val="tx1">
                  <a:lumMod val="50000"/>
                  <a:lumOff val="50000"/>
                </a:schemeClr>
              </a:gs>
              <a:gs pos="89520">
                <a:srgbClr val="BAC6DA"/>
              </a:gs>
              <a:gs pos="80000">
                <a:srgbClr val="AFB8C8"/>
              </a:gs>
              <a:gs pos="0">
                <a:schemeClr val="tx1"/>
              </a:gs>
              <a:gs pos="96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E21EC-7B85-FEE3-4488-B2FE4C678B84}"/>
              </a:ext>
            </a:extLst>
          </p:cNvPr>
          <p:cNvSpPr txBox="1"/>
          <p:nvPr/>
        </p:nvSpPr>
        <p:spPr>
          <a:xfrm>
            <a:off x="2228850" y="31662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0: </a:t>
            </a:r>
            <a:r>
              <a:rPr lang="es-MX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Menos</a:t>
            </a:r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 similar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A53E9C-76E6-EAF5-A008-538F20C4A08D}"/>
              </a:ext>
            </a:extLst>
          </p:cNvPr>
          <p:cNvSpPr txBox="1"/>
          <p:nvPr/>
        </p:nvSpPr>
        <p:spPr>
          <a:xfrm>
            <a:off x="7667625" y="30985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1: </a:t>
            </a:r>
            <a:r>
              <a:rPr lang="es-MX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Más</a:t>
            </a:r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 similar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5E59FF-9FD8-553D-B9C1-7FE38FE3C6D9}"/>
              </a:ext>
            </a:extLst>
          </p:cNvPr>
          <p:cNvSpPr txBox="1"/>
          <p:nvPr/>
        </p:nvSpPr>
        <p:spPr>
          <a:xfrm>
            <a:off x="492760" y="49762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modelo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pic>
        <p:nvPicPr>
          <p:cNvPr id="9" name="Picture 8" descr="Index of /Identidades-De-Instancia/ITESO/Logos ITESO/">
            <a:extLst>
              <a:ext uri="{FF2B5EF4-FFF2-40B4-BE49-F238E27FC236}">
                <a16:creationId xmlns:a16="http://schemas.microsoft.com/office/drawing/2014/main" id="{78EC79D6-1406-C7EA-6F78-466C26ABC6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786F15-8E3E-CE32-99AB-10ED3FD0A928}"/>
              </a:ext>
            </a:extLst>
          </p:cNvPr>
          <p:cNvCxnSpPr/>
          <p:nvPr/>
        </p:nvCxnSpPr>
        <p:spPr>
          <a:xfrm flipV="1">
            <a:off x="4133850" y="3098590"/>
            <a:ext cx="285750" cy="946666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BC1399E-725B-B394-0A81-D33798B7B918}"/>
              </a:ext>
            </a:extLst>
          </p:cNvPr>
          <p:cNvSpPr txBox="1"/>
          <p:nvPr/>
        </p:nvSpPr>
        <p:spPr>
          <a:xfrm>
            <a:off x="627723" y="1330130"/>
            <a:ext cx="64207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El resultado de modelo : </a:t>
            </a:r>
          </a:p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Dado un conjunto de características de dos productos genera un </a:t>
            </a:r>
            <a:r>
              <a:rPr lang="es-MX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valor continuo entre 0 y 1 (score). 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09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E4D91-9F75-6765-C6A1-14FEAF13D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07367D-502A-F373-E0DC-665304B2C218}"/>
              </a:ext>
            </a:extLst>
          </p:cNvPr>
          <p:cNvSpPr/>
          <p:nvPr/>
        </p:nvSpPr>
        <p:spPr>
          <a:xfrm>
            <a:off x="2370937" y="3465371"/>
            <a:ext cx="6718825" cy="218891"/>
          </a:xfrm>
          <a:prstGeom prst="rect">
            <a:avLst/>
          </a:prstGeom>
          <a:gradFill>
            <a:gsLst>
              <a:gs pos="38000">
                <a:srgbClr val="1E1E1E"/>
              </a:gs>
              <a:gs pos="54000">
                <a:schemeClr val="tx1">
                  <a:lumMod val="50000"/>
                  <a:lumOff val="50000"/>
                </a:schemeClr>
              </a:gs>
              <a:gs pos="89520">
                <a:srgbClr val="BAC6DA"/>
              </a:gs>
              <a:gs pos="80000">
                <a:srgbClr val="AFB8C8"/>
              </a:gs>
              <a:gs pos="0">
                <a:schemeClr val="tx1"/>
              </a:gs>
              <a:gs pos="96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CE25D-6B0F-8309-696F-B545C75D79FF}"/>
              </a:ext>
            </a:extLst>
          </p:cNvPr>
          <p:cNvSpPr txBox="1"/>
          <p:nvPr/>
        </p:nvSpPr>
        <p:spPr>
          <a:xfrm>
            <a:off x="2228850" y="31662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0: </a:t>
            </a:r>
            <a:r>
              <a:rPr lang="es-MX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Menos</a:t>
            </a:r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 similar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3C59A5-9524-693D-AACB-6BE5099497FE}"/>
              </a:ext>
            </a:extLst>
          </p:cNvPr>
          <p:cNvSpPr txBox="1"/>
          <p:nvPr/>
        </p:nvSpPr>
        <p:spPr>
          <a:xfrm>
            <a:off x="7667625" y="30985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1: </a:t>
            </a:r>
            <a:r>
              <a:rPr lang="es-MX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Más</a:t>
            </a:r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 similar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BE4226-2115-7508-7682-AB71754AD8CD}"/>
              </a:ext>
            </a:extLst>
          </p:cNvPr>
          <p:cNvSpPr txBox="1"/>
          <p:nvPr/>
        </p:nvSpPr>
        <p:spPr>
          <a:xfrm>
            <a:off x="492760" y="49762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modelo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pic>
        <p:nvPicPr>
          <p:cNvPr id="9" name="Picture 8" descr="Index of /Identidades-De-Instancia/ITESO/Logos ITESO/">
            <a:extLst>
              <a:ext uri="{FF2B5EF4-FFF2-40B4-BE49-F238E27FC236}">
                <a16:creationId xmlns:a16="http://schemas.microsoft.com/office/drawing/2014/main" id="{B4E72592-6384-3BB4-6435-A96A8897E7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3FEE8-BCC1-A5C4-134E-8745A5FFA3EF}"/>
              </a:ext>
            </a:extLst>
          </p:cNvPr>
          <p:cNvCxnSpPr/>
          <p:nvPr/>
        </p:nvCxnSpPr>
        <p:spPr>
          <a:xfrm flipV="1">
            <a:off x="4133850" y="3098590"/>
            <a:ext cx="285750" cy="946666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83D51FA-31D3-BF3C-2B89-D8BAAF43E7A2}"/>
              </a:ext>
            </a:extLst>
          </p:cNvPr>
          <p:cNvCxnSpPr/>
          <p:nvPr/>
        </p:nvCxnSpPr>
        <p:spPr>
          <a:xfrm flipV="1">
            <a:off x="7200900" y="3072160"/>
            <a:ext cx="285750" cy="946666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E24F98E-2C1F-D928-F534-661607CEF2E4}"/>
              </a:ext>
            </a:extLst>
          </p:cNvPr>
          <p:cNvSpPr txBox="1"/>
          <p:nvPr/>
        </p:nvSpPr>
        <p:spPr>
          <a:xfrm>
            <a:off x="627723" y="1330130"/>
            <a:ext cx="64207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El resultado de modelo : </a:t>
            </a:r>
          </a:p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Dado un conjunto de características de dos productos genera un </a:t>
            </a:r>
            <a:r>
              <a:rPr lang="es-MX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valor continuo entre 0 y 1 (score). 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613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25B65-B126-1FCC-BA48-1C7B9A7EB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33F649-15DD-381E-29C1-C8BAB22C84B7}"/>
              </a:ext>
            </a:extLst>
          </p:cNvPr>
          <p:cNvSpPr/>
          <p:nvPr/>
        </p:nvSpPr>
        <p:spPr>
          <a:xfrm>
            <a:off x="2370937" y="3465371"/>
            <a:ext cx="6718825" cy="218891"/>
          </a:xfrm>
          <a:prstGeom prst="rect">
            <a:avLst/>
          </a:prstGeom>
          <a:gradFill>
            <a:gsLst>
              <a:gs pos="38000">
                <a:srgbClr val="1E1E1E"/>
              </a:gs>
              <a:gs pos="54000">
                <a:schemeClr val="tx1">
                  <a:lumMod val="50000"/>
                  <a:lumOff val="50000"/>
                </a:schemeClr>
              </a:gs>
              <a:gs pos="89520">
                <a:srgbClr val="BAC6DA"/>
              </a:gs>
              <a:gs pos="80000">
                <a:srgbClr val="AFB8C8"/>
              </a:gs>
              <a:gs pos="0">
                <a:schemeClr val="tx1"/>
              </a:gs>
              <a:gs pos="96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4B0A36-0413-1791-4096-B91A9E30A3A5}"/>
              </a:ext>
            </a:extLst>
          </p:cNvPr>
          <p:cNvSpPr txBox="1"/>
          <p:nvPr/>
        </p:nvSpPr>
        <p:spPr>
          <a:xfrm>
            <a:off x="2228850" y="31662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0: </a:t>
            </a:r>
            <a:r>
              <a:rPr lang="es-MX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Menos</a:t>
            </a:r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 similar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211A2-ABAA-04DB-01F3-35B3708FD906}"/>
              </a:ext>
            </a:extLst>
          </p:cNvPr>
          <p:cNvSpPr txBox="1"/>
          <p:nvPr/>
        </p:nvSpPr>
        <p:spPr>
          <a:xfrm>
            <a:off x="7667625" y="30985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1: </a:t>
            </a:r>
            <a:r>
              <a:rPr lang="es-MX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Más</a:t>
            </a:r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 similar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B95B8E-130C-82B3-275E-8D6B3098D6BA}"/>
              </a:ext>
            </a:extLst>
          </p:cNvPr>
          <p:cNvSpPr txBox="1"/>
          <p:nvPr/>
        </p:nvSpPr>
        <p:spPr>
          <a:xfrm>
            <a:off x="492760" y="49762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modelo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pic>
        <p:nvPicPr>
          <p:cNvPr id="9" name="Picture 8" descr="Index of /Identidades-De-Instancia/ITESO/Logos ITESO/">
            <a:extLst>
              <a:ext uri="{FF2B5EF4-FFF2-40B4-BE49-F238E27FC236}">
                <a16:creationId xmlns:a16="http://schemas.microsoft.com/office/drawing/2014/main" id="{8EC76F6A-8D37-114D-1F3D-CC6DA1ECE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8B743D2-7021-B818-D332-502D6A13036B}"/>
              </a:ext>
            </a:extLst>
          </p:cNvPr>
          <p:cNvCxnSpPr/>
          <p:nvPr/>
        </p:nvCxnSpPr>
        <p:spPr>
          <a:xfrm flipV="1">
            <a:off x="4133850" y="3098590"/>
            <a:ext cx="285750" cy="946666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5025AF6-D8FD-ED4B-AAF8-A19BD9B15F88}"/>
              </a:ext>
            </a:extLst>
          </p:cNvPr>
          <p:cNvCxnSpPr/>
          <p:nvPr/>
        </p:nvCxnSpPr>
        <p:spPr>
          <a:xfrm flipV="1">
            <a:off x="7200900" y="3072160"/>
            <a:ext cx="285750" cy="946666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7BED39-60BD-2D45-1080-37A9A2D31270}"/>
              </a:ext>
            </a:extLst>
          </p:cNvPr>
          <p:cNvSpPr txBox="1"/>
          <p:nvPr/>
        </p:nvSpPr>
        <p:spPr>
          <a:xfrm>
            <a:off x="2533650" y="3784753"/>
            <a:ext cx="17430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arial" panose="020B0604020202020204" pitchFamily="34" charset="0"/>
              </a:rPr>
              <a:t>Zona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 de proyección a 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B44DF2-5BD1-C134-31A6-10DA9FF3BC6F}"/>
              </a:ext>
            </a:extLst>
          </p:cNvPr>
          <p:cNvSpPr txBox="1"/>
          <p:nvPr/>
        </p:nvSpPr>
        <p:spPr>
          <a:xfrm>
            <a:off x="7486650" y="3784753"/>
            <a:ext cx="17430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arial" panose="020B0604020202020204" pitchFamily="34" charset="0"/>
              </a:rPr>
              <a:t>Zona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 de proyección a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DCD032-7F59-831F-DFDF-6F3F0C07008A}"/>
              </a:ext>
            </a:extLst>
          </p:cNvPr>
          <p:cNvSpPr txBox="1"/>
          <p:nvPr/>
        </p:nvSpPr>
        <p:spPr>
          <a:xfrm>
            <a:off x="5010150" y="3784753"/>
            <a:ext cx="17430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arial" panose="020B0604020202020204" pitchFamily="34" charset="0"/>
              </a:rPr>
              <a:t>Zona de Incertidumbre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B4E6B7-92DB-5DDA-EA03-5D66C6E47186}"/>
              </a:ext>
            </a:extLst>
          </p:cNvPr>
          <p:cNvSpPr txBox="1"/>
          <p:nvPr/>
        </p:nvSpPr>
        <p:spPr>
          <a:xfrm>
            <a:off x="627723" y="1330130"/>
            <a:ext cx="64207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El resultado de modelo : </a:t>
            </a:r>
          </a:p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Dado un conjunto de características de dos productos genera un </a:t>
            </a:r>
            <a:r>
              <a:rPr lang="es-MX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valor continuo entre 0 y 1 (score). 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943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F52BA-128B-0832-7AFC-1E167DCC5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5CFF399-F6BC-9B43-A712-0C509C9AAAC4}"/>
              </a:ext>
            </a:extLst>
          </p:cNvPr>
          <p:cNvSpPr txBox="1"/>
          <p:nvPr/>
        </p:nvSpPr>
        <p:spPr>
          <a:xfrm>
            <a:off x="492760" y="49762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modelo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pic>
        <p:nvPicPr>
          <p:cNvPr id="9" name="Picture 8" descr="Index of /Identidades-De-Instancia/ITESO/Logos ITESO/">
            <a:extLst>
              <a:ext uri="{FF2B5EF4-FFF2-40B4-BE49-F238E27FC236}">
                <a16:creationId xmlns:a16="http://schemas.microsoft.com/office/drawing/2014/main" id="{9909C627-DFFB-4CD3-53B0-FC7D779AF2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45526B-6AC9-2C56-C9AC-40F0DE3AFBE2}"/>
              </a:ext>
            </a:extLst>
          </p:cNvPr>
          <p:cNvSpPr txBox="1"/>
          <p:nvPr/>
        </p:nvSpPr>
        <p:spPr>
          <a:xfrm>
            <a:off x="1133475" y="2773140"/>
            <a:ext cx="17430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arial" panose="020B0604020202020204" pitchFamily="34" charset="0"/>
              </a:rPr>
              <a:t>Zona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 de proyección a 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E4A03D-5F6E-0B61-CB45-F2080006233F}"/>
              </a:ext>
            </a:extLst>
          </p:cNvPr>
          <p:cNvSpPr txBox="1"/>
          <p:nvPr/>
        </p:nvSpPr>
        <p:spPr>
          <a:xfrm>
            <a:off x="1133474" y="5478298"/>
            <a:ext cx="17430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arial" panose="020B0604020202020204" pitchFamily="34" charset="0"/>
              </a:rPr>
              <a:t>Zona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 de proyección a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E46BE5-C3D4-D87D-C3B5-622790E88CE6}"/>
              </a:ext>
            </a:extLst>
          </p:cNvPr>
          <p:cNvSpPr txBox="1"/>
          <p:nvPr/>
        </p:nvSpPr>
        <p:spPr>
          <a:xfrm>
            <a:off x="1133473" y="4204671"/>
            <a:ext cx="17430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arial" panose="020B0604020202020204" pitchFamily="34" charset="0"/>
              </a:rPr>
              <a:t>Zona de Incertidumbre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39C138-C5F9-2C73-5D25-51CF3287B961}"/>
              </a:ext>
            </a:extLst>
          </p:cNvPr>
          <p:cNvSpPr txBox="1"/>
          <p:nvPr/>
        </p:nvSpPr>
        <p:spPr>
          <a:xfrm>
            <a:off x="3352800" y="2773139"/>
            <a:ext cx="5905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Asumimos que todo lo que el modelo diga que está cerca de 0 es en realidad 0, es decir dos productos NO son similares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8FC44A-6823-B76B-0B51-2487E19C67BC}"/>
              </a:ext>
            </a:extLst>
          </p:cNvPr>
          <p:cNvSpPr txBox="1"/>
          <p:nvPr/>
        </p:nvSpPr>
        <p:spPr>
          <a:xfrm>
            <a:off x="3352800" y="5328208"/>
            <a:ext cx="59055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Asumimos que todo lo que el modelo diga que está cerca de 1 es en realidad 1, es decir dos productos SÍ son similares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E95563-8392-EBED-D56C-A669419E0F83}"/>
              </a:ext>
            </a:extLst>
          </p:cNvPr>
          <p:cNvSpPr txBox="1"/>
          <p:nvPr/>
        </p:nvSpPr>
        <p:spPr>
          <a:xfrm>
            <a:off x="3352800" y="4189173"/>
            <a:ext cx="5905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No hay errores ni aciertos, no hay información suficiente para determinar qué valor podría ser (0 o 1).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702C4E-58CB-8D66-CFF7-39CC8592DFFC}"/>
              </a:ext>
            </a:extLst>
          </p:cNvPr>
          <p:cNvSpPr txBox="1"/>
          <p:nvPr/>
        </p:nvSpPr>
        <p:spPr>
          <a:xfrm>
            <a:off x="627723" y="1330130"/>
            <a:ext cx="64207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El resultado de modelo : </a:t>
            </a:r>
          </a:p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Dado un conjunto de características de dos productos genera un </a:t>
            </a:r>
            <a:r>
              <a:rPr lang="es-MX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valor continuo entre 0 y 1 (score). 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680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8A119-D9A1-894D-AF2E-64E932A05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062F71E-821C-C028-75B2-A22936FD2160}"/>
              </a:ext>
            </a:extLst>
          </p:cNvPr>
          <p:cNvSpPr txBox="1"/>
          <p:nvPr/>
        </p:nvSpPr>
        <p:spPr>
          <a:xfrm>
            <a:off x="492760" y="49762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modelo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pic>
        <p:nvPicPr>
          <p:cNvPr id="9" name="Picture 8" descr="Index of /Identidades-De-Instancia/ITESO/Logos ITESO/">
            <a:extLst>
              <a:ext uri="{FF2B5EF4-FFF2-40B4-BE49-F238E27FC236}">
                <a16:creationId xmlns:a16="http://schemas.microsoft.com/office/drawing/2014/main" id="{CAFD2AC2-C8ED-4EAD-5C90-CC25E1D033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499413-D9C3-B23C-64AF-8EC95326EEA8}"/>
              </a:ext>
            </a:extLst>
          </p:cNvPr>
          <p:cNvSpPr txBox="1"/>
          <p:nvPr/>
        </p:nvSpPr>
        <p:spPr>
          <a:xfrm>
            <a:off x="1133475" y="2773140"/>
            <a:ext cx="17430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arial" panose="020B0604020202020204" pitchFamily="34" charset="0"/>
              </a:rPr>
              <a:t>Zona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 de proyección a 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E251A6-8310-6C50-FEC6-2F4B450E24DC}"/>
              </a:ext>
            </a:extLst>
          </p:cNvPr>
          <p:cNvSpPr txBox="1"/>
          <p:nvPr/>
        </p:nvSpPr>
        <p:spPr>
          <a:xfrm>
            <a:off x="1133474" y="5478298"/>
            <a:ext cx="17430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arial" panose="020B0604020202020204" pitchFamily="34" charset="0"/>
              </a:rPr>
              <a:t>Zona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 de proyección a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F35641-0689-EBF6-35A5-20EB6279D14A}"/>
              </a:ext>
            </a:extLst>
          </p:cNvPr>
          <p:cNvSpPr txBox="1"/>
          <p:nvPr/>
        </p:nvSpPr>
        <p:spPr>
          <a:xfrm>
            <a:off x="1133473" y="4204671"/>
            <a:ext cx="17430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arial" panose="020B0604020202020204" pitchFamily="34" charset="0"/>
              </a:rPr>
              <a:t>Zona de Incertidumbre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0BFCAA-32CF-C855-1A2E-7D9F91ADBE2C}"/>
              </a:ext>
            </a:extLst>
          </p:cNvPr>
          <p:cNvSpPr txBox="1"/>
          <p:nvPr/>
        </p:nvSpPr>
        <p:spPr>
          <a:xfrm>
            <a:off x="3352800" y="4189173"/>
            <a:ext cx="5905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No hay errores ni aciertos, no hay información suficiente para determinar qué valor podría ser (0 o 1).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F5B579-2FC0-F90D-B44A-B536643D7C06}"/>
              </a:ext>
            </a:extLst>
          </p:cNvPr>
          <p:cNvSpPr txBox="1"/>
          <p:nvPr/>
        </p:nvSpPr>
        <p:spPr>
          <a:xfrm>
            <a:off x="627723" y="1330130"/>
            <a:ext cx="64207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El resultado de modelo : </a:t>
            </a:r>
          </a:p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Dado un conjunto de características de dos productos genera un </a:t>
            </a:r>
            <a:r>
              <a:rPr lang="es-MX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valor continuo entre 0 y 1 (score). 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BDCFAE-81AA-CAB1-D384-2478F56DF9B7}"/>
              </a:ext>
            </a:extLst>
          </p:cNvPr>
          <p:cNvSpPr txBox="1"/>
          <p:nvPr/>
        </p:nvSpPr>
        <p:spPr>
          <a:xfrm>
            <a:off x="3352800" y="2513649"/>
            <a:ext cx="59055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arial" panose="020B0604020202020204" pitchFamily="34" charset="0"/>
              </a:rPr>
              <a:t>Falsos Negativos: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 El modelo predijo que no eran similares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{valor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cercano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a 0}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pero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en este caso, la realidad es que los productos sí eran similares. Es decir, predijo un 0, pero era falso.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33FC40-1604-C9D3-801A-F39C1BC16214}"/>
              </a:ext>
            </a:extLst>
          </p:cNvPr>
          <p:cNvSpPr txBox="1"/>
          <p:nvPr/>
        </p:nvSpPr>
        <p:spPr>
          <a:xfrm>
            <a:off x="3352800" y="5201298"/>
            <a:ext cx="59055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arial" panose="020B0604020202020204" pitchFamily="34" charset="0"/>
              </a:rPr>
              <a:t>Falsos Positivos: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 El modelo predijo que sí eran similares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{valor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cercano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a 1}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pero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en este caso, la realidad es que era los productos no eran similares. Es decir, predijo un 1, pero era falso.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089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76AA9-00BD-76F6-2C19-0A7C3BC90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2ADB771-7A29-646D-DEF9-7B39ED76F044}"/>
              </a:ext>
            </a:extLst>
          </p:cNvPr>
          <p:cNvSpPr txBox="1"/>
          <p:nvPr/>
        </p:nvSpPr>
        <p:spPr>
          <a:xfrm>
            <a:off x="492760" y="49762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modelo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pic>
        <p:nvPicPr>
          <p:cNvPr id="9" name="Picture 8" descr="Index of /Identidades-De-Instancia/ITESO/Logos ITESO/">
            <a:extLst>
              <a:ext uri="{FF2B5EF4-FFF2-40B4-BE49-F238E27FC236}">
                <a16:creationId xmlns:a16="http://schemas.microsoft.com/office/drawing/2014/main" id="{801F88A4-A3A4-E83E-2B86-AF868F2716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D15E0C-9778-30E5-6D40-5CD8A486946B}"/>
              </a:ext>
            </a:extLst>
          </p:cNvPr>
          <p:cNvSpPr txBox="1"/>
          <p:nvPr/>
        </p:nvSpPr>
        <p:spPr>
          <a:xfrm>
            <a:off x="1133475" y="2773140"/>
            <a:ext cx="17430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arial" panose="020B0604020202020204" pitchFamily="34" charset="0"/>
              </a:rPr>
              <a:t>Zona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 de proyección a 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B933CD-FA47-3039-C300-48BC5B22E225}"/>
              </a:ext>
            </a:extLst>
          </p:cNvPr>
          <p:cNvSpPr txBox="1"/>
          <p:nvPr/>
        </p:nvSpPr>
        <p:spPr>
          <a:xfrm>
            <a:off x="1133474" y="5478298"/>
            <a:ext cx="17430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arial" panose="020B0604020202020204" pitchFamily="34" charset="0"/>
              </a:rPr>
              <a:t>Zona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 de proyección a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A9E4BC-94EF-5789-AA3C-DD6BCCD20D5C}"/>
              </a:ext>
            </a:extLst>
          </p:cNvPr>
          <p:cNvSpPr txBox="1"/>
          <p:nvPr/>
        </p:nvSpPr>
        <p:spPr>
          <a:xfrm>
            <a:off x="1133473" y="4204671"/>
            <a:ext cx="17430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arial" panose="020B0604020202020204" pitchFamily="34" charset="0"/>
              </a:rPr>
              <a:t>Zona de Incertidumbre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24268E-9897-63D1-1466-CED84E604888}"/>
              </a:ext>
            </a:extLst>
          </p:cNvPr>
          <p:cNvSpPr txBox="1"/>
          <p:nvPr/>
        </p:nvSpPr>
        <p:spPr>
          <a:xfrm>
            <a:off x="3352800" y="4189173"/>
            <a:ext cx="5905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No hay errores ni aciertos, no hay información suficiente para determinar qué valor podría ser (0 o 1).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91928C-489D-E1E6-5D88-EAD23030B1D4}"/>
              </a:ext>
            </a:extLst>
          </p:cNvPr>
          <p:cNvSpPr txBox="1"/>
          <p:nvPr/>
        </p:nvSpPr>
        <p:spPr>
          <a:xfrm>
            <a:off x="627723" y="1330130"/>
            <a:ext cx="64207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El resultado de modelo : </a:t>
            </a:r>
          </a:p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Dado un conjunto de características de dos productos genera un </a:t>
            </a:r>
            <a:r>
              <a:rPr lang="es-MX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valor continuo entre 0 y 1 (score). 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525050-34C4-DE03-AC26-A89851CA2AF1}"/>
              </a:ext>
            </a:extLst>
          </p:cNvPr>
          <p:cNvSpPr txBox="1"/>
          <p:nvPr/>
        </p:nvSpPr>
        <p:spPr>
          <a:xfrm>
            <a:off x="3352800" y="2513649"/>
            <a:ext cx="59055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arial" panose="020B0604020202020204" pitchFamily="34" charset="0"/>
              </a:rPr>
              <a:t>Falsos Negativos: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 El modelo predijo que no eran similares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{valor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cercano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a 0}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pero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en este caso, la realidad es que los productos sí eran similares. Es decir, predijo un 0, pero era falso.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ACC0CF-EE38-4A6C-C5AB-137BE0518EE7}"/>
              </a:ext>
            </a:extLst>
          </p:cNvPr>
          <p:cNvSpPr txBox="1"/>
          <p:nvPr/>
        </p:nvSpPr>
        <p:spPr>
          <a:xfrm>
            <a:off x="3352800" y="5201298"/>
            <a:ext cx="59055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arial" panose="020B0604020202020204" pitchFamily="34" charset="0"/>
              </a:rPr>
              <a:t>Falsos Positivos: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 El modelo predijo que sí eran similares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{valor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cercano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a 1}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pero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en este caso, la realidad es que era los productos no eran similares. Es decir, predijo un 1, pero era falso.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327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71B4D-C68B-F37A-7B3A-F953DA43A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AB6CA7A-4980-D968-FFF5-285C61A5A61F}"/>
              </a:ext>
            </a:extLst>
          </p:cNvPr>
          <p:cNvSpPr txBox="1"/>
          <p:nvPr/>
        </p:nvSpPr>
        <p:spPr>
          <a:xfrm>
            <a:off x="492760" y="49762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modelo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pic>
        <p:nvPicPr>
          <p:cNvPr id="9" name="Picture 8" descr="Index of /Identidades-De-Instancia/ITESO/Logos ITESO/">
            <a:extLst>
              <a:ext uri="{FF2B5EF4-FFF2-40B4-BE49-F238E27FC236}">
                <a16:creationId xmlns:a16="http://schemas.microsoft.com/office/drawing/2014/main" id="{C4E4BA03-B5ED-DC1F-F9DD-7FE44ED1CD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05FD5E-E9CC-94AC-302C-6ACD5FEF9F4A}"/>
              </a:ext>
            </a:extLst>
          </p:cNvPr>
          <p:cNvSpPr txBox="1"/>
          <p:nvPr/>
        </p:nvSpPr>
        <p:spPr>
          <a:xfrm>
            <a:off x="492760" y="1771787"/>
            <a:ext cx="95727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Tenemos un modelo que predice la similitud de dos productos:</a:t>
            </a:r>
          </a:p>
          <a:p>
            <a:endParaRPr lang="es-MX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s-MX" b="1" dirty="0">
                <a:solidFill>
                  <a:schemeClr val="bg1"/>
                </a:solidFill>
                <a:latin typeface="arial" panose="020B0604020202020204" pitchFamily="34" charset="0"/>
              </a:rPr>
              <a:t>Dada las características de </a:t>
            </a:r>
            <a:r>
              <a:rPr lang="es-MX" b="1" dirty="0" err="1">
                <a:solidFill>
                  <a:schemeClr val="bg1"/>
                </a:solidFill>
                <a:latin typeface="arial" panose="020B0604020202020204" pitchFamily="34" charset="0"/>
              </a:rPr>
              <a:t>producto_A</a:t>
            </a:r>
            <a:r>
              <a:rPr lang="es-MX" b="1" dirty="0">
                <a:solidFill>
                  <a:schemeClr val="bg1"/>
                </a:solidFill>
                <a:latin typeface="arial" panose="020B0604020202020204" pitchFamily="34" charset="0"/>
              </a:rPr>
              <a:t> y </a:t>
            </a:r>
            <a:r>
              <a:rPr lang="es-MX" b="1" dirty="0" err="1">
                <a:solidFill>
                  <a:schemeClr val="bg1"/>
                </a:solidFill>
                <a:latin typeface="arial" panose="020B0604020202020204" pitchFamily="34" charset="0"/>
              </a:rPr>
              <a:t>producto_B</a:t>
            </a:r>
            <a:r>
              <a:rPr lang="es-MX" b="1" dirty="0">
                <a:solidFill>
                  <a:schemeClr val="bg1"/>
                </a:solidFill>
                <a:latin typeface="arial" panose="020B0604020202020204" pitchFamily="34" charset="0"/>
              </a:rPr>
              <a:t>, determina si son similares.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7A553D-83E2-78F8-14A5-6A36DC2C732E}"/>
              </a:ext>
            </a:extLst>
          </p:cNvPr>
          <p:cNvSpPr/>
          <p:nvPr/>
        </p:nvSpPr>
        <p:spPr>
          <a:xfrm>
            <a:off x="2218465" y="4201356"/>
            <a:ext cx="1432563" cy="8440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product_B</a:t>
            </a:r>
            <a:endParaRPr lang="en-US" b="1" dirty="0"/>
          </a:p>
          <a:p>
            <a:pPr algn="ctr"/>
            <a:r>
              <a:rPr lang="en-US" sz="1000" dirty="0"/>
              <a:t>(</a:t>
            </a:r>
            <a:r>
              <a:rPr lang="en-US" sz="1000" dirty="0" err="1"/>
              <a:t>Características</a:t>
            </a:r>
            <a:r>
              <a:rPr lang="en-US" sz="1000" dirty="0"/>
              <a:t>)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2D7E24-2206-295E-6B80-9C718B332B00}"/>
              </a:ext>
            </a:extLst>
          </p:cNvPr>
          <p:cNvSpPr/>
          <p:nvPr/>
        </p:nvSpPr>
        <p:spPr>
          <a:xfrm>
            <a:off x="651715" y="4201356"/>
            <a:ext cx="1432563" cy="8440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product_A</a:t>
            </a:r>
            <a:endParaRPr lang="en-US" b="1" dirty="0"/>
          </a:p>
          <a:p>
            <a:pPr algn="ctr"/>
            <a:r>
              <a:rPr lang="en-US" sz="1050" dirty="0"/>
              <a:t>(</a:t>
            </a:r>
            <a:r>
              <a:rPr lang="en-US" sz="1050" dirty="0" err="1"/>
              <a:t>Características</a:t>
            </a:r>
            <a:r>
              <a:rPr lang="en-US" sz="1050" dirty="0"/>
              <a:t>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5FD7E38-1A87-D136-32F8-6ADC100596A0}"/>
              </a:ext>
            </a:extLst>
          </p:cNvPr>
          <p:cNvGrpSpPr/>
          <p:nvPr/>
        </p:nvGrpSpPr>
        <p:grpSpPr>
          <a:xfrm>
            <a:off x="4559950" y="3753839"/>
            <a:ext cx="1923495" cy="1806220"/>
            <a:chOff x="4151577" y="3753839"/>
            <a:chExt cx="1923495" cy="180622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6410FD3-3F01-3147-AF99-2EC0D032F854}"/>
                </a:ext>
              </a:extLst>
            </p:cNvPr>
            <p:cNvSpPr/>
            <p:nvPr/>
          </p:nvSpPr>
          <p:spPr>
            <a:xfrm>
              <a:off x="4151577" y="3818009"/>
              <a:ext cx="1923495" cy="1677880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pic>
          <p:nvPicPr>
            <p:cNvPr id="17" name="Graphic 16" descr="Processor with solid fill">
              <a:extLst>
                <a:ext uri="{FF2B5EF4-FFF2-40B4-BE49-F238E27FC236}">
                  <a16:creationId xmlns:a16="http://schemas.microsoft.com/office/drawing/2014/main" id="{A39843EB-AF8F-D2E4-92D0-9562CFABD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14213" y="3753839"/>
              <a:ext cx="1806220" cy="1806220"/>
            </a:xfrm>
            <a:prstGeom prst="rect">
              <a:avLst/>
            </a:prstGeom>
          </p:spPr>
        </p:pic>
        <p:pic>
          <p:nvPicPr>
            <p:cNvPr id="14" name="Graphic 13" descr="Artificial Intelligence with solid fill">
              <a:extLst>
                <a:ext uri="{FF2B5EF4-FFF2-40B4-BE49-F238E27FC236}">
                  <a16:creationId xmlns:a16="http://schemas.microsoft.com/office/drawing/2014/main" id="{83BC4929-6074-B252-9130-0A8FC5198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21725" y="4438836"/>
              <a:ext cx="411235" cy="411235"/>
            </a:xfrm>
            <a:prstGeom prst="rect">
              <a:avLst/>
            </a:prstGeom>
          </p:spPr>
        </p:pic>
      </p:grp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153BEF2-9D1B-4F75-4AEA-DDEF30556E49}"/>
              </a:ext>
            </a:extLst>
          </p:cNvPr>
          <p:cNvSpPr/>
          <p:nvPr/>
        </p:nvSpPr>
        <p:spPr>
          <a:xfrm>
            <a:off x="3844031" y="4353708"/>
            <a:ext cx="514509" cy="539320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1C041A-51D9-C8CA-D5B2-B66EE90DA5C0}"/>
              </a:ext>
            </a:extLst>
          </p:cNvPr>
          <p:cNvSpPr/>
          <p:nvPr/>
        </p:nvSpPr>
        <p:spPr>
          <a:xfrm rot="16200000" flipV="1">
            <a:off x="6175925" y="4545902"/>
            <a:ext cx="2788583" cy="154931"/>
          </a:xfrm>
          <a:prstGeom prst="rect">
            <a:avLst/>
          </a:prstGeom>
          <a:gradFill>
            <a:gsLst>
              <a:gs pos="38000">
                <a:srgbClr val="1E1E1E"/>
              </a:gs>
              <a:gs pos="54000">
                <a:schemeClr val="tx1">
                  <a:lumMod val="50000"/>
                  <a:lumOff val="50000"/>
                </a:schemeClr>
              </a:gs>
              <a:gs pos="89520">
                <a:srgbClr val="BAC6DA"/>
              </a:gs>
              <a:gs pos="80000">
                <a:srgbClr val="AFB8C8"/>
              </a:gs>
              <a:gs pos="0">
                <a:schemeClr val="tx1"/>
              </a:gs>
              <a:gs pos="96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FEEDB76-5F40-22AC-666A-C5D2E787E757}"/>
              </a:ext>
            </a:extLst>
          </p:cNvPr>
          <p:cNvSpPr/>
          <p:nvPr/>
        </p:nvSpPr>
        <p:spPr>
          <a:xfrm>
            <a:off x="6805403" y="4353708"/>
            <a:ext cx="514509" cy="539320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127A90-483C-35E8-9E52-92DF19E8ECC6}"/>
              </a:ext>
            </a:extLst>
          </p:cNvPr>
          <p:cNvSpPr txBox="1"/>
          <p:nvPr/>
        </p:nvSpPr>
        <p:spPr>
          <a:xfrm>
            <a:off x="8322385" y="5777123"/>
            <a:ext cx="17430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</a:rPr>
              <a:t>Zona</a:t>
            </a:r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 de proyección a 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5DFFA9-6F62-716B-842E-3CA312804B80}"/>
              </a:ext>
            </a:extLst>
          </p:cNvPr>
          <p:cNvSpPr txBox="1"/>
          <p:nvPr/>
        </p:nvSpPr>
        <p:spPr>
          <a:xfrm>
            <a:off x="8322385" y="3271247"/>
            <a:ext cx="17430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</a:rPr>
              <a:t>Zona</a:t>
            </a:r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 de proyección a 1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BEFF84-2922-1DD1-57BC-79F67B80D383}"/>
              </a:ext>
            </a:extLst>
          </p:cNvPr>
          <p:cNvSpPr txBox="1"/>
          <p:nvPr/>
        </p:nvSpPr>
        <p:spPr>
          <a:xfrm>
            <a:off x="8377200" y="4513648"/>
            <a:ext cx="17430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</a:rPr>
              <a:t>Zona de Incertidumbre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534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C0C33-AAFE-6BCE-FFC7-F02B61F33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6806A8C-C6FC-1D6B-2D7D-BF9DA20E36EC}"/>
              </a:ext>
            </a:extLst>
          </p:cNvPr>
          <p:cNvSpPr txBox="1"/>
          <p:nvPr/>
        </p:nvSpPr>
        <p:spPr>
          <a:xfrm>
            <a:off x="492760" y="49762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modelo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pic>
        <p:nvPicPr>
          <p:cNvPr id="9" name="Picture 8" descr="Index of /Identidades-De-Instancia/ITESO/Logos ITESO/">
            <a:extLst>
              <a:ext uri="{FF2B5EF4-FFF2-40B4-BE49-F238E27FC236}">
                <a16:creationId xmlns:a16="http://schemas.microsoft.com/office/drawing/2014/main" id="{7388128F-0333-FC12-652E-1D11560ACA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1417CC5-44E5-DB39-E5C1-9582C3994912}"/>
              </a:ext>
            </a:extLst>
          </p:cNvPr>
          <p:cNvSpPr/>
          <p:nvPr/>
        </p:nvSpPr>
        <p:spPr>
          <a:xfrm>
            <a:off x="2795514" y="2621129"/>
            <a:ext cx="1432563" cy="8440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product_B</a:t>
            </a:r>
            <a:endParaRPr lang="en-US" b="1" dirty="0"/>
          </a:p>
          <a:p>
            <a:pPr algn="ctr"/>
            <a:r>
              <a:rPr lang="en-US" sz="1000" dirty="0"/>
              <a:t>(</a:t>
            </a:r>
            <a:r>
              <a:rPr lang="en-US" sz="1000" dirty="0" err="1"/>
              <a:t>Características</a:t>
            </a:r>
            <a:r>
              <a:rPr lang="en-US" sz="1000" dirty="0"/>
              <a:t>)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6277C5-9576-D409-4F8D-0E442171F4F9}"/>
              </a:ext>
            </a:extLst>
          </p:cNvPr>
          <p:cNvSpPr/>
          <p:nvPr/>
        </p:nvSpPr>
        <p:spPr>
          <a:xfrm>
            <a:off x="1228764" y="2621129"/>
            <a:ext cx="1432563" cy="8440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product_A</a:t>
            </a:r>
            <a:endParaRPr lang="en-US" b="1" dirty="0"/>
          </a:p>
          <a:p>
            <a:pPr algn="ctr"/>
            <a:r>
              <a:rPr lang="en-US" sz="1050" dirty="0"/>
              <a:t>(</a:t>
            </a:r>
            <a:r>
              <a:rPr lang="en-US" sz="1050" dirty="0" err="1"/>
              <a:t>Características</a:t>
            </a:r>
            <a:r>
              <a:rPr lang="en-US" sz="1050" dirty="0"/>
              <a:t>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54A2CAF-90C0-0B31-7A60-964FA909F356}"/>
              </a:ext>
            </a:extLst>
          </p:cNvPr>
          <p:cNvGrpSpPr/>
          <p:nvPr/>
        </p:nvGrpSpPr>
        <p:grpSpPr>
          <a:xfrm>
            <a:off x="5136999" y="2173612"/>
            <a:ext cx="1923495" cy="1806220"/>
            <a:chOff x="4151577" y="3753839"/>
            <a:chExt cx="1923495" cy="180622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5F8F01-2D1C-4EE0-049C-55AA7D12B564}"/>
                </a:ext>
              </a:extLst>
            </p:cNvPr>
            <p:cNvSpPr/>
            <p:nvPr/>
          </p:nvSpPr>
          <p:spPr>
            <a:xfrm>
              <a:off x="4151577" y="3818009"/>
              <a:ext cx="1923495" cy="1677880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pic>
          <p:nvPicPr>
            <p:cNvPr id="17" name="Graphic 16" descr="Processor with solid fill">
              <a:extLst>
                <a:ext uri="{FF2B5EF4-FFF2-40B4-BE49-F238E27FC236}">
                  <a16:creationId xmlns:a16="http://schemas.microsoft.com/office/drawing/2014/main" id="{7BC0DB9F-49F3-AEB2-9614-CF5FED355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14213" y="3753839"/>
              <a:ext cx="1806220" cy="1806220"/>
            </a:xfrm>
            <a:prstGeom prst="rect">
              <a:avLst/>
            </a:prstGeom>
          </p:spPr>
        </p:pic>
        <p:pic>
          <p:nvPicPr>
            <p:cNvPr id="14" name="Graphic 13" descr="Artificial Intelligence with solid fill">
              <a:extLst>
                <a:ext uri="{FF2B5EF4-FFF2-40B4-BE49-F238E27FC236}">
                  <a16:creationId xmlns:a16="http://schemas.microsoft.com/office/drawing/2014/main" id="{5DEF5E50-8890-5EDA-A3F7-F59AC97F0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21725" y="4438836"/>
              <a:ext cx="411235" cy="411235"/>
            </a:xfrm>
            <a:prstGeom prst="rect">
              <a:avLst/>
            </a:prstGeom>
          </p:spPr>
        </p:pic>
      </p:grp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FFE5D0F8-46A1-7A05-5429-3E2E6E4D66EE}"/>
              </a:ext>
            </a:extLst>
          </p:cNvPr>
          <p:cNvSpPr/>
          <p:nvPr/>
        </p:nvSpPr>
        <p:spPr>
          <a:xfrm>
            <a:off x="4421080" y="2773481"/>
            <a:ext cx="514509" cy="539320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161517-2D65-460A-D478-D37CE86F906D}"/>
              </a:ext>
            </a:extLst>
          </p:cNvPr>
          <p:cNvSpPr/>
          <p:nvPr/>
        </p:nvSpPr>
        <p:spPr>
          <a:xfrm rot="16200000" flipV="1">
            <a:off x="6752974" y="2965675"/>
            <a:ext cx="2788583" cy="154931"/>
          </a:xfrm>
          <a:prstGeom prst="rect">
            <a:avLst/>
          </a:prstGeom>
          <a:gradFill>
            <a:gsLst>
              <a:gs pos="38000">
                <a:srgbClr val="1E1E1E"/>
              </a:gs>
              <a:gs pos="54000">
                <a:schemeClr val="tx1">
                  <a:lumMod val="50000"/>
                  <a:lumOff val="50000"/>
                </a:schemeClr>
              </a:gs>
              <a:gs pos="89520">
                <a:srgbClr val="BAC6DA"/>
              </a:gs>
              <a:gs pos="80000">
                <a:srgbClr val="AFB8C8"/>
              </a:gs>
              <a:gs pos="0">
                <a:schemeClr val="tx1"/>
              </a:gs>
              <a:gs pos="96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E60307D-CFA1-2844-70BA-57868614C906}"/>
              </a:ext>
            </a:extLst>
          </p:cNvPr>
          <p:cNvSpPr/>
          <p:nvPr/>
        </p:nvSpPr>
        <p:spPr>
          <a:xfrm>
            <a:off x="7382452" y="2773481"/>
            <a:ext cx="514509" cy="539320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321D74-C42B-1080-9958-CD7FD497AF99}"/>
              </a:ext>
            </a:extLst>
          </p:cNvPr>
          <p:cNvSpPr txBox="1"/>
          <p:nvPr/>
        </p:nvSpPr>
        <p:spPr>
          <a:xfrm>
            <a:off x="8899434" y="4196896"/>
            <a:ext cx="17430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</a:rPr>
              <a:t>Zona</a:t>
            </a:r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 de proyección a 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39CB22-0454-715C-C7DC-1AD8452371C7}"/>
              </a:ext>
            </a:extLst>
          </p:cNvPr>
          <p:cNvSpPr txBox="1"/>
          <p:nvPr/>
        </p:nvSpPr>
        <p:spPr>
          <a:xfrm>
            <a:off x="8899434" y="1691020"/>
            <a:ext cx="17430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</a:rPr>
              <a:t>Zona</a:t>
            </a:r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 de proyección a 1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E07E9E-7E35-6642-BD0B-DDF46BAD6500}"/>
              </a:ext>
            </a:extLst>
          </p:cNvPr>
          <p:cNvSpPr txBox="1"/>
          <p:nvPr/>
        </p:nvSpPr>
        <p:spPr>
          <a:xfrm>
            <a:off x="8954249" y="2933421"/>
            <a:ext cx="17430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</a:rPr>
              <a:t>Zona de Incertidumbre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6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FFD58-2560-F320-320A-7798A310E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F4E4681-B905-0642-B0A4-B046042E06BD}"/>
              </a:ext>
            </a:extLst>
          </p:cNvPr>
          <p:cNvSpPr txBox="1"/>
          <p:nvPr/>
        </p:nvSpPr>
        <p:spPr>
          <a:xfrm>
            <a:off x="492760" y="49762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modelo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pic>
        <p:nvPicPr>
          <p:cNvPr id="9" name="Picture 8" descr="Index of /Identidades-De-Instancia/ITESO/Logos ITESO/">
            <a:extLst>
              <a:ext uri="{FF2B5EF4-FFF2-40B4-BE49-F238E27FC236}">
                <a16:creationId xmlns:a16="http://schemas.microsoft.com/office/drawing/2014/main" id="{C0E292D2-FB6C-7EAE-24EC-3819361DC3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8EE7E0A-A613-3A18-87F4-B5657B471B28}"/>
              </a:ext>
            </a:extLst>
          </p:cNvPr>
          <p:cNvSpPr/>
          <p:nvPr/>
        </p:nvSpPr>
        <p:spPr>
          <a:xfrm>
            <a:off x="2795514" y="2621129"/>
            <a:ext cx="1432563" cy="8440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product_B</a:t>
            </a:r>
            <a:endParaRPr lang="en-US" b="1" dirty="0"/>
          </a:p>
          <a:p>
            <a:pPr algn="ctr"/>
            <a:r>
              <a:rPr lang="en-US" sz="1000" dirty="0"/>
              <a:t>(</a:t>
            </a:r>
            <a:r>
              <a:rPr lang="en-US" sz="1000" dirty="0" err="1"/>
              <a:t>Características</a:t>
            </a:r>
            <a:r>
              <a:rPr lang="en-US" sz="1000" dirty="0"/>
              <a:t>)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1C090B-EA54-2615-5BAC-B166500C422B}"/>
              </a:ext>
            </a:extLst>
          </p:cNvPr>
          <p:cNvSpPr/>
          <p:nvPr/>
        </p:nvSpPr>
        <p:spPr>
          <a:xfrm>
            <a:off x="1228764" y="2621129"/>
            <a:ext cx="1432563" cy="8440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product_A</a:t>
            </a:r>
            <a:endParaRPr lang="en-US" b="1" dirty="0"/>
          </a:p>
          <a:p>
            <a:pPr algn="ctr"/>
            <a:r>
              <a:rPr lang="en-US" sz="1050" dirty="0"/>
              <a:t>(</a:t>
            </a:r>
            <a:r>
              <a:rPr lang="en-US" sz="1050" dirty="0" err="1"/>
              <a:t>Características</a:t>
            </a:r>
            <a:r>
              <a:rPr lang="en-US" sz="1050" dirty="0"/>
              <a:t>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0C28790-E641-5480-DCEE-30A48A5A0419}"/>
              </a:ext>
            </a:extLst>
          </p:cNvPr>
          <p:cNvGrpSpPr/>
          <p:nvPr/>
        </p:nvGrpSpPr>
        <p:grpSpPr>
          <a:xfrm>
            <a:off x="5136999" y="2173612"/>
            <a:ext cx="1923495" cy="1806220"/>
            <a:chOff x="4151577" y="3753839"/>
            <a:chExt cx="1923495" cy="180622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629712B-088C-7355-43E0-9C716DF2D010}"/>
                </a:ext>
              </a:extLst>
            </p:cNvPr>
            <p:cNvSpPr/>
            <p:nvPr/>
          </p:nvSpPr>
          <p:spPr>
            <a:xfrm>
              <a:off x="4151577" y="3818009"/>
              <a:ext cx="1923495" cy="1677880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pic>
          <p:nvPicPr>
            <p:cNvPr id="17" name="Graphic 16" descr="Processor with solid fill">
              <a:extLst>
                <a:ext uri="{FF2B5EF4-FFF2-40B4-BE49-F238E27FC236}">
                  <a16:creationId xmlns:a16="http://schemas.microsoft.com/office/drawing/2014/main" id="{F22D7619-B3B4-070A-37B1-0AD6F03A1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14213" y="3753839"/>
              <a:ext cx="1806220" cy="1806220"/>
            </a:xfrm>
            <a:prstGeom prst="rect">
              <a:avLst/>
            </a:prstGeom>
          </p:spPr>
        </p:pic>
        <p:pic>
          <p:nvPicPr>
            <p:cNvPr id="14" name="Graphic 13" descr="Artificial Intelligence with solid fill">
              <a:extLst>
                <a:ext uri="{FF2B5EF4-FFF2-40B4-BE49-F238E27FC236}">
                  <a16:creationId xmlns:a16="http://schemas.microsoft.com/office/drawing/2014/main" id="{725C6DA2-7648-DF47-0A10-4FCD586BB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21725" y="4438836"/>
              <a:ext cx="411235" cy="411235"/>
            </a:xfrm>
            <a:prstGeom prst="rect">
              <a:avLst/>
            </a:prstGeom>
          </p:spPr>
        </p:pic>
      </p:grp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348F822-5304-777E-D380-20BD63D6DF98}"/>
              </a:ext>
            </a:extLst>
          </p:cNvPr>
          <p:cNvSpPr/>
          <p:nvPr/>
        </p:nvSpPr>
        <p:spPr>
          <a:xfrm>
            <a:off x="4421080" y="2773481"/>
            <a:ext cx="514509" cy="539320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DD2789-BB6F-3A67-6B15-F4928E3986E1}"/>
              </a:ext>
            </a:extLst>
          </p:cNvPr>
          <p:cNvSpPr/>
          <p:nvPr/>
        </p:nvSpPr>
        <p:spPr>
          <a:xfrm rot="16200000" flipV="1">
            <a:off x="6752974" y="2965675"/>
            <a:ext cx="2788583" cy="154931"/>
          </a:xfrm>
          <a:prstGeom prst="rect">
            <a:avLst/>
          </a:prstGeom>
          <a:gradFill>
            <a:gsLst>
              <a:gs pos="38000">
                <a:srgbClr val="1E1E1E"/>
              </a:gs>
              <a:gs pos="54000">
                <a:schemeClr val="tx1">
                  <a:lumMod val="50000"/>
                  <a:lumOff val="50000"/>
                </a:schemeClr>
              </a:gs>
              <a:gs pos="89520">
                <a:srgbClr val="BAC6DA"/>
              </a:gs>
              <a:gs pos="80000">
                <a:srgbClr val="AFB8C8"/>
              </a:gs>
              <a:gs pos="0">
                <a:schemeClr val="tx1"/>
              </a:gs>
              <a:gs pos="96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9C466EE-CECB-7953-0C74-09906E5B3757}"/>
              </a:ext>
            </a:extLst>
          </p:cNvPr>
          <p:cNvSpPr/>
          <p:nvPr/>
        </p:nvSpPr>
        <p:spPr>
          <a:xfrm>
            <a:off x="7382452" y="2773481"/>
            <a:ext cx="514509" cy="539320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E4DFCE-E602-E746-BFC7-B57BBAA1BD3C}"/>
              </a:ext>
            </a:extLst>
          </p:cNvPr>
          <p:cNvSpPr txBox="1"/>
          <p:nvPr/>
        </p:nvSpPr>
        <p:spPr>
          <a:xfrm>
            <a:off x="8899434" y="4196896"/>
            <a:ext cx="17430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</a:rPr>
              <a:t>Zona</a:t>
            </a:r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 de proyección a 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7938C1-0D53-7265-7341-1F0C0E47EC02}"/>
              </a:ext>
            </a:extLst>
          </p:cNvPr>
          <p:cNvSpPr txBox="1"/>
          <p:nvPr/>
        </p:nvSpPr>
        <p:spPr>
          <a:xfrm>
            <a:off x="8899434" y="1691020"/>
            <a:ext cx="17430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</a:rPr>
              <a:t>Zona</a:t>
            </a:r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 de proyección a 1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EF0810-76D8-E298-E3F6-D2742632B98A}"/>
              </a:ext>
            </a:extLst>
          </p:cNvPr>
          <p:cNvSpPr txBox="1"/>
          <p:nvPr/>
        </p:nvSpPr>
        <p:spPr>
          <a:xfrm>
            <a:off x="8954249" y="2933421"/>
            <a:ext cx="17430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</a:rPr>
              <a:t>Zona de Incertidumbre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F016B9-0DA7-3284-F89A-3EC8CD0FDCC8}"/>
              </a:ext>
            </a:extLst>
          </p:cNvPr>
          <p:cNvSpPr/>
          <p:nvPr/>
        </p:nvSpPr>
        <p:spPr>
          <a:xfrm>
            <a:off x="5042517" y="2059619"/>
            <a:ext cx="2167096" cy="2015231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22D5DF-7114-C390-D58F-B4E8BBF8336F}"/>
              </a:ext>
            </a:extLst>
          </p:cNvPr>
          <p:cNvSpPr txBox="1"/>
          <p:nvPr/>
        </p:nvSpPr>
        <p:spPr>
          <a:xfrm>
            <a:off x="5025094" y="4408557"/>
            <a:ext cx="2035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</a:rPr>
              <a:t>Modelo: </a:t>
            </a:r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Es el modelo entrenado y listo para hacer </a:t>
            </a:r>
            <a:r>
              <a:rPr lang="es-MX" sz="11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inferencias</a:t>
            </a:r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 de cualquier entrada proporcionada.</a:t>
            </a:r>
          </a:p>
        </p:txBody>
      </p:sp>
    </p:spTree>
    <p:extLst>
      <p:ext uri="{BB962C8B-B14F-4D97-AF65-F5344CB8AC3E}">
        <p14:creationId xmlns:p14="http://schemas.microsoft.com/office/powerpoint/2010/main" val="3111592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CC1F1-F57F-9E3A-620E-0F5C61D07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4A6CB76-003D-D97A-110B-FB97D2587640}"/>
              </a:ext>
            </a:extLst>
          </p:cNvPr>
          <p:cNvSpPr txBox="1"/>
          <p:nvPr/>
        </p:nvSpPr>
        <p:spPr>
          <a:xfrm>
            <a:off x="492760" y="49762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modelo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pic>
        <p:nvPicPr>
          <p:cNvPr id="9" name="Picture 8" descr="Index of /Identidades-De-Instancia/ITESO/Logos ITESO/">
            <a:extLst>
              <a:ext uri="{FF2B5EF4-FFF2-40B4-BE49-F238E27FC236}">
                <a16:creationId xmlns:a16="http://schemas.microsoft.com/office/drawing/2014/main" id="{B949C9D0-BF0F-E014-B741-03F683867D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8E87ED7-9EAA-069F-B808-0548E64E269E}"/>
              </a:ext>
            </a:extLst>
          </p:cNvPr>
          <p:cNvSpPr/>
          <p:nvPr/>
        </p:nvSpPr>
        <p:spPr>
          <a:xfrm>
            <a:off x="2795514" y="2621129"/>
            <a:ext cx="1432563" cy="8440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product_B</a:t>
            </a:r>
            <a:endParaRPr lang="en-US" b="1" dirty="0"/>
          </a:p>
          <a:p>
            <a:pPr algn="ctr"/>
            <a:r>
              <a:rPr lang="en-US" sz="1000" dirty="0"/>
              <a:t>(</a:t>
            </a:r>
            <a:r>
              <a:rPr lang="en-US" sz="1000" dirty="0" err="1"/>
              <a:t>Características</a:t>
            </a:r>
            <a:r>
              <a:rPr lang="en-US" sz="1000" dirty="0"/>
              <a:t>)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D1CFD2-EC43-242B-8B3B-2AE4DF31E3C0}"/>
              </a:ext>
            </a:extLst>
          </p:cNvPr>
          <p:cNvSpPr/>
          <p:nvPr/>
        </p:nvSpPr>
        <p:spPr>
          <a:xfrm>
            <a:off x="1228764" y="2621129"/>
            <a:ext cx="1432563" cy="8440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product_A</a:t>
            </a:r>
            <a:endParaRPr lang="en-US" b="1" dirty="0"/>
          </a:p>
          <a:p>
            <a:pPr algn="ctr"/>
            <a:r>
              <a:rPr lang="en-US" sz="1050" dirty="0"/>
              <a:t>(</a:t>
            </a:r>
            <a:r>
              <a:rPr lang="en-US" sz="1050" dirty="0" err="1"/>
              <a:t>Características</a:t>
            </a:r>
            <a:r>
              <a:rPr lang="en-US" sz="1050" dirty="0"/>
              <a:t>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DE37669-48C1-C043-5A76-06345D7A114E}"/>
              </a:ext>
            </a:extLst>
          </p:cNvPr>
          <p:cNvGrpSpPr/>
          <p:nvPr/>
        </p:nvGrpSpPr>
        <p:grpSpPr>
          <a:xfrm>
            <a:off x="5136999" y="2173612"/>
            <a:ext cx="1923495" cy="1806220"/>
            <a:chOff x="4151577" y="3753839"/>
            <a:chExt cx="1923495" cy="180622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07B3EA6-68C4-161E-FDA8-40571085D5EB}"/>
                </a:ext>
              </a:extLst>
            </p:cNvPr>
            <p:cNvSpPr/>
            <p:nvPr/>
          </p:nvSpPr>
          <p:spPr>
            <a:xfrm>
              <a:off x="4151577" y="3818009"/>
              <a:ext cx="1923495" cy="1677880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pic>
          <p:nvPicPr>
            <p:cNvPr id="17" name="Graphic 16" descr="Processor with solid fill">
              <a:extLst>
                <a:ext uri="{FF2B5EF4-FFF2-40B4-BE49-F238E27FC236}">
                  <a16:creationId xmlns:a16="http://schemas.microsoft.com/office/drawing/2014/main" id="{DB19EFAA-BF11-0203-09E3-CB0B0ECDA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14213" y="3753839"/>
              <a:ext cx="1806220" cy="1806220"/>
            </a:xfrm>
            <a:prstGeom prst="rect">
              <a:avLst/>
            </a:prstGeom>
          </p:spPr>
        </p:pic>
        <p:pic>
          <p:nvPicPr>
            <p:cNvPr id="14" name="Graphic 13" descr="Artificial Intelligence with solid fill">
              <a:extLst>
                <a:ext uri="{FF2B5EF4-FFF2-40B4-BE49-F238E27FC236}">
                  <a16:creationId xmlns:a16="http://schemas.microsoft.com/office/drawing/2014/main" id="{A1BD2035-8E7B-01F4-CEEA-9D31B9F5A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21725" y="4438836"/>
              <a:ext cx="411235" cy="411235"/>
            </a:xfrm>
            <a:prstGeom prst="rect">
              <a:avLst/>
            </a:prstGeom>
          </p:spPr>
        </p:pic>
      </p:grp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15E4712-173E-C31E-6F7F-024E914E6962}"/>
              </a:ext>
            </a:extLst>
          </p:cNvPr>
          <p:cNvSpPr/>
          <p:nvPr/>
        </p:nvSpPr>
        <p:spPr>
          <a:xfrm>
            <a:off x="4421080" y="2773481"/>
            <a:ext cx="514509" cy="539320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8353DD-1E27-BF3A-20D4-551366EDD44A}"/>
              </a:ext>
            </a:extLst>
          </p:cNvPr>
          <p:cNvSpPr/>
          <p:nvPr/>
        </p:nvSpPr>
        <p:spPr>
          <a:xfrm rot="16200000" flipV="1">
            <a:off x="6752974" y="2965675"/>
            <a:ext cx="2788583" cy="154931"/>
          </a:xfrm>
          <a:prstGeom prst="rect">
            <a:avLst/>
          </a:prstGeom>
          <a:gradFill>
            <a:gsLst>
              <a:gs pos="38000">
                <a:srgbClr val="1E1E1E"/>
              </a:gs>
              <a:gs pos="54000">
                <a:schemeClr val="tx1">
                  <a:lumMod val="50000"/>
                  <a:lumOff val="50000"/>
                </a:schemeClr>
              </a:gs>
              <a:gs pos="89520">
                <a:srgbClr val="BAC6DA"/>
              </a:gs>
              <a:gs pos="80000">
                <a:srgbClr val="AFB8C8"/>
              </a:gs>
              <a:gs pos="0">
                <a:schemeClr val="tx1"/>
              </a:gs>
              <a:gs pos="96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74AC892-B9C5-CAD1-EC01-CD8BD7284856}"/>
              </a:ext>
            </a:extLst>
          </p:cNvPr>
          <p:cNvSpPr/>
          <p:nvPr/>
        </p:nvSpPr>
        <p:spPr>
          <a:xfrm>
            <a:off x="7382452" y="2773481"/>
            <a:ext cx="514509" cy="539320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CF1C88-1A1C-0E72-2C72-AE44D8E3E9E4}"/>
              </a:ext>
            </a:extLst>
          </p:cNvPr>
          <p:cNvSpPr txBox="1"/>
          <p:nvPr/>
        </p:nvSpPr>
        <p:spPr>
          <a:xfrm>
            <a:off x="8899434" y="4196896"/>
            <a:ext cx="17430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</a:rPr>
              <a:t>Zona</a:t>
            </a:r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 de proyección a 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CD838E-A01B-0848-D8F2-C37668F2D861}"/>
              </a:ext>
            </a:extLst>
          </p:cNvPr>
          <p:cNvSpPr txBox="1"/>
          <p:nvPr/>
        </p:nvSpPr>
        <p:spPr>
          <a:xfrm>
            <a:off x="8899434" y="1691020"/>
            <a:ext cx="17430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</a:rPr>
              <a:t>Zona</a:t>
            </a:r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 de proyección a 1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6014F5-1460-E313-3E57-3FEB36CAF3F7}"/>
              </a:ext>
            </a:extLst>
          </p:cNvPr>
          <p:cNvSpPr txBox="1"/>
          <p:nvPr/>
        </p:nvSpPr>
        <p:spPr>
          <a:xfrm>
            <a:off x="8954249" y="2933421"/>
            <a:ext cx="17430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</a:rPr>
              <a:t>Zona de Incertidumbre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0EADA2-B236-AE59-EF1D-2E21B791C6D9}"/>
              </a:ext>
            </a:extLst>
          </p:cNvPr>
          <p:cNvSpPr/>
          <p:nvPr/>
        </p:nvSpPr>
        <p:spPr>
          <a:xfrm>
            <a:off x="1091955" y="2237781"/>
            <a:ext cx="3263932" cy="1677879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CABAC4-6F33-09AC-1524-1041C08301ED}"/>
              </a:ext>
            </a:extLst>
          </p:cNvPr>
          <p:cNvSpPr txBox="1"/>
          <p:nvPr/>
        </p:nvSpPr>
        <p:spPr>
          <a:xfrm>
            <a:off x="1852383" y="4196896"/>
            <a:ext cx="1743075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</a:rPr>
              <a:t>Entrada: </a:t>
            </a:r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Es el insumo del modelo.</a:t>
            </a:r>
          </a:p>
          <a:p>
            <a:endParaRPr lang="es-MX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Requisito: Tener la misma </a:t>
            </a:r>
            <a:r>
              <a:rPr lang="es-MX" sz="11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estructura</a:t>
            </a:r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 de los datos que se usaron para entrenar al modelo.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601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0C16A-C0B7-E631-B066-4017E550B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85073A-F194-0296-94DB-796518793002}"/>
              </a:ext>
            </a:extLst>
          </p:cNvPr>
          <p:cNvSpPr txBox="1"/>
          <p:nvPr/>
        </p:nvSpPr>
        <p:spPr>
          <a:xfrm>
            <a:off x="782320" y="97006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origen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D8191C-E3C2-D998-5EDA-0821F53E5CC9}"/>
              </a:ext>
            </a:extLst>
          </p:cNvPr>
          <p:cNvSpPr/>
          <p:nvPr/>
        </p:nvSpPr>
        <p:spPr>
          <a:xfrm>
            <a:off x="4770120" y="2321560"/>
            <a:ext cx="2651760" cy="11785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USDA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CF06D5-472E-B170-2258-4D62DDD685B0}"/>
              </a:ext>
            </a:extLst>
          </p:cNvPr>
          <p:cNvSpPr/>
          <p:nvPr/>
        </p:nvSpPr>
        <p:spPr>
          <a:xfrm>
            <a:off x="426720" y="3967480"/>
            <a:ext cx="2651760" cy="11785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Foundation Foods</a:t>
            </a:r>
          </a:p>
          <a:p>
            <a:pPr algn="ctr"/>
            <a:r>
              <a:rPr lang="en-US" b="1" dirty="0"/>
              <a:t>(256)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675B43-CDDF-7BBE-E201-98A96569F4D0}"/>
              </a:ext>
            </a:extLst>
          </p:cNvPr>
          <p:cNvSpPr/>
          <p:nvPr/>
        </p:nvSpPr>
        <p:spPr>
          <a:xfrm>
            <a:off x="3322320" y="3967480"/>
            <a:ext cx="2651760" cy="11785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SR Legacy Foods</a:t>
            </a:r>
          </a:p>
          <a:p>
            <a:pPr algn="ctr"/>
            <a:r>
              <a:rPr lang="en-US" b="1" dirty="0"/>
              <a:t>(7793)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537088-6D6E-551B-27A0-315A4EC2D445}"/>
              </a:ext>
            </a:extLst>
          </p:cNvPr>
          <p:cNvSpPr/>
          <p:nvPr/>
        </p:nvSpPr>
        <p:spPr>
          <a:xfrm>
            <a:off x="6217920" y="3967480"/>
            <a:ext cx="2651760" cy="1178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Survey Foods (FNDDS)</a:t>
            </a:r>
          </a:p>
          <a:p>
            <a:pPr algn="ctr"/>
            <a:r>
              <a:rPr lang="en-US" b="1" dirty="0"/>
              <a:t>(5624)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CE4711-530E-6F35-35FD-D29049E1BA8B}"/>
              </a:ext>
            </a:extLst>
          </p:cNvPr>
          <p:cNvSpPr/>
          <p:nvPr/>
        </p:nvSpPr>
        <p:spPr>
          <a:xfrm>
            <a:off x="9113520" y="3967480"/>
            <a:ext cx="2651760" cy="11785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Branded Foods</a:t>
            </a:r>
          </a:p>
          <a:p>
            <a:pPr algn="ctr"/>
            <a:r>
              <a:rPr lang="en-US" b="1" dirty="0"/>
              <a:t>(450816)</a:t>
            </a:r>
          </a:p>
        </p:txBody>
      </p:sp>
      <p:pic>
        <p:nvPicPr>
          <p:cNvPr id="8" name="Picture 7" descr="Index of /Identidades-De-Instancia/ITESO/Logos ITESO/">
            <a:extLst>
              <a:ext uri="{FF2B5EF4-FFF2-40B4-BE49-F238E27FC236}">
                <a16:creationId xmlns:a16="http://schemas.microsoft.com/office/drawing/2014/main" id="{E4526E3B-E8DF-E306-61AF-B985606974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244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304DB-F6C1-CF80-B2DD-2671698E0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11847B-355B-0C0F-C778-82424E74973F}"/>
              </a:ext>
            </a:extLst>
          </p:cNvPr>
          <p:cNvSpPr txBox="1"/>
          <p:nvPr/>
        </p:nvSpPr>
        <p:spPr>
          <a:xfrm>
            <a:off x="492760" y="49762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modelo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pic>
        <p:nvPicPr>
          <p:cNvPr id="9" name="Picture 8" descr="Index of /Identidades-De-Instancia/ITESO/Logos ITESO/">
            <a:extLst>
              <a:ext uri="{FF2B5EF4-FFF2-40B4-BE49-F238E27FC236}">
                <a16:creationId xmlns:a16="http://schemas.microsoft.com/office/drawing/2014/main" id="{77B9CC9C-277D-F017-E268-AA023C9E84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F8905B1-281B-973D-FC7F-37AB3BD02716}"/>
              </a:ext>
            </a:extLst>
          </p:cNvPr>
          <p:cNvSpPr/>
          <p:nvPr/>
        </p:nvSpPr>
        <p:spPr>
          <a:xfrm>
            <a:off x="2795514" y="2621129"/>
            <a:ext cx="1432563" cy="8440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product_B</a:t>
            </a:r>
            <a:endParaRPr lang="en-US" b="1" dirty="0"/>
          </a:p>
          <a:p>
            <a:pPr algn="ctr"/>
            <a:r>
              <a:rPr lang="en-US" sz="1000" dirty="0"/>
              <a:t>(</a:t>
            </a:r>
            <a:r>
              <a:rPr lang="en-US" sz="1000" dirty="0" err="1"/>
              <a:t>Características</a:t>
            </a:r>
            <a:r>
              <a:rPr lang="en-US" sz="1000" dirty="0"/>
              <a:t>)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8410D4-E934-D1F8-E0B2-FEA00735F2D1}"/>
              </a:ext>
            </a:extLst>
          </p:cNvPr>
          <p:cNvSpPr/>
          <p:nvPr/>
        </p:nvSpPr>
        <p:spPr>
          <a:xfrm>
            <a:off x="1228764" y="2621129"/>
            <a:ext cx="1432563" cy="8440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product_A</a:t>
            </a:r>
            <a:endParaRPr lang="en-US" b="1" dirty="0"/>
          </a:p>
          <a:p>
            <a:pPr algn="ctr"/>
            <a:r>
              <a:rPr lang="en-US" sz="1050" dirty="0"/>
              <a:t>(</a:t>
            </a:r>
            <a:r>
              <a:rPr lang="en-US" sz="1050" dirty="0" err="1"/>
              <a:t>Características</a:t>
            </a:r>
            <a:r>
              <a:rPr lang="en-US" sz="1050" dirty="0"/>
              <a:t>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BC33BCB-254F-E8F4-040E-6A47E96FA0E8}"/>
              </a:ext>
            </a:extLst>
          </p:cNvPr>
          <p:cNvGrpSpPr/>
          <p:nvPr/>
        </p:nvGrpSpPr>
        <p:grpSpPr>
          <a:xfrm>
            <a:off x="5136999" y="2173612"/>
            <a:ext cx="1923495" cy="1806220"/>
            <a:chOff x="4151577" y="3753839"/>
            <a:chExt cx="1923495" cy="180622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8D1083-CC48-13D3-0A87-96132AD84D78}"/>
                </a:ext>
              </a:extLst>
            </p:cNvPr>
            <p:cNvSpPr/>
            <p:nvPr/>
          </p:nvSpPr>
          <p:spPr>
            <a:xfrm>
              <a:off x="4151577" y="3818009"/>
              <a:ext cx="1923495" cy="1677880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pic>
          <p:nvPicPr>
            <p:cNvPr id="17" name="Graphic 16" descr="Processor with solid fill">
              <a:extLst>
                <a:ext uri="{FF2B5EF4-FFF2-40B4-BE49-F238E27FC236}">
                  <a16:creationId xmlns:a16="http://schemas.microsoft.com/office/drawing/2014/main" id="{54FB7D4A-5068-8797-87E9-1D6BB2CFB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14213" y="3753839"/>
              <a:ext cx="1806220" cy="1806220"/>
            </a:xfrm>
            <a:prstGeom prst="rect">
              <a:avLst/>
            </a:prstGeom>
          </p:spPr>
        </p:pic>
        <p:pic>
          <p:nvPicPr>
            <p:cNvPr id="14" name="Graphic 13" descr="Artificial Intelligence with solid fill">
              <a:extLst>
                <a:ext uri="{FF2B5EF4-FFF2-40B4-BE49-F238E27FC236}">
                  <a16:creationId xmlns:a16="http://schemas.microsoft.com/office/drawing/2014/main" id="{F3A175FA-14E4-1055-437B-F5F180A3B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21725" y="4438836"/>
              <a:ext cx="411235" cy="411235"/>
            </a:xfrm>
            <a:prstGeom prst="rect">
              <a:avLst/>
            </a:prstGeom>
          </p:spPr>
        </p:pic>
      </p:grp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650A770-1497-AC71-E9F2-9232C3F11F12}"/>
              </a:ext>
            </a:extLst>
          </p:cNvPr>
          <p:cNvSpPr/>
          <p:nvPr/>
        </p:nvSpPr>
        <p:spPr>
          <a:xfrm>
            <a:off x="4421080" y="2773481"/>
            <a:ext cx="514509" cy="539320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620631-2E7C-36B8-1F94-9838714FF411}"/>
              </a:ext>
            </a:extLst>
          </p:cNvPr>
          <p:cNvSpPr/>
          <p:nvPr/>
        </p:nvSpPr>
        <p:spPr>
          <a:xfrm rot="16200000" flipV="1">
            <a:off x="6752974" y="2965675"/>
            <a:ext cx="2788583" cy="154931"/>
          </a:xfrm>
          <a:prstGeom prst="rect">
            <a:avLst/>
          </a:prstGeom>
          <a:gradFill>
            <a:gsLst>
              <a:gs pos="38000">
                <a:srgbClr val="1E1E1E"/>
              </a:gs>
              <a:gs pos="54000">
                <a:schemeClr val="tx1">
                  <a:lumMod val="50000"/>
                  <a:lumOff val="50000"/>
                </a:schemeClr>
              </a:gs>
              <a:gs pos="89520">
                <a:srgbClr val="BAC6DA"/>
              </a:gs>
              <a:gs pos="80000">
                <a:srgbClr val="AFB8C8"/>
              </a:gs>
              <a:gs pos="0">
                <a:schemeClr val="tx1"/>
              </a:gs>
              <a:gs pos="96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F002B59-FD20-90CE-BF66-8C0DD4D55014}"/>
              </a:ext>
            </a:extLst>
          </p:cNvPr>
          <p:cNvSpPr/>
          <p:nvPr/>
        </p:nvSpPr>
        <p:spPr>
          <a:xfrm>
            <a:off x="7382452" y="2773481"/>
            <a:ext cx="514509" cy="539320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CE3466-899D-7D14-15A4-792BF7A359BE}"/>
              </a:ext>
            </a:extLst>
          </p:cNvPr>
          <p:cNvSpPr txBox="1"/>
          <p:nvPr/>
        </p:nvSpPr>
        <p:spPr>
          <a:xfrm>
            <a:off x="8899434" y="4196896"/>
            <a:ext cx="17430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</a:rPr>
              <a:t>Zona</a:t>
            </a:r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 de proyección a 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3716FB-2BAD-8F0D-F3A6-330D54E28224}"/>
              </a:ext>
            </a:extLst>
          </p:cNvPr>
          <p:cNvSpPr txBox="1"/>
          <p:nvPr/>
        </p:nvSpPr>
        <p:spPr>
          <a:xfrm>
            <a:off x="8899434" y="1691020"/>
            <a:ext cx="17430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</a:rPr>
              <a:t>Zona</a:t>
            </a:r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 de proyección a 1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511CE1-664C-34B1-0D37-1AA1C56D1FB2}"/>
              </a:ext>
            </a:extLst>
          </p:cNvPr>
          <p:cNvSpPr txBox="1"/>
          <p:nvPr/>
        </p:nvSpPr>
        <p:spPr>
          <a:xfrm>
            <a:off x="8954249" y="2933421"/>
            <a:ext cx="17430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</a:rPr>
              <a:t>Zona de Incertidumbre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E3B0EC-F636-FBA7-F9A5-EB4E6894E2C2}"/>
              </a:ext>
            </a:extLst>
          </p:cNvPr>
          <p:cNvSpPr txBox="1"/>
          <p:nvPr/>
        </p:nvSpPr>
        <p:spPr>
          <a:xfrm>
            <a:off x="7382452" y="4779586"/>
            <a:ext cx="1743075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</a:rPr>
              <a:t>Salida: </a:t>
            </a:r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Es la </a:t>
            </a:r>
            <a:r>
              <a:rPr lang="es-MX" sz="11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inferencia</a:t>
            </a:r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 del modelo. </a:t>
            </a:r>
          </a:p>
          <a:p>
            <a:endParaRPr lang="es-MX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Determina un </a:t>
            </a:r>
            <a:r>
              <a:rPr lang="es-MX" sz="11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score</a:t>
            </a:r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 entre 0 y 1 donde más cercano a 1 nos indica mayor similitud, y más cercano a 0 indica menor similitud.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F3F879-8A32-027F-3144-8D66AB64258C}"/>
              </a:ext>
            </a:extLst>
          </p:cNvPr>
          <p:cNvSpPr/>
          <p:nvPr/>
        </p:nvSpPr>
        <p:spPr>
          <a:xfrm>
            <a:off x="7975175" y="1535837"/>
            <a:ext cx="369835" cy="3080551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8835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9B4FB-0357-4B2D-E52C-E5DB39247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6DA53F9-AB15-8B74-518D-1B606B2FBC1C}"/>
              </a:ext>
            </a:extLst>
          </p:cNvPr>
          <p:cNvSpPr txBox="1"/>
          <p:nvPr/>
        </p:nvSpPr>
        <p:spPr>
          <a:xfrm>
            <a:off x="492760" y="49762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modelo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pic>
        <p:nvPicPr>
          <p:cNvPr id="9" name="Picture 8" descr="Index of /Identidades-De-Instancia/ITESO/Logos ITESO/">
            <a:extLst>
              <a:ext uri="{FF2B5EF4-FFF2-40B4-BE49-F238E27FC236}">
                <a16:creationId xmlns:a16="http://schemas.microsoft.com/office/drawing/2014/main" id="{452939FD-E61F-8E58-9219-A3B91F4278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C3C0265-397D-C33D-3972-9E7E572BAE2B}"/>
              </a:ext>
            </a:extLst>
          </p:cNvPr>
          <p:cNvSpPr/>
          <p:nvPr/>
        </p:nvSpPr>
        <p:spPr>
          <a:xfrm>
            <a:off x="2795514" y="2621129"/>
            <a:ext cx="1432563" cy="8440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product_B</a:t>
            </a:r>
            <a:endParaRPr lang="en-US" b="1" dirty="0"/>
          </a:p>
          <a:p>
            <a:pPr algn="ctr"/>
            <a:r>
              <a:rPr lang="en-US" sz="1000" dirty="0"/>
              <a:t>(</a:t>
            </a:r>
            <a:r>
              <a:rPr lang="en-US" sz="1000" dirty="0" err="1"/>
              <a:t>Características</a:t>
            </a:r>
            <a:r>
              <a:rPr lang="en-US" sz="1000" dirty="0"/>
              <a:t>)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AE41FC-7460-C381-A380-FD3CAA1E5976}"/>
              </a:ext>
            </a:extLst>
          </p:cNvPr>
          <p:cNvSpPr/>
          <p:nvPr/>
        </p:nvSpPr>
        <p:spPr>
          <a:xfrm>
            <a:off x="1228764" y="2621129"/>
            <a:ext cx="1432563" cy="8440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product_A</a:t>
            </a:r>
            <a:endParaRPr lang="en-US" b="1" dirty="0"/>
          </a:p>
          <a:p>
            <a:pPr algn="ctr"/>
            <a:r>
              <a:rPr lang="en-US" sz="1050" dirty="0"/>
              <a:t>(</a:t>
            </a:r>
            <a:r>
              <a:rPr lang="en-US" sz="1050" dirty="0" err="1"/>
              <a:t>Características</a:t>
            </a:r>
            <a:r>
              <a:rPr lang="en-US" sz="1050" dirty="0"/>
              <a:t>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8242E95-75F5-B071-B1AE-0C668ACB35F7}"/>
              </a:ext>
            </a:extLst>
          </p:cNvPr>
          <p:cNvGrpSpPr/>
          <p:nvPr/>
        </p:nvGrpSpPr>
        <p:grpSpPr>
          <a:xfrm>
            <a:off x="5136999" y="2173612"/>
            <a:ext cx="1923495" cy="1806220"/>
            <a:chOff x="4151577" y="3753839"/>
            <a:chExt cx="1923495" cy="180622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EDCD111-201F-9898-1FDB-306F52957132}"/>
                </a:ext>
              </a:extLst>
            </p:cNvPr>
            <p:cNvSpPr/>
            <p:nvPr/>
          </p:nvSpPr>
          <p:spPr>
            <a:xfrm>
              <a:off x="4151577" y="3818009"/>
              <a:ext cx="1923495" cy="1677880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pic>
          <p:nvPicPr>
            <p:cNvPr id="17" name="Graphic 16" descr="Processor with solid fill">
              <a:extLst>
                <a:ext uri="{FF2B5EF4-FFF2-40B4-BE49-F238E27FC236}">
                  <a16:creationId xmlns:a16="http://schemas.microsoft.com/office/drawing/2014/main" id="{D10F9881-37B3-AF5A-B054-14D1D081B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14213" y="3753839"/>
              <a:ext cx="1806220" cy="1806220"/>
            </a:xfrm>
            <a:prstGeom prst="rect">
              <a:avLst/>
            </a:prstGeom>
          </p:spPr>
        </p:pic>
        <p:pic>
          <p:nvPicPr>
            <p:cNvPr id="14" name="Graphic 13" descr="Artificial Intelligence with solid fill">
              <a:extLst>
                <a:ext uri="{FF2B5EF4-FFF2-40B4-BE49-F238E27FC236}">
                  <a16:creationId xmlns:a16="http://schemas.microsoft.com/office/drawing/2014/main" id="{DBAB83BA-243D-CEBC-101C-6B07BEF1E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21725" y="4438836"/>
              <a:ext cx="411235" cy="411235"/>
            </a:xfrm>
            <a:prstGeom prst="rect">
              <a:avLst/>
            </a:prstGeom>
          </p:spPr>
        </p:pic>
      </p:grp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7CD70EB-57F7-95E0-36E4-D46591F71B27}"/>
              </a:ext>
            </a:extLst>
          </p:cNvPr>
          <p:cNvSpPr/>
          <p:nvPr/>
        </p:nvSpPr>
        <p:spPr>
          <a:xfrm>
            <a:off x="4421080" y="2773481"/>
            <a:ext cx="514509" cy="539320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4AEC6D-1429-E1AC-3F98-83D43B09304D}"/>
              </a:ext>
            </a:extLst>
          </p:cNvPr>
          <p:cNvSpPr/>
          <p:nvPr/>
        </p:nvSpPr>
        <p:spPr>
          <a:xfrm rot="16200000" flipV="1">
            <a:off x="6752974" y="2965675"/>
            <a:ext cx="2788583" cy="154931"/>
          </a:xfrm>
          <a:prstGeom prst="rect">
            <a:avLst/>
          </a:prstGeom>
          <a:gradFill>
            <a:gsLst>
              <a:gs pos="38000">
                <a:srgbClr val="1E1E1E"/>
              </a:gs>
              <a:gs pos="54000">
                <a:schemeClr val="tx1">
                  <a:lumMod val="50000"/>
                  <a:lumOff val="50000"/>
                </a:schemeClr>
              </a:gs>
              <a:gs pos="89520">
                <a:srgbClr val="BAC6DA"/>
              </a:gs>
              <a:gs pos="80000">
                <a:srgbClr val="AFB8C8"/>
              </a:gs>
              <a:gs pos="0">
                <a:schemeClr val="tx1"/>
              </a:gs>
              <a:gs pos="96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1C54470-B314-95B4-CF9B-ED8078F963C8}"/>
              </a:ext>
            </a:extLst>
          </p:cNvPr>
          <p:cNvSpPr/>
          <p:nvPr/>
        </p:nvSpPr>
        <p:spPr>
          <a:xfrm>
            <a:off x="7382452" y="2773481"/>
            <a:ext cx="514509" cy="539320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76A931-FA93-FDE7-C051-C35EFB062AAD}"/>
              </a:ext>
            </a:extLst>
          </p:cNvPr>
          <p:cNvSpPr txBox="1"/>
          <p:nvPr/>
        </p:nvSpPr>
        <p:spPr>
          <a:xfrm>
            <a:off x="8899434" y="4196896"/>
            <a:ext cx="17430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</a:rPr>
              <a:t>Zona</a:t>
            </a:r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 de proyección a 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CB01CC-7B9A-A0C4-19A7-8D1C706A2727}"/>
              </a:ext>
            </a:extLst>
          </p:cNvPr>
          <p:cNvSpPr txBox="1"/>
          <p:nvPr/>
        </p:nvSpPr>
        <p:spPr>
          <a:xfrm>
            <a:off x="8899434" y="1691020"/>
            <a:ext cx="17430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</a:rPr>
              <a:t>Zona</a:t>
            </a:r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 de proyección a 1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CDD6CA-5134-0DAC-DACD-55A5617C9D8E}"/>
              </a:ext>
            </a:extLst>
          </p:cNvPr>
          <p:cNvSpPr txBox="1"/>
          <p:nvPr/>
        </p:nvSpPr>
        <p:spPr>
          <a:xfrm>
            <a:off x="8954249" y="2933421"/>
            <a:ext cx="17430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</a:rPr>
              <a:t>Zona de Incertidumbre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ACB5B1-CA06-469A-C064-BBFC8781319B}"/>
              </a:ext>
            </a:extLst>
          </p:cNvPr>
          <p:cNvSpPr txBox="1"/>
          <p:nvPr/>
        </p:nvSpPr>
        <p:spPr>
          <a:xfrm>
            <a:off x="8776247" y="4779586"/>
            <a:ext cx="2382984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</a:rPr>
              <a:t>Decisión: </a:t>
            </a:r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Es la </a:t>
            </a:r>
            <a:r>
              <a:rPr lang="es-MX" sz="11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proyección</a:t>
            </a:r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 del resultado del modelo a un valor concreto. </a:t>
            </a:r>
          </a:p>
          <a:p>
            <a:endParaRPr lang="es-MX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Dependiendo de los puntos de corte que incluyamos en el score, se definirá si los productos son similares, no son similares, o no hay suficiente información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2D5590-AAE6-7765-E24F-714CAA1BAFAA}"/>
              </a:ext>
            </a:extLst>
          </p:cNvPr>
          <p:cNvSpPr/>
          <p:nvPr/>
        </p:nvSpPr>
        <p:spPr>
          <a:xfrm>
            <a:off x="8827430" y="1535837"/>
            <a:ext cx="1967814" cy="3080551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4051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2CCBB-5155-3BA6-20C7-49EB8B9E7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A1C668F-5D3B-C5D0-19EC-A5FD51A1592E}"/>
              </a:ext>
            </a:extLst>
          </p:cNvPr>
          <p:cNvSpPr txBox="1"/>
          <p:nvPr/>
        </p:nvSpPr>
        <p:spPr>
          <a:xfrm>
            <a:off x="492760" y="49762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modelo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pic>
        <p:nvPicPr>
          <p:cNvPr id="9" name="Picture 8" descr="Index of /Identidades-De-Instancia/ITESO/Logos ITESO/">
            <a:extLst>
              <a:ext uri="{FF2B5EF4-FFF2-40B4-BE49-F238E27FC236}">
                <a16:creationId xmlns:a16="http://schemas.microsoft.com/office/drawing/2014/main" id="{7C91C9F7-940B-E36E-31EC-DF8CF69B3B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8198BA9-F3D2-B12E-6F94-67E95560DDEE}"/>
              </a:ext>
            </a:extLst>
          </p:cNvPr>
          <p:cNvSpPr/>
          <p:nvPr/>
        </p:nvSpPr>
        <p:spPr>
          <a:xfrm>
            <a:off x="2795514" y="2621129"/>
            <a:ext cx="1432563" cy="8440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product_B</a:t>
            </a:r>
            <a:endParaRPr lang="en-US" b="1" dirty="0"/>
          </a:p>
          <a:p>
            <a:pPr algn="ctr"/>
            <a:r>
              <a:rPr lang="en-US" sz="1000" dirty="0"/>
              <a:t>(</a:t>
            </a:r>
            <a:r>
              <a:rPr lang="en-US" sz="1000" dirty="0" err="1"/>
              <a:t>Características</a:t>
            </a:r>
            <a:r>
              <a:rPr lang="en-US" sz="1000" dirty="0"/>
              <a:t>)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F5901-24CC-99BD-BCE2-A2220F1721E8}"/>
              </a:ext>
            </a:extLst>
          </p:cNvPr>
          <p:cNvSpPr/>
          <p:nvPr/>
        </p:nvSpPr>
        <p:spPr>
          <a:xfrm>
            <a:off x="1228764" y="2621129"/>
            <a:ext cx="1432563" cy="8440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product_A</a:t>
            </a:r>
            <a:endParaRPr lang="en-US" b="1" dirty="0"/>
          </a:p>
          <a:p>
            <a:pPr algn="ctr"/>
            <a:r>
              <a:rPr lang="en-US" sz="1050" dirty="0"/>
              <a:t>(</a:t>
            </a:r>
            <a:r>
              <a:rPr lang="en-US" sz="1050" dirty="0" err="1"/>
              <a:t>Características</a:t>
            </a:r>
            <a:r>
              <a:rPr lang="en-US" sz="1050" dirty="0"/>
              <a:t>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E92CAEC-D18B-C7F7-B95B-D9909B2CDC08}"/>
              </a:ext>
            </a:extLst>
          </p:cNvPr>
          <p:cNvGrpSpPr/>
          <p:nvPr/>
        </p:nvGrpSpPr>
        <p:grpSpPr>
          <a:xfrm>
            <a:off x="5136999" y="2173612"/>
            <a:ext cx="1923495" cy="1806220"/>
            <a:chOff x="4151577" y="3753839"/>
            <a:chExt cx="1923495" cy="180622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A0874F0-9AAA-9995-4B3B-F8ED1049F1A8}"/>
                </a:ext>
              </a:extLst>
            </p:cNvPr>
            <p:cNvSpPr/>
            <p:nvPr/>
          </p:nvSpPr>
          <p:spPr>
            <a:xfrm>
              <a:off x="4151577" y="3818009"/>
              <a:ext cx="1923495" cy="1677880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pic>
          <p:nvPicPr>
            <p:cNvPr id="17" name="Graphic 16" descr="Processor with solid fill">
              <a:extLst>
                <a:ext uri="{FF2B5EF4-FFF2-40B4-BE49-F238E27FC236}">
                  <a16:creationId xmlns:a16="http://schemas.microsoft.com/office/drawing/2014/main" id="{DD940C40-F172-DC9B-0DC1-4B1CF3E31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14213" y="3753839"/>
              <a:ext cx="1806220" cy="1806220"/>
            </a:xfrm>
            <a:prstGeom prst="rect">
              <a:avLst/>
            </a:prstGeom>
          </p:spPr>
        </p:pic>
        <p:pic>
          <p:nvPicPr>
            <p:cNvPr id="14" name="Graphic 13" descr="Artificial Intelligence with solid fill">
              <a:extLst>
                <a:ext uri="{FF2B5EF4-FFF2-40B4-BE49-F238E27FC236}">
                  <a16:creationId xmlns:a16="http://schemas.microsoft.com/office/drawing/2014/main" id="{7E1996C9-61C6-49B6-CEFE-A5A8BCB57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21725" y="4438836"/>
              <a:ext cx="411235" cy="411235"/>
            </a:xfrm>
            <a:prstGeom prst="rect">
              <a:avLst/>
            </a:prstGeom>
          </p:spPr>
        </p:pic>
      </p:grp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11DEF69-1328-0CE3-86EA-217DE95BD03D}"/>
              </a:ext>
            </a:extLst>
          </p:cNvPr>
          <p:cNvSpPr/>
          <p:nvPr/>
        </p:nvSpPr>
        <p:spPr>
          <a:xfrm>
            <a:off x="4421080" y="2773481"/>
            <a:ext cx="514509" cy="539320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B6D9AA-6647-8215-909B-F933574181A6}"/>
              </a:ext>
            </a:extLst>
          </p:cNvPr>
          <p:cNvSpPr/>
          <p:nvPr/>
        </p:nvSpPr>
        <p:spPr>
          <a:xfrm rot="16200000" flipV="1">
            <a:off x="6752974" y="2965675"/>
            <a:ext cx="2788583" cy="154931"/>
          </a:xfrm>
          <a:prstGeom prst="rect">
            <a:avLst/>
          </a:prstGeom>
          <a:gradFill>
            <a:gsLst>
              <a:gs pos="38000">
                <a:srgbClr val="1E1E1E"/>
              </a:gs>
              <a:gs pos="54000">
                <a:schemeClr val="tx1">
                  <a:lumMod val="50000"/>
                  <a:lumOff val="50000"/>
                </a:schemeClr>
              </a:gs>
              <a:gs pos="89520">
                <a:srgbClr val="BAC6DA"/>
              </a:gs>
              <a:gs pos="80000">
                <a:srgbClr val="AFB8C8"/>
              </a:gs>
              <a:gs pos="0">
                <a:schemeClr val="tx1"/>
              </a:gs>
              <a:gs pos="96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6A926E2-C703-45BB-597F-97CAF3F42FDF}"/>
              </a:ext>
            </a:extLst>
          </p:cNvPr>
          <p:cNvSpPr/>
          <p:nvPr/>
        </p:nvSpPr>
        <p:spPr>
          <a:xfrm>
            <a:off x="7382452" y="2773481"/>
            <a:ext cx="514509" cy="539320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16BBC4-23AF-6642-155F-69F6051408FB}"/>
              </a:ext>
            </a:extLst>
          </p:cNvPr>
          <p:cNvSpPr txBox="1"/>
          <p:nvPr/>
        </p:nvSpPr>
        <p:spPr>
          <a:xfrm>
            <a:off x="8899434" y="4196896"/>
            <a:ext cx="17430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</a:rPr>
              <a:t>Zona</a:t>
            </a:r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 de proyección a 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29B840-8B47-13C5-D02C-B0ADEED24683}"/>
              </a:ext>
            </a:extLst>
          </p:cNvPr>
          <p:cNvSpPr txBox="1"/>
          <p:nvPr/>
        </p:nvSpPr>
        <p:spPr>
          <a:xfrm>
            <a:off x="8899434" y="1691020"/>
            <a:ext cx="17430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</a:rPr>
              <a:t>Zona</a:t>
            </a:r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 de proyección a 1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FAD189-424F-8CBA-F7BA-4E35AADF2458}"/>
              </a:ext>
            </a:extLst>
          </p:cNvPr>
          <p:cNvSpPr txBox="1"/>
          <p:nvPr/>
        </p:nvSpPr>
        <p:spPr>
          <a:xfrm>
            <a:off x="8954249" y="2933421"/>
            <a:ext cx="17430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</a:rPr>
              <a:t>Zona de Incertidumbre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F2FD8-EC99-69CC-556A-EA23D35AFD4A}"/>
              </a:ext>
            </a:extLst>
          </p:cNvPr>
          <p:cNvSpPr txBox="1"/>
          <p:nvPr/>
        </p:nvSpPr>
        <p:spPr>
          <a:xfrm>
            <a:off x="8776247" y="4779586"/>
            <a:ext cx="2382984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</a:rPr>
              <a:t>Decisión: </a:t>
            </a:r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Es la </a:t>
            </a:r>
            <a:r>
              <a:rPr lang="es-MX" sz="11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proyección</a:t>
            </a:r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 del resultado del modelo a un valor concreto. </a:t>
            </a:r>
          </a:p>
          <a:p>
            <a:endParaRPr lang="es-MX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Dependiendo de los puntos de corte que incluyamos en el score, se definirá si los productos son similares, no son similares, o no hay suficiente información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21DCF7-878C-7D25-657A-FCD2C8D09B02}"/>
              </a:ext>
            </a:extLst>
          </p:cNvPr>
          <p:cNvSpPr txBox="1"/>
          <p:nvPr/>
        </p:nvSpPr>
        <p:spPr>
          <a:xfrm>
            <a:off x="7169387" y="4788464"/>
            <a:ext cx="1743075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</a:rPr>
              <a:t>Salida: </a:t>
            </a:r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Es la </a:t>
            </a:r>
            <a:r>
              <a:rPr lang="es-MX" sz="11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inferencia</a:t>
            </a:r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 del modelo. </a:t>
            </a:r>
          </a:p>
          <a:p>
            <a:endParaRPr lang="es-MX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Determina un </a:t>
            </a:r>
            <a:r>
              <a:rPr lang="es-MX" sz="11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score</a:t>
            </a:r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 entre 0 y 1 donde más cercano a 1 nos indica mayor similitud, y más cercano a 0 indica menor similitud.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0AFC8B-AFE1-CD69-EFB8-D0002C601EF9}"/>
              </a:ext>
            </a:extLst>
          </p:cNvPr>
          <p:cNvSpPr txBox="1"/>
          <p:nvPr/>
        </p:nvSpPr>
        <p:spPr>
          <a:xfrm>
            <a:off x="1852383" y="4196896"/>
            <a:ext cx="1743075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</a:rPr>
              <a:t>Entrada: </a:t>
            </a:r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Es el insumo del modelo.</a:t>
            </a:r>
          </a:p>
          <a:p>
            <a:endParaRPr lang="es-MX" sz="1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Requisito: Tener la misma </a:t>
            </a:r>
            <a:r>
              <a:rPr lang="es-MX" sz="11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estructura</a:t>
            </a:r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 de los datos que se usaron para entrenar al modelo.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0B76C4-0049-BE6E-2423-204EB1B1D5E3}"/>
              </a:ext>
            </a:extLst>
          </p:cNvPr>
          <p:cNvSpPr txBox="1"/>
          <p:nvPr/>
        </p:nvSpPr>
        <p:spPr>
          <a:xfrm>
            <a:off x="5025094" y="4408557"/>
            <a:ext cx="2035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</a:rPr>
              <a:t>Modelo: </a:t>
            </a:r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Es el modelo entrenado y listo para hacer </a:t>
            </a:r>
            <a:r>
              <a:rPr lang="es-MX" sz="11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inferencias</a:t>
            </a:r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 de cualquier entrada proporcionada.</a:t>
            </a:r>
          </a:p>
        </p:txBody>
      </p:sp>
    </p:spTree>
    <p:extLst>
      <p:ext uri="{BB962C8B-B14F-4D97-AF65-F5344CB8AC3E}">
        <p14:creationId xmlns:p14="http://schemas.microsoft.com/office/powerpoint/2010/main" val="3220720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71440-E53E-A2D0-6A4E-BF61CC32D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56A951A-4C64-0760-EC46-CDFB00B66A0E}"/>
              </a:ext>
            </a:extLst>
          </p:cNvPr>
          <p:cNvSpPr txBox="1"/>
          <p:nvPr/>
        </p:nvSpPr>
        <p:spPr>
          <a:xfrm>
            <a:off x="492760" y="49762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propuestas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pic>
        <p:nvPicPr>
          <p:cNvPr id="9" name="Picture 8" descr="Index of /Identidades-De-Instancia/ITESO/Logos ITESO/">
            <a:extLst>
              <a:ext uri="{FF2B5EF4-FFF2-40B4-BE49-F238E27FC236}">
                <a16:creationId xmlns:a16="http://schemas.microsoft.com/office/drawing/2014/main" id="{A51B3374-9A77-2E0A-E15D-AE6BEE30F8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DC551DC-95A1-EA0A-1249-4A58AF66555B}"/>
              </a:ext>
            </a:extLst>
          </p:cNvPr>
          <p:cNvSpPr/>
          <p:nvPr/>
        </p:nvSpPr>
        <p:spPr>
          <a:xfrm>
            <a:off x="2776464" y="2621129"/>
            <a:ext cx="1432563" cy="844024"/>
          </a:xfrm>
          <a:prstGeom prst="rect">
            <a:avLst/>
          </a:prstGeom>
          <a:gradFill>
            <a:gsLst>
              <a:gs pos="53000">
                <a:schemeClr val="accent2">
                  <a:lumMod val="60000"/>
                  <a:lumOff val="40000"/>
                </a:schemeClr>
              </a:gs>
              <a:gs pos="27000">
                <a:schemeClr val="accent2">
                  <a:lumMod val="75000"/>
                </a:schemeClr>
              </a:gs>
              <a:gs pos="0">
                <a:schemeClr val="accent2">
                  <a:lumMod val="50000"/>
                </a:schemeClr>
              </a:gs>
              <a:gs pos="79000">
                <a:schemeClr val="accent2">
                  <a:lumMod val="40000"/>
                  <a:lumOff val="60000"/>
                </a:schemeClr>
              </a:gs>
              <a:gs pos="100000">
                <a:srgbClr val="7030A0"/>
              </a:gs>
              <a:gs pos="99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product_B</a:t>
            </a:r>
            <a:endParaRPr lang="en-US" b="1" dirty="0"/>
          </a:p>
          <a:p>
            <a:pPr algn="ctr"/>
            <a:r>
              <a:rPr lang="en-US" sz="1000" dirty="0"/>
              <a:t>(</a:t>
            </a:r>
            <a:r>
              <a:rPr lang="en-US" sz="1000" dirty="0" err="1"/>
              <a:t>Características</a:t>
            </a:r>
            <a:r>
              <a:rPr lang="en-US" sz="1000" dirty="0"/>
              <a:t>)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AB2D45-3A68-C260-50D7-C63F6EF7D272}"/>
              </a:ext>
            </a:extLst>
          </p:cNvPr>
          <p:cNvSpPr/>
          <p:nvPr/>
        </p:nvSpPr>
        <p:spPr>
          <a:xfrm>
            <a:off x="1228764" y="2621129"/>
            <a:ext cx="1432563" cy="8440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product_A</a:t>
            </a:r>
            <a:endParaRPr lang="en-US" b="1" dirty="0"/>
          </a:p>
          <a:p>
            <a:pPr algn="ctr"/>
            <a:r>
              <a:rPr lang="en-US" sz="1050" dirty="0"/>
              <a:t>(</a:t>
            </a:r>
            <a:r>
              <a:rPr lang="en-US" sz="1050" dirty="0" err="1"/>
              <a:t>Características</a:t>
            </a:r>
            <a:r>
              <a:rPr lang="en-US" sz="1050" dirty="0"/>
              <a:t>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1EC0BDE-5652-777B-8186-F124D005D024}"/>
              </a:ext>
            </a:extLst>
          </p:cNvPr>
          <p:cNvGrpSpPr/>
          <p:nvPr/>
        </p:nvGrpSpPr>
        <p:grpSpPr>
          <a:xfrm>
            <a:off x="5136999" y="2173612"/>
            <a:ext cx="1923495" cy="1806220"/>
            <a:chOff x="4151577" y="3753839"/>
            <a:chExt cx="1923495" cy="180622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3C8E7F1-6A4A-ECF3-EC4C-9A640EE5B9C1}"/>
                </a:ext>
              </a:extLst>
            </p:cNvPr>
            <p:cNvSpPr/>
            <p:nvPr/>
          </p:nvSpPr>
          <p:spPr>
            <a:xfrm>
              <a:off x="4151577" y="3818009"/>
              <a:ext cx="1923495" cy="1677880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pic>
          <p:nvPicPr>
            <p:cNvPr id="17" name="Graphic 16" descr="Processor with solid fill">
              <a:extLst>
                <a:ext uri="{FF2B5EF4-FFF2-40B4-BE49-F238E27FC236}">
                  <a16:creationId xmlns:a16="http://schemas.microsoft.com/office/drawing/2014/main" id="{37785478-B758-6C00-57E2-E8586BAEB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14213" y="3753839"/>
              <a:ext cx="1806220" cy="1806220"/>
            </a:xfrm>
            <a:prstGeom prst="rect">
              <a:avLst/>
            </a:prstGeom>
          </p:spPr>
        </p:pic>
        <p:pic>
          <p:nvPicPr>
            <p:cNvPr id="14" name="Graphic 13" descr="Artificial Intelligence with solid fill">
              <a:extLst>
                <a:ext uri="{FF2B5EF4-FFF2-40B4-BE49-F238E27FC236}">
                  <a16:creationId xmlns:a16="http://schemas.microsoft.com/office/drawing/2014/main" id="{72D91828-09B3-7321-874F-E19D4E1A6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21725" y="4438836"/>
              <a:ext cx="411235" cy="411235"/>
            </a:xfrm>
            <a:prstGeom prst="rect">
              <a:avLst/>
            </a:prstGeom>
          </p:spPr>
        </p:pic>
      </p:grp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52511DA-C3C3-F65D-E2E0-0625C7F56201}"/>
              </a:ext>
            </a:extLst>
          </p:cNvPr>
          <p:cNvSpPr/>
          <p:nvPr/>
        </p:nvSpPr>
        <p:spPr>
          <a:xfrm>
            <a:off x="4421080" y="2773481"/>
            <a:ext cx="514509" cy="539320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75ED77-6064-24EB-0977-65C85358FB8A}"/>
              </a:ext>
            </a:extLst>
          </p:cNvPr>
          <p:cNvSpPr/>
          <p:nvPr/>
        </p:nvSpPr>
        <p:spPr>
          <a:xfrm rot="16200000" flipV="1">
            <a:off x="6752974" y="2965675"/>
            <a:ext cx="2788583" cy="154931"/>
          </a:xfrm>
          <a:prstGeom prst="rect">
            <a:avLst/>
          </a:prstGeom>
          <a:gradFill>
            <a:gsLst>
              <a:gs pos="38000">
                <a:srgbClr val="1E1E1E"/>
              </a:gs>
              <a:gs pos="54000">
                <a:schemeClr val="tx1">
                  <a:lumMod val="50000"/>
                  <a:lumOff val="50000"/>
                </a:schemeClr>
              </a:gs>
              <a:gs pos="89520">
                <a:srgbClr val="BAC6DA"/>
              </a:gs>
              <a:gs pos="80000">
                <a:srgbClr val="AFB8C8"/>
              </a:gs>
              <a:gs pos="0">
                <a:schemeClr val="tx1"/>
              </a:gs>
              <a:gs pos="96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57FF8ADD-16F0-02A9-AEAA-75874C1F8F2D}"/>
              </a:ext>
            </a:extLst>
          </p:cNvPr>
          <p:cNvSpPr/>
          <p:nvPr/>
        </p:nvSpPr>
        <p:spPr>
          <a:xfrm>
            <a:off x="7382452" y="2773481"/>
            <a:ext cx="514509" cy="539320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053906-F1E0-F2AF-F2EB-25D593B9931B}"/>
              </a:ext>
            </a:extLst>
          </p:cNvPr>
          <p:cNvSpPr txBox="1"/>
          <p:nvPr/>
        </p:nvSpPr>
        <p:spPr>
          <a:xfrm>
            <a:off x="8899434" y="4196896"/>
            <a:ext cx="17430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</a:rPr>
              <a:t>Zona</a:t>
            </a:r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 de proyección a 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02DC7B-D4DA-DCB2-07AB-A9CC14D625A6}"/>
              </a:ext>
            </a:extLst>
          </p:cNvPr>
          <p:cNvSpPr txBox="1"/>
          <p:nvPr/>
        </p:nvSpPr>
        <p:spPr>
          <a:xfrm>
            <a:off x="8899434" y="1691020"/>
            <a:ext cx="17430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</a:rPr>
              <a:t>Zona</a:t>
            </a:r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 de proyección a 1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B7CB80-A547-B05A-F628-C7FEBA79F757}"/>
              </a:ext>
            </a:extLst>
          </p:cNvPr>
          <p:cNvSpPr txBox="1"/>
          <p:nvPr/>
        </p:nvSpPr>
        <p:spPr>
          <a:xfrm>
            <a:off x="8954249" y="2933421"/>
            <a:ext cx="17430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  <a:latin typeface="arial" panose="020B0604020202020204" pitchFamily="34" charset="0"/>
              </a:rPr>
              <a:t>Zona de Incertidumbre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002793-06F6-8E7E-7A35-F0F44135BAAB}"/>
              </a:ext>
            </a:extLst>
          </p:cNvPr>
          <p:cNvSpPr txBox="1"/>
          <p:nvPr/>
        </p:nvSpPr>
        <p:spPr>
          <a:xfrm>
            <a:off x="1240469" y="1529848"/>
            <a:ext cx="143256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Podemos dejar fija el </a:t>
            </a:r>
            <a:r>
              <a:rPr lang="es-MX" sz="1100" dirty="0" err="1">
                <a:solidFill>
                  <a:schemeClr val="bg1"/>
                </a:solidFill>
                <a:latin typeface="arial" panose="020B0604020202020204" pitchFamily="34" charset="0"/>
              </a:rPr>
              <a:t>producto_A</a:t>
            </a:r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 de la entrada</a:t>
            </a:r>
          </a:p>
          <a:p>
            <a:endParaRPr lang="es-MX" sz="11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A94EFA4-4849-73AC-15D6-52CE381177AA}"/>
              </a:ext>
            </a:extLst>
          </p:cNvPr>
          <p:cNvSpPr/>
          <p:nvPr/>
        </p:nvSpPr>
        <p:spPr>
          <a:xfrm>
            <a:off x="1770318" y="2155802"/>
            <a:ext cx="372863" cy="39350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F30B7-77A7-34FF-D738-4A88FA1B2E96}"/>
              </a:ext>
            </a:extLst>
          </p:cNvPr>
          <p:cNvSpPr txBox="1"/>
          <p:nvPr/>
        </p:nvSpPr>
        <p:spPr>
          <a:xfrm>
            <a:off x="2972757" y="3998607"/>
            <a:ext cx="143256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dirty="0">
                <a:solidFill>
                  <a:schemeClr val="bg1"/>
                </a:solidFill>
                <a:latin typeface="arial" panose="020B0604020202020204" pitchFamily="34" charset="0"/>
              </a:rPr>
              <a:t>Y generar propuestas del producto B</a:t>
            </a:r>
          </a:p>
          <a:p>
            <a:endParaRPr lang="es-MX" sz="11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630C1ADA-0237-22B2-A878-BB749884CB0A}"/>
              </a:ext>
            </a:extLst>
          </p:cNvPr>
          <p:cNvSpPr/>
          <p:nvPr/>
        </p:nvSpPr>
        <p:spPr>
          <a:xfrm rot="10800000">
            <a:off x="3276105" y="3550231"/>
            <a:ext cx="372863" cy="39350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2099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82CC7-2A16-D4DC-1458-9E4941F23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6200CD3-BAC3-C589-4B3A-609CC3B56A8B}"/>
              </a:ext>
            </a:extLst>
          </p:cNvPr>
          <p:cNvSpPr txBox="1"/>
          <p:nvPr/>
        </p:nvSpPr>
        <p:spPr>
          <a:xfrm>
            <a:off x="492760" y="49762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propuestas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pic>
        <p:nvPicPr>
          <p:cNvPr id="9" name="Picture 8" descr="Index of /Identidades-De-Instancia/ITESO/Logos ITESO/">
            <a:extLst>
              <a:ext uri="{FF2B5EF4-FFF2-40B4-BE49-F238E27FC236}">
                <a16:creationId xmlns:a16="http://schemas.microsoft.com/office/drawing/2014/main" id="{8B30DF3E-65EE-3EB2-0E40-B4C0296B4E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B85BB3-8604-69FC-951D-8C5E3F4008B6}"/>
              </a:ext>
            </a:extLst>
          </p:cNvPr>
          <p:cNvSpPr txBox="1"/>
          <p:nvPr/>
        </p:nvSpPr>
        <p:spPr>
          <a:xfrm>
            <a:off x="618844" y="1659203"/>
            <a:ext cx="8800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Recordemos que: Un producto se define como el </a:t>
            </a:r>
            <a:r>
              <a:rPr lang="es-MX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agregado de sus ingredientes.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FC38FA-6494-1416-B645-C38F4BA33CD3}"/>
              </a:ext>
            </a:extLst>
          </p:cNvPr>
          <p:cNvSpPr/>
          <p:nvPr/>
        </p:nvSpPr>
        <p:spPr>
          <a:xfrm>
            <a:off x="2141644" y="3505569"/>
            <a:ext cx="1874200" cy="1071982"/>
          </a:xfrm>
          <a:prstGeom prst="rect">
            <a:avLst/>
          </a:prstGeom>
          <a:gradFill>
            <a:gsLst>
              <a:gs pos="53000">
                <a:schemeClr val="accent2">
                  <a:lumMod val="60000"/>
                  <a:lumOff val="40000"/>
                </a:schemeClr>
              </a:gs>
              <a:gs pos="27000">
                <a:schemeClr val="accent2">
                  <a:lumMod val="75000"/>
                </a:schemeClr>
              </a:gs>
              <a:gs pos="0">
                <a:schemeClr val="accent2">
                  <a:lumMod val="50000"/>
                </a:schemeClr>
              </a:gs>
              <a:gs pos="79000">
                <a:schemeClr val="accent2">
                  <a:lumMod val="40000"/>
                  <a:lumOff val="60000"/>
                </a:schemeClr>
              </a:gs>
              <a:gs pos="100000">
                <a:srgbClr val="7030A0"/>
              </a:gs>
              <a:gs pos="99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product_B</a:t>
            </a:r>
            <a:endParaRPr lang="en-US" b="1" dirty="0"/>
          </a:p>
          <a:p>
            <a:pPr algn="ctr"/>
            <a:r>
              <a:rPr lang="en-US" sz="1000" dirty="0"/>
              <a:t>(</a:t>
            </a:r>
            <a:r>
              <a:rPr lang="en-US" sz="1000" dirty="0" err="1"/>
              <a:t>Características</a:t>
            </a:r>
            <a:r>
              <a:rPr lang="en-US" sz="1000" dirty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01426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5166B-24DF-44C4-EB68-6192F6A17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864EC06-9639-2790-739E-ABB3E93B5A7D}"/>
              </a:ext>
            </a:extLst>
          </p:cNvPr>
          <p:cNvSpPr txBox="1"/>
          <p:nvPr/>
        </p:nvSpPr>
        <p:spPr>
          <a:xfrm>
            <a:off x="492760" y="49762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propuestas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pic>
        <p:nvPicPr>
          <p:cNvPr id="9" name="Picture 8" descr="Index of /Identidades-De-Instancia/ITESO/Logos ITESO/">
            <a:extLst>
              <a:ext uri="{FF2B5EF4-FFF2-40B4-BE49-F238E27FC236}">
                <a16:creationId xmlns:a16="http://schemas.microsoft.com/office/drawing/2014/main" id="{87B4937F-DC1A-D10B-D53C-43FF54F354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eft Brace 1">
            <a:extLst>
              <a:ext uri="{FF2B5EF4-FFF2-40B4-BE49-F238E27FC236}">
                <a16:creationId xmlns:a16="http://schemas.microsoft.com/office/drawing/2014/main" id="{74240667-F4D4-F393-B43A-EEF781C925BE}"/>
              </a:ext>
            </a:extLst>
          </p:cNvPr>
          <p:cNvSpPr/>
          <p:nvPr/>
        </p:nvSpPr>
        <p:spPr>
          <a:xfrm>
            <a:off x="4170276" y="2725772"/>
            <a:ext cx="363984" cy="2631575"/>
          </a:xfrm>
          <a:prstGeom prst="leftBrace">
            <a:avLst>
              <a:gd name="adj1" fmla="val 142480"/>
              <a:gd name="adj2" fmla="val 50000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F37A5E-CEB5-5789-1A5B-74CA18C5F690}"/>
              </a:ext>
            </a:extLst>
          </p:cNvPr>
          <p:cNvSpPr txBox="1"/>
          <p:nvPr/>
        </p:nvSpPr>
        <p:spPr>
          <a:xfrm>
            <a:off x="4537772" y="2950004"/>
            <a:ext cx="2235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- </a:t>
            </a:r>
            <a:r>
              <a:rPr lang="en-US" b="1" dirty="0" err="1">
                <a:solidFill>
                  <a:schemeClr val="bg1"/>
                </a:solidFill>
              </a:rPr>
              <a:t>Algoritmo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genético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66F71-EBFF-4081-C444-7480B2E2C691}"/>
              </a:ext>
            </a:extLst>
          </p:cNvPr>
          <p:cNvSpPr txBox="1"/>
          <p:nvPr/>
        </p:nvSpPr>
        <p:spPr>
          <a:xfrm>
            <a:off x="4505847" y="3582338"/>
            <a:ext cx="2486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- </a:t>
            </a:r>
            <a:r>
              <a:rPr lang="en-US" b="1" dirty="0" err="1">
                <a:solidFill>
                  <a:schemeClr val="bg1"/>
                </a:solidFill>
              </a:rPr>
              <a:t>Búsqueda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exhaustiva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77F9FF-0F8F-759E-8AF4-55BA4A60EF38}"/>
              </a:ext>
            </a:extLst>
          </p:cNvPr>
          <p:cNvSpPr txBox="1"/>
          <p:nvPr/>
        </p:nvSpPr>
        <p:spPr>
          <a:xfrm>
            <a:off x="4541999" y="4214672"/>
            <a:ext cx="2235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- </a:t>
            </a:r>
            <a:r>
              <a:rPr lang="en-US" b="1" dirty="0" err="1">
                <a:solidFill>
                  <a:schemeClr val="bg1"/>
                </a:solidFill>
              </a:rPr>
              <a:t>Propuesta</a:t>
            </a:r>
            <a:r>
              <a:rPr lang="en-US" b="1" dirty="0">
                <a:solidFill>
                  <a:schemeClr val="bg1"/>
                </a:solidFill>
              </a:rPr>
              <a:t> manual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3EB651-8605-47E0-6B59-3EBA7EE2AD71}"/>
              </a:ext>
            </a:extLst>
          </p:cNvPr>
          <p:cNvSpPr txBox="1"/>
          <p:nvPr/>
        </p:nvSpPr>
        <p:spPr>
          <a:xfrm>
            <a:off x="618844" y="1659203"/>
            <a:ext cx="8800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Recordemos que: Un producto se define como el </a:t>
            </a:r>
            <a:r>
              <a:rPr lang="es-MX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agregado de sus ingredientes.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1E9BC0-456D-DA55-0CBB-E918A614F8A5}"/>
              </a:ext>
            </a:extLst>
          </p:cNvPr>
          <p:cNvSpPr/>
          <p:nvPr/>
        </p:nvSpPr>
        <p:spPr>
          <a:xfrm>
            <a:off x="2141644" y="3505569"/>
            <a:ext cx="1874200" cy="1071982"/>
          </a:xfrm>
          <a:prstGeom prst="rect">
            <a:avLst/>
          </a:prstGeom>
          <a:gradFill>
            <a:gsLst>
              <a:gs pos="53000">
                <a:schemeClr val="accent2">
                  <a:lumMod val="60000"/>
                  <a:lumOff val="40000"/>
                </a:schemeClr>
              </a:gs>
              <a:gs pos="27000">
                <a:schemeClr val="accent2">
                  <a:lumMod val="75000"/>
                </a:schemeClr>
              </a:gs>
              <a:gs pos="0">
                <a:schemeClr val="accent2">
                  <a:lumMod val="50000"/>
                </a:schemeClr>
              </a:gs>
              <a:gs pos="79000">
                <a:schemeClr val="accent2">
                  <a:lumMod val="40000"/>
                  <a:lumOff val="60000"/>
                </a:schemeClr>
              </a:gs>
              <a:gs pos="100000">
                <a:srgbClr val="7030A0"/>
              </a:gs>
              <a:gs pos="99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product_B</a:t>
            </a:r>
            <a:endParaRPr lang="en-US" b="1" dirty="0"/>
          </a:p>
          <a:p>
            <a:pPr algn="ctr"/>
            <a:r>
              <a:rPr lang="en-US" sz="1000" dirty="0"/>
              <a:t>(</a:t>
            </a:r>
            <a:r>
              <a:rPr lang="en-US" sz="1000" dirty="0" err="1"/>
              <a:t>Características</a:t>
            </a:r>
            <a:r>
              <a:rPr lang="en-US" sz="1000" dirty="0"/>
              <a:t>)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45F0A7-AA26-A898-2E64-3F4BCA74EE79}"/>
              </a:ext>
            </a:extLst>
          </p:cNvPr>
          <p:cNvSpPr txBox="1"/>
          <p:nvPr/>
        </p:nvSpPr>
        <p:spPr>
          <a:xfrm>
            <a:off x="4541999" y="4721482"/>
            <a:ext cx="3943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- </a:t>
            </a:r>
            <a:r>
              <a:rPr lang="en-US" b="1" dirty="0" err="1">
                <a:solidFill>
                  <a:schemeClr val="bg1"/>
                </a:solidFill>
              </a:rPr>
              <a:t>Algoritmo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en</a:t>
            </a:r>
            <a:r>
              <a:rPr lang="en-US" b="1" dirty="0">
                <a:solidFill>
                  <a:schemeClr val="bg1"/>
                </a:solidFill>
              </a:rPr>
              <a:t> general de </a:t>
            </a:r>
            <a:r>
              <a:rPr lang="en-US" b="1" dirty="0" err="1">
                <a:solidFill>
                  <a:schemeClr val="bg1"/>
                </a:solidFill>
              </a:rPr>
              <a:t>búsqueda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870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83545-D802-2455-9A44-6BB15AD5B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9568B6-3BA8-C1E6-B3B5-71ACA247B45E}"/>
              </a:ext>
            </a:extLst>
          </p:cNvPr>
          <p:cNvSpPr txBox="1"/>
          <p:nvPr/>
        </p:nvSpPr>
        <p:spPr>
          <a:xfrm>
            <a:off x="492760" y="49762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propuestas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pic>
        <p:nvPicPr>
          <p:cNvPr id="9" name="Picture 8" descr="Index of /Identidades-De-Instancia/ITESO/Logos ITESO/">
            <a:extLst>
              <a:ext uri="{FF2B5EF4-FFF2-40B4-BE49-F238E27FC236}">
                <a16:creationId xmlns:a16="http://schemas.microsoft.com/office/drawing/2014/main" id="{716CC021-009C-C2BB-318D-C646FDC1E3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9C4EE9-95A5-6397-CA0D-A56074D1D072}"/>
              </a:ext>
            </a:extLst>
          </p:cNvPr>
          <p:cNvSpPr txBox="1"/>
          <p:nvPr/>
        </p:nvSpPr>
        <p:spPr>
          <a:xfrm>
            <a:off x="618844" y="1659203"/>
            <a:ext cx="8800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Recordemos que: Un producto se define como el </a:t>
            </a:r>
            <a:r>
              <a:rPr lang="es-MX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agregado de sus ingredientes.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7850FC-2D84-3F08-88FF-036667FCA594}"/>
              </a:ext>
            </a:extLst>
          </p:cNvPr>
          <p:cNvSpPr/>
          <p:nvPr/>
        </p:nvSpPr>
        <p:spPr>
          <a:xfrm>
            <a:off x="2141644" y="3505569"/>
            <a:ext cx="1874200" cy="1071982"/>
          </a:xfrm>
          <a:prstGeom prst="rect">
            <a:avLst/>
          </a:prstGeom>
          <a:gradFill>
            <a:gsLst>
              <a:gs pos="53000">
                <a:schemeClr val="accent2">
                  <a:lumMod val="60000"/>
                  <a:lumOff val="40000"/>
                </a:schemeClr>
              </a:gs>
              <a:gs pos="27000">
                <a:schemeClr val="accent2">
                  <a:lumMod val="75000"/>
                </a:schemeClr>
              </a:gs>
              <a:gs pos="0">
                <a:schemeClr val="accent2">
                  <a:lumMod val="50000"/>
                </a:schemeClr>
              </a:gs>
              <a:gs pos="79000">
                <a:schemeClr val="accent2">
                  <a:lumMod val="40000"/>
                  <a:lumOff val="60000"/>
                </a:schemeClr>
              </a:gs>
              <a:gs pos="100000">
                <a:srgbClr val="7030A0"/>
              </a:gs>
              <a:gs pos="99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product_B</a:t>
            </a:r>
            <a:endParaRPr lang="en-US" b="1" dirty="0"/>
          </a:p>
          <a:p>
            <a:pPr algn="ctr"/>
            <a:r>
              <a:rPr lang="en-US" sz="1000" dirty="0"/>
              <a:t>(</a:t>
            </a:r>
            <a:r>
              <a:rPr lang="en-US" sz="1000" dirty="0" err="1"/>
              <a:t>Características</a:t>
            </a:r>
            <a:r>
              <a:rPr lang="en-US" sz="1000" dirty="0"/>
              <a:t>)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D8CB53-B484-D70B-66A0-5036D4F75ED4}"/>
              </a:ext>
            </a:extLst>
          </p:cNvPr>
          <p:cNvSpPr/>
          <p:nvPr/>
        </p:nvSpPr>
        <p:spPr>
          <a:xfrm>
            <a:off x="6262364" y="2809779"/>
            <a:ext cx="1874200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product_B1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ABC14D-3164-9900-8778-40EF0D95413E}"/>
              </a:ext>
            </a:extLst>
          </p:cNvPr>
          <p:cNvSpPr/>
          <p:nvPr/>
        </p:nvSpPr>
        <p:spPr>
          <a:xfrm>
            <a:off x="6262364" y="3416671"/>
            <a:ext cx="1874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product_B2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79561-FBD0-D1A2-85AD-45B069EE8B2E}"/>
              </a:ext>
            </a:extLst>
          </p:cNvPr>
          <p:cNvSpPr/>
          <p:nvPr/>
        </p:nvSpPr>
        <p:spPr>
          <a:xfrm>
            <a:off x="6262364" y="4009554"/>
            <a:ext cx="18742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product_B3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CA13F7-1CDA-62AF-2AD7-E3CA73982077}"/>
              </a:ext>
            </a:extLst>
          </p:cNvPr>
          <p:cNvSpPr/>
          <p:nvPr/>
        </p:nvSpPr>
        <p:spPr>
          <a:xfrm>
            <a:off x="6262364" y="4584412"/>
            <a:ext cx="18742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921A62-B12F-51C2-D93B-79E2E428A5FB}"/>
              </a:ext>
            </a:extLst>
          </p:cNvPr>
          <p:cNvSpPr/>
          <p:nvPr/>
        </p:nvSpPr>
        <p:spPr>
          <a:xfrm>
            <a:off x="6262364" y="5159270"/>
            <a:ext cx="18742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product_Bn</a:t>
            </a:r>
            <a:endParaRPr lang="en-US" b="1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4A438F1-50A1-886B-AC11-D6084343B882}"/>
              </a:ext>
            </a:extLst>
          </p:cNvPr>
          <p:cNvSpPr/>
          <p:nvPr/>
        </p:nvSpPr>
        <p:spPr>
          <a:xfrm>
            <a:off x="4602328" y="3774748"/>
            <a:ext cx="1073552" cy="469611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3291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A07EC3-DAAD-23C5-621F-BBB133059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48980C2-B14B-C7CC-018C-414B39B9AB73}"/>
              </a:ext>
            </a:extLst>
          </p:cNvPr>
          <p:cNvSpPr txBox="1"/>
          <p:nvPr/>
        </p:nvSpPr>
        <p:spPr>
          <a:xfrm>
            <a:off x="492760" y="49762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propuestas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pic>
        <p:nvPicPr>
          <p:cNvPr id="9" name="Picture 8" descr="Index of /Identidades-De-Instancia/ITESO/Logos ITESO/">
            <a:extLst>
              <a:ext uri="{FF2B5EF4-FFF2-40B4-BE49-F238E27FC236}">
                <a16:creationId xmlns:a16="http://schemas.microsoft.com/office/drawing/2014/main" id="{AF88D7A1-2CB7-EFB2-2171-170C1EB418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F93E3D-AA3D-1F5D-627C-AF62187AAF28}"/>
              </a:ext>
            </a:extLst>
          </p:cNvPr>
          <p:cNvSpPr txBox="1"/>
          <p:nvPr/>
        </p:nvSpPr>
        <p:spPr>
          <a:xfrm>
            <a:off x="618844" y="1659203"/>
            <a:ext cx="88003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Lo que se hará es evaluar las propuestas con el modelo respecto al </a:t>
            </a:r>
            <a:r>
              <a:rPr lang="es-MX" dirty="0" err="1">
                <a:solidFill>
                  <a:schemeClr val="bg1"/>
                </a:solidFill>
                <a:latin typeface="arial" panose="020B0604020202020204" pitchFamily="34" charset="0"/>
              </a:rPr>
              <a:t>productoA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 el cual fue previamente fijado.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76F29C-B084-295B-D7D5-0ABB984E55D2}"/>
              </a:ext>
            </a:extLst>
          </p:cNvPr>
          <p:cNvSpPr/>
          <p:nvPr/>
        </p:nvSpPr>
        <p:spPr>
          <a:xfrm>
            <a:off x="2489343" y="2809779"/>
            <a:ext cx="1874200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product_B1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F82D5C-E27D-C0B9-75DB-A3675699A474}"/>
              </a:ext>
            </a:extLst>
          </p:cNvPr>
          <p:cNvSpPr/>
          <p:nvPr/>
        </p:nvSpPr>
        <p:spPr>
          <a:xfrm>
            <a:off x="2489343" y="3416671"/>
            <a:ext cx="1874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product_B2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DDE935-F1CE-CD92-7DA3-67588F6E6263}"/>
              </a:ext>
            </a:extLst>
          </p:cNvPr>
          <p:cNvSpPr/>
          <p:nvPr/>
        </p:nvSpPr>
        <p:spPr>
          <a:xfrm>
            <a:off x="2489343" y="4009554"/>
            <a:ext cx="18742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product_B3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BAB19E-D68E-D3ED-29FB-6CDF438CA258}"/>
              </a:ext>
            </a:extLst>
          </p:cNvPr>
          <p:cNvSpPr/>
          <p:nvPr/>
        </p:nvSpPr>
        <p:spPr>
          <a:xfrm>
            <a:off x="2489343" y="4584412"/>
            <a:ext cx="18742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3F61A9-8B18-6522-E1E6-7036A8635639}"/>
              </a:ext>
            </a:extLst>
          </p:cNvPr>
          <p:cNvSpPr/>
          <p:nvPr/>
        </p:nvSpPr>
        <p:spPr>
          <a:xfrm>
            <a:off x="2489343" y="5159270"/>
            <a:ext cx="18742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product_Bn</a:t>
            </a:r>
            <a:endParaRPr lang="en-US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67EC98-28C4-979D-B5E8-CB88F51C1D13}"/>
              </a:ext>
            </a:extLst>
          </p:cNvPr>
          <p:cNvSpPr/>
          <p:nvPr/>
        </p:nvSpPr>
        <p:spPr>
          <a:xfrm>
            <a:off x="544119" y="2809778"/>
            <a:ext cx="1874200" cy="3693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product_A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AF0318-8F16-64AD-3C15-479F45C06FBD}"/>
              </a:ext>
            </a:extLst>
          </p:cNvPr>
          <p:cNvSpPr/>
          <p:nvPr/>
        </p:nvSpPr>
        <p:spPr>
          <a:xfrm>
            <a:off x="544119" y="3416670"/>
            <a:ext cx="1874200" cy="3693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product_A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EFA2D8-0703-092E-CC79-936E873E7781}"/>
              </a:ext>
            </a:extLst>
          </p:cNvPr>
          <p:cNvSpPr/>
          <p:nvPr/>
        </p:nvSpPr>
        <p:spPr>
          <a:xfrm>
            <a:off x="544119" y="4023562"/>
            <a:ext cx="1874200" cy="3693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product_A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EF4D3C-3DEA-73C3-9E4E-CFEC87BF5383}"/>
              </a:ext>
            </a:extLst>
          </p:cNvPr>
          <p:cNvSpPr/>
          <p:nvPr/>
        </p:nvSpPr>
        <p:spPr>
          <a:xfrm>
            <a:off x="544119" y="4604115"/>
            <a:ext cx="1874200" cy="3693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product_A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CD56ED-4766-7940-2BB0-AE43BAFD6088}"/>
              </a:ext>
            </a:extLst>
          </p:cNvPr>
          <p:cNvSpPr/>
          <p:nvPr/>
        </p:nvSpPr>
        <p:spPr>
          <a:xfrm>
            <a:off x="544119" y="5153447"/>
            <a:ext cx="1874200" cy="3693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product_A</a:t>
            </a:r>
            <a:endParaRPr lang="en-US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689C4F-E5B1-7DB5-EC19-B03E2C11B27E}"/>
              </a:ext>
            </a:extLst>
          </p:cNvPr>
          <p:cNvGrpSpPr/>
          <p:nvPr/>
        </p:nvGrpSpPr>
        <p:grpSpPr>
          <a:xfrm>
            <a:off x="5721262" y="3106444"/>
            <a:ext cx="1923495" cy="1806220"/>
            <a:chOff x="4151577" y="3753839"/>
            <a:chExt cx="1923495" cy="180622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1320D45-ACD6-3882-9614-92CAA78F25DA}"/>
                </a:ext>
              </a:extLst>
            </p:cNvPr>
            <p:cNvSpPr/>
            <p:nvPr/>
          </p:nvSpPr>
          <p:spPr>
            <a:xfrm>
              <a:off x="4151577" y="3818009"/>
              <a:ext cx="1923495" cy="1677880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pic>
          <p:nvPicPr>
            <p:cNvPr id="17" name="Graphic 16" descr="Processor with solid fill">
              <a:extLst>
                <a:ext uri="{FF2B5EF4-FFF2-40B4-BE49-F238E27FC236}">
                  <a16:creationId xmlns:a16="http://schemas.microsoft.com/office/drawing/2014/main" id="{3035F51F-0A47-0036-627A-852C74FFC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14213" y="3753839"/>
              <a:ext cx="1806220" cy="1806220"/>
            </a:xfrm>
            <a:prstGeom prst="rect">
              <a:avLst/>
            </a:prstGeom>
          </p:spPr>
        </p:pic>
        <p:pic>
          <p:nvPicPr>
            <p:cNvPr id="18" name="Graphic 17" descr="Artificial Intelligence with solid fill">
              <a:extLst>
                <a:ext uri="{FF2B5EF4-FFF2-40B4-BE49-F238E27FC236}">
                  <a16:creationId xmlns:a16="http://schemas.microsoft.com/office/drawing/2014/main" id="{58AF97B9-55B5-DA2D-0376-4B82B8E9D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21725" y="4438836"/>
              <a:ext cx="411235" cy="411235"/>
            </a:xfrm>
            <a:prstGeom prst="rect">
              <a:avLst/>
            </a:prstGeom>
          </p:spPr>
        </p:pic>
      </p:grp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A8898C23-496D-5586-CAFA-51EB698D8D9C}"/>
              </a:ext>
            </a:extLst>
          </p:cNvPr>
          <p:cNvSpPr/>
          <p:nvPr/>
        </p:nvSpPr>
        <p:spPr>
          <a:xfrm>
            <a:off x="4813800" y="3786003"/>
            <a:ext cx="514509" cy="539320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66701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668FD-F12F-8E02-8DB1-9A802F171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19F0C53-F045-FEF1-6132-C89308B4E3C4}"/>
              </a:ext>
            </a:extLst>
          </p:cNvPr>
          <p:cNvSpPr txBox="1"/>
          <p:nvPr/>
        </p:nvSpPr>
        <p:spPr>
          <a:xfrm>
            <a:off x="492760" y="49762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propuestas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pic>
        <p:nvPicPr>
          <p:cNvPr id="9" name="Picture 8" descr="Index of /Identidades-De-Instancia/ITESO/Logos ITESO/">
            <a:extLst>
              <a:ext uri="{FF2B5EF4-FFF2-40B4-BE49-F238E27FC236}">
                <a16:creationId xmlns:a16="http://schemas.microsoft.com/office/drawing/2014/main" id="{A9B6345F-8978-3320-C544-EA91641E26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476DD1-00AB-7C60-53F1-07D527D2B7C3}"/>
              </a:ext>
            </a:extLst>
          </p:cNvPr>
          <p:cNvSpPr txBox="1"/>
          <p:nvPr/>
        </p:nvSpPr>
        <p:spPr>
          <a:xfrm>
            <a:off x="618844" y="1659203"/>
            <a:ext cx="88003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Lo que se hará es evaluar las propuestas con el modelo respecto al </a:t>
            </a:r>
            <a:r>
              <a:rPr lang="es-MX" dirty="0" err="1">
                <a:solidFill>
                  <a:schemeClr val="bg1"/>
                </a:solidFill>
                <a:latin typeface="arial" panose="020B0604020202020204" pitchFamily="34" charset="0"/>
              </a:rPr>
              <a:t>productoA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 el cual fue previamente fijado.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C5287E-5C66-BA8D-2D57-821A6D69BFE8}"/>
              </a:ext>
            </a:extLst>
          </p:cNvPr>
          <p:cNvSpPr/>
          <p:nvPr/>
        </p:nvSpPr>
        <p:spPr>
          <a:xfrm>
            <a:off x="2489343" y="2809779"/>
            <a:ext cx="1874200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product_B1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7C0E2D-567C-5A4E-8020-2B392A38F5DA}"/>
              </a:ext>
            </a:extLst>
          </p:cNvPr>
          <p:cNvSpPr/>
          <p:nvPr/>
        </p:nvSpPr>
        <p:spPr>
          <a:xfrm>
            <a:off x="2489343" y="3416671"/>
            <a:ext cx="1874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product_B2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5DEDF9-39EE-7A2F-96DA-3C75AD22D6B3}"/>
              </a:ext>
            </a:extLst>
          </p:cNvPr>
          <p:cNvSpPr/>
          <p:nvPr/>
        </p:nvSpPr>
        <p:spPr>
          <a:xfrm>
            <a:off x="2489343" y="4009554"/>
            <a:ext cx="18742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product_B3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7398D5-D634-96CB-C06E-50FB1168FDFB}"/>
              </a:ext>
            </a:extLst>
          </p:cNvPr>
          <p:cNvSpPr/>
          <p:nvPr/>
        </p:nvSpPr>
        <p:spPr>
          <a:xfrm>
            <a:off x="2489343" y="4584412"/>
            <a:ext cx="18742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D556D1-F228-C8BC-6E75-105F947D7F8A}"/>
              </a:ext>
            </a:extLst>
          </p:cNvPr>
          <p:cNvSpPr/>
          <p:nvPr/>
        </p:nvSpPr>
        <p:spPr>
          <a:xfrm>
            <a:off x="2489343" y="5159270"/>
            <a:ext cx="18742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product_Bn</a:t>
            </a:r>
            <a:endParaRPr lang="en-US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491DC9-138B-C561-A9FE-C3C4DB668714}"/>
              </a:ext>
            </a:extLst>
          </p:cNvPr>
          <p:cNvSpPr/>
          <p:nvPr/>
        </p:nvSpPr>
        <p:spPr>
          <a:xfrm>
            <a:off x="544119" y="2809778"/>
            <a:ext cx="1874200" cy="3693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product_A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8FA380-07EE-5D13-7867-0A7559D93895}"/>
              </a:ext>
            </a:extLst>
          </p:cNvPr>
          <p:cNvSpPr/>
          <p:nvPr/>
        </p:nvSpPr>
        <p:spPr>
          <a:xfrm>
            <a:off x="544119" y="3416670"/>
            <a:ext cx="1874200" cy="3693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product_A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967DE3-9BA7-8667-9FE4-EA7501837B78}"/>
              </a:ext>
            </a:extLst>
          </p:cNvPr>
          <p:cNvSpPr/>
          <p:nvPr/>
        </p:nvSpPr>
        <p:spPr>
          <a:xfrm>
            <a:off x="544119" y="4023562"/>
            <a:ext cx="1874200" cy="3693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product_A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B466B4-2C65-381B-06A1-C5D90CF33A9C}"/>
              </a:ext>
            </a:extLst>
          </p:cNvPr>
          <p:cNvSpPr/>
          <p:nvPr/>
        </p:nvSpPr>
        <p:spPr>
          <a:xfrm>
            <a:off x="544119" y="4604115"/>
            <a:ext cx="1874200" cy="3693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product_A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A01E0B-5B2C-6604-E4C0-A034950AE9DE}"/>
              </a:ext>
            </a:extLst>
          </p:cNvPr>
          <p:cNvSpPr/>
          <p:nvPr/>
        </p:nvSpPr>
        <p:spPr>
          <a:xfrm>
            <a:off x="544119" y="5153447"/>
            <a:ext cx="1874200" cy="3693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product_A</a:t>
            </a:r>
            <a:endParaRPr lang="en-US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0032D5-DF5D-C305-503C-A9B9BCFF9D2B}"/>
              </a:ext>
            </a:extLst>
          </p:cNvPr>
          <p:cNvGrpSpPr/>
          <p:nvPr/>
        </p:nvGrpSpPr>
        <p:grpSpPr>
          <a:xfrm>
            <a:off x="5721262" y="3106444"/>
            <a:ext cx="1923495" cy="1806220"/>
            <a:chOff x="4151577" y="3753839"/>
            <a:chExt cx="1923495" cy="180622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3D58717-8EA4-0DC7-2CEE-3EE7903085ED}"/>
                </a:ext>
              </a:extLst>
            </p:cNvPr>
            <p:cNvSpPr/>
            <p:nvPr/>
          </p:nvSpPr>
          <p:spPr>
            <a:xfrm>
              <a:off x="4151577" y="3818009"/>
              <a:ext cx="1923495" cy="1677880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pic>
          <p:nvPicPr>
            <p:cNvPr id="17" name="Graphic 16" descr="Processor with solid fill">
              <a:extLst>
                <a:ext uri="{FF2B5EF4-FFF2-40B4-BE49-F238E27FC236}">
                  <a16:creationId xmlns:a16="http://schemas.microsoft.com/office/drawing/2014/main" id="{57F66DCD-0C4E-033D-8AA4-EE7E0C2ED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14213" y="3753839"/>
              <a:ext cx="1806220" cy="1806220"/>
            </a:xfrm>
            <a:prstGeom prst="rect">
              <a:avLst/>
            </a:prstGeom>
          </p:spPr>
        </p:pic>
        <p:pic>
          <p:nvPicPr>
            <p:cNvPr id="18" name="Graphic 17" descr="Artificial Intelligence with solid fill">
              <a:extLst>
                <a:ext uri="{FF2B5EF4-FFF2-40B4-BE49-F238E27FC236}">
                  <a16:creationId xmlns:a16="http://schemas.microsoft.com/office/drawing/2014/main" id="{7199BE42-31C9-79E8-3BE6-5E3B646C0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21725" y="4438836"/>
              <a:ext cx="411235" cy="411235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781D833-9096-2C6F-5643-6FFCD2D4B666}"/>
              </a:ext>
            </a:extLst>
          </p:cNvPr>
          <p:cNvGrpSpPr/>
          <p:nvPr/>
        </p:nvGrpSpPr>
        <p:grpSpPr>
          <a:xfrm>
            <a:off x="9051405" y="2930151"/>
            <a:ext cx="1244163" cy="128586"/>
            <a:chOff x="7266993" y="2930151"/>
            <a:chExt cx="1244163" cy="12858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84B689D-5E0F-07CA-A589-6D695E650EF7}"/>
                </a:ext>
              </a:extLst>
            </p:cNvPr>
            <p:cNvSpPr/>
            <p:nvPr/>
          </p:nvSpPr>
          <p:spPr>
            <a:xfrm flipV="1">
              <a:off x="7266993" y="2930151"/>
              <a:ext cx="1244163" cy="128586"/>
            </a:xfrm>
            <a:prstGeom prst="rect">
              <a:avLst/>
            </a:prstGeom>
            <a:gradFill>
              <a:gsLst>
                <a:gs pos="38000">
                  <a:srgbClr val="1E1E1E"/>
                </a:gs>
                <a:gs pos="54000">
                  <a:schemeClr val="tx1">
                    <a:lumMod val="50000"/>
                    <a:lumOff val="50000"/>
                  </a:schemeClr>
                </a:gs>
                <a:gs pos="89520">
                  <a:srgbClr val="BAC6DA"/>
                </a:gs>
                <a:gs pos="80000">
                  <a:srgbClr val="AFB8C8"/>
                </a:gs>
                <a:gs pos="0">
                  <a:schemeClr val="tx1"/>
                </a:gs>
                <a:gs pos="96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EFB15B3-33EF-77C3-EE6E-47CCAEE0D5D7}"/>
                </a:ext>
              </a:extLst>
            </p:cNvPr>
            <p:cNvSpPr/>
            <p:nvPr/>
          </p:nvSpPr>
          <p:spPr>
            <a:xfrm>
              <a:off x="7367307" y="2948724"/>
              <a:ext cx="91440" cy="9144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B12161D-AFBF-6630-4495-8DB193CC9EC2}"/>
              </a:ext>
            </a:extLst>
          </p:cNvPr>
          <p:cNvGrpSpPr/>
          <p:nvPr/>
        </p:nvGrpSpPr>
        <p:grpSpPr>
          <a:xfrm>
            <a:off x="9048916" y="3521099"/>
            <a:ext cx="1244163" cy="128586"/>
            <a:chOff x="7264504" y="3521099"/>
            <a:chExt cx="1244163" cy="12858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71FC2BF-2214-598C-D529-1C336CB7A15E}"/>
                </a:ext>
              </a:extLst>
            </p:cNvPr>
            <p:cNvSpPr/>
            <p:nvPr/>
          </p:nvSpPr>
          <p:spPr>
            <a:xfrm flipV="1">
              <a:off x="7264504" y="3521099"/>
              <a:ext cx="1244163" cy="128586"/>
            </a:xfrm>
            <a:prstGeom prst="rect">
              <a:avLst/>
            </a:prstGeom>
            <a:gradFill>
              <a:gsLst>
                <a:gs pos="38000">
                  <a:srgbClr val="1E1E1E"/>
                </a:gs>
                <a:gs pos="54000">
                  <a:schemeClr val="tx1">
                    <a:lumMod val="50000"/>
                    <a:lumOff val="50000"/>
                  </a:schemeClr>
                </a:gs>
                <a:gs pos="89520">
                  <a:srgbClr val="BAC6DA"/>
                </a:gs>
                <a:gs pos="80000">
                  <a:srgbClr val="AFB8C8"/>
                </a:gs>
                <a:gs pos="0">
                  <a:schemeClr val="tx1"/>
                </a:gs>
                <a:gs pos="96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0DB8932-7A7C-5745-876E-ECEDC0AB5A1A}"/>
                </a:ext>
              </a:extLst>
            </p:cNvPr>
            <p:cNvSpPr/>
            <p:nvPr/>
          </p:nvSpPr>
          <p:spPr>
            <a:xfrm>
              <a:off x="8300943" y="3542256"/>
              <a:ext cx="91440" cy="9144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B4771BA-FFE6-CF3C-E8D0-AAF0572C836A}"/>
              </a:ext>
            </a:extLst>
          </p:cNvPr>
          <p:cNvGrpSpPr/>
          <p:nvPr/>
        </p:nvGrpSpPr>
        <p:grpSpPr>
          <a:xfrm>
            <a:off x="9048916" y="4145716"/>
            <a:ext cx="1244163" cy="128586"/>
            <a:chOff x="7264504" y="4145716"/>
            <a:chExt cx="1244163" cy="12858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DA436FF-8010-7F31-B955-C6E6C8480F8B}"/>
                </a:ext>
              </a:extLst>
            </p:cNvPr>
            <p:cNvSpPr/>
            <p:nvPr/>
          </p:nvSpPr>
          <p:spPr>
            <a:xfrm flipV="1">
              <a:off x="7264504" y="4145716"/>
              <a:ext cx="1244163" cy="128586"/>
            </a:xfrm>
            <a:prstGeom prst="rect">
              <a:avLst/>
            </a:prstGeom>
            <a:gradFill>
              <a:gsLst>
                <a:gs pos="38000">
                  <a:srgbClr val="1E1E1E"/>
                </a:gs>
                <a:gs pos="54000">
                  <a:schemeClr val="tx1">
                    <a:lumMod val="50000"/>
                    <a:lumOff val="50000"/>
                  </a:schemeClr>
                </a:gs>
                <a:gs pos="89520">
                  <a:srgbClr val="BAC6DA"/>
                </a:gs>
                <a:gs pos="80000">
                  <a:srgbClr val="AFB8C8"/>
                </a:gs>
                <a:gs pos="0">
                  <a:schemeClr val="tx1"/>
                </a:gs>
                <a:gs pos="96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E3426DA-E39F-474F-1F36-1EA80BC8B514}"/>
                </a:ext>
              </a:extLst>
            </p:cNvPr>
            <p:cNvSpPr/>
            <p:nvPr/>
          </p:nvSpPr>
          <p:spPr>
            <a:xfrm>
              <a:off x="7328475" y="4157378"/>
              <a:ext cx="91440" cy="9144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9E0203F-15D4-AF1F-EF46-39E97470B314}"/>
              </a:ext>
            </a:extLst>
          </p:cNvPr>
          <p:cNvGrpSpPr/>
          <p:nvPr/>
        </p:nvGrpSpPr>
        <p:grpSpPr>
          <a:xfrm>
            <a:off x="9048916" y="4696418"/>
            <a:ext cx="1244163" cy="128586"/>
            <a:chOff x="7264504" y="4696418"/>
            <a:chExt cx="1244163" cy="12858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E211038-5521-874A-04ED-1A90ACFAF818}"/>
                </a:ext>
              </a:extLst>
            </p:cNvPr>
            <p:cNvSpPr/>
            <p:nvPr/>
          </p:nvSpPr>
          <p:spPr>
            <a:xfrm flipV="1">
              <a:off x="7264504" y="4696418"/>
              <a:ext cx="1244163" cy="128586"/>
            </a:xfrm>
            <a:prstGeom prst="rect">
              <a:avLst/>
            </a:prstGeom>
            <a:gradFill>
              <a:gsLst>
                <a:gs pos="38000">
                  <a:srgbClr val="1E1E1E"/>
                </a:gs>
                <a:gs pos="54000">
                  <a:schemeClr val="tx1">
                    <a:lumMod val="50000"/>
                    <a:lumOff val="50000"/>
                  </a:schemeClr>
                </a:gs>
                <a:gs pos="89520">
                  <a:srgbClr val="BAC6DA"/>
                </a:gs>
                <a:gs pos="80000">
                  <a:srgbClr val="AFB8C8"/>
                </a:gs>
                <a:gs pos="0">
                  <a:schemeClr val="tx1"/>
                </a:gs>
                <a:gs pos="96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F3A95A1-7C16-44E8-CA3B-092A8EC6B703}"/>
                </a:ext>
              </a:extLst>
            </p:cNvPr>
            <p:cNvSpPr/>
            <p:nvPr/>
          </p:nvSpPr>
          <p:spPr>
            <a:xfrm>
              <a:off x="7693453" y="4701365"/>
              <a:ext cx="91440" cy="9144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284B18F-5EA4-3C03-A8E4-19C0DB45C343}"/>
              </a:ext>
            </a:extLst>
          </p:cNvPr>
          <p:cNvGrpSpPr/>
          <p:nvPr/>
        </p:nvGrpSpPr>
        <p:grpSpPr>
          <a:xfrm>
            <a:off x="9048916" y="5247124"/>
            <a:ext cx="1244163" cy="128586"/>
            <a:chOff x="7264504" y="5247124"/>
            <a:chExt cx="1244163" cy="12858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515D994-DC78-5739-A47E-C25440EC87C3}"/>
                </a:ext>
              </a:extLst>
            </p:cNvPr>
            <p:cNvSpPr/>
            <p:nvPr/>
          </p:nvSpPr>
          <p:spPr>
            <a:xfrm flipV="1">
              <a:off x="7264504" y="5247124"/>
              <a:ext cx="1244163" cy="128586"/>
            </a:xfrm>
            <a:prstGeom prst="rect">
              <a:avLst/>
            </a:prstGeom>
            <a:gradFill>
              <a:gsLst>
                <a:gs pos="38000">
                  <a:srgbClr val="1E1E1E"/>
                </a:gs>
                <a:gs pos="54000">
                  <a:schemeClr val="tx1">
                    <a:lumMod val="50000"/>
                    <a:lumOff val="50000"/>
                  </a:schemeClr>
                </a:gs>
                <a:gs pos="89520">
                  <a:srgbClr val="BAC6DA"/>
                </a:gs>
                <a:gs pos="80000">
                  <a:srgbClr val="AFB8C8"/>
                </a:gs>
                <a:gs pos="0">
                  <a:schemeClr val="tx1"/>
                </a:gs>
                <a:gs pos="96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503C491-02E8-68B4-364E-F59164903FF9}"/>
                </a:ext>
              </a:extLst>
            </p:cNvPr>
            <p:cNvSpPr/>
            <p:nvPr/>
          </p:nvSpPr>
          <p:spPr>
            <a:xfrm>
              <a:off x="8194962" y="5265697"/>
              <a:ext cx="91440" cy="9144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BCAE6FBA-AA90-F1AC-6965-52C0B68581A6}"/>
              </a:ext>
            </a:extLst>
          </p:cNvPr>
          <p:cNvSpPr/>
          <p:nvPr/>
        </p:nvSpPr>
        <p:spPr>
          <a:xfrm>
            <a:off x="4813800" y="3786003"/>
            <a:ext cx="514509" cy="539320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1AB93B6-BB14-44E4-9DB5-C22FA2F0A08B}"/>
              </a:ext>
            </a:extLst>
          </p:cNvPr>
          <p:cNvSpPr/>
          <p:nvPr/>
        </p:nvSpPr>
        <p:spPr>
          <a:xfrm>
            <a:off x="8056164" y="3786003"/>
            <a:ext cx="514509" cy="539320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1250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0DF79-A41E-069E-F526-0F7C88F7C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2CD818B-724B-F933-DD52-917B8C00AEBD}"/>
              </a:ext>
            </a:extLst>
          </p:cNvPr>
          <p:cNvSpPr txBox="1"/>
          <p:nvPr/>
        </p:nvSpPr>
        <p:spPr>
          <a:xfrm>
            <a:off x="492760" y="49762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propuestas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pic>
        <p:nvPicPr>
          <p:cNvPr id="9" name="Picture 8" descr="Index of /Identidades-De-Instancia/ITESO/Logos ITESO/">
            <a:extLst>
              <a:ext uri="{FF2B5EF4-FFF2-40B4-BE49-F238E27FC236}">
                <a16:creationId xmlns:a16="http://schemas.microsoft.com/office/drawing/2014/main" id="{225C1291-5D98-C8BE-74ED-2CF2DABF1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BC7426-6019-D09F-F8AB-0EDE9BBCC6D1}"/>
              </a:ext>
            </a:extLst>
          </p:cNvPr>
          <p:cNvSpPr txBox="1"/>
          <p:nvPr/>
        </p:nvSpPr>
        <p:spPr>
          <a:xfrm>
            <a:off x="618844" y="1659203"/>
            <a:ext cx="88003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Lo que se hará es evaluar las propuestas con el modelo respecto al </a:t>
            </a:r>
            <a:r>
              <a:rPr lang="es-MX" dirty="0" err="1">
                <a:solidFill>
                  <a:schemeClr val="bg1"/>
                </a:solidFill>
                <a:latin typeface="arial" panose="020B0604020202020204" pitchFamily="34" charset="0"/>
              </a:rPr>
              <a:t>productoA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 el cual fue previamente fijado.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8D2AEC-5712-50E4-B546-58168D94580B}"/>
              </a:ext>
            </a:extLst>
          </p:cNvPr>
          <p:cNvSpPr/>
          <p:nvPr/>
        </p:nvSpPr>
        <p:spPr>
          <a:xfrm>
            <a:off x="2835585" y="2809779"/>
            <a:ext cx="1874200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product_B1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B0FD2E-0E2D-E6F5-A6F8-5477628D22F5}"/>
              </a:ext>
            </a:extLst>
          </p:cNvPr>
          <p:cNvSpPr/>
          <p:nvPr/>
        </p:nvSpPr>
        <p:spPr>
          <a:xfrm>
            <a:off x="2835585" y="3416671"/>
            <a:ext cx="1874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product_B2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89B8B0-7217-4695-01C9-6E5360C8327B}"/>
              </a:ext>
            </a:extLst>
          </p:cNvPr>
          <p:cNvSpPr/>
          <p:nvPr/>
        </p:nvSpPr>
        <p:spPr>
          <a:xfrm>
            <a:off x="2835585" y="4009554"/>
            <a:ext cx="18742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product_B3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1C4260-3C66-AEA9-DEFF-27922579B2EE}"/>
              </a:ext>
            </a:extLst>
          </p:cNvPr>
          <p:cNvSpPr/>
          <p:nvPr/>
        </p:nvSpPr>
        <p:spPr>
          <a:xfrm>
            <a:off x="2835585" y="4584412"/>
            <a:ext cx="18742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67ED9A-33A1-52E6-20A9-AAB7413AD6BF}"/>
              </a:ext>
            </a:extLst>
          </p:cNvPr>
          <p:cNvSpPr/>
          <p:nvPr/>
        </p:nvSpPr>
        <p:spPr>
          <a:xfrm>
            <a:off x="2835585" y="5159270"/>
            <a:ext cx="18742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product_Bn</a:t>
            </a:r>
            <a:endParaRPr lang="en-US" b="1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218BEFD-45DC-A063-DECE-2C21566CF79E}"/>
              </a:ext>
            </a:extLst>
          </p:cNvPr>
          <p:cNvGrpSpPr/>
          <p:nvPr/>
        </p:nvGrpSpPr>
        <p:grpSpPr>
          <a:xfrm>
            <a:off x="5091966" y="2930151"/>
            <a:ext cx="1244163" cy="128586"/>
            <a:chOff x="7266993" y="2930151"/>
            <a:chExt cx="1244163" cy="12858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6CCCFBB-9349-4ECF-F2CE-BEFE0D4ABECA}"/>
                </a:ext>
              </a:extLst>
            </p:cNvPr>
            <p:cNvSpPr/>
            <p:nvPr/>
          </p:nvSpPr>
          <p:spPr>
            <a:xfrm flipV="1">
              <a:off x="7266993" y="2930151"/>
              <a:ext cx="1244163" cy="128586"/>
            </a:xfrm>
            <a:prstGeom prst="rect">
              <a:avLst/>
            </a:prstGeom>
            <a:gradFill>
              <a:gsLst>
                <a:gs pos="38000">
                  <a:srgbClr val="1E1E1E"/>
                </a:gs>
                <a:gs pos="54000">
                  <a:schemeClr val="tx1">
                    <a:lumMod val="50000"/>
                    <a:lumOff val="50000"/>
                  </a:schemeClr>
                </a:gs>
                <a:gs pos="89520">
                  <a:srgbClr val="BAC6DA"/>
                </a:gs>
                <a:gs pos="80000">
                  <a:srgbClr val="AFB8C8"/>
                </a:gs>
                <a:gs pos="0">
                  <a:schemeClr val="tx1"/>
                </a:gs>
                <a:gs pos="96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950DBFE-3327-FC28-BDAC-5AB83E2621F3}"/>
                </a:ext>
              </a:extLst>
            </p:cNvPr>
            <p:cNvSpPr/>
            <p:nvPr/>
          </p:nvSpPr>
          <p:spPr>
            <a:xfrm>
              <a:off x="7367307" y="2948724"/>
              <a:ext cx="91440" cy="9144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298576-E03F-A415-E2F5-45F1DB9A7F77}"/>
              </a:ext>
            </a:extLst>
          </p:cNvPr>
          <p:cNvGrpSpPr/>
          <p:nvPr/>
        </p:nvGrpSpPr>
        <p:grpSpPr>
          <a:xfrm>
            <a:off x="5089477" y="3521099"/>
            <a:ext cx="1244163" cy="128586"/>
            <a:chOff x="7264504" y="3521099"/>
            <a:chExt cx="1244163" cy="12858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27D0F19-2153-722D-03A6-7BF10E7F5FC9}"/>
                </a:ext>
              </a:extLst>
            </p:cNvPr>
            <p:cNvSpPr/>
            <p:nvPr/>
          </p:nvSpPr>
          <p:spPr>
            <a:xfrm flipV="1">
              <a:off x="7264504" y="3521099"/>
              <a:ext cx="1244163" cy="128586"/>
            </a:xfrm>
            <a:prstGeom prst="rect">
              <a:avLst/>
            </a:prstGeom>
            <a:gradFill>
              <a:gsLst>
                <a:gs pos="38000">
                  <a:srgbClr val="1E1E1E"/>
                </a:gs>
                <a:gs pos="54000">
                  <a:schemeClr val="tx1">
                    <a:lumMod val="50000"/>
                    <a:lumOff val="50000"/>
                  </a:schemeClr>
                </a:gs>
                <a:gs pos="89520">
                  <a:srgbClr val="BAC6DA"/>
                </a:gs>
                <a:gs pos="80000">
                  <a:srgbClr val="AFB8C8"/>
                </a:gs>
                <a:gs pos="0">
                  <a:schemeClr val="tx1"/>
                </a:gs>
                <a:gs pos="96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23FB1ED-1A0E-50E0-674C-8C42E1054289}"/>
                </a:ext>
              </a:extLst>
            </p:cNvPr>
            <p:cNvSpPr/>
            <p:nvPr/>
          </p:nvSpPr>
          <p:spPr>
            <a:xfrm>
              <a:off x="8300943" y="3542256"/>
              <a:ext cx="91440" cy="9144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7A871A5-1634-769C-BA5B-6B9B2EC7BF52}"/>
              </a:ext>
            </a:extLst>
          </p:cNvPr>
          <p:cNvGrpSpPr/>
          <p:nvPr/>
        </p:nvGrpSpPr>
        <p:grpSpPr>
          <a:xfrm>
            <a:off x="5089477" y="4145716"/>
            <a:ext cx="1244163" cy="128586"/>
            <a:chOff x="7264504" y="4145716"/>
            <a:chExt cx="1244163" cy="12858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37978FB-A251-E441-685F-CD78D0597195}"/>
                </a:ext>
              </a:extLst>
            </p:cNvPr>
            <p:cNvSpPr/>
            <p:nvPr/>
          </p:nvSpPr>
          <p:spPr>
            <a:xfrm flipV="1">
              <a:off x="7264504" y="4145716"/>
              <a:ext cx="1244163" cy="128586"/>
            </a:xfrm>
            <a:prstGeom prst="rect">
              <a:avLst/>
            </a:prstGeom>
            <a:gradFill>
              <a:gsLst>
                <a:gs pos="38000">
                  <a:srgbClr val="1E1E1E"/>
                </a:gs>
                <a:gs pos="54000">
                  <a:schemeClr val="tx1">
                    <a:lumMod val="50000"/>
                    <a:lumOff val="50000"/>
                  </a:schemeClr>
                </a:gs>
                <a:gs pos="89520">
                  <a:srgbClr val="BAC6DA"/>
                </a:gs>
                <a:gs pos="80000">
                  <a:srgbClr val="AFB8C8"/>
                </a:gs>
                <a:gs pos="0">
                  <a:schemeClr val="tx1"/>
                </a:gs>
                <a:gs pos="96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63F0B08-9F12-D837-575B-B57AA51B1E02}"/>
                </a:ext>
              </a:extLst>
            </p:cNvPr>
            <p:cNvSpPr/>
            <p:nvPr/>
          </p:nvSpPr>
          <p:spPr>
            <a:xfrm>
              <a:off x="7328475" y="4157378"/>
              <a:ext cx="91440" cy="9144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80BC3DA-5364-9BF1-E0E2-376DCD21C5C2}"/>
              </a:ext>
            </a:extLst>
          </p:cNvPr>
          <p:cNvGrpSpPr/>
          <p:nvPr/>
        </p:nvGrpSpPr>
        <p:grpSpPr>
          <a:xfrm>
            <a:off x="5089477" y="4696418"/>
            <a:ext cx="1244163" cy="128586"/>
            <a:chOff x="7264504" y="4696418"/>
            <a:chExt cx="1244163" cy="12858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506AA43-8253-91ED-E89F-B9AF4CA7D32E}"/>
                </a:ext>
              </a:extLst>
            </p:cNvPr>
            <p:cNvSpPr/>
            <p:nvPr/>
          </p:nvSpPr>
          <p:spPr>
            <a:xfrm flipV="1">
              <a:off x="7264504" y="4696418"/>
              <a:ext cx="1244163" cy="128586"/>
            </a:xfrm>
            <a:prstGeom prst="rect">
              <a:avLst/>
            </a:prstGeom>
            <a:gradFill>
              <a:gsLst>
                <a:gs pos="38000">
                  <a:srgbClr val="1E1E1E"/>
                </a:gs>
                <a:gs pos="54000">
                  <a:schemeClr val="tx1">
                    <a:lumMod val="50000"/>
                    <a:lumOff val="50000"/>
                  </a:schemeClr>
                </a:gs>
                <a:gs pos="89520">
                  <a:srgbClr val="BAC6DA"/>
                </a:gs>
                <a:gs pos="80000">
                  <a:srgbClr val="AFB8C8"/>
                </a:gs>
                <a:gs pos="0">
                  <a:schemeClr val="tx1"/>
                </a:gs>
                <a:gs pos="96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BF360D-A3D2-4443-67BB-EDACF9088273}"/>
                </a:ext>
              </a:extLst>
            </p:cNvPr>
            <p:cNvSpPr/>
            <p:nvPr/>
          </p:nvSpPr>
          <p:spPr>
            <a:xfrm>
              <a:off x="7693453" y="4701365"/>
              <a:ext cx="91440" cy="9144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AA5E252-FADD-680B-71EF-124A865DAF10}"/>
              </a:ext>
            </a:extLst>
          </p:cNvPr>
          <p:cNvGrpSpPr/>
          <p:nvPr/>
        </p:nvGrpSpPr>
        <p:grpSpPr>
          <a:xfrm>
            <a:off x="5089477" y="5247124"/>
            <a:ext cx="1244163" cy="128586"/>
            <a:chOff x="7264504" y="5247124"/>
            <a:chExt cx="1244163" cy="12858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12DC5AC-0F8C-D90C-5CD9-FCD0389470D8}"/>
                </a:ext>
              </a:extLst>
            </p:cNvPr>
            <p:cNvSpPr/>
            <p:nvPr/>
          </p:nvSpPr>
          <p:spPr>
            <a:xfrm flipV="1">
              <a:off x="7264504" y="5247124"/>
              <a:ext cx="1244163" cy="128586"/>
            </a:xfrm>
            <a:prstGeom prst="rect">
              <a:avLst/>
            </a:prstGeom>
            <a:gradFill>
              <a:gsLst>
                <a:gs pos="38000">
                  <a:srgbClr val="1E1E1E"/>
                </a:gs>
                <a:gs pos="54000">
                  <a:schemeClr val="tx1">
                    <a:lumMod val="50000"/>
                    <a:lumOff val="50000"/>
                  </a:schemeClr>
                </a:gs>
                <a:gs pos="89520">
                  <a:srgbClr val="BAC6DA"/>
                </a:gs>
                <a:gs pos="80000">
                  <a:srgbClr val="AFB8C8"/>
                </a:gs>
                <a:gs pos="0">
                  <a:schemeClr val="tx1"/>
                </a:gs>
                <a:gs pos="96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2B4D7A6-C83D-6972-2749-29E81DA637E4}"/>
                </a:ext>
              </a:extLst>
            </p:cNvPr>
            <p:cNvSpPr/>
            <p:nvPr/>
          </p:nvSpPr>
          <p:spPr>
            <a:xfrm>
              <a:off x="8194962" y="5265697"/>
              <a:ext cx="91440" cy="9144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267363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5E678-6B70-524E-31DA-32D559E6C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B6DD55-2826-4117-1D03-B31C3FA4FA25}"/>
              </a:ext>
            </a:extLst>
          </p:cNvPr>
          <p:cNvSpPr txBox="1"/>
          <p:nvPr/>
        </p:nvSpPr>
        <p:spPr>
          <a:xfrm>
            <a:off x="782320" y="97006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base: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B91910-B2AA-FA77-41F8-FB80E9D42EAD}"/>
              </a:ext>
            </a:extLst>
          </p:cNvPr>
          <p:cNvSpPr/>
          <p:nvPr/>
        </p:nvSpPr>
        <p:spPr>
          <a:xfrm>
            <a:off x="1016000" y="2839720"/>
            <a:ext cx="2651760" cy="1178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Survey Foods (FNDDS)</a:t>
            </a:r>
          </a:p>
          <a:p>
            <a:pPr algn="ctr"/>
            <a:r>
              <a:rPr lang="en-US" b="1" dirty="0"/>
              <a:t>(5624)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83C60E-2BAF-66A2-F253-7F72C67B5DBC}"/>
              </a:ext>
            </a:extLst>
          </p:cNvPr>
          <p:cNvSpPr/>
          <p:nvPr/>
        </p:nvSpPr>
        <p:spPr>
          <a:xfrm>
            <a:off x="4064000" y="2839720"/>
            <a:ext cx="2651760" cy="4114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fdc_id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A40235-A39E-0A25-4A24-8ED31847C028}"/>
              </a:ext>
            </a:extLst>
          </p:cNvPr>
          <p:cNvSpPr/>
          <p:nvPr/>
        </p:nvSpPr>
        <p:spPr>
          <a:xfrm>
            <a:off x="4064000" y="3440630"/>
            <a:ext cx="2651760" cy="4114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wweia_category_code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770828-1EA4-21A5-846B-9E747B1C097E}"/>
              </a:ext>
            </a:extLst>
          </p:cNvPr>
          <p:cNvSpPr txBox="1"/>
          <p:nvPr/>
        </p:nvSpPr>
        <p:spPr>
          <a:xfrm>
            <a:off x="1140620" y="61378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wweia</a:t>
            </a:r>
            <a:r>
              <a:rPr lang="en-US" b="1" dirty="0"/>
              <a:t>: What we eat in America.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45850C-D55D-3308-AAE9-7FB9E7C8616C}"/>
              </a:ext>
            </a:extLst>
          </p:cNvPr>
          <p:cNvSpPr txBox="1"/>
          <p:nvPr/>
        </p:nvSpPr>
        <p:spPr>
          <a:xfrm>
            <a:off x="1152195" y="5895812"/>
            <a:ext cx="8493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FNDDS: Base de </a:t>
            </a:r>
            <a:r>
              <a:rPr lang="en-US" b="1" dirty="0" err="1"/>
              <a:t>datos</a:t>
            </a:r>
            <a:r>
              <a:rPr lang="en-US" b="1" dirty="0"/>
              <a:t> que </a:t>
            </a:r>
            <a:r>
              <a:rPr lang="en-US" b="1" dirty="0" err="1"/>
              <a:t>proporcional</a:t>
            </a:r>
            <a:r>
              <a:rPr lang="en-US" b="1" dirty="0"/>
              <a:t> </a:t>
            </a:r>
            <a:r>
              <a:rPr lang="en-US" b="1" dirty="0" err="1"/>
              <a:t>valores</a:t>
            </a:r>
            <a:r>
              <a:rPr lang="en-US" b="1" dirty="0"/>
              <a:t> </a:t>
            </a:r>
            <a:r>
              <a:rPr lang="en-US" b="1" dirty="0" err="1"/>
              <a:t>nutricionales</a:t>
            </a:r>
            <a:r>
              <a:rPr lang="en-US" b="1" dirty="0"/>
              <a:t> para </a:t>
            </a:r>
            <a:r>
              <a:rPr lang="en-US" b="1" dirty="0" err="1"/>
              <a:t>comidas</a:t>
            </a:r>
            <a:r>
              <a:rPr lang="en-US" b="1" dirty="0"/>
              <a:t> y </a:t>
            </a:r>
            <a:r>
              <a:rPr lang="en-US" b="1" dirty="0" err="1"/>
              <a:t>bebidas</a:t>
            </a:r>
            <a:r>
              <a:rPr lang="en-US" b="1" dirty="0"/>
              <a:t>. </a:t>
            </a:r>
            <a:endParaRPr lang="en-US" dirty="0"/>
          </a:p>
        </p:txBody>
      </p:sp>
      <p:pic>
        <p:nvPicPr>
          <p:cNvPr id="3" name="Picture 2" descr="Index of /Identidades-De-Instancia/ITESO/Logos ITESO/">
            <a:extLst>
              <a:ext uri="{FF2B5EF4-FFF2-40B4-BE49-F238E27FC236}">
                <a16:creationId xmlns:a16="http://schemas.microsoft.com/office/drawing/2014/main" id="{93C622FF-88C7-BDD5-59E9-9DD8125F9C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A145A1-A105-9DFB-8FCC-207EC1CC016D}"/>
              </a:ext>
            </a:extLst>
          </p:cNvPr>
          <p:cNvSpPr txBox="1"/>
          <p:nvPr/>
        </p:nvSpPr>
        <p:spPr>
          <a:xfrm>
            <a:off x="-3652520" y="747973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origen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42295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E5273-5266-8946-23B7-B4CB95599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12FE1C6-A8F5-8858-70F7-DA6569F6BB17}"/>
              </a:ext>
            </a:extLst>
          </p:cNvPr>
          <p:cNvSpPr txBox="1"/>
          <p:nvPr/>
        </p:nvSpPr>
        <p:spPr>
          <a:xfrm>
            <a:off x="492760" y="49762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propuestas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pic>
        <p:nvPicPr>
          <p:cNvPr id="9" name="Picture 8" descr="Index of /Identidades-De-Instancia/ITESO/Logos ITESO/">
            <a:extLst>
              <a:ext uri="{FF2B5EF4-FFF2-40B4-BE49-F238E27FC236}">
                <a16:creationId xmlns:a16="http://schemas.microsoft.com/office/drawing/2014/main" id="{AE3A56A7-1B65-B25C-D757-1E11EA5B7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D77E38-AF66-A0C3-F9D1-16646D484258}"/>
              </a:ext>
            </a:extLst>
          </p:cNvPr>
          <p:cNvSpPr txBox="1"/>
          <p:nvPr/>
        </p:nvSpPr>
        <p:spPr>
          <a:xfrm>
            <a:off x="618844" y="1659203"/>
            <a:ext cx="88003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Lo que se hará es evaluar las propuestas con el modelo respecto al </a:t>
            </a:r>
            <a:r>
              <a:rPr lang="es-MX" dirty="0" err="1">
                <a:solidFill>
                  <a:schemeClr val="bg1"/>
                </a:solidFill>
                <a:latin typeface="arial" panose="020B0604020202020204" pitchFamily="34" charset="0"/>
              </a:rPr>
              <a:t>productoA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 el cual fue previamente fijado.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11D750-1026-D141-0A45-495D5D80440F}"/>
              </a:ext>
            </a:extLst>
          </p:cNvPr>
          <p:cNvSpPr/>
          <p:nvPr/>
        </p:nvSpPr>
        <p:spPr>
          <a:xfrm>
            <a:off x="2844463" y="3635402"/>
            <a:ext cx="1874200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product_B1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1F367B-A721-9EDF-D99F-5697876C6538}"/>
              </a:ext>
            </a:extLst>
          </p:cNvPr>
          <p:cNvSpPr/>
          <p:nvPr/>
        </p:nvSpPr>
        <p:spPr>
          <a:xfrm>
            <a:off x="2844461" y="5360885"/>
            <a:ext cx="1874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product_B2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59EDC9-324F-5FE4-63D6-59EE4BB26FF1}"/>
              </a:ext>
            </a:extLst>
          </p:cNvPr>
          <p:cNvSpPr/>
          <p:nvPr/>
        </p:nvSpPr>
        <p:spPr>
          <a:xfrm>
            <a:off x="2844463" y="3059646"/>
            <a:ext cx="18742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product_B3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24586F-7820-F637-8C13-49875580A0AA}"/>
              </a:ext>
            </a:extLst>
          </p:cNvPr>
          <p:cNvSpPr/>
          <p:nvPr/>
        </p:nvSpPr>
        <p:spPr>
          <a:xfrm>
            <a:off x="2844463" y="4211550"/>
            <a:ext cx="18742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9EFC1D-77C5-CE5A-DC66-16CD73533707}"/>
              </a:ext>
            </a:extLst>
          </p:cNvPr>
          <p:cNvSpPr/>
          <p:nvPr/>
        </p:nvSpPr>
        <p:spPr>
          <a:xfrm>
            <a:off x="2844463" y="4786408"/>
            <a:ext cx="18742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product_Bn</a:t>
            </a:r>
            <a:endParaRPr lang="en-US" b="1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0DE5CF4-AA26-78A9-BD98-C28DE818B37F}"/>
              </a:ext>
            </a:extLst>
          </p:cNvPr>
          <p:cNvGrpSpPr/>
          <p:nvPr/>
        </p:nvGrpSpPr>
        <p:grpSpPr>
          <a:xfrm>
            <a:off x="5100844" y="3755774"/>
            <a:ext cx="1244163" cy="128586"/>
            <a:chOff x="7266993" y="2930151"/>
            <a:chExt cx="1244163" cy="12858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918CA98-02C2-2BF0-1D89-F9B121337F24}"/>
                </a:ext>
              </a:extLst>
            </p:cNvPr>
            <p:cNvSpPr/>
            <p:nvPr/>
          </p:nvSpPr>
          <p:spPr>
            <a:xfrm flipV="1">
              <a:off x="7266993" y="2930151"/>
              <a:ext cx="1244163" cy="128586"/>
            </a:xfrm>
            <a:prstGeom prst="rect">
              <a:avLst/>
            </a:prstGeom>
            <a:gradFill>
              <a:gsLst>
                <a:gs pos="38000">
                  <a:srgbClr val="1E1E1E"/>
                </a:gs>
                <a:gs pos="54000">
                  <a:schemeClr val="tx1">
                    <a:lumMod val="50000"/>
                    <a:lumOff val="50000"/>
                  </a:schemeClr>
                </a:gs>
                <a:gs pos="89520">
                  <a:srgbClr val="BAC6DA"/>
                </a:gs>
                <a:gs pos="80000">
                  <a:srgbClr val="AFB8C8"/>
                </a:gs>
                <a:gs pos="0">
                  <a:schemeClr val="tx1"/>
                </a:gs>
                <a:gs pos="96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A29D3D8-C2AE-96E2-06FA-0AA187008C6C}"/>
                </a:ext>
              </a:extLst>
            </p:cNvPr>
            <p:cNvSpPr/>
            <p:nvPr/>
          </p:nvSpPr>
          <p:spPr>
            <a:xfrm>
              <a:off x="7367307" y="2948724"/>
              <a:ext cx="91440" cy="9144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4AAB36-37EC-3AD3-6288-D673A6FA3A36}"/>
              </a:ext>
            </a:extLst>
          </p:cNvPr>
          <p:cNvGrpSpPr/>
          <p:nvPr/>
        </p:nvGrpSpPr>
        <p:grpSpPr>
          <a:xfrm>
            <a:off x="5098353" y="5465313"/>
            <a:ext cx="1244163" cy="128586"/>
            <a:chOff x="7264504" y="3521099"/>
            <a:chExt cx="1244163" cy="12858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0027078-1BFB-56BD-9CD3-1CA2CB426E77}"/>
                </a:ext>
              </a:extLst>
            </p:cNvPr>
            <p:cNvSpPr/>
            <p:nvPr/>
          </p:nvSpPr>
          <p:spPr>
            <a:xfrm flipV="1">
              <a:off x="7264504" y="3521099"/>
              <a:ext cx="1244163" cy="128586"/>
            </a:xfrm>
            <a:prstGeom prst="rect">
              <a:avLst/>
            </a:prstGeom>
            <a:gradFill>
              <a:gsLst>
                <a:gs pos="38000">
                  <a:srgbClr val="1E1E1E"/>
                </a:gs>
                <a:gs pos="54000">
                  <a:schemeClr val="tx1">
                    <a:lumMod val="50000"/>
                    <a:lumOff val="50000"/>
                  </a:schemeClr>
                </a:gs>
                <a:gs pos="89520">
                  <a:srgbClr val="BAC6DA"/>
                </a:gs>
                <a:gs pos="80000">
                  <a:srgbClr val="AFB8C8"/>
                </a:gs>
                <a:gs pos="0">
                  <a:schemeClr val="tx1"/>
                </a:gs>
                <a:gs pos="96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232CC2-478E-3D7B-7D22-313DC95DB369}"/>
                </a:ext>
              </a:extLst>
            </p:cNvPr>
            <p:cNvSpPr/>
            <p:nvPr/>
          </p:nvSpPr>
          <p:spPr>
            <a:xfrm>
              <a:off x="8300943" y="3542256"/>
              <a:ext cx="91440" cy="9144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DE451D5-8685-042B-5998-062AD28ECF36}"/>
              </a:ext>
            </a:extLst>
          </p:cNvPr>
          <p:cNvGrpSpPr/>
          <p:nvPr/>
        </p:nvGrpSpPr>
        <p:grpSpPr>
          <a:xfrm>
            <a:off x="5098355" y="3195808"/>
            <a:ext cx="1244163" cy="128586"/>
            <a:chOff x="7264504" y="4145716"/>
            <a:chExt cx="1244163" cy="12858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C06C967-6E0D-6F5F-9B6C-C164210E85FE}"/>
                </a:ext>
              </a:extLst>
            </p:cNvPr>
            <p:cNvSpPr/>
            <p:nvPr/>
          </p:nvSpPr>
          <p:spPr>
            <a:xfrm flipV="1">
              <a:off x="7264504" y="4145716"/>
              <a:ext cx="1244163" cy="128586"/>
            </a:xfrm>
            <a:prstGeom prst="rect">
              <a:avLst/>
            </a:prstGeom>
            <a:gradFill>
              <a:gsLst>
                <a:gs pos="38000">
                  <a:srgbClr val="1E1E1E"/>
                </a:gs>
                <a:gs pos="54000">
                  <a:schemeClr val="tx1">
                    <a:lumMod val="50000"/>
                    <a:lumOff val="50000"/>
                  </a:schemeClr>
                </a:gs>
                <a:gs pos="89520">
                  <a:srgbClr val="BAC6DA"/>
                </a:gs>
                <a:gs pos="80000">
                  <a:srgbClr val="AFB8C8"/>
                </a:gs>
                <a:gs pos="0">
                  <a:schemeClr val="tx1"/>
                </a:gs>
                <a:gs pos="96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DC48955-DD9B-0F68-2F81-F527E72AB8C8}"/>
                </a:ext>
              </a:extLst>
            </p:cNvPr>
            <p:cNvSpPr/>
            <p:nvPr/>
          </p:nvSpPr>
          <p:spPr>
            <a:xfrm>
              <a:off x="7328475" y="4157378"/>
              <a:ext cx="91440" cy="9144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574EE71-E80C-98E4-9408-8A43B48029C5}"/>
              </a:ext>
            </a:extLst>
          </p:cNvPr>
          <p:cNvGrpSpPr/>
          <p:nvPr/>
        </p:nvGrpSpPr>
        <p:grpSpPr>
          <a:xfrm>
            <a:off x="5098355" y="4323556"/>
            <a:ext cx="1244163" cy="128586"/>
            <a:chOff x="7264504" y="4696418"/>
            <a:chExt cx="1244163" cy="12858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152814A-EDA0-FFA4-2702-CEE26B1309BB}"/>
                </a:ext>
              </a:extLst>
            </p:cNvPr>
            <p:cNvSpPr/>
            <p:nvPr/>
          </p:nvSpPr>
          <p:spPr>
            <a:xfrm flipV="1">
              <a:off x="7264504" y="4696418"/>
              <a:ext cx="1244163" cy="128586"/>
            </a:xfrm>
            <a:prstGeom prst="rect">
              <a:avLst/>
            </a:prstGeom>
            <a:gradFill>
              <a:gsLst>
                <a:gs pos="38000">
                  <a:srgbClr val="1E1E1E"/>
                </a:gs>
                <a:gs pos="54000">
                  <a:schemeClr val="tx1">
                    <a:lumMod val="50000"/>
                    <a:lumOff val="50000"/>
                  </a:schemeClr>
                </a:gs>
                <a:gs pos="89520">
                  <a:srgbClr val="BAC6DA"/>
                </a:gs>
                <a:gs pos="80000">
                  <a:srgbClr val="AFB8C8"/>
                </a:gs>
                <a:gs pos="0">
                  <a:schemeClr val="tx1"/>
                </a:gs>
                <a:gs pos="96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052A626-22F9-EC36-3267-4EFDD4C8DE31}"/>
                </a:ext>
              </a:extLst>
            </p:cNvPr>
            <p:cNvSpPr/>
            <p:nvPr/>
          </p:nvSpPr>
          <p:spPr>
            <a:xfrm>
              <a:off x="7693453" y="4701365"/>
              <a:ext cx="91440" cy="9144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1DF1FA6-57FE-854C-2B50-D41AFB1E7881}"/>
              </a:ext>
            </a:extLst>
          </p:cNvPr>
          <p:cNvGrpSpPr/>
          <p:nvPr/>
        </p:nvGrpSpPr>
        <p:grpSpPr>
          <a:xfrm>
            <a:off x="5098355" y="4874262"/>
            <a:ext cx="1244163" cy="128586"/>
            <a:chOff x="7264504" y="5247124"/>
            <a:chExt cx="1244163" cy="12858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5CC7F40-E72E-8EB3-E998-7DEA1C081485}"/>
                </a:ext>
              </a:extLst>
            </p:cNvPr>
            <p:cNvSpPr/>
            <p:nvPr/>
          </p:nvSpPr>
          <p:spPr>
            <a:xfrm flipV="1">
              <a:off x="7264504" y="5247124"/>
              <a:ext cx="1244163" cy="128586"/>
            </a:xfrm>
            <a:prstGeom prst="rect">
              <a:avLst/>
            </a:prstGeom>
            <a:gradFill>
              <a:gsLst>
                <a:gs pos="38000">
                  <a:srgbClr val="1E1E1E"/>
                </a:gs>
                <a:gs pos="54000">
                  <a:schemeClr val="tx1">
                    <a:lumMod val="50000"/>
                    <a:lumOff val="50000"/>
                  </a:schemeClr>
                </a:gs>
                <a:gs pos="89520">
                  <a:srgbClr val="BAC6DA"/>
                </a:gs>
                <a:gs pos="80000">
                  <a:srgbClr val="AFB8C8"/>
                </a:gs>
                <a:gs pos="0">
                  <a:schemeClr val="tx1"/>
                </a:gs>
                <a:gs pos="96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E4F9147-2F3E-AF90-8087-82984BBADA02}"/>
                </a:ext>
              </a:extLst>
            </p:cNvPr>
            <p:cNvSpPr/>
            <p:nvPr/>
          </p:nvSpPr>
          <p:spPr>
            <a:xfrm>
              <a:off x="8194962" y="5265697"/>
              <a:ext cx="91440" cy="9144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596087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9FA3D-19C1-3CC6-0B96-2A926D479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3E2075B-4E04-011E-A92B-B072E4F3A20D}"/>
              </a:ext>
            </a:extLst>
          </p:cNvPr>
          <p:cNvSpPr txBox="1"/>
          <p:nvPr/>
        </p:nvSpPr>
        <p:spPr>
          <a:xfrm>
            <a:off x="492760" y="49762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propuestas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pic>
        <p:nvPicPr>
          <p:cNvPr id="9" name="Picture 8" descr="Index of /Identidades-De-Instancia/ITESO/Logos ITESO/">
            <a:extLst>
              <a:ext uri="{FF2B5EF4-FFF2-40B4-BE49-F238E27FC236}">
                <a16:creationId xmlns:a16="http://schemas.microsoft.com/office/drawing/2014/main" id="{EBA93C94-19B4-9E37-2D1F-B38491C874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D498AC-E801-A168-D03F-8DEB47800429}"/>
              </a:ext>
            </a:extLst>
          </p:cNvPr>
          <p:cNvSpPr txBox="1"/>
          <p:nvPr/>
        </p:nvSpPr>
        <p:spPr>
          <a:xfrm>
            <a:off x="618844" y="1659203"/>
            <a:ext cx="88003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Lo que se hará es evaluar las propuestas con el modelo respecto al </a:t>
            </a:r>
            <a:r>
              <a:rPr lang="es-MX" dirty="0" err="1">
                <a:solidFill>
                  <a:schemeClr val="bg1"/>
                </a:solidFill>
                <a:latin typeface="arial" panose="020B0604020202020204" pitchFamily="34" charset="0"/>
              </a:rPr>
              <a:t>productoA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 el cual fue previamente fijado.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35018A-33B1-2BD9-9C33-67E1AC385829}"/>
              </a:ext>
            </a:extLst>
          </p:cNvPr>
          <p:cNvSpPr/>
          <p:nvPr/>
        </p:nvSpPr>
        <p:spPr>
          <a:xfrm>
            <a:off x="3581296" y="3878313"/>
            <a:ext cx="1874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product_B2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DB005C-764C-3153-3D7C-417351BD5946}"/>
              </a:ext>
            </a:extLst>
          </p:cNvPr>
          <p:cNvSpPr/>
          <p:nvPr/>
        </p:nvSpPr>
        <p:spPr>
          <a:xfrm>
            <a:off x="3581298" y="3303836"/>
            <a:ext cx="18742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product_Bn</a:t>
            </a:r>
            <a:endParaRPr lang="en-US" b="1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22BFD12-5302-2B65-773C-6150D1F45C65}"/>
              </a:ext>
            </a:extLst>
          </p:cNvPr>
          <p:cNvGrpSpPr/>
          <p:nvPr/>
        </p:nvGrpSpPr>
        <p:grpSpPr>
          <a:xfrm>
            <a:off x="5835188" y="3982741"/>
            <a:ext cx="1244163" cy="128586"/>
            <a:chOff x="7264504" y="3521099"/>
            <a:chExt cx="1244163" cy="12858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844627B-03A1-F5A2-5458-F7E4E664D9D6}"/>
                </a:ext>
              </a:extLst>
            </p:cNvPr>
            <p:cNvSpPr/>
            <p:nvPr/>
          </p:nvSpPr>
          <p:spPr>
            <a:xfrm flipV="1">
              <a:off x="7264504" y="3521099"/>
              <a:ext cx="1244163" cy="128586"/>
            </a:xfrm>
            <a:prstGeom prst="rect">
              <a:avLst/>
            </a:prstGeom>
            <a:gradFill>
              <a:gsLst>
                <a:gs pos="38000">
                  <a:srgbClr val="1E1E1E"/>
                </a:gs>
                <a:gs pos="54000">
                  <a:schemeClr val="tx1">
                    <a:lumMod val="50000"/>
                    <a:lumOff val="50000"/>
                  </a:schemeClr>
                </a:gs>
                <a:gs pos="89520">
                  <a:srgbClr val="BAC6DA"/>
                </a:gs>
                <a:gs pos="80000">
                  <a:srgbClr val="AFB8C8"/>
                </a:gs>
                <a:gs pos="0">
                  <a:schemeClr val="tx1"/>
                </a:gs>
                <a:gs pos="96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EA60D05-B485-D685-7D02-B41E5F8212C2}"/>
                </a:ext>
              </a:extLst>
            </p:cNvPr>
            <p:cNvSpPr/>
            <p:nvPr/>
          </p:nvSpPr>
          <p:spPr>
            <a:xfrm>
              <a:off x="8300943" y="3542256"/>
              <a:ext cx="91440" cy="9144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73BF3D0-1EFE-F723-983F-A37F09A232DF}"/>
              </a:ext>
            </a:extLst>
          </p:cNvPr>
          <p:cNvGrpSpPr/>
          <p:nvPr/>
        </p:nvGrpSpPr>
        <p:grpSpPr>
          <a:xfrm>
            <a:off x="5835190" y="3391690"/>
            <a:ext cx="1244163" cy="128586"/>
            <a:chOff x="7264504" y="5247124"/>
            <a:chExt cx="1244163" cy="12858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12C379F-1B26-FA6C-CB44-F4B19EA9771C}"/>
                </a:ext>
              </a:extLst>
            </p:cNvPr>
            <p:cNvSpPr/>
            <p:nvPr/>
          </p:nvSpPr>
          <p:spPr>
            <a:xfrm flipV="1">
              <a:off x="7264504" y="5247124"/>
              <a:ext cx="1244163" cy="128586"/>
            </a:xfrm>
            <a:prstGeom prst="rect">
              <a:avLst/>
            </a:prstGeom>
            <a:gradFill>
              <a:gsLst>
                <a:gs pos="38000">
                  <a:srgbClr val="1E1E1E"/>
                </a:gs>
                <a:gs pos="54000">
                  <a:schemeClr val="tx1">
                    <a:lumMod val="50000"/>
                    <a:lumOff val="50000"/>
                  </a:schemeClr>
                </a:gs>
                <a:gs pos="89520">
                  <a:srgbClr val="BAC6DA"/>
                </a:gs>
                <a:gs pos="80000">
                  <a:srgbClr val="AFB8C8"/>
                </a:gs>
                <a:gs pos="0">
                  <a:schemeClr val="tx1"/>
                </a:gs>
                <a:gs pos="96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58AA2B0-B5CB-F17E-3922-5BD46C85BD06}"/>
                </a:ext>
              </a:extLst>
            </p:cNvPr>
            <p:cNvSpPr/>
            <p:nvPr/>
          </p:nvSpPr>
          <p:spPr>
            <a:xfrm>
              <a:off x="8194962" y="5265697"/>
              <a:ext cx="91440" cy="9144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643536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22B43-C711-D177-A976-4E6447FDD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0DEE4B7-DBE8-8C31-5DCB-379F73F4CC2B}"/>
              </a:ext>
            </a:extLst>
          </p:cNvPr>
          <p:cNvSpPr txBox="1"/>
          <p:nvPr/>
        </p:nvSpPr>
        <p:spPr>
          <a:xfrm>
            <a:off x="492760" y="49762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propuestas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pic>
        <p:nvPicPr>
          <p:cNvPr id="9" name="Picture 8" descr="Index of /Identidades-De-Instancia/ITESO/Logos ITESO/">
            <a:extLst>
              <a:ext uri="{FF2B5EF4-FFF2-40B4-BE49-F238E27FC236}">
                <a16:creationId xmlns:a16="http://schemas.microsoft.com/office/drawing/2014/main" id="{E276E40B-E2C0-863A-D6B3-EDA7FDDF3A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9BE307-4954-FCD9-BD0B-DFB615F6FD30}"/>
              </a:ext>
            </a:extLst>
          </p:cNvPr>
          <p:cNvSpPr txBox="1"/>
          <p:nvPr/>
        </p:nvSpPr>
        <p:spPr>
          <a:xfrm>
            <a:off x="618844" y="1659203"/>
            <a:ext cx="88003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Lo que se hará es evaluar las propuestas con el modelo respecto al </a:t>
            </a:r>
            <a:r>
              <a:rPr lang="es-MX" dirty="0" err="1">
                <a:solidFill>
                  <a:schemeClr val="bg1"/>
                </a:solidFill>
                <a:latin typeface="arial" panose="020B0604020202020204" pitchFamily="34" charset="0"/>
              </a:rPr>
              <a:t>productoA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 el cual fue previamente fijado.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614CAC-2EA0-6CD5-8CA7-21A2D3CE3C71}"/>
              </a:ext>
            </a:extLst>
          </p:cNvPr>
          <p:cNvSpPr/>
          <p:nvPr/>
        </p:nvSpPr>
        <p:spPr>
          <a:xfrm>
            <a:off x="3581296" y="3878313"/>
            <a:ext cx="1874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product_B2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E1C872-8792-D96C-6588-1B363EE4AB11}"/>
              </a:ext>
            </a:extLst>
          </p:cNvPr>
          <p:cNvSpPr/>
          <p:nvPr/>
        </p:nvSpPr>
        <p:spPr>
          <a:xfrm>
            <a:off x="3581298" y="3303836"/>
            <a:ext cx="18742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product_Bn</a:t>
            </a:r>
            <a:endParaRPr lang="en-US" b="1" dirty="0"/>
          </a:p>
        </p:txBody>
      </p:sp>
      <p:pic>
        <p:nvPicPr>
          <p:cNvPr id="3" name="Graphic 2" descr="Single gear with solid fill">
            <a:extLst>
              <a:ext uri="{FF2B5EF4-FFF2-40B4-BE49-F238E27FC236}">
                <a16:creationId xmlns:a16="http://schemas.microsoft.com/office/drawing/2014/main" id="{DA633C87-30D1-2AA4-5F34-6340D58070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6440" y="3333245"/>
            <a:ext cx="914400" cy="914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02E3BC2-19B8-9144-2F2E-4B52409B42DB}"/>
              </a:ext>
            </a:extLst>
          </p:cNvPr>
          <p:cNvSpPr/>
          <p:nvPr/>
        </p:nvSpPr>
        <p:spPr>
          <a:xfrm>
            <a:off x="7071782" y="3201165"/>
            <a:ext cx="2651760" cy="11785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Ing. </a:t>
            </a:r>
            <a:r>
              <a:rPr lang="en-US" b="1" dirty="0" err="1"/>
              <a:t>en</a:t>
            </a:r>
            <a:r>
              <a:rPr lang="en-US" b="1" dirty="0"/>
              <a:t> Alimentos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C305B-7A03-4FBA-2F53-5E14D2F661E1}"/>
              </a:ext>
            </a:extLst>
          </p:cNvPr>
          <p:cNvSpPr txBox="1"/>
          <p:nvPr/>
        </p:nvSpPr>
        <p:spPr>
          <a:xfrm>
            <a:off x="730094" y="4675805"/>
            <a:ext cx="88003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Ahora le toca a ingeniería en alimentos evaluar los resultados, teórica y prácticamente. </a:t>
            </a:r>
          </a:p>
        </p:txBody>
      </p:sp>
    </p:spTree>
    <p:extLst>
      <p:ext uri="{BB962C8B-B14F-4D97-AF65-F5344CB8AC3E}">
        <p14:creationId xmlns:p14="http://schemas.microsoft.com/office/powerpoint/2010/main" val="3592291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57090-FBC8-A1A3-6917-870AC73D3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9F26B67-D554-2F78-3D8F-7610BD2CE14C}"/>
              </a:ext>
            </a:extLst>
          </p:cNvPr>
          <p:cNvSpPr txBox="1"/>
          <p:nvPr/>
        </p:nvSpPr>
        <p:spPr>
          <a:xfrm>
            <a:off x="492760" y="49762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propuestas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pic>
        <p:nvPicPr>
          <p:cNvPr id="9" name="Picture 8" descr="Index of /Identidades-De-Instancia/ITESO/Logos ITESO/">
            <a:extLst>
              <a:ext uri="{FF2B5EF4-FFF2-40B4-BE49-F238E27FC236}">
                <a16:creationId xmlns:a16="http://schemas.microsoft.com/office/drawing/2014/main" id="{F40D9F2C-0E17-15E4-9A0F-714A82BE9C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C35569-6A09-AB3D-C71E-55C52C6B18A0}"/>
              </a:ext>
            </a:extLst>
          </p:cNvPr>
          <p:cNvSpPr txBox="1"/>
          <p:nvPr/>
        </p:nvSpPr>
        <p:spPr>
          <a:xfrm>
            <a:off x="618844" y="1659203"/>
            <a:ext cx="88003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Lo que se hará es evaluar las propuestas con el modelo respecto al </a:t>
            </a:r>
            <a:r>
              <a:rPr lang="es-MX" dirty="0" err="1">
                <a:solidFill>
                  <a:schemeClr val="bg1"/>
                </a:solidFill>
                <a:latin typeface="arial" panose="020B0604020202020204" pitchFamily="34" charset="0"/>
              </a:rPr>
              <a:t>productoA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 el cual fue previamente fijado.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9874F9-EEAD-92EC-6317-562741E5DE5B}"/>
              </a:ext>
            </a:extLst>
          </p:cNvPr>
          <p:cNvSpPr/>
          <p:nvPr/>
        </p:nvSpPr>
        <p:spPr>
          <a:xfrm>
            <a:off x="3581296" y="3878313"/>
            <a:ext cx="18742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product_B2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4F4102-815F-5DF7-0E32-3AA9CADDC27B}"/>
              </a:ext>
            </a:extLst>
          </p:cNvPr>
          <p:cNvSpPr/>
          <p:nvPr/>
        </p:nvSpPr>
        <p:spPr>
          <a:xfrm>
            <a:off x="3581298" y="3303836"/>
            <a:ext cx="18742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product_Bn</a:t>
            </a:r>
            <a:endParaRPr lang="en-US" b="1" dirty="0"/>
          </a:p>
        </p:txBody>
      </p:sp>
      <p:pic>
        <p:nvPicPr>
          <p:cNvPr id="3" name="Graphic 2" descr="Single gear with solid fill">
            <a:extLst>
              <a:ext uri="{FF2B5EF4-FFF2-40B4-BE49-F238E27FC236}">
                <a16:creationId xmlns:a16="http://schemas.microsoft.com/office/drawing/2014/main" id="{095047A8-604C-153A-BC6C-734DFD9ED9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469689">
            <a:off x="5806440" y="3333245"/>
            <a:ext cx="914400" cy="914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CF671E9-855E-7540-AD21-BC8D639CC21F}"/>
              </a:ext>
            </a:extLst>
          </p:cNvPr>
          <p:cNvSpPr/>
          <p:nvPr/>
        </p:nvSpPr>
        <p:spPr>
          <a:xfrm>
            <a:off x="7071782" y="3201165"/>
            <a:ext cx="2651760" cy="11785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Ing. </a:t>
            </a:r>
            <a:r>
              <a:rPr lang="en-US" b="1" dirty="0" err="1"/>
              <a:t>en</a:t>
            </a:r>
            <a:r>
              <a:rPr lang="en-US" b="1" dirty="0"/>
              <a:t> Alimentos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A439F7-3649-EB77-F001-ECC1C9E602EF}"/>
              </a:ext>
            </a:extLst>
          </p:cNvPr>
          <p:cNvSpPr txBox="1"/>
          <p:nvPr/>
        </p:nvSpPr>
        <p:spPr>
          <a:xfrm>
            <a:off x="730094" y="4675805"/>
            <a:ext cx="88003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Ahora le toca a ingeniería en alimentos evaluar los resultados, teórica y prácticamente. </a:t>
            </a:r>
          </a:p>
        </p:txBody>
      </p:sp>
    </p:spTree>
    <p:extLst>
      <p:ext uri="{BB962C8B-B14F-4D97-AF65-F5344CB8AC3E}">
        <p14:creationId xmlns:p14="http://schemas.microsoft.com/office/powerpoint/2010/main" val="3356495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8B0EB5-2091-F809-37B9-B5C894F23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A169079-51B0-F297-8FD5-B70EBD059CD4}"/>
              </a:ext>
            </a:extLst>
          </p:cNvPr>
          <p:cNvSpPr txBox="1"/>
          <p:nvPr/>
        </p:nvSpPr>
        <p:spPr>
          <a:xfrm>
            <a:off x="492760" y="1163447"/>
            <a:ext cx="65790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limitaciones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pic>
        <p:nvPicPr>
          <p:cNvPr id="9" name="Picture 8" descr="Index of /Identidades-De-Instancia/ITESO/Logos ITESO/">
            <a:extLst>
              <a:ext uri="{FF2B5EF4-FFF2-40B4-BE49-F238E27FC236}">
                <a16:creationId xmlns:a16="http://schemas.microsoft.com/office/drawing/2014/main" id="{85DCBBB7-2878-9A6E-135C-A0A07DEA06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DC0A229-01C4-270D-0FF6-904C8E41DE5E}"/>
              </a:ext>
            </a:extLst>
          </p:cNvPr>
          <p:cNvSpPr/>
          <p:nvPr/>
        </p:nvSpPr>
        <p:spPr>
          <a:xfrm>
            <a:off x="1228764" y="2248265"/>
            <a:ext cx="1432563" cy="8440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producto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1256A2-6A26-20B5-D9F4-7C2AAF19A44D}"/>
              </a:ext>
            </a:extLst>
          </p:cNvPr>
          <p:cNvSpPr/>
          <p:nvPr/>
        </p:nvSpPr>
        <p:spPr>
          <a:xfrm>
            <a:off x="1228764" y="4535376"/>
            <a:ext cx="1432563" cy="844024"/>
          </a:xfrm>
          <a:prstGeom prst="rect">
            <a:avLst/>
          </a:prstGeom>
          <a:gradFill>
            <a:gsLst>
              <a:gs pos="53000">
                <a:schemeClr val="accent2">
                  <a:lumMod val="60000"/>
                  <a:lumOff val="40000"/>
                </a:schemeClr>
              </a:gs>
              <a:gs pos="27000">
                <a:schemeClr val="accent2">
                  <a:lumMod val="75000"/>
                </a:schemeClr>
              </a:gs>
              <a:gs pos="0">
                <a:schemeClr val="accent2">
                  <a:lumMod val="50000"/>
                </a:schemeClr>
              </a:gs>
              <a:gs pos="79000">
                <a:schemeClr val="accent2">
                  <a:lumMod val="40000"/>
                  <a:lumOff val="60000"/>
                </a:schemeClr>
              </a:gs>
              <a:gs pos="100000">
                <a:srgbClr val="7030A0"/>
              </a:gs>
              <a:gs pos="99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Propuestas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27311F-EC55-ADAB-A7B5-D662E3FA0C45}"/>
              </a:ext>
            </a:extLst>
          </p:cNvPr>
          <p:cNvSpPr txBox="1"/>
          <p:nvPr/>
        </p:nvSpPr>
        <p:spPr>
          <a:xfrm>
            <a:off x="2900406" y="2248265"/>
            <a:ext cx="67052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Las características de los productos son agregados de las características de los ingredientes.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8D534E-B2C3-172E-1B7A-EB0168DB16E2}"/>
              </a:ext>
            </a:extLst>
          </p:cNvPr>
          <p:cNvSpPr/>
          <p:nvPr/>
        </p:nvSpPr>
        <p:spPr>
          <a:xfrm>
            <a:off x="1228762" y="3343700"/>
            <a:ext cx="1432563" cy="844024"/>
          </a:xfrm>
          <a:prstGeom prst="rect">
            <a:avLst/>
          </a:prstGeom>
          <a:solidFill>
            <a:srgbClr val="BA85DB"/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Características</a:t>
            </a:r>
            <a:endParaRPr lang="en-US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E42CE7-B9D4-C055-CC98-D13D970130DD}"/>
              </a:ext>
            </a:extLst>
          </p:cNvPr>
          <p:cNvSpPr txBox="1"/>
          <p:nvPr/>
        </p:nvSpPr>
        <p:spPr>
          <a:xfrm>
            <a:off x="2900406" y="3319925"/>
            <a:ext cx="67052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Hasta ahora las características de los productos se limitan a los nutrientes de los ingredientes. Habrá que encontrar otras características: sabor, olor, etc.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D4E82E-7E51-8420-7150-21DDDEF50B28}"/>
              </a:ext>
            </a:extLst>
          </p:cNvPr>
          <p:cNvSpPr txBox="1"/>
          <p:nvPr/>
        </p:nvSpPr>
        <p:spPr>
          <a:xfrm>
            <a:off x="2900406" y="4357223"/>
            <a:ext cx="67052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Las propuestas son generadas automáticamente para probar alimentos, entonces no se puede tener información con la que no se puedan generar estas propuestas. </a:t>
            </a:r>
            <a:r>
              <a:rPr lang="es-MX" dirty="0" err="1">
                <a:solidFill>
                  <a:schemeClr val="bg1"/>
                </a:solidFill>
                <a:latin typeface="arial" panose="020B0604020202020204" pitchFamily="34" charset="0"/>
              </a:rPr>
              <a:t>E.g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: Velocidad de sonido en el producto, pH. </a:t>
            </a:r>
          </a:p>
        </p:txBody>
      </p:sp>
    </p:spTree>
    <p:extLst>
      <p:ext uri="{BB962C8B-B14F-4D97-AF65-F5344CB8AC3E}">
        <p14:creationId xmlns:p14="http://schemas.microsoft.com/office/powerpoint/2010/main" val="4168185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4ED40-B618-C7FF-1A48-132642F3E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63CB585-6939-615B-6E6F-DD4D1176D97B}"/>
              </a:ext>
            </a:extLst>
          </p:cNvPr>
          <p:cNvSpPr txBox="1"/>
          <p:nvPr/>
        </p:nvSpPr>
        <p:spPr>
          <a:xfrm>
            <a:off x="492760" y="1163447"/>
            <a:ext cx="65790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limitaciones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pic>
        <p:nvPicPr>
          <p:cNvPr id="9" name="Picture 8" descr="Index of /Identidades-De-Instancia/ITESO/Logos ITESO/">
            <a:extLst>
              <a:ext uri="{FF2B5EF4-FFF2-40B4-BE49-F238E27FC236}">
                <a16:creationId xmlns:a16="http://schemas.microsoft.com/office/drawing/2014/main" id="{81367A26-3246-7A6F-98DA-AC094ABB88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E54ED23-E8D5-8112-803F-C2E7B631D019}"/>
              </a:ext>
            </a:extLst>
          </p:cNvPr>
          <p:cNvSpPr/>
          <p:nvPr/>
        </p:nvSpPr>
        <p:spPr>
          <a:xfrm>
            <a:off x="1228764" y="2248265"/>
            <a:ext cx="1432563" cy="8440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Información</a:t>
            </a:r>
            <a:r>
              <a:rPr lang="en-US" b="1" dirty="0"/>
              <a:t> </a:t>
            </a:r>
            <a:r>
              <a:rPr lang="en-US" b="1" dirty="0" err="1"/>
              <a:t>adicional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208363-BB3F-993B-976B-7AAA1ADBF0F6}"/>
              </a:ext>
            </a:extLst>
          </p:cNvPr>
          <p:cNvSpPr txBox="1"/>
          <p:nvPr/>
        </p:nvSpPr>
        <p:spPr>
          <a:xfrm>
            <a:off x="2900405" y="2017444"/>
            <a:ext cx="74420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Si queremos agregar información adicional se debe realizar de dos maneras: si es una propiedad (característica nueva), debe ser manera retroactiva. Si es un alimento, se deben encontrar las características con las que ya se cuentan en la base de datos.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F7E790-2FE7-4C89-A070-F46E50F155CD}"/>
              </a:ext>
            </a:extLst>
          </p:cNvPr>
          <p:cNvSpPr/>
          <p:nvPr/>
        </p:nvSpPr>
        <p:spPr>
          <a:xfrm>
            <a:off x="1228762" y="3343700"/>
            <a:ext cx="1432563" cy="84402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Garantía</a:t>
            </a:r>
            <a:endParaRPr lang="en-US" sz="1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70C569-ED41-417E-60BC-2F04E399D50C}"/>
              </a:ext>
            </a:extLst>
          </p:cNvPr>
          <p:cNvSpPr txBox="1"/>
          <p:nvPr/>
        </p:nvSpPr>
        <p:spPr>
          <a:xfrm>
            <a:off x="2900405" y="3581046"/>
            <a:ext cx="7442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</a:rPr>
              <a:t>No hay garantía de que el modelo encontrará lo que le pidamos. </a:t>
            </a:r>
          </a:p>
        </p:txBody>
      </p:sp>
    </p:spTree>
    <p:extLst>
      <p:ext uri="{BB962C8B-B14F-4D97-AF65-F5344CB8AC3E}">
        <p14:creationId xmlns:p14="http://schemas.microsoft.com/office/powerpoint/2010/main" val="2034679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9B218-6329-CB68-248F-A0DA6B70E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ndex of /Identidades-De-Instancia/ITESO/Logos ITESO/">
            <a:extLst>
              <a:ext uri="{FF2B5EF4-FFF2-40B4-BE49-F238E27FC236}">
                <a16:creationId xmlns:a16="http://schemas.microsoft.com/office/drawing/2014/main" id="{EAD35F4E-4F7D-5856-3790-A79937AAB6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954" t="1" r="-1478" b="-1065"/>
          <a:stretch/>
        </p:blipFill>
        <p:spPr bwMode="auto">
          <a:xfrm>
            <a:off x="3808521" y="2279588"/>
            <a:ext cx="4518734" cy="357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716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75C39-31D9-07CD-E5F8-55FA3B67C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131092-F015-859D-F410-C8BDF1715272}"/>
              </a:ext>
            </a:extLst>
          </p:cNvPr>
          <p:cNvSpPr txBox="1"/>
          <p:nvPr/>
        </p:nvSpPr>
        <p:spPr>
          <a:xfrm>
            <a:off x="782320" y="97006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base: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1960D3-0127-A104-7F01-89B09757E8F7}"/>
              </a:ext>
            </a:extLst>
          </p:cNvPr>
          <p:cNvSpPr/>
          <p:nvPr/>
        </p:nvSpPr>
        <p:spPr>
          <a:xfrm>
            <a:off x="1016000" y="2839720"/>
            <a:ext cx="2651760" cy="1178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Survey Foods (FNDDS)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55F27E-B6C9-38A5-7701-D8C34F81AB2A}"/>
              </a:ext>
            </a:extLst>
          </p:cNvPr>
          <p:cNvSpPr/>
          <p:nvPr/>
        </p:nvSpPr>
        <p:spPr>
          <a:xfrm>
            <a:off x="4064000" y="2839720"/>
            <a:ext cx="2651760" cy="4114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fdc_id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9E1479-AC70-6347-0E94-7BD5ACEEBD9C}"/>
              </a:ext>
            </a:extLst>
          </p:cNvPr>
          <p:cNvSpPr/>
          <p:nvPr/>
        </p:nvSpPr>
        <p:spPr>
          <a:xfrm>
            <a:off x="4064000" y="3440630"/>
            <a:ext cx="2651760" cy="4114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wweia_category_code</a:t>
            </a:r>
            <a:endParaRPr lang="en-US" b="1" dirty="0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0DA8259C-2EB6-D879-C31C-DBBEE8E023EC}"/>
              </a:ext>
            </a:extLst>
          </p:cNvPr>
          <p:cNvSpPr/>
          <p:nvPr/>
        </p:nvSpPr>
        <p:spPr>
          <a:xfrm>
            <a:off x="6878320" y="1924250"/>
            <a:ext cx="548640" cy="3444240"/>
          </a:xfrm>
          <a:prstGeom prst="leftBrace">
            <a:avLst>
              <a:gd name="adj1" fmla="val 54825"/>
              <a:gd name="adj2" fmla="val 50000"/>
            </a:avLst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242651-698F-C8FA-20F5-A70BEB664572}"/>
              </a:ext>
            </a:extLst>
          </p:cNvPr>
          <p:cNvSpPr/>
          <p:nvPr/>
        </p:nvSpPr>
        <p:spPr>
          <a:xfrm>
            <a:off x="7426960" y="2028390"/>
            <a:ext cx="2651760" cy="4114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Tortillas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09A452-9066-9063-1750-9679C8302D22}"/>
              </a:ext>
            </a:extLst>
          </p:cNvPr>
          <p:cNvSpPr/>
          <p:nvPr/>
        </p:nvSpPr>
        <p:spPr>
          <a:xfrm>
            <a:off x="7426960" y="2597750"/>
            <a:ext cx="2651760" cy="4114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Milk, whole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7985B9-FC3E-4C23-B4BB-862EAA35AD47}"/>
              </a:ext>
            </a:extLst>
          </p:cNvPr>
          <p:cNvSpPr/>
          <p:nvPr/>
        </p:nvSpPr>
        <p:spPr>
          <a:xfrm>
            <a:off x="7426960" y="3167110"/>
            <a:ext cx="2651760" cy="4114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Yeast Breads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2D71DB-C07C-84E0-164B-527342795D2E}"/>
              </a:ext>
            </a:extLst>
          </p:cNvPr>
          <p:cNvSpPr/>
          <p:nvPr/>
        </p:nvSpPr>
        <p:spPr>
          <a:xfrm>
            <a:off x="7426960" y="3736470"/>
            <a:ext cx="2651760" cy="4114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Juice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D244E1-EF9C-8EAE-B25F-9672F514E928}"/>
              </a:ext>
            </a:extLst>
          </p:cNvPr>
          <p:cNvSpPr/>
          <p:nvPr/>
        </p:nvSpPr>
        <p:spPr>
          <a:xfrm>
            <a:off x="7426960" y="4322430"/>
            <a:ext cx="2651760" cy="4114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38C114-5C06-53E8-EE0A-5B829D0BFF7F}"/>
              </a:ext>
            </a:extLst>
          </p:cNvPr>
          <p:cNvSpPr/>
          <p:nvPr/>
        </p:nvSpPr>
        <p:spPr>
          <a:xfrm>
            <a:off x="7426960" y="4878560"/>
            <a:ext cx="2651760" cy="4114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Cheese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65E48F-A7AE-2667-59B3-40413A95074E}"/>
              </a:ext>
            </a:extLst>
          </p:cNvPr>
          <p:cNvSpPr txBox="1"/>
          <p:nvPr/>
        </p:nvSpPr>
        <p:spPr>
          <a:xfrm>
            <a:off x="7863840" y="1544962"/>
            <a:ext cx="177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169 </a:t>
            </a:r>
            <a:r>
              <a:rPr lang="en-US" b="1" dirty="0" err="1"/>
              <a:t>Categorias</a:t>
            </a:r>
            <a:r>
              <a:rPr lang="en-US" b="1" dirty="0"/>
              <a:t>…</a:t>
            </a:r>
            <a:endParaRPr lang="en-US" dirty="0"/>
          </a:p>
        </p:txBody>
      </p:sp>
      <p:pic>
        <p:nvPicPr>
          <p:cNvPr id="16" name="Picture 15" descr="Index of /Identidades-De-Instancia/ITESO/Logos ITESO/">
            <a:extLst>
              <a:ext uri="{FF2B5EF4-FFF2-40B4-BE49-F238E27FC236}">
                <a16:creationId xmlns:a16="http://schemas.microsoft.com/office/drawing/2014/main" id="{C26799B7-3068-1864-F57E-08978E974F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279D0B4-B273-CAF0-4C55-DFB05B7101AD}"/>
              </a:ext>
            </a:extLst>
          </p:cNvPr>
          <p:cNvSpPr txBox="1"/>
          <p:nvPr/>
        </p:nvSpPr>
        <p:spPr>
          <a:xfrm>
            <a:off x="1336286" y="3578590"/>
            <a:ext cx="2011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(5624)</a:t>
            </a:r>
          </a:p>
        </p:txBody>
      </p:sp>
    </p:spTree>
    <p:extLst>
      <p:ext uri="{BB962C8B-B14F-4D97-AF65-F5344CB8AC3E}">
        <p14:creationId xmlns:p14="http://schemas.microsoft.com/office/powerpoint/2010/main" val="894592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371D0-A82E-3068-B378-212D72723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BBE143-3441-4374-885C-9C4576E5C066}"/>
              </a:ext>
            </a:extLst>
          </p:cNvPr>
          <p:cNvSpPr txBox="1"/>
          <p:nvPr/>
        </p:nvSpPr>
        <p:spPr>
          <a:xfrm>
            <a:off x="782320" y="97006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base: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92C4D-3726-E16D-7D58-EE2DCEEC3DB9}"/>
              </a:ext>
            </a:extLst>
          </p:cNvPr>
          <p:cNvSpPr/>
          <p:nvPr/>
        </p:nvSpPr>
        <p:spPr>
          <a:xfrm>
            <a:off x="1016000" y="2839720"/>
            <a:ext cx="2651760" cy="1178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Survey Foods (FNDDS)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4718B4-9E17-55F5-395E-8728211D820D}"/>
              </a:ext>
            </a:extLst>
          </p:cNvPr>
          <p:cNvSpPr/>
          <p:nvPr/>
        </p:nvSpPr>
        <p:spPr>
          <a:xfrm>
            <a:off x="4064000" y="2839720"/>
            <a:ext cx="2651760" cy="4114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fdc_id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5B6607-1ABD-B303-1285-6DCDE2C83EDA}"/>
              </a:ext>
            </a:extLst>
          </p:cNvPr>
          <p:cNvSpPr/>
          <p:nvPr/>
        </p:nvSpPr>
        <p:spPr>
          <a:xfrm>
            <a:off x="4064000" y="3440630"/>
            <a:ext cx="2651760" cy="4114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wweia_category_code</a:t>
            </a:r>
            <a:endParaRPr lang="en-US" b="1" dirty="0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CE445A9C-E800-7ECF-15AD-4D504D5E696B}"/>
              </a:ext>
            </a:extLst>
          </p:cNvPr>
          <p:cNvSpPr/>
          <p:nvPr/>
        </p:nvSpPr>
        <p:spPr>
          <a:xfrm>
            <a:off x="6878320" y="1924250"/>
            <a:ext cx="548640" cy="3444240"/>
          </a:xfrm>
          <a:prstGeom prst="leftBrace">
            <a:avLst>
              <a:gd name="adj1" fmla="val 54825"/>
              <a:gd name="adj2" fmla="val 50000"/>
            </a:avLst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15B4E9-038D-F6B8-FEBA-1883779425AC}"/>
              </a:ext>
            </a:extLst>
          </p:cNvPr>
          <p:cNvSpPr/>
          <p:nvPr/>
        </p:nvSpPr>
        <p:spPr>
          <a:xfrm>
            <a:off x="7426960" y="3105350"/>
            <a:ext cx="2651760" cy="4114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Tortillas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17D320-2DA9-5747-C598-51D8DBF470BE}"/>
              </a:ext>
            </a:extLst>
          </p:cNvPr>
          <p:cNvSpPr/>
          <p:nvPr/>
        </p:nvSpPr>
        <p:spPr>
          <a:xfrm>
            <a:off x="7426960" y="2943120"/>
            <a:ext cx="2651760" cy="4114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Milk, whole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8384A3-D5BA-A416-1239-27932A3533E6}"/>
              </a:ext>
            </a:extLst>
          </p:cNvPr>
          <p:cNvSpPr/>
          <p:nvPr/>
        </p:nvSpPr>
        <p:spPr>
          <a:xfrm>
            <a:off x="7426960" y="3167110"/>
            <a:ext cx="2651760" cy="4114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Yeast Breads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752E00-341F-6972-A8D3-71BF258949B9}"/>
              </a:ext>
            </a:extLst>
          </p:cNvPr>
          <p:cNvSpPr/>
          <p:nvPr/>
        </p:nvSpPr>
        <p:spPr>
          <a:xfrm>
            <a:off x="7426960" y="3279270"/>
            <a:ext cx="2651760" cy="4114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Juice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5D2D39-E540-5FF0-6318-544B0311945B}"/>
              </a:ext>
            </a:extLst>
          </p:cNvPr>
          <p:cNvSpPr/>
          <p:nvPr/>
        </p:nvSpPr>
        <p:spPr>
          <a:xfrm>
            <a:off x="7426960" y="3413055"/>
            <a:ext cx="2651760" cy="4114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0AFF8A-AF82-B40D-802A-199CC23B4922}"/>
              </a:ext>
            </a:extLst>
          </p:cNvPr>
          <p:cNvSpPr/>
          <p:nvPr/>
        </p:nvSpPr>
        <p:spPr>
          <a:xfrm>
            <a:off x="7426960" y="3359680"/>
            <a:ext cx="2651760" cy="4114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Cheese</a:t>
            </a:r>
          </a:p>
        </p:txBody>
      </p:sp>
      <p:pic>
        <p:nvPicPr>
          <p:cNvPr id="15" name="Picture 14" descr="Index of /Identidades-De-Instancia/ITESO/Logos ITESO/">
            <a:extLst>
              <a:ext uri="{FF2B5EF4-FFF2-40B4-BE49-F238E27FC236}">
                <a16:creationId xmlns:a16="http://schemas.microsoft.com/office/drawing/2014/main" id="{30275F61-9438-E40A-CD9B-755729C750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4229013-453B-487B-43A2-445FCC9E664E}"/>
              </a:ext>
            </a:extLst>
          </p:cNvPr>
          <p:cNvSpPr/>
          <p:nvPr/>
        </p:nvSpPr>
        <p:spPr>
          <a:xfrm>
            <a:off x="7437120" y="2839720"/>
            <a:ext cx="2651760" cy="117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wweia_food_category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E8BE6-4318-6CF5-AA21-79E5B4AD1226}"/>
              </a:ext>
            </a:extLst>
          </p:cNvPr>
          <p:cNvSpPr txBox="1"/>
          <p:nvPr/>
        </p:nvSpPr>
        <p:spPr>
          <a:xfrm>
            <a:off x="5715740" y="360295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(169 cat)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9C4544-EC37-78CF-7A39-8BEF4CB4CBF4}"/>
              </a:ext>
            </a:extLst>
          </p:cNvPr>
          <p:cNvSpPr txBox="1"/>
          <p:nvPr/>
        </p:nvSpPr>
        <p:spPr>
          <a:xfrm>
            <a:off x="1336286" y="3578590"/>
            <a:ext cx="2011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(5624)</a:t>
            </a:r>
          </a:p>
        </p:txBody>
      </p:sp>
    </p:spTree>
    <p:extLst>
      <p:ext uri="{BB962C8B-B14F-4D97-AF65-F5344CB8AC3E}">
        <p14:creationId xmlns:p14="http://schemas.microsoft.com/office/powerpoint/2010/main" val="3651114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DFCEA-6768-213C-94F2-A177FDA5C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869F10-CF09-190E-B8FE-5B1C3D18B632}"/>
              </a:ext>
            </a:extLst>
          </p:cNvPr>
          <p:cNvSpPr txBox="1"/>
          <p:nvPr/>
        </p:nvSpPr>
        <p:spPr>
          <a:xfrm>
            <a:off x="782320" y="970062"/>
            <a:ext cx="531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base: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103B84-E598-42DB-8FDD-4D25D95F5BEA}"/>
              </a:ext>
            </a:extLst>
          </p:cNvPr>
          <p:cNvSpPr/>
          <p:nvPr/>
        </p:nvSpPr>
        <p:spPr>
          <a:xfrm>
            <a:off x="1016000" y="2839720"/>
            <a:ext cx="2651760" cy="1178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Survey Foods (FNDDS)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BBEF72-B83A-DF54-2A71-557EDFEA75AD}"/>
              </a:ext>
            </a:extLst>
          </p:cNvPr>
          <p:cNvSpPr/>
          <p:nvPr/>
        </p:nvSpPr>
        <p:spPr>
          <a:xfrm>
            <a:off x="4064000" y="2839720"/>
            <a:ext cx="2651760" cy="4114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fdc_id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3D7425-C3DD-45B4-F5BC-D01E7D1D09A0}"/>
              </a:ext>
            </a:extLst>
          </p:cNvPr>
          <p:cNvSpPr/>
          <p:nvPr/>
        </p:nvSpPr>
        <p:spPr>
          <a:xfrm>
            <a:off x="4064000" y="3440630"/>
            <a:ext cx="2651760" cy="4114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wweia_category_code</a:t>
            </a:r>
            <a:endParaRPr lang="en-US" b="1" dirty="0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2C76D183-AC26-0A18-B914-ED38CE91EDB9}"/>
              </a:ext>
            </a:extLst>
          </p:cNvPr>
          <p:cNvSpPr/>
          <p:nvPr/>
        </p:nvSpPr>
        <p:spPr>
          <a:xfrm>
            <a:off x="6878320" y="1924250"/>
            <a:ext cx="548640" cy="3444240"/>
          </a:xfrm>
          <a:prstGeom prst="leftBrace">
            <a:avLst>
              <a:gd name="adj1" fmla="val 54825"/>
              <a:gd name="adj2" fmla="val 50000"/>
            </a:avLst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ndex of /Identidades-De-Instancia/ITESO/Logos ITESO/">
            <a:extLst>
              <a:ext uri="{FF2B5EF4-FFF2-40B4-BE49-F238E27FC236}">
                <a16:creationId xmlns:a16="http://schemas.microsoft.com/office/drawing/2014/main" id="{51430441-CBA7-2607-9D02-7557AE694E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89" r="22880" b="35098"/>
          <a:stretch/>
        </p:blipFill>
        <p:spPr bwMode="auto">
          <a:xfrm>
            <a:off x="62386" y="6160894"/>
            <a:ext cx="667708" cy="6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AACAD2F-CAAE-FB05-0956-AE86EAC89882}"/>
              </a:ext>
            </a:extLst>
          </p:cNvPr>
          <p:cNvSpPr/>
          <p:nvPr/>
        </p:nvSpPr>
        <p:spPr>
          <a:xfrm>
            <a:off x="7437120" y="2839720"/>
            <a:ext cx="2651760" cy="117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wweia_food_category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DD7347-BFA0-292C-B492-25DBE05CB1E6}"/>
              </a:ext>
            </a:extLst>
          </p:cNvPr>
          <p:cNvSpPr txBox="1"/>
          <p:nvPr/>
        </p:nvSpPr>
        <p:spPr>
          <a:xfrm>
            <a:off x="5715740" y="360295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(169 cat)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DA0E99-D4D1-0065-014D-90A36DD872FE}"/>
              </a:ext>
            </a:extLst>
          </p:cNvPr>
          <p:cNvSpPr txBox="1"/>
          <p:nvPr/>
        </p:nvSpPr>
        <p:spPr>
          <a:xfrm>
            <a:off x="1336286" y="3578590"/>
            <a:ext cx="2011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(5624)</a:t>
            </a:r>
          </a:p>
        </p:txBody>
      </p:sp>
    </p:spTree>
    <p:extLst>
      <p:ext uri="{BB962C8B-B14F-4D97-AF65-F5344CB8AC3E}">
        <p14:creationId xmlns:p14="http://schemas.microsoft.com/office/powerpoint/2010/main" val="4247493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6384</TotalTime>
  <Words>4966</Words>
  <Application>Microsoft Office PowerPoint</Application>
  <PresentationFormat>Widescreen</PresentationFormat>
  <Paragraphs>1335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4" baseType="lpstr">
      <vt:lpstr>-apple-system</vt:lpstr>
      <vt:lpstr>arial</vt:lpstr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Hernandez Mota</dc:creator>
  <cp:lastModifiedBy>Daniel Hernandez Mota</cp:lastModifiedBy>
  <cp:revision>15</cp:revision>
  <dcterms:created xsi:type="dcterms:W3CDTF">2024-02-12T01:28:20Z</dcterms:created>
  <dcterms:modified xsi:type="dcterms:W3CDTF">2024-03-01T17:46:04Z</dcterms:modified>
</cp:coreProperties>
</file>