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7" r:id="rId4"/>
    <p:sldId id="269" r:id="rId5"/>
    <p:sldId id="270" r:id="rId6"/>
    <p:sldId id="274" r:id="rId7"/>
    <p:sldId id="275" r:id="rId8"/>
    <p:sldId id="273" r:id="rId9"/>
    <p:sldId id="27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A4D7D"/>
    <a:srgbClr val="0C326A"/>
    <a:srgbClr val="144768"/>
    <a:srgbClr val="072B61"/>
    <a:srgbClr val="7C97AF"/>
    <a:srgbClr val="003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D46A-D6F4-3E8E-8315-87943C0A7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101AE-C2B3-C670-552C-288462FB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2F84-8CED-1592-0427-B529FB05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0CC6-79BC-3438-0C4E-371F7E4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8AAB-8CF8-EAEB-4A6F-96DC813E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06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F7FB-B3C0-E276-D060-C89A1656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3CD8-04CB-E5A8-2208-C091F4B4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0378-3C2D-75B9-A045-3A712211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13E8-F00C-1CA6-8989-8DA7E4A9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2148-85B1-BB00-6B77-40FAC578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5764F-C018-A686-DDA9-2E3FD9035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87880-CC4C-BD7B-8E22-7C4C30E8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FC53-272F-85DF-05FA-6ADB2855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8432-9BE7-BAA8-726B-AB85A0E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6020-BAE1-C69B-D87F-1B3C3265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4417-4DE3-E8E1-E292-2B3A1642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032D-DB42-C4A3-4E48-13A403B2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62CA-CD4D-03F3-D884-84ADD544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F5B1-6B66-DEA2-35DB-779D9DCA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3C42-58D0-A2E9-7580-0DBD7A60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9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F419-1E06-D68E-4ACA-DC8D02CB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13A2-5EF8-38ED-6D32-C31402FD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C731-CD6A-42C2-8E64-4669632C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5C1E-E5DE-FFEB-9B4F-039E553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130E-9B51-EAD8-DE95-176E5F1E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53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2E6F-B103-CAA1-4C3E-61B57FFE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0EC9-777A-A0E5-9FF9-4A9954E3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3F6B5-A285-2AB6-74D7-0DFB84EF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2C6C7-2AFE-340D-77E2-283422EC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85E6-9444-A606-75C4-3BD3C6AF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5B63-AFE5-3511-F689-D16FD6D8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16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869D-3AC7-0250-16CD-98DCF97A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5277-A70C-E883-02AA-1E8EA0F4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06F93-A3AF-5ECD-3FC5-BDF2EBC6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6F5D5-DEF3-8164-A674-212533BD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10003-3A63-AC0B-A648-544495E16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EF94-7DDF-E791-5548-6C0952FF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AD75-4F53-2EB1-CAD0-01AAE207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27368-829B-F3AB-BDFE-C1E36C7D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97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D06A-9B72-C3DB-68F5-A606294C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6202B-50EA-D61B-280B-DFF564EC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887F3-D517-9477-7E2B-4AF87D61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30AF-BEF7-99D0-5E19-2DC65F6D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09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11D0A-8250-8889-4483-9EDF65A4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39988-7B7F-5D51-D752-1D5EC547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5614-81CF-A282-87A9-B369DD7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1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CEA2-6515-933E-1AFD-551E3F99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B90E-467B-B690-EB94-DE1548CC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ADCE8-38DC-C222-4E43-BDCBA4F9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17649-C4FC-BC51-62D9-09C99A5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2FAA4-3F66-5439-8FCA-4C1EF3F9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47A9C-EB04-5525-04DC-EA07B012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06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5BCF-DF12-B0A2-97DE-8097FF6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7D006-CE3D-911C-E585-FFF93B04F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B92E-3192-DC4C-ED18-951062E6D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C83C-674C-4BF9-E52C-CFA07B09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2273-F122-4739-C062-033733E3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2983-1F49-D233-F854-4E880CF0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78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2E721-72BE-86FE-FFB4-258B644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75E4-F73E-CAF8-EF46-FF194E1CE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477A-8AD8-A7C5-1D73-5633DB58E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C462-2DD4-4755-80A3-9581032716B5}" type="datetimeFigureOut">
              <a:rPr lang="es-MX" smtClean="0"/>
              <a:t>25/02/2024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8804-7A18-7899-B616-E83CD46E9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F9B3-D71B-D9EC-1CCA-439BB3BC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30AC-D27F-4038-9AD3-B3DF0B2A081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7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25000">
              <a:srgbClr val="7C97AF"/>
            </a:gs>
            <a:gs pos="50000">
              <a:srgbClr val="B7C7E2"/>
            </a:gs>
            <a:gs pos="75000">
              <a:srgbClr val="7C97AF"/>
            </a:gs>
            <a:gs pos="100000">
              <a:srgbClr val="0C326A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DCAA6-1058-4855-F03A-E7E5A9DF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236677-9C20-96A3-969A-D4EC838E2743}"/>
              </a:ext>
            </a:extLst>
          </p:cNvPr>
          <p:cNvSpPr/>
          <p:nvPr/>
        </p:nvSpPr>
        <p:spPr>
          <a:xfrm>
            <a:off x="656492" y="562707"/>
            <a:ext cx="10879015" cy="5732585"/>
          </a:xfrm>
          <a:prstGeom prst="rect">
            <a:avLst/>
          </a:prstGeom>
          <a:solidFill>
            <a:srgbClr val="072B61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46FFF-C4BC-8E5F-45C7-0F9A9E007E87}"/>
              </a:ext>
            </a:extLst>
          </p:cNvPr>
          <p:cNvCxnSpPr>
            <a:cxnSpLocks/>
          </p:cNvCxnSpPr>
          <p:nvPr/>
        </p:nvCxnSpPr>
        <p:spPr>
          <a:xfrm>
            <a:off x="742950" y="4044462"/>
            <a:ext cx="10708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EA8CE8-CB42-6632-B878-CA3322E81DF0}"/>
              </a:ext>
            </a:extLst>
          </p:cNvPr>
          <p:cNvCxnSpPr>
            <a:cxnSpLocks/>
          </p:cNvCxnSpPr>
          <p:nvPr/>
        </p:nvCxnSpPr>
        <p:spPr>
          <a:xfrm>
            <a:off x="742950" y="4360986"/>
            <a:ext cx="10708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5848E9-D4E1-05F4-1AF9-EF2E425637E4}"/>
              </a:ext>
            </a:extLst>
          </p:cNvPr>
          <p:cNvCxnSpPr>
            <a:cxnSpLocks/>
          </p:cNvCxnSpPr>
          <p:nvPr/>
        </p:nvCxnSpPr>
        <p:spPr>
          <a:xfrm>
            <a:off x="742950" y="4072634"/>
            <a:ext cx="10708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3F7A26-D59B-F591-443B-8D530833FF0B}"/>
              </a:ext>
            </a:extLst>
          </p:cNvPr>
          <p:cNvCxnSpPr>
            <a:cxnSpLocks/>
          </p:cNvCxnSpPr>
          <p:nvPr/>
        </p:nvCxnSpPr>
        <p:spPr>
          <a:xfrm>
            <a:off x="742950" y="4389561"/>
            <a:ext cx="107080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67CD340-0A45-EEA2-BC59-8310307EF106}"/>
              </a:ext>
            </a:extLst>
          </p:cNvPr>
          <p:cNvSpPr/>
          <p:nvPr/>
        </p:nvSpPr>
        <p:spPr>
          <a:xfrm>
            <a:off x="5638798" y="3751384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EE4F03-E1E5-E7EE-E570-B480BCD30400}"/>
              </a:ext>
            </a:extLst>
          </p:cNvPr>
          <p:cNvSpPr/>
          <p:nvPr/>
        </p:nvSpPr>
        <p:spPr>
          <a:xfrm>
            <a:off x="5694041" y="3805688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64005-9AAD-5B7F-7E27-B73060AF6601}"/>
              </a:ext>
            </a:extLst>
          </p:cNvPr>
          <p:cNvSpPr txBox="1"/>
          <p:nvPr/>
        </p:nvSpPr>
        <p:spPr>
          <a:xfrm>
            <a:off x="899160" y="2102728"/>
            <a:ext cx="9565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Desarrollo de nuevos productos alimenticios funcionales con ingredientes endémicos de México, utilizando IA.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71A39FC-C082-8DB4-5EE6-33F757322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5738953" y="3858520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CCB451-77F9-4408-D413-1AB1BB7F3165}"/>
              </a:ext>
            </a:extLst>
          </p:cNvPr>
          <p:cNvSpPr txBox="1"/>
          <p:nvPr/>
        </p:nvSpPr>
        <p:spPr>
          <a:xfrm>
            <a:off x="899160" y="5064651"/>
            <a:ext cx="2966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Fondo de apoyo a la </a:t>
            </a:r>
          </a:p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investigación del ITESO</a:t>
            </a:r>
            <a:endParaRPr lang="es-MX" dirty="0"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EACEE-33F2-01EE-C769-CE538A4E1192}"/>
              </a:ext>
            </a:extLst>
          </p:cNvPr>
          <p:cNvSpPr txBox="1"/>
          <p:nvPr/>
        </p:nvSpPr>
        <p:spPr>
          <a:xfrm>
            <a:off x="8568723" y="5277790"/>
            <a:ext cx="296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Febrero 2024</a:t>
            </a:r>
            <a:endParaRPr lang="es-MX" dirty="0"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3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6FD4F-E0E8-8BEF-55CB-36E62694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D061EC-1AA1-DD49-B34F-03FA178BF898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AC2E97-C601-0DAB-A7D0-273B20E29B30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FE563A-D526-5DB2-77D2-705068956263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0B8F5-9002-9E71-8C13-072E883F1734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12B04-CF5F-A48C-B360-0007109ADC7B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2ABAF3F-FB95-6CD4-FE71-BD3E73F0CA7F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FC9B6A-CAA8-5716-064F-206BA3BC788C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27224-B8F6-948F-36EF-17728F73E9B3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Título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ED8F0AE-D4A3-E10F-B6E1-F5B695DE6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6589D7-8FF6-78DB-8146-5A35465198A3}"/>
              </a:ext>
            </a:extLst>
          </p:cNvPr>
          <p:cNvSpPr txBox="1"/>
          <p:nvPr/>
        </p:nvSpPr>
        <p:spPr>
          <a:xfrm>
            <a:off x="899160" y="1830223"/>
            <a:ext cx="2966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Texto (Para agregar una diapositiva se debe de duplicar la diapositiva deseada </a:t>
            </a:r>
            <a:r>
              <a:rPr lang="en-US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[click derecho, </a:t>
            </a:r>
            <a:r>
              <a:rPr lang="en-US" sz="1800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duplicar</a:t>
            </a:r>
            <a:r>
              <a:rPr lang="en-US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diapositiva</a:t>
            </a:r>
            <a:r>
              <a:rPr lang="en-US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]</a:t>
            </a:r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3F34DB-0D53-3EB7-BDA2-CDE26D55CCC2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2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C29FC2-08CE-F392-872D-4ABC0936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9B9A91-19A9-E1A5-7327-54FD9D788FF7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BB87B-41C5-2E88-FAF6-00E7AE2042E6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BCAE5F-CC4F-8D21-BEA0-E22972C9FD8F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8301CB-4582-166B-B4AC-1747F9E94581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C90612-2B1D-44F8-0A99-3DF328DD5589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C46BF8-1F78-4911-1DC0-A2EC5E7A2F99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1EEC52-5C23-3FE5-3177-6A5363D52A20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D11B9-0938-7549-D11D-EF5138C93F8D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Objetivo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A4D8B0B-392F-35BE-B3A5-5D72E524A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638DF9-45F5-BCA6-9273-95F3D67435FB}"/>
              </a:ext>
            </a:extLst>
          </p:cNvPr>
          <p:cNvSpPr txBox="1"/>
          <p:nvPr/>
        </p:nvSpPr>
        <p:spPr>
          <a:xfrm>
            <a:off x="899160" y="1830223"/>
            <a:ext cx="296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Aquí va el objetivo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33D1B1-FD3C-8BAD-E344-D9B3681BEDA2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5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87B25-29F1-226C-76E6-F0313B97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E8E050-11E2-F8BE-64FE-28DD518C920C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7A22C-A67A-5376-898E-E1E6F24AF892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C827C2-6536-23DE-DCD2-568855538728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0CF531-087B-FA2C-4B4E-6B6C5DFAF6D8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F6756-5969-4765-4C07-9E19212D1131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0FA0C93-F18E-C041-B81A-2FD5D032B3E0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511482-8347-6951-1831-9D1A542968C7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9141F-EBB1-7C8F-59CD-6948BF1C1E12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Justificación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C12FDE7-432A-102B-10A2-9BD3CD7D3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611095-FCE9-8598-6277-2E63C4E6FB2D}"/>
              </a:ext>
            </a:extLst>
          </p:cNvPr>
          <p:cNvSpPr txBox="1"/>
          <p:nvPr/>
        </p:nvSpPr>
        <p:spPr>
          <a:xfrm>
            <a:off x="899160" y="1830223"/>
            <a:ext cx="296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Aquí va la justificación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772F08-B75E-861A-4CB5-84277FC8041E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53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A9F41-6F6F-7D92-17A3-9B9EFB03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FE60F6-676F-92A8-240C-D9CEFB72308D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C3709B-9C93-D2E3-B384-915E02FDAEA8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7037B-D53A-DB39-155D-055AAC9F6AFF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4F5FDA-4423-9E4B-D22B-1CAFC92E36FB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96B52D-3365-D54B-9966-35BAB137934A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2371AAA-A688-1595-7639-7601E86E7B91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26665-E4B3-3811-7FEE-14D7D486194A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FDEE4-4A51-1172-6E85-D986513CEBC1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Avances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24701E4-885B-2FD3-8117-EA41FB88D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284BE0-6F64-08AF-8E4E-4428DD07BDFE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0E6237-9328-080B-537F-CC1D2AAB770B}"/>
              </a:ext>
            </a:extLst>
          </p:cNvPr>
          <p:cNvSpPr txBox="1"/>
          <p:nvPr/>
        </p:nvSpPr>
        <p:spPr>
          <a:xfrm>
            <a:off x="899160" y="1830223"/>
            <a:ext cx="3957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L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a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fuente de datos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para crear el modelo preliminar provienen de la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USDA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s-MX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525B8DE5-F1C7-BB33-38A2-CB336B5AC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7703" y="1959388"/>
            <a:ext cx="3289268" cy="3289268"/>
          </a:xfrm>
          <a:prstGeom prst="rect">
            <a:avLst/>
          </a:prstGeom>
        </p:spPr>
      </p:pic>
      <p:pic>
        <p:nvPicPr>
          <p:cNvPr id="38" name="Graphic 37" descr="Books with solid fill">
            <a:extLst>
              <a:ext uri="{FF2B5EF4-FFF2-40B4-BE49-F238E27FC236}">
                <a16:creationId xmlns:a16="http://schemas.microsoft.com/office/drawing/2014/main" id="{BF6164FC-2A18-8AFB-4424-261843890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0720" y="1594104"/>
            <a:ext cx="701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7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64303-4B97-A5CE-A57B-C51EC6A3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D11692E-6BDD-9066-2040-85D27122212A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8000E6-454F-17DC-9D0D-FF18B93D9C1D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3E5C6E-ACCD-13FA-B87B-B2D10140E3E2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E36ED2-DCA3-D21E-8C01-02766E964D35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0DFC7-BF26-B0C4-0C00-3EE615DA262A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FB38C9F-DCDC-92AB-7A37-349CFC56573A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4D98D6-6D26-FBAE-A331-426B083F5AF5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83E7C-DF3C-A577-5562-DB03467AFDC3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Avances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6536ACE-C3C5-6BAD-2799-C65259C2D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096C6-11C3-228A-70EF-222C33BDF146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58E742-32F4-0034-4874-19F51BA15C4C}"/>
              </a:ext>
            </a:extLst>
          </p:cNvPr>
          <p:cNvSpPr txBox="1"/>
          <p:nvPr/>
        </p:nvSpPr>
        <p:spPr>
          <a:xfrm>
            <a:off x="899160" y="1830223"/>
            <a:ext cx="34879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Estos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fueron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descargados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limpiados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procesados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Adicionalmente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hubo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retroalimentaci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ón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por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ingenieros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alimentos</a:t>
            </a:r>
            <a:r>
              <a:rPr lang="en-US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.</a:t>
            </a:r>
            <a:endParaRPr lang="es-MX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EFBD8606-753C-222C-F9BA-2099F1C89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2029" y="4595545"/>
            <a:ext cx="914400" cy="914400"/>
          </a:xfrm>
          <a:prstGeom prst="rect">
            <a:avLst/>
          </a:prstGeom>
        </p:spPr>
      </p:pic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AA3BE183-E6CF-8619-7548-8069B643D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8415" y="4538596"/>
            <a:ext cx="914400" cy="914400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566AC0DA-687C-F06C-6D7E-52030596E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8415" y="2102113"/>
            <a:ext cx="914400" cy="914400"/>
          </a:xfrm>
          <a:prstGeom prst="rect">
            <a:avLst/>
          </a:prstGeom>
        </p:spPr>
      </p:pic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50564EE1-8044-6DC8-063C-11ED2BC51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3321" y="2106556"/>
            <a:ext cx="914400" cy="914400"/>
          </a:xfrm>
          <a:prstGeom prst="rect">
            <a:avLst/>
          </a:prstGeom>
        </p:spPr>
      </p:pic>
      <p:pic>
        <p:nvPicPr>
          <p:cNvPr id="2" name="Graphic 1" descr="Books with solid fill">
            <a:extLst>
              <a:ext uri="{FF2B5EF4-FFF2-40B4-BE49-F238E27FC236}">
                <a16:creationId xmlns:a16="http://schemas.microsoft.com/office/drawing/2014/main" id="{23AF1992-2B1E-4A81-6619-E109F56CF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7704" y="4442976"/>
            <a:ext cx="193031" cy="19303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8FB078E-6FC6-AD24-B7B9-3201D0F4332E}"/>
              </a:ext>
            </a:extLst>
          </p:cNvPr>
          <p:cNvSpPr/>
          <p:nvPr/>
        </p:nvSpPr>
        <p:spPr>
          <a:xfrm>
            <a:off x="3667760" y="4947920"/>
            <a:ext cx="1219200" cy="253999"/>
          </a:xfrm>
          <a:prstGeom prst="rightArrow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8EABD-1E8D-2A95-DE77-23C690D6085E}"/>
              </a:ext>
            </a:extLst>
          </p:cNvPr>
          <p:cNvSpPr txBox="1"/>
          <p:nvPr/>
        </p:nvSpPr>
        <p:spPr>
          <a:xfrm>
            <a:off x="3510280" y="4648097"/>
            <a:ext cx="153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Descarga</a:t>
            </a:r>
            <a:endParaRPr lang="es-MX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E02AF0-5776-5F9F-0995-D230E8C0F886}"/>
              </a:ext>
            </a:extLst>
          </p:cNvPr>
          <p:cNvSpPr/>
          <p:nvPr/>
        </p:nvSpPr>
        <p:spPr>
          <a:xfrm rot="16200000">
            <a:off x="4935855" y="3514019"/>
            <a:ext cx="1219200" cy="253999"/>
          </a:xfrm>
          <a:prstGeom prst="rightArrow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A92A566-DB1C-6291-67C2-C9052994220F}"/>
              </a:ext>
            </a:extLst>
          </p:cNvPr>
          <p:cNvSpPr/>
          <p:nvPr/>
        </p:nvSpPr>
        <p:spPr>
          <a:xfrm>
            <a:off x="6098322" y="2446967"/>
            <a:ext cx="1480360" cy="251131"/>
          </a:xfrm>
          <a:prstGeom prst="rightArrow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E306D-6B94-27B9-6EEF-8F9A65E7ADF5}"/>
              </a:ext>
            </a:extLst>
          </p:cNvPr>
          <p:cNvSpPr txBox="1"/>
          <p:nvPr/>
        </p:nvSpPr>
        <p:spPr>
          <a:xfrm>
            <a:off x="4823830" y="4253984"/>
            <a:ext cx="146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Limpieza</a:t>
            </a:r>
            <a:endParaRPr lang="es-MX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E80EF-7617-3CE7-DC20-E2059E06F85B}"/>
              </a:ext>
            </a:extLst>
          </p:cNvPr>
          <p:cNvSpPr txBox="1"/>
          <p:nvPr/>
        </p:nvSpPr>
        <p:spPr>
          <a:xfrm>
            <a:off x="4387070" y="738773"/>
            <a:ext cx="237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Retroalimentación</a:t>
            </a:r>
            <a:endParaRPr lang="es-MX" dirty="0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37F014D1-F7E9-827B-9876-53077519487C}"/>
              </a:ext>
            </a:extLst>
          </p:cNvPr>
          <p:cNvSpPr/>
          <p:nvPr/>
        </p:nvSpPr>
        <p:spPr>
          <a:xfrm>
            <a:off x="5283200" y="1595862"/>
            <a:ext cx="586568" cy="47640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26" name="Graphic 25" descr="Users outline">
            <a:extLst>
              <a:ext uri="{FF2B5EF4-FFF2-40B4-BE49-F238E27FC236}">
                <a16:creationId xmlns:a16="http://schemas.microsoft.com/office/drawing/2014/main" id="{15019500-D58B-BA14-8893-CA51EBFC01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1640" y="914400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E9FD9AD-9C58-9FD0-54E6-877F15480AD3}"/>
              </a:ext>
            </a:extLst>
          </p:cNvPr>
          <p:cNvSpPr txBox="1"/>
          <p:nvPr/>
        </p:nvSpPr>
        <p:spPr>
          <a:xfrm>
            <a:off x="5895244" y="2726672"/>
            <a:ext cx="185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Procesamiento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1825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4A78B-0577-CCFC-FAF3-FFBDDFA2F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1FB49D-8FEE-6D17-896F-E3EF9254DD88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AC249-7327-241D-B93D-E406189AD1EC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07DDDA-F420-E96F-D626-B99B2D13E463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F7E91-3246-A14D-AA65-BB737A467A13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E9B5E-1E68-5F25-1C8D-819B2A065356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094AA8-209E-B076-301F-78981BC8D459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207F82-299A-FF2C-C925-5A33244B96BE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AC82-E162-1C6B-40F7-D6444F832723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Avances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AB24B4A-1F7C-9162-FEB8-8598AA3D7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F26E68-7644-77B3-8F2F-7D137966DA23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518016-1AD2-819D-B1B9-DD0CCC159A18}"/>
              </a:ext>
            </a:extLst>
          </p:cNvPr>
          <p:cNvSpPr txBox="1"/>
          <p:nvPr/>
        </p:nvSpPr>
        <p:spPr>
          <a:xfrm>
            <a:off x="899160" y="1830223"/>
            <a:ext cx="3735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Esto permitió el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entrenamiento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de un modelo, para determinar la similitud entre dos productos, con la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información nutricional 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de los ingredientes de cada producto. </a:t>
            </a:r>
            <a:endParaRPr lang="es-MX" sz="1800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C7587B-3231-7B18-A095-BD3F8B7D6F5A}"/>
              </a:ext>
            </a:extLst>
          </p:cNvPr>
          <p:cNvGrpSpPr/>
          <p:nvPr/>
        </p:nvGrpSpPr>
        <p:grpSpPr>
          <a:xfrm>
            <a:off x="7089273" y="3689956"/>
            <a:ext cx="1923495" cy="1806220"/>
            <a:chOff x="4151577" y="3753839"/>
            <a:chExt cx="1923495" cy="18062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1FCEC1-8A48-220D-B4D6-1022FD94D49F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5" name="Graphic 34" descr="Processor with solid fill">
              <a:extLst>
                <a:ext uri="{FF2B5EF4-FFF2-40B4-BE49-F238E27FC236}">
                  <a16:creationId xmlns:a16="http://schemas.microsoft.com/office/drawing/2014/main" id="{0D21027C-EC2C-E6D9-F05F-5736E1AB8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36" name="Graphic 35" descr="Artificial Intelligence with solid fill">
              <a:extLst>
                <a:ext uri="{FF2B5EF4-FFF2-40B4-BE49-F238E27FC236}">
                  <a16:creationId xmlns:a16="http://schemas.microsoft.com/office/drawing/2014/main" id="{8EDFD3BA-B4C3-EDA6-5F43-50058B9F0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6167865-9B38-DD60-1E19-9ABEF0F847EE}"/>
              </a:ext>
            </a:extLst>
          </p:cNvPr>
          <p:cNvSpPr txBox="1"/>
          <p:nvPr/>
        </p:nvSpPr>
        <p:spPr>
          <a:xfrm>
            <a:off x="7140073" y="1295574"/>
            <a:ext cx="1857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Entrenamiento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evaluación</a:t>
            </a:r>
            <a:endParaRPr lang="es-MX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FA57433-F554-3DCD-6E89-EBC2F7B84E8C}"/>
              </a:ext>
            </a:extLst>
          </p:cNvPr>
          <p:cNvSpPr/>
          <p:nvPr/>
        </p:nvSpPr>
        <p:spPr>
          <a:xfrm>
            <a:off x="7757121" y="3043142"/>
            <a:ext cx="615817" cy="534949"/>
          </a:xfrm>
          <a:prstGeom prst="downArrow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375B03ED-7430-D3F2-C6C0-E728CFD69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3321" y="21065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81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80BE1-97F7-D710-0427-558E77E7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C6CE36-231B-3693-4413-31CDEE4CAEE4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F06AD-511F-3E5B-C655-4A2C97940399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60A36-6511-1277-57FA-9E2FEC8AE133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4691B-EBA5-93F5-D55D-F7F73DD105D1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005AA8-11F4-DF01-E927-83C0D1EB7D9F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CD6352-AB20-9345-76FB-28BCD120580F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5F95DB-8FE5-FE5C-300F-4EC024D9E782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7DC51-DAE1-6F0B-B84E-ED232A4858FF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Avances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61DEDB9-1D68-C752-1CE7-859E50EAD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51BEF9-6BF5-AFE8-3475-9D35CC5846B3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5DB31B-8F35-3E03-3935-4FC7C302FAE2}"/>
              </a:ext>
            </a:extLst>
          </p:cNvPr>
          <p:cNvSpPr txBox="1"/>
          <p:nvPr/>
        </p:nvSpPr>
        <p:spPr>
          <a:xfrm>
            <a:off x="899160" y="1830223"/>
            <a:ext cx="3957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Se cuenta con</a:t>
            </a:r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un </a:t>
            </a:r>
            <a:r>
              <a:rPr lang="es-MX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preliminar, basado en el algoritmo de bosque-aleatorio,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que permite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identificar la similitud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 entre dos productos utilizando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información nutricional 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de sus ingredientes. </a:t>
            </a:r>
            <a:endParaRPr lang="es-MX" sz="1800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2954F-B678-FC38-6F98-D7CFBFB8DC5F}"/>
              </a:ext>
            </a:extLst>
          </p:cNvPr>
          <p:cNvSpPr/>
          <p:nvPr/>
        </p:nvSpPr>
        <p:spPr>
          <a:xfrm>
            <a:off x="6734219" y="169876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68AF4-2902-79B0-1B4C-46FE2FA066FB}"/>
              </a:ext>
            </a:extLst>
          </p:cNvPr>
          <p:cNvSpPr/>
          <p:nvPr/>
        </p:nvSpPr>
        <p:spPr>
          <a:xfrm>
            <a:off x="5238589" y="169876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404C9-D754-DDC2-41D2-74420EC7A621}"/>
              </a:ext>
            </a:extLst>
          </p:cNvPr>
          <p:cNvGrpSpPr/>
          <p:nvPr/>
        </p:nvGrpSpPr>
        <p:grpSpPr>
          <a:xfrm>
            <a:off x="9075704" y="1251249"/>
            <a:ext cx="1923495" cy="1806220"/>
            <a:chOff x="4151577" y="3753839"/>
            <a:chExt cx="1923495" cy="1806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F14936-E7BE-747A-6135-FEA6C98612DF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6FD19CEC-887D-B651-1239-7780E3093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F358F93F-D148-71A6-BA9E-1D7AAC436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243A2E-0C0C-AC1D-DCD3-21D81F89F4CC}"/>
              </a:ext>
            </a:extLst>
          </p:cNvPr>
          <p:cNvSpPr/>
          <p:nvPr/>
        </p:nvSpPr>
        <p:spPr>
          <a:xfrm>
            <a:off x="8359785" y="1840958"/>
            <a:ext cx="514509" cy="539320"/>
          </a:xfrm>
          <a:prstGeom prst="rightArrow">
            <a:avLst/>
          </a:prstGeom>
          <a:solidFill>
            <a:srgbClr val="8FAAD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40773F-26B8-533F-6842-069D9D1E96F3}"/>
              </a:ext>
            </a:extLst>
          </p:cNvPr>
          <p:cNvSpPr/>
          <p:nvPr/>
        </p:nvSpPr>
        <p:spPr>
          <a:xfrm>
            <a:off x="8656320" y="3637656"/>
            <a:ext cx="2808914" cy="153315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B21C504D-AECC-38A1-9629-CC3F8D42A12C}"/>
              </a:ext>
            </a:extLst>
          </p:cNvPr>
          <p:cNvSpPr/>
          <p:nvPr/>
        </p:nvSpPr>
        <p:spPr>
          <a:xfrm rot="5400000">
            <a:off x="9827566" y="1885358"/>
            <a:ext cx="461665" cy="2885440"/>
          </a:xfrm>
          <a:prstGeom prst="leftBrace">
            <a:avLst>
              <a:gd name="adj1" fmla="val 44820"/>
              <a:gd name="adj2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8EC6E-A33B-EF45-D43E-3F688F6D11FD}"/>
              </a:ext>
            </a:extLst>
          </p:cNvPr>
          <p:cNvSpPr txBox="1"/>
          <p:nvPr/>
        </p:nvSpPr>
        <p:spPr>
          <a:xfrm>
            <a:off x="8331200" y="3874144"/>
            <a:ext cx="3472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El modelo regresa un </a:t>
            </a:r>
            <a:r>
              <a:rPr lang="es-MX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coeficiente de similitud</a:t>
            </a:r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MX" sz="1800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entre 0 y 1. Donde 0 significa que no son similares los productos, y 1 significa que sí son similares.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791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326A"/>
            </a:gs>
            <a:gs pos="35000">
              <a:srgbClr val="7C97AF"/>
            </a:gs>
            <a:gs pos="50000">
              <a:srgbClr val="B7C7E2"/>
            </a:gs>
            <a:gs pos="65000">
              <a:srgbClr val="7C97AF"/>
            </a:gs>
            <a:gs pos="100000">
              <a:srgbClr val="0C326A"/>
            </a:gs>
          </a:gsLst>
          <a:lin ang="10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CB7B3-5C99-FB8D-41EF-797E8F87A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E9FD77-3678-CC05-6700-C6FD35C7348B}"/>
              </a:ext>
            </a:extLst>
          </p:cNvPr>
          <p:cNvSpPr/>
          <p:nvPr/>
        </p:nvSpPr>
        <p:spPr>
          <a:xfrm>
            <a:off x="280062" y="237066"/>
            <a:ext cx="11631875" cy="6383867"/>
          </a:xfrm>
          <a:prstGeom prst="rect">
            <a:avLst/>
          </a:prstGeom>
          <a:solidFill>
            <a:srgbClr val="2A4D7D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72FF76-257B-CE7C-1E07-326479A2BC56}"/>
              </a:ext>
            </a:extLst>
          </p:cNvPr>
          <p:cNvCxnSpPr>
            <a:cxnSpLocks/>
          </p:cNvCxnSpPr>
          <p:nvPr/>
        </p:nvCxnSpPr>
        <p:spPr>
          <a:xfrm>
            <a:off x="364490" y="5896311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06341-9902-4F9A-51A0-9AAC8379EF1B}"/>
              </a:ext>
            </a:extLst>
          </p:cNvPr>
          <p:cNvCxnSpPr>
            <a:cxnSpLocks/>
          </p:cNvCxnSpPr>
          <p:nvPr/>
        </p:nvCxnSpPr>
        <p:spPr>
          <a:xfrm>
            <a:off x="364490" y="6212835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DE53A6-8942-DD51-94DA-9A0966F2818F}"/>
              </a:ext>
            </a:extLst>
          </p:cNvPr>
          <p:cNvCxnSpPr>
            <a:cxnSpLocks/>
          </p:cNvCxnSpPr>
          <p:nvPr/>
        </p:nvCxnSpPr>
        <p:spPr>
          <a:xfrm>
            <a:off x="364490" y="5924483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756A79-F70E-0313-DD96-22BA94A33DB7}"/>
              </a:ext>
            </a:extLst>
          </p:cNvPr>
          <p:cNvCxnSpPr>
            <a:cxnSpLocks/>
          </p:cNvCxnSpPr>
          <p:nvPr/>
        </p:nvCxnSpPr>
        <p:spPr>
          <a:xfrm>
            <a:off x="364490" y="6241410"/>
            <a:ext cx="11459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C187525-2053-FEC4-7EFB-DF398C032A1D}"/>
              </a:ext>
            </a:extLst>
          </p:cNvPr>
          <p:cNvSpPr/>
          <p:nvPr/>
        </p:nvSpPr>
        <p:spPr>
          <a:xfrm>
            <a:off x="630462" y="5603233"/>
            <a:ext cx="914400" cy="91440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B3FF5-7718-4D5B-9189-8047DA5BD68D}"/>
              </a:ext>
            </a:extLst>
          </p:cNvPr>
          <p:cNvSpPr/>
          <p:nvPr/>
        </p:nvSpPr>
        <p:spPr>
          <a:xfrm>
            <a:off x="685705" y="5657537"/>
            <a:ext cx="803914" cy="805790"/>
          </a:xfrm>
          <a:prstGeom prst="ellipse">
            <a:avLst/>
          </a:prstGeom>
          <a:solidFill>
            <a:srgbClr val="072B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CB220-3CAE-9BFB-5FEB-33DCDEECE1AC}"/>
              </a:ext>
            </a:extLst>
          </p:cNvPr>
          <p:cNvSpPr txBox="1"/>
          <p:nvPr/>
        </p:nvSpPr>
        <p:spPr>
          <a:xfrm>
            <a:off x="899160" y="829512"/>
            <a:ext cx="956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1" dirty="0">
                <a:solidFill>
                  <a:schemeClr val="bg1"/>
                </a:solidFill>
                <a:latin typeface="Georgia" panose="02040502050405020303" pitchFamily="18" charset="0"/>
                <a:cs typeface="Aptos Serif" panose="020B0502040204020203" pitchFamily="18" charset="0"/>
              </a:rPr>
              <a:t>Avances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ED93D5D-AD43-43C7-8C79-127D5673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9451" r="29533" b="40838"/>
          <a:stretch/>
        </p:blipFill>
        <p:spPr bwMode="auto">
          <a:xfrm>
            <a:off x="730617" y="5710369"/>
            <a:ext cx="698850" cy="70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A8F07-979F-D384-067F-BAD39FFA9340}"/>
              </a:ext>
            </a:extLst>
          </p:cNvPr>
          <p:cNvCxnSpPr>
            <a:cxnSpLocks/>
          </p:cNvCxnSpPr>
          <p:nvPr/>
        </p:nvCxnSpPr>
        <p:spPr>
          <a:xfrm>
            <a:off x="910429" y="1377559"/>
            <a:ext cx="1828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AD571FBE-23BE-F1A1-4B52-9C00DCB8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04" y="2904498"/>
            <a:ext cx="4991796" cy="25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2C99D3-986E-83A3-7FD2-45E403B18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60" y="2893551"/>
            <a:ext cx="4575236" cy="25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A3921D-9CDB-4119-C667-C4FBB1F1CF0E}"/>
              </a:ext>
            </a:extLst>
          </p:cNvPr>
          <p:cNvSpPr txBox="1"/>
          <p:nvPr/>
        </p:nvSpPr>
        <p:spPr>
          <a:xfrm>
            <a:off x="899160" y="1830223"/>
            <a:ext cx="620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Los resultados del modelo son prometedores para ciertos valores del 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coeficiente de similitud</a:t>
            </a:r>
            <a:r>
              <a:rPr lang="es-MX" dirty="0">
                <a:solidFill>
                  <a:schemeClr val="bg1"/>
                </a:solidFill>
                <a:latin typeface="Grotesque" panose="020F0502020204030204" pitchFamily="34" charset="0"/>
                <a:cs typeface="Arial" panose="020B0604020202020204" pitchFamily="34" charset="0"/>
              </a:rPr>
              <a:t>. </a:t>
            </a:r>
            <a:endParaRPr lang="es-MX" sz="1800" dirty="0">
              <a:solidFill>
                <a:schemeClr val="bg1"/>
              </a:solidFill>
              <a:latin typeface="Grotesque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19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Grotesque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Hernandez Mota</dc:creator>
  <cp:lastModifiedBy>Daniel Hernandez Mota</cp:lastModifiedBy>
  <cp:revision>2</cp:revision>
  <dcterms:created xsi:type="dcterms:W3CDTF">2024-02-26T02:43:17Z</dcterms:created>
  <dcterms:modified xsi:type="dcterms:W3CDTF">2024-02-26T06:18:53Z</dcterms:modified>
</cp:coreProperties>
</file>