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8" r:id="rId5"/>
    <p:sldId id="259" r:id="rId6"/>
    <p:sldId id="275" r:id="rId7"/>
    <p:sldId id="276" r:id="rId8"/>
    <p:sldId id="277" r:id="rId9"/>
    <p:sldId id="272" r:id="rId10"/>
    <p:sldId id="271" r:id="rId11"/>
    <p:sldId id="273" r:id="rId12"/>
    <p:sldId id="274" r:id="rId13"/>
    <p:sldId id="279" r:id="rId14"/>
    <p:sldId id="260" r:id="rId15"/>
    <p:sldId id="264" r:id="rId16"/>
    <p:sldId id="265" r:id="rId17"/>
    <p:sldId id="266" r:id="rId18"/>
    <p:sldId id="267" r:id="rId19"/>
    <p:sldId id="261" r:id="rId20"/>
    <p:sldId id="278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271"/>
            <a:ext cx="8229600" cy="2219788"/>
          </a:xfrm>
        </p:spPr>
        <p:txBody>
          <a:bodyPr>
            <a:normAutofit fontScale="9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Generación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Sustitutos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Alimentarios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Mediante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</a:t>
            </a:r>
            <a:b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419" sz="220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419" sz="22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enfoque combinado de modelado supervisado y algoritmos genéticos</a:t>
            </a:r>
            <a:br>
              <a:rPr lang="es-MX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61" y="4159709"/>
            <a:ext cx="8229600" cy="560438"/>
          </a:xfrm>
        </p:spPr>
        <p:txBody>
          <a:bodyPr/>
          <a:lstStyle/>
          <a:p>
            <a:pPr marL="0" indent="0" algn="ctr">
              <a:buNone/>
            </a:pP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Hernández Mota, Cesar Lozano Díaz, y Raquel </a:t>
            </a:r>
            <a:r>
              <a:rPr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Zúñiga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Rojas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C504F-4A84-86CC-E952-BFE80E6046A6}"/>
              </a:ext>
            </a:extLst>
          </p:cNvPr>
          <p:cNvSpPr txBox="1"/>
          <p:nvPr/>
        </p:nvSpPr>
        <p:spPr>
          <a:xfrm>
            <a:off x="1208985" y="237758"/>
            <a:ext cx="6726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y de Estudios Superiores de Occidente (ITESO)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1EC18-CEEF-3F11-B9F6-316C5283442C}"/>
              </a:ext>
            </a:extLst>
          </p:cNvPr>
          <p:cNvSpPr txBox="1"/>
          <p:nvPr/>
        </p:nvSpPr>
        <p:spPr>
          <a:xfrm>
            <a:off x="2413261" y="499335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Fondo de Apoyo a la Investigación </a:t>
            </a:r>
          </a:p>
          <a:p>
            <a:pPr marL="0" indent="0" algn="ctr">
              <a:buNone/>
            </a:pP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5A818-838F-284A-EC33-75617AEB9B08}"/>
              </a:ext>
            </a:extLst>
          </p:cNvPr>
          <p:cNvSpPr txBox="1"/>
          <p:nvPr/>
        </p:nvSpPr>
        <p:spPr>
          <a:xfrm>
            <a:off x="584459" y="5590242"/>
            <a:ext cx="79750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nuevos productos alimenticios funcionales con ingredientes endémicos de México, utilizando inteligencia artificial (IA) </a:t>
            </a:r>
          </a:p>
        </p:txBody>
      </p:sp>
      <p:pic>
        <p:nvPicPr>
          <p:cNvPr id="1026" name="Picture 2" descr="Index of /Identidades-De-Instancia/ITESO/Logos ITESO/">
            <a:extLst>
              <a:ext uri="{FF2B5EF4-FFF2-40B4-BE49-F238E27FC236}">
                <a16:creationId xmlns:a16="http://schemas.microsoft.com/office/drawing/2014/main" id="{19A77D05-6EC7-CC86-26D8-C9A112DC2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3481421" y="619199"/>
            <a:ext cx="2181158" cy="118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 respuesta (target)</a:t>
            </a: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1B8C1-9230-5F3D-105B-00F333BCF27F}"/>
              </a:ext>
            </a:extLst>
          </p:cNvPr>
          <p:cNvSpPr txBox="1"/>
          <p:nvPr/>
        </p:nvSpPr>
        <p:spPr>
          <a:xfrm>
            <a:off x="701040" y="2487305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Categorías (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419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Bread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i="1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utter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Cheese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i="1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gg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i="1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ruit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Honey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Meat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Milk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Oil</a:t>
            </a:r>
            <a:endParaRPr lang="es-419" sz="1800" i="1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Seafood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Vegetable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i="1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ogurt</a:t>
            </a:r>
            <a:endParaRPr lang="es-MX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6384E-1514-6ECB-3906-4033CA6F1817}"/>
              </a:ext>
            </a:extLst>
          </p:cNvPr>
          <p:cNvSpPr txBox="1"/>
          <p:nvPr/>
        </p:nvSpPr>
        <p:spPr>
          <a:xfrm>
            <a:off x="3528060" y="2444897"/>
            <a:ext cx="5074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roblema de clasificación binaria:</a:t>
            </a:r>
          </a:p>
          <a:p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Similitud por pares (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)</a:t>
            </a:r>
          </a:p>
          <a:p>
            <a:endParaRPr lang="es-419" dirty="0">
              <a:solidFill>
                <a:srgbClr val="0E101A"/>
              </a:solidFill>
              <a:latin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9EF3E-B6DF-512C-A968-004BE2B52D9A}"/>
              </a:ext>
            </a:extLst>
          </p:cNvPr>
          <p:cNvSpPr txBox="1"/>
          <p:nvPr/>
        </p:nvSpPr>
        <p:spPr>
          <a:xfrm>
            <a:off x="3291840" y="3429000"/>
            <a:ext cx="6156960" cy="70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∀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 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p’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∈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y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∧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∀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 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p’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∈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y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donde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= b, 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entonces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</a:t>
            </a:r>
            <a:endParaRPr lang="es-MX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∀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 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p’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∈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y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∧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∀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 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p’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∈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y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donde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≠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, 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entonces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</a:t>
            </a:r>
            <a:endParaRPr lang="es-MX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2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083839"/>
              </a:xfrm>
            </p:spPr>
            <p:txBody>
              <a:bodyPr>
                <a:normAutofit/>
              </a:bodyPr>
              <a:lstStyle/>
              <a:p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Insumos del modelo:</a:t>
                </a: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18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s-419" sz="1800" i="1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p’</a:t>
                </a:r>
                <a:r>
                  <a:rPr lang="es-419" sz="1800" i="1" baseline="-25000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s-419" sz="18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419" sz="1800" i="1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p’</a:t>
                </a:r>
                <a:r>
                  <a:rPr lang="es-419" sz="1800" i="1" baseline="-25000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</a:t>
                </a:r>
                <a:r>
                  <a:rPr lang="es-419" sz="18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 =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Gungsuh" panose="02030600000101010101" pitchFamily="18" charset="-127"/>
                    <a:cs typeface="Gungsuh" panose="02030600000101010101" pitchFamily="18" charset="-127"/>
                  </a:rPr>
                  <a:t>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Gungsuh" panose="02030600000101010101" pitchFamily="18" charset="-127"/>
                  </a:rPr>
                  <a:t>[c’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1i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2i,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3i,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4i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…,c’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204i</a:t>
                </a:r>
                <a:r>
                  <a:rPr lang="es-419" sz="1800" i="1" baseline="-25000" dirty="0">
                    <a:solidFill>
                      <a:srgbClr val="0E101A"/>
                    </a:solidFill>
                    <a:latin typeface="Times New Roman" panose="02020603050405020304" pitchFamily="18" charset="0"/>
                    <a:ea typeface="Gungsuh" panose="02030600000101010101" pitchFamily="18" charset="-127"/>
                  </a:rPr>
                  <a:t>,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Gungsuh" panose="02030600000101010101" pitchFamily="18" charset="-127"/>
                  </a:rPr>
                  <a:t>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1j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2j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</a:t>
                </a:r>
                <a:r>
                  <a:rPr lang="es-419" sz="1800" i="1" baseline="-25000" dirty="0">
                    <a:solidFill>
                      <a:srgbClr val="0E101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4j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…,c’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204j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s-419" sz="2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s-419" sz="2000" i="1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p’</a:t>
                </a:r>
                <a:r>
                  <a:rPr lang="es-419" sz="2000" i="1" baseline="-25000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s-419" sz="2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419" sz="2000" i="1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p’</a:t>
                </a:r>
                <a:r>
                  <a:rPr lang="es-419" sz="2000" i="1" baseline="-25000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</a:t>
                </a:r>
                <a:r>
                  <a:rPr lang="es-419" sz="2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es un vector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2000" i="1" smtClean="0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2000" i="0">
                            <a:solidFill>
                              <a:srgbClr val="0E101A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2000" b="0" i="0" smtClean="0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</a:rPr>
                          <m:t>408</m:t>
                        </m:r>
                      </m:sup>
                    </m:sSup>
                  </m:oMath>
                </a14:m>
                <a:r>
                  <a:rPr lang="es-419" sz="12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083839"/>
              </a:xfrm>
              <a:blipFill>
                <a:blip r:embed="rId2"/>
                <a:stretch>
                  <a:fillRect l="-1704" t="-41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3AF19-0FD0-64D0-E74C-C4789959AAF3}"/>
              </a:ext>
            </a:extLst>
          </p:cNvPr>
          <p:cNvSpPr txBox="1">
            <a:spLocks/>
          </p:cNvSpPr>
          <p:nvPr/>
        </p:nvSpPr>
        <p:spPr>
          <a:xfrm>
            <a:off x="457200" y="3684039"/>
            <a:ext cx="8229600" cy="236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1800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par </a:t>
            </a:r>
            <a:r>
              <a:rPr lang="es-419" sz="18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s-419" sz="1800" i="1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p’</a:t>
            </a:r>
            <a:r>
              <a:rPr lang="es-419" sz="1800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419" sz="18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419" sz="1800" i="1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p’</a:t>
            </a:r>
            <a:r>
              <a:rPr lang="es-419" sz="1800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s-419" sz="18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tiene asociado su propia variable de respuesta dicotómica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endParaRPr lang="es-419" sz="1200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9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y validación:</a:t>
            </a:r>
          </a:p>
          <a:p>
            <a:pPr lvl="1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5851 Productos: 34 Millones de comparaciones.</a:t>
            </a:r>
          </a:p>
          <a:p>
            <a:pPr marL="457200" lvl="1" indent="0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s-419" sz="12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98CA86-00FE-B981-633A-FC7AB234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83791"/>
              </p:ext>
            </p:extLst>
          </p:nvPr>
        </p:nvGraphicFramePr>
        <p:xfrm>
          <a:off x="304800" y="2828925"/>
          <a:ext cx="85344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268340274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770334303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463394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0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Conjunto de Entrenamiento.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del 10% de todas las comparaciones.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Contiene 70% de productos únicos.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1,674,846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Conjunto de Prueba.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del 10% de todas las comparaciones.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Contiene 30% sobrante de los productos únicos.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307,924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Conjunto Remanente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Sobrante 90% de todas las comparaciones. 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contiene productos que tengan presencia en CE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308354 Registros.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635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61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92431"/>
            <a:ext cx="5726785" cy="2915239"/>
          </a:xfrm>
        </p:spPr>
        <p:txBody>
          <a:bodyPr>
            <a:normAutofit fontScale="85000" lnSpcReduction="20000"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genético:</a:t>
            </a:r>
          </a:p>
          <a:p>
            <a:pPr lvl="1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del modelo supervisado como función de supervivencia. </a:t>
            </a:r>
          </a:p>
          <a:p>
            <a:pPr lvl="1"/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Iteraciónes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100 generaciones.</a:t>
            </a:r>
          </a:p>
          <a:p>
            <a:pPr lvl="1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Mecanismos de mezcla de ingredientes (reproducción), e incorporación y remoción de ingredientes (mutaciones)</a:t>
            </a:r>
          </a:p>
          <a:p>
            <a:pPr marL="457200" lvl="1" indent="0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s-419" sz="12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icono de genética. ilustración de procesamiento 3d 13079718 PNG">
            <a:extLst>
              <a:ext uri="{FF2B5EF4-FFF2-40B4-BE49-F238E27FC236}">
                <a16:creationId xmlns:a16="http://schemas.microsoft.com/office/drawing/2014/main" id="{8CD90676-C52E-1E8D-4457-3D11454D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15" y="1600200"/>
            <a:ext cx="4143628" cy="414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49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F0B5D-AF8C-32F6-6517-5590D32B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69" y="1417638"/>
            <a:ext cx="8191500" cy="2114550"/>
          </a:xfrm>
          <a:prstGeom prst="rect">
            <a:avLst/>
          </a:prstGeom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57C7B5C6-87C5-F82B-9165-9BC407A1790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3609" y="3532188"/>
            <a:ext cx="4256453" cy="3275166"/>
          </a:xfrm>
          <a:prstGeom prst="rect">
            <a:avLst/>
          </a:prstGeom>
          <a:ln/>
        </p:spPr>
      </p:pic>
      <p:pic>
        <p:nvPicPr>
          <p:cNvPr id="9" name="image7.png">
            <a:extLst>
              <a:ext uri="{FF2B5EF4-FFF2-40B4-BE49-F238E27FC236}">
                <a16:creationId xmlns:a16="http://schemas.microsoft.com/office/drawing/2014/main" id="{91E74718-6169-0550-6995-2AEC0065A14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909112" y="3532188"/>
            <a:ext cx="3956602" cy="3275166"/>
          </a:xfrm>
          <a:prstGeom prst="rect">
            <a:avLst/>
          </a:prstGeom>
          <a:ln/>
        </p:spPr>
      </p:pic>
      <p:pic>
        <p:nvPicPr>
          <p:cNvPr id="10" name="Picture 2" descr="Index of /Identidades-De-Instancia/ITESO/Logos ITESO/">
            <a:extLst>
              <a:ext uri="{FF2B5EF4-FFF2-40B4-BE49-F238E27FC236}">
                <a16:creationId xmlns:a16="http://schemas.microsoft.com/office/drawing/2014/main" id="{50D50846-591C-DE13-9915-9C2A687D9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3.png">
            <a:extLst>
              <a:ext uri="{FF2B5EF4-FFF2-40B4-BE49-F238E27FC236}">
                <a16:creationId xmlns:a16="http://schemas.microsoft.com/office/drawing/2014/main" id="{3C07FBAD-B28D-475D-0B29-ABE696F797A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67415" y="1417638"/>
            <a:ext cx="5730875" cy="2514600"/>
          </a:xfrm>
          <a:prstGeom prst="rect">
            <a:avLst/>
          </a:prstGeom>
          <a:ln/>
        </p:spPr>
      </p:pic>
      <p:pic>
        <p:nvPicPr>
          <p:cNvPr id="4" name="image4.png">
            <a:extLst>
              <a:ext uri="{FF2B5EF4-FFF2-40B4-BE49-F238E27FC236}">
                <a16:creationId xmlns:a16="http://schemas.microsoft.com/office/drawing/2014/main" id="{2148D920-038E-B7B9-94B7-74784CB9163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67414" y="4032250"/>
            <a:ext cx="5730875" cy="2451100"/>
          </a:xfrm>
          <a:prstGeom prst="rect">
            <a:avLst/>
          </a:prstGeom>
          <a:ln/>
        </p:spPr>
      </p:pic>
      <p:pic>
        <p:nvPicPr>
          <p:cNvPr id="5" name="Picture 2" descr="Index of /Identidades-De-Instancia/ITESO/Logos ITESO/">
            <a:extLst>
              <a:ext uri="{FF2B5EF4-FFF2-40B4-BE49-F238E27FC236}">
                <a16:creationId xmlns:a16="http://schemas.microsoft.com/office/drawing/2014/main" id="{478C52BE-C5A6-D13A-8873-2F23C03E2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53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4BA41-2614-A2A2-B79F-CC37CF46CF2B}"/>
              </a:ext>
            </a:extLst>
          </p:cNvPr>
          <p:cNvSpPr txBox="1"/>
          <p:nvPr/>
        </p:nvSpPr>
        <p:spPr>
          <a:xfrm>
            <a:off x="713232" y="1772150"/>
            <a:ext cx="83210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Cheese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’]</a:t>
            </a:r>
          </a:p>
          <a:p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['Guinea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Pacific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rockfish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Mutton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Cream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'Roe',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Swordfish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Cardamom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Milk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Powder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'Sage',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Sapodilla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Margarine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spread',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Coriander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Northern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bluefin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tuna',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Raisin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Smoked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Fish', 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Buttermilk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Cognac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Brandy',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Tomato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Tamarind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'Lamb', 'Bonito']</a:t>
            </a:r>
            <a:endParaRPr lang="es-MX" dirty="0"/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A0DD682E-2262-0B13-3744-49D5D7C79ED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3232" y="3603990"/>
            <a:ext cx="4971951" cy="2932828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23655C-7693-B48B-0BF1-1611A5E118F2}"/>
              </a:ext>
            </a:extLst>
          </p:cNvPr>
          <p:cNvSpPr txBox="1"/>
          <p:nvPr/>
        </p:nvSpPr>
        <p:spPr>
          <a:xfrm>
            <a:off x="6411666" y="3445237"/>
            <a:ext cx="832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Score: 0.58</a:t>
            </a:r>
            <a:endParaRPr lang="es-MX" dirty="0"/>
          </a:p>
        </p:txBody>
      </p:sp>
      <p:pic>
        <p:nvPicPr>
          <p:cNvPr id="9" name="Picture 2" descr="Index of /Identidades-De-Instancia/ITESO/Logos ITESO/">
            <a:extLst>
              <a:ext uri="{FF2B5EF4-FFF2-40B4-BE49-F238E27FC236}">
                <a16:creationId xmlns:a16="http://schemas.microsoft.com/office/drawing/2014/main" id="{4ADBFDB2-4565-6A5A-F777-B15CBF290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340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4BA41-2614-A2A2-B79F-CC37CF46CF2B}"/>
              </a:ext>
            </a:extLst>
          </p:cNvPr>
          <p:cNvSpPr txBox="1"/>
          <p:nvPr/>
        </p:nvSpPr>
        <p:spPr>
          <a:xfrm>
            <a:off x="713232" y="1772150"/>
            <a:ext cx="832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Milk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’]</a:t>
            </a:r>
          </a:p>
          <a:p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['Salt', 'Rose hip', 'Cocoa']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3655C-7693-B48B-0BF1-1611A5E118F2}"/>
              </a:ext>
            </a:extLst>
          </p:cNvPr>
          <p:cNvSpPr txBox="1"/>
          <p:nvPr/>
        </p:nvSpPr>
        <p:spPr>
          <a:xfrm>
            <a:off x="6411666" y="3445237"/>
            <a:ext cx="832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Score: 0.63</a:t>
            </a:r>
            <a:endParaRPr lang="es-MX" dirty="0"/>
          </a:p>
        </p:txBody>
      </p:sp>
      <p:pic>
        <p:nvPicPr>
          <p:cNvPr id="3" name="image5.png">
            <a:extLst>
              <a:ext uri="{FF2B5EF4-FFF2-40B4-BE49-F238E27FC236}">
                <a16:creationId xmlns:a16="http://schemas.microsoft.com/office/drawing/2014/main" id="{E5BDC7E8-2E82-6E3A-82CB-30DA1E00ED7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5384" y="3538729"/>
            <a:ext cx="5120197" cy="2969696"/>
          </a:xfrm>
          <a:prstGeom prst="rect">
            <a:avLst/>
          </a:prstGeom>
          <a:ln/>
        </p:spPr>
      </p:pic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00CAB157-EBAA-E66E-A11D-F86A947FA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5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4BA41-2614-A2A2-B79F-CC37CF46CF2B}"/>
              </a:ext>
            </a:extLst>
          </p:cNvPr>
          <p:cNvSpPr txBox="1"/>
          <p:nvPr/>
        </p:nvSpPr>
        <p:spPr>
          <a:xfrm>
            <a:off x="713232" y="1772150"/>
            <a:ext cx="6130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Butter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'’]</a:t>
            </a:r>
          </a:p>
          <a:p>
            <a:r>
              <a:rPr lang="en-US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=['Cognac Brandy', 'Drumstick Leaf', 'Oregano', 'Ghee', 'Filbert', 'Bearded Seal', 'Corn Chip'] </a:t>
            </a:r>
            <a:endParaRPr lang="es-419" sz="1800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3655C-7693-B48B-0BF1-1611A5E118F2}"/>
              </a:ext>
            </a:extLst>
          </p:cNvPr>
          <p:cNvSpPr txBox="1"/>
          <p:nvPr/>
        </p:nvSpPr>
        <p:spPr>
          <a:xfrm>
            <a:off x="6411666" y="3445237"/>
            <a:ext cx="832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Score: 0.52</a:t>
            </a:r>
            <a:endParaRPr lang="es-MX" dirty="0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BB4FFDA7-F098-E821-555B-6E8EE414C8B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3457222"/>
            <a:ext cx="5695743" cy="3132709"/>
          </a:xfrm>
          <a:prstGeom prst="rect">
            <a:avLst/>
          </a:prstGeom>
          <a:ln/>
        </p:spPr>
      </p:pic>
      <p:pic>
        <p:nvPicPr>
          <p:cNvPr id="5" name="Picture 2" descr="Index of /Identidades-De-Instancia/ITESO/Logos ITESO/">
            <a:extLst>
              <a:ext uri="{FF2B5EF4-FFF2-40B4-BE49-F238E27FC236}">
                <a16:creationId xmlns:a16="http://schemas.microsoft.com/office/drawing/2014/main" id="{1AFB3C10-5882-A19C-F353-31B0B37A0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88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Discusión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6956"/>
            <a:ext cx="8229600" cy="2509886"/>
          </a:xfrm>
        </p:spPr>
        <p:txBody>
          <a:bodyPr>
            <a:normAutofit/>
          </a:bodyPr>
          <a:lstStyle/>
          <a:p>
            <a:r>
              <a:rPr lang="es-419" sz="18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Viabilidad de</a:t>
            </a:r>
            <a:r>
              <a:rPr lang="es-419" sz="18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sustitutos de productos alimenticios.</a:t>
            </a:r>
            <a:endParaRPr lang="es-419" sz="1800" dirty="0">
              <a:solidFill>
                <a:srgbClr val="0E101A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419" sz="1800" dirty="0">
              <a:solidFill>
                <a:srgbClr val="0E10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419" sz="1800" dirty="0">
              <a:solidFill>
                <a:srgbClr val="0E10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419" sz="18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 pueden crear alimentos con</a:t>
            </a:r>
            <a:r>
              <a:rPr lang="es-419" sz="18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cualidades nutricionales y sensoriales deseables. Con esto se puede: </a:t>
            </a:r>
          </a:p>
          <a:p>
            <a:pPr lvl="1"/>
            <a:r>
              <a:rPr lang="es-419" sz="14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 podrían diversificar las opciones disponibles para los consumidores </a:t>
            </a:r>
          </a:p>
          <a:p>
            <a:pPr lvl="1"/>
            <a:r>
              <a:rPr lang="es-419" sz="14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s-419" sz="14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esponder mejor a necesidades dietéticas específicas</a:t>
            </a:r>
            <a:endParaRPr lang="es-419" sz="1000" dirty="0">
              <a:solidFill>
                <a:srgbClr val="0E10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87544290-CDB4-AF05-0DC3-0A200C978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459" y="244568"/>
            <a:ext cx="8229600" cy="2219788"/>
          </a:xfrm>
        </p:spPr>
        <p:txBody>
          <a:bodyPr>
            <a:normAutofit fontScale="9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Generación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Sustitutos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Alimentarios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Mediante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</a:t>
            </a:r>
            <a:b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419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419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enfoque combinado de modelado supervisado y algoritmos genéticos</a:t>
            </a:r>
            <a:br>
              <a:rPr lang="es-MX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dex of /Identidades-De-Instancia/ITESO/Logos ITESO/">
            <a:extLst>
              <a:ext uri="{FF2B5EF4-FFF2-40B4-BE49-F238E27FC236}">
                <a16:creationId xmlns:a16="http://schemas.microsoft.com/office/drawing/2014/main" id="{19A77D05-6EC7-CC86-26D8-C9A112DC2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3F11B-8E9D-442B-ED55-6484BF756CDB}"/>
              </a:ext>
            </a:extLst>
          </p:cNvPr>
          <p:cNvSpPr txBox="1"/>
          <p:nvPr/>
        </p:nvSpPr>
        <p:spPr>
          <a:xfrm>
            <a:off x="1065229" y="2464356"/>
            <a:ext cx="672602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  <a:p>
            <a:pPr marL="0" indent="0" algn="ctr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pPr marL="0" indent="0" algn="ctr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Discusión</a:t>
            </a:r>
          </a:p>
          <a:p>
            <a:pPr marL="0" indent="0" algn="ctr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</a:p>
          <a:p>
            <a:pPr marL="0" indent="0" algn="ctr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MX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C628CF8-66E1-CCEE-697C-DD18A2AAF2C9}"/>
              </a:ext>
            </a:extLst>
          </p:cNvPr>
          <p:cNvSpPr txBox="1">
            <a:spLocks/>
          </p:cNvSpPr>
          <p:nvPr/>
        </p:nvSpPr>
        <p:spPr>
          <a:xfrm>
            <a:off x="313441" y="21189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0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Discusión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sz="18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Limitaciones:</a:t>
            </a:r>
          </a:p>
          <a:p>
            <a:pPr lvl="1"/>
            <a:r>
              <a:rPr lang="es-419" sz="18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s-419" sz="18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 necesidad de utilizar más generaciones para obtener resultados más precisos señala una limitación en la capacidad actual del algoritmo para converger rápidamente hacia la solución óptima</a:t>
            </a:r>
          </a:p>
          <a:p>
            <a:pPr marL="457200" lvl="1" indent="0">
              <a:buNone/>
            </a:pPr>
            <a:endParaRPr lang="es-419" sz="1800" dirty="0">
              <a:solidFill>
                <a:srgbClr val="0E10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s-419" sz="18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s-419" sz="18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 falta de validación práctica de los productos generados con expertos en alimentación y nutrición es un aspecto crítico que podría afectar la aplicabilidad real de los sustitutos desarrollados</a:t>
            </a:r>
          </a:p>
          <a:p>
            <a:pPr marL="457200" lvl="1" indent="0">
              <a:buNone/>
            </a:pPr>
            <a:endParaRPr lang="es-419" sz="1800" dirty="0">
              <a:solidFill>
                <a:srgbClr val="0E101A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s-419" sz="18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419" sz="18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modelo actual no especifica las proporciones de los ingredientes ni sugiere métodos de preparación, lo cual es esencial para la realización práctica de cualquier receta.</a:t>
            </a:r>
            <a:endParaRPr lang="es-419" sz="1400" dirty="0">
              <a:solidFill>
                <a:srgbClr val="0E10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87544290-CDB4-AF05-0DC3-0A200C978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6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logró desarrollar un modelo supervisado de clasificación binaria que determina la similitud entre productos.</a:t>
            </a:r>
          </a:p>
          <a:p>
            <a:pPr marL="0" indent="0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desarrolló un mecanismo que propone candidatos potenciales basados en la predicción de la similitud. </a:t>
            </a: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BE616FAF-6D63-9E9E-02A9-0DDF0C94F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Exploración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técnicas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IA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ingeniería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alimentos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 automático Supervisado</a:t>
            </a:r>
          </a:p>
          <a:p>
            <a:pPr>
              <a:buFontTx/>
              <a:buChar char="-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optimización (Genéticos).</a:t>
            </a: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7452304F-E861-D71C-5105-CD88204BC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51BE3A9C-218F-CC8E-7BE5-5073D81CD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697"/>
          <a:stretch/>
        </p:blipFill>
        <p:spPr>
          <a:xfrm>
            <a:off x="194333" y="1276236"/>
            <a:ext cx="8105814" cy="5049150"/>
          </a:xfrm>
        </p:spPr>
      </p:pic>
      <p:pic>
        <p:nvPicPr>
          <p:cNvPr id="8" name="Picture 2" descr="Index of /Identidades-De-Instancia/ITESO/Logos ITESO/">
            <a:extLst>
              <a:ext uri="{FF2B5EF4-FFF2-40B4-BE49-F238E27FC236}">
                <a16:creationId xmlns:a16="http://schemas.microsoft.com/office/drawing/2014/main" id="{8B4E9DC0-B69D-A783-2352-60B6E6F8B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28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Fuentes de datos: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FlavorDB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USDA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Edamam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Python3.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Bosque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Aleatorio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lgoritmos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enéticos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Flavor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2" indent="0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base del proyecto. Todo se construye a partir de aquí. Contiene entidades (ingredientes) que tienen el perfil de sabor: desde moléculas, el perfil de sabor de dicha molécula y más información.</a:t>
            </a: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lavorDB">
            <a:extLst>
              <a:ext uri="{FF2B5EF4-FFF2-40B4-BE49-F238E27FC236}">
                <a16:creationId xmlns:a16="http://schemas.microsoft.com/office/drawing/2014/main" id="{EE6A35BE-F071-4F8F-9513-B8E41AEDC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8" r="12826"/>
          <a:stretch/>
        </p:blipFill>
        <p:spPr bwMode="auto">
          <a:xfrm>
            <a:off x="5186086" y="4376274"/>
            <a:ext cx="2782957" cy="212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lavorDB">
            <a:extLst>
              <a:ext uri="{FF2B5EF4-FFF2-40B4-BE49-F238E27FC236}">
                <a16:creationId xmlns:a16="http://schemas.microsoft.com/office/drawing/2014/main" id="{48BAF54F-3EB2-2B30-2967-46FC72644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4" r="40559" b="22384"/>
          <a:stretch/>
        </p:blipFill>
        <p:spPr bwMode="auto">
          <a:xfrm>
            <a:off x="1174957" y="4696085"/>
            <a:ext cx="3397043" cy="14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1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branded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Productos como lista de ingredientes. Hay un 	procesamiento para homologar con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FlavorDB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9AAB807-DA00-28F3-8D25-0DF778CF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08" y="4292981"/>
            <a:ext cx="2011680" cy="137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490EF-6197-E4D3-1D47-C4B6F4E67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184" y="3815810"/>
            <a:ext cx="4062027" cy="22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Edamam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API:</a:t>
            </a:r>
          </a:p>
          <a:p>
            <a:pPr marL="914400" lvl="2" indent="0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Propiedades nutricionales de las entidades de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FlavorDB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damam Recipes and Nutrition Wizard Now Available on CoreHealth">
            <a:extLst>
              <a:ext uri="{FF2B5EF4-FFF2-40B4-BE49-F238E27FC236}">
                <a16:creationId xmlns:a16="http://schemas.microsoft.com/office/drawing/2014/main" id="{2B0113AE-FF74-D863-6A66-E3B3DD05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86" y="3429000"/>
            <a:ext cx="5014313" cy="26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damam - Food Database API, Nutrition API and Recipe API">
            <a:extLst>
              <a:ext uri="{FF2B5EF4-FFF2-40B4-BE49-F238E27FC236}">
                <a16:creationId xmlns:a16="http://schemas.microsoft.com/office/drawing/2014/main" id="{17ED5C08-5C90-F06E-CCAE-EA159CB2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74" y="3879980"/>
            <a:ext cx="3786952" cy="24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27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Representación de la información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89127-370D-64A0-0A6E-0B96CB20DA99}"/>
              </a:ext>
            </a:extLst>
          </p:cNvPr>
          <p:cNvSpPr txBox="1"/>
          <p:nvPr/>
        </p:nvSpPr>
        <p:spPr>
          <a:xfrm>
            <a:off x="532614" y="3420910"/>
            <a:ext cx="4039386" cy="2293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…, 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204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Donde</a:t>
            </a:r>
            <a:endParaRPr lang="es-419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[1-100] </a:t>
            </a:r>
            <a:r>
              <a:rPr lang="es-419" sz="1800" i="1" dirty="0">
                <a:solidFill>
                  <a:srgbClr val="0E101A"/>
                </a:solidFill>
                <a:effectLst/>
                <a:latin typeface="Gungsuh" panose="02030600000101010101" pitchFamily="18" charset="-127"/>
                <a:ea typeface="Arial" panose="020B0604020202020204" pitchFamily="34" charset="0"/>
                <a:cs typeface="Gungsuh" panose="02030600000101010101" pitchFamily="18" charset="-127"/>
              </a:rPr>
              <a:t>∈ 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Moléculas de sabor</a:t>
            </a:r>
            <a:endParaRPr lang="es-419" i="1" dirty="0">
              <a:solidFill>
                <a:srgbClr val="0E101A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[101-150] </a:t>
            </a:r>
            <a:r>
              <a:rPr lang="es-419" sz="1800" i="1" dirty="0">
                <a:solidFill>
                  <a:srgbClr val="0E101A"/>
                </a:solidFill>
                <a:effectLst/>
                <a:latin typeface="Gungsuh" panose="02030600000101010101" pitchFamily="18" charset="-127"/>
                <a:ea typeface="Arial" panose="020B0604020202020204" pitchFamily="34" charset="0"/>
                <a:cs typeface="Gungsuh" panose="02030600000101010101" pitchFamily="18" charset="-127"/>
              </a:rPr>
              <a:t>∈ 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Perfil de sabor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[151-170] </a:t>
            </a:r>
            <a:r>
              <a:rPr lang="es-419" sz="1800" i="1" dirty="0">
                <a:solidFill>
                  <a:srgbClr val="0E101A"/>
                </a:solidFill>
                <a:effectLst/>
                <a:latin typeface="Gungsuh" panose="02030600000101010101" pitchFamily="18" charset="-127"/>
                <a:ea typeface="Arial" panose="020B0604020202020204" pitchFamily="34" charset="0"/>
                <a:cs typeface="Gungsuh" panose="02030600000101010101" pitchFamily="18" charset="-127"/>
              </a:rPr>
              <a:t>∈ 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Grupos funcionales de sabor</a:t>
            </a:r>
            <a:r>
              <a:rPr lang="es-419" sz="1800" i="1" dirty="0">
                <a:solidFill>
                  <a:srgbClr val="0E101A"/>
                </a:solidFill>
                <a:effectLst/>
                <a:latin typeface="Gungsuh" panose="02030600000101010101" pitchFamily="18" charset="-127"/>
                <a:ea typeface="Arial" panose="020B0604020202020204" pitchFamily="34" charset="0"/>
                <a:cs typeface="Gungsuh" panose="02030600000101010101" pitchFamily="18" charset="-127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[171-204] </a:t>
            </a:r>
            <a:r>
              <a:rPr lang="es-419" sz="1800" i="1" dirty="0">
                <a:solidFill>
                  <a:srgbClr val="0E101A"/>
                </a:solidFill>
                <a:effectLst/>
                <a:latin typeface="Gungsuh" panose="02030600000101010101" pitchFamily="18" charset="-127"/>
                <a:ea typeface="Arial" panose="020B0604020202020204" pitchFamily="34" charset="0"/>
                <a:cs typeface="Gungsuh" panose="02030600000101010101" pitchFamily="18" charset="-127"/>
              </a:rPr>
              <a:t>∈ 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Propiedades nutricionales.</a:t>
            </a:r>
            <a:endParaRPr lang="es-MX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ABDF9-0602-F709-4B6D-C958CE914B52}"/>
              </a:ext>
            </a:extLst>
          </p:cNvPr>
          <p:cNvSpPr txBox="1"/>
          <p:nvPr/>
        </p:nvSpPr>
        <p:spPr>
          <a:xfrm>
            <a:off x="5425440" y="37226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[e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…, e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71DA7B-B01E-2A32-8AC8-66BE16A7B3A6}"/>
                  </a:ext>
                </a:extLst>
              </p:cNvPr>
              <p:cNvSpPr txBox="1"/>
              <p:nvPr/>
            </p:nvSpPr>
            <p:spPr>
              <a:xfrm>
                <a:off x="5425440" y="4431849"/>
                <a:ext cx="3779520" cy="1038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419" sz="1800" i="1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p’</a:t>
                </a:r>
                <a:r>
                  <a:rPr lang="es-419" sz="1800" i="1" baseline="-25000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Gungsuh" panose="02030600000101010101" pitchFamily="18" charset="-127"/>
                    <a:cs typeface="Gungsuh" panose="02030600000101010101" pitchFamily="18" charset="-127"/>
                  </a:rPr>
                  <a:t> ≔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Gungsuh" panose="02030600000101010101" pitchFamily="18" charset="-127"/>
                  </a:rPr>
                  <a:t>[c’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2,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3,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…,c’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204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] </a:t>
                </a:r>
                <a:endParaRPr lang="es-419" i="1" dirty="0">
                  <a:solidFill>
                    <a:srgbClr val="0E10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s-419" sz="1800" dirty="0">
                  <a:solidFill>
                    <a:srgbClr val="0E10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s-419" dirty="0">
                    <a:solidFill>
                      <a:srgbClr val="0E101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es-419" sz="18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onde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419" sz="1800" i="1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c’</a:t>
                </a:r>
                <a:r>
                  <a:rPr lang="es-419" sz="1800" i="1" baseline="-25000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419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419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MX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s-419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es-419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419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s-419" i="1" dirty="0">
                            <a:solidFill>
                              <a:srgbClr val="0E101A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s-419" i="1" baseline="-25000" dirty="0">
                            <a:solidFill>
                              <a:srgbClr val="0E101A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m:t>kj</m:t>
                        </m:r>
                      </m:e>
                    </m:nary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71DA7B-B01E-2A32-8AC8-66BE16A7B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0" y="4431849"/>
                <a:ext cx="3779520" cy="1038939"/>
              </a:xfrm>
              <a:prstGeom prst="rect">
                <a:avLst/>
              </a:prstGeom>
              <a:blipFill>
                <a:blip r:embed="rId3"/>
                <a:stretch>
                  <a:fillRect l="-1290" t="-2941" b="-60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6337924-8619-5B58-2833-721F16F326F8}"/>
              </a:ext>
            </a:extLst>
          </p:cNvPr>
          <p:cNvSpPr txBox="1"/>
          <p:nvPr/>
        </p:nvSpPr>
        <p:spPr>
          <a:xfrm>
            <a:off x="457200" y="2997117"/>
            <a:ext cx="509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Entidades (ingredientes):</a:t>
            </a:r>
            <a:endParaRPr lang="es-MX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5478E-CF60-0253-CD78-2FF9084BD827}"/>
              </a:ext>
            </a:extLst>
          </p:cNvPr>
          <p:cNvSpPr txBox="1"/>
          <p:nvPr/>
        </p:nvSpPr>
        <p:spPr>
          <a:xfrm>
            <a:off x="5349240" y="2997117"/>
            <a:ext cx="509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Productos:</a:t>
            </a:r>
            <a:endParaRPr lang="es-MX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EDDE76-3FB0-95AA-7AAB-3437D56DB183}"/>
              </a:ext>
            </a:extLst>
          </p:cNvPr>
          <p:cNvCxnSpPr/>
          <p:nvPr/>
        </p:nvCxnSpPr>
        <p:spPr>
          <a:xfrm>
            <a:off x="4873658" y="2903456"/>
            <a:ext cx="0" cy="356333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837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Gungsuh</vt:lpstr>
      <vt:lpstr>Arial</vt:lpstr>
      <vt:lpstr>Calibri</vt:lpstr>
      <vt:lpstr>Cambria Math</vt:lpstr>
      <vt:lpstr>Times New Roman</vt:lpstr>
      <vt:lpstr>Office Theme</vt:lpstr>
      <vt:lpstr>Generación de Sustitutos Alimentarios Mediante Inteligencia Artificial Un enfoque combinado de modelado supervisado y algoritmos genéticos </vt:lpstr>
      <vt:lpstr>Generación de Sustitutos Alimentarios Mediante Inteligencia Artificial Un enfoque combinado de modelado supervisado y algoritmos genéticos </vt:lpstr>
      <vt:lpstr>Objetivo</vt:lpstr>
      <vt:lpstr>Metodología</vt:lpstr>
      <vt:lpstr>Metodología</vt:lpstr>
      <vt:lpstr>Metodología</vt:lpstr>
      <vt:lpstr>Metodología</vt:lpstr>
      <vt:lpstr>Metodología</vt:lpstr>
      <vt:lpstr>Metodología</vt:lpstr>
      <vt:lpstr>Metodología</vt:lpstr>
      <vt:lpstr>Metodología</vt:lpstr>
      <vt:lpstr>Metodología</vt:lpstr>
      <vt:lpstr>Metodología</vt:lpstr>
      <vt:lpstr>Resultados</vt:lpstr>
      <vt:lpstr>Resultados</vt:lpstr>
      <vt:lpstr>Resultados</vt:lpstr>
      <vt:lpstr>Resultados</vt:lpstr>
      <vt:lpstr>Resultados</vt:lpstr>
      <vt:lpstr>Discusión</vt:lpstr>
      <vt:lpstr>Discusión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Generación de Sustitutos Alimentarios Mediante Inteligencia Artificial un enfoque combinado de modelado supervisado y algoritmos genéticos </dc:title>
  <dc:subject/>
  <dc:creator/>
  <cp:keywords/>
  <dc:description>generated using python-pptx</dc:description>
  <cp:lastModifiedBy>Daniel Hernandez Mota</cp:lastModifiedBy>
  <cp:revision>10</cp:revision>
  <dcterms:created xsi:type="dcterms:W3CDTF">2013-01-27T09:14:16Z</dcterms:created>
  <dcterms:modified xsi:type="dcterms:W3CDTF">2024-05-22T02:10:32Z</dcterms:modified>
  <cp:category/>
</cp:coreProperties>
</file>