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68" r:id="rId5"/>
    <p:sldId id="259" r:id="rId6"/>
    <p:sldId id="275" r:id="rId7"/>
    <p:sldId id="276" r:id="rId8"/>
    <p:sldId id="277" r:id="rId9"/>
    <p:sldId id="272" r:id="rId10"/>
    <p:sldId id="271" r:id="rId11"/>
    <p:sldId id="273" r:id="rId12"/>
    <p:sldId id="274" r:id="rId13"/>
    <p:sldId id="279" r:id="rId14"/>
    <p:sldId id="260" r:id="rId15"/>
    <p:sldId id="284" r:id="rId16"/>
    <p:sldId id="264" r:id="rId17"/>
    <p:sldId id="283" r:id="rId18"/>
    <p:sldId id="265" r:id="rId19"/>
    <p:sldId id="266" r:id="rId20"/>
    <p:sldId id="267" r:id="rId21"/>
    <p:sldId id="261" r:id="rId22"/>
    <p:sldId id="278" r:id="rId23"/>
    <p:sldId id="262" r:id="rId24"/>
    <p:sldId id="285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doi.org/10.48550/arXiv.2106.03253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doi.org/10.1016/B978-0-444-63577-8.50034-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fdc.nal.usda.gov/" TargetMode="External"/><Relationship Id="rId4" Type="http://schemas.openxmlformats.org/officeDocument/2006/relationships/hyperlink" Target="https://doi.org/10.1093/nar/gkx957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knosys.2014.07.008" TargetMode="External"/><Relationship Id="rId2" Type="http://schemas.openxmlformats.org/officeDocument/2006/relationships/hyperlink" Target="https://developer.edamam.com/food-database-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hyperlink" Target="https://doi.org/10.1093/nar/gkx95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fdc.nal.usda.gov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developer.edamam.com/food-database-api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271"/>
            <a:ext cx="8229600" cy="2219788"/>
          </a:xfrm>
        </p:spPr>
        <p:txBody>
          <a:bodyPr>
            <a:normAutofit fontScale="90000"/>
          </a:bodyPr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Generación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Sustitutos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Alimentarios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Mediante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Artificial</a:t>
            </a:r>
            <a:b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419" sz="220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s-419" sz="22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enfoque combinado de modelado supervisado y algoritmos genéticos</a:t>
            </a:r>
            <a:br>
              <a:rPr lang="es-MX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461" y="4159709"/>
            <a:ext cx="8229600" cy="560438"/>
          </a:xfrm>
        </p:spPr>
        <p:txBody>
          <a:bodyPr/>
          <a:lstStyle/>
          <a:p>
            <a:pPr marL="0" indent="0" algn="ctr">
              <a:buNone/>
            </a:pPr>
            <a:r>
              <a:rPr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Daniel Hernández Mota, Cesar Lozano Díaz, y Raquel </a:t>
            </a:r>
            <a:r>
              <a:rPr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Zúñiga</a:t>
            </a:r>
            <a:r>
              <a:rPr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Rojas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C504F-4A84-86CC-E952-BFE80E6046A6}"/>
              </a:ext>
            </a:extLst>
          </p:cNvPr>
          <p:cNvSpPr txBox="1"/>
          <p:nvPr/>
        </p:nvSpPr>
        <p:spPr>
          <a:xfrm>
            <a:off x="1208985" y="237758"/>
            <a:ext cx="6726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s-MX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Instituto Tecnológico y de Estudios Superiores de Occidente (ITESO)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1EC18-CEEF-3F11-B9F6-316C5283442C}"/>
              </a:ext>
            </a:extLst>
          </p:cNvPr>
          <p:cNvSpPr txBox="1"/>
          <p:nvPr/>
        </p:nvSpPr>
        <p:spPr>
          <a:xfrm>
            <a:off x="2413261" y="499335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Fondo de Apoyo a la Investigación </a:t>
            </a:r>
          </a:p>
          <a:p>
            <a:pPr marL="0" indent="0" algn="ctr">
              <a:buNone/>
            </a:pP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(FAI)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15A818-838F-284A-EC33-75617AEB9B08}"/>
              </a:ext>
            </a:extLst>
          </p:cNvPr>
          <p:cNvSpPr txBox="1"/>
          <p:nvPr/>
        </p:nvSpPr>
        <p:spPr>
          <a:xfrm>
            <a:off x="584459" y="5590242"/>
            <a:ext cx="79750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de nuevos productos alimenticios funcionales con ingredientes endémicos de México, utilizando inteligencia artificial (IA) </a:t>
            </a:r>
          </a:p>
        </p:txBody>
      </p:sp>
      <p:pic>
        <p:nvPicPr>
          <p:cNvPr id="1026" name="Picture 2" descr="Index of /Identidades-De-Instancia/ITESO/Logos ITESO/">
            <a:extLst>
              <a:ext uri="{FF2B5EF4-FFF2-40B4-BE49-F238E27FC236}">
                <a16:creationId xmlns:a16="http://schemas.microsoft.com/office/drawing/2014/main" id="{19A77D05-6EC7-CC86-26D8-C9A112DC2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3481421" y="619199"/>
            <a:ext cx="2181158" cy="118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ociedad Mexicana de Inteligencia Artificial">
            <a:extLst>
              <a:ext uri="{FF2B5EF4-FFF2-40B4-BE49-F238E27FC236}">
                <a16:creationId xmlns:a16="http://schemas.microsoft.com/office/drawing/2014/main" id="{DABFA004-B5E9-719A-253F-07E45404D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49" y="6184982"/>
            <a:ext cx="826851" cy="6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ecytjal">
            <a:extLst>
              <a:ext uri="{FF2B5EF4-FFF2-40B4-BE49-F238E27FC236}">
                <a16:creationId xmlns:a16="http://schemas.microsoft.com/office/drawing/2014/main" id="{0D929819-1CED-2972-A40A-A19A78B3B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44" y="6264323"/>
            <a:ext cx="1821833" cy="5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de respuesta (target)</a:t>
            </a:r>
          </a:p>
        </p:txBody>
      </p:sp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25970FE7-8879-E33F-0EB2-64DDB918E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01B8C1-9230-5F3D-105B-00F333BCF27F}"/>
              </a:ext>
            </a:extLst>
          </p:cNvPr>
          <p:cNvSpPr txBox="1"/>
          <p:nvPr/>
        </p:nvSpPr>
        <p:spPr>
          <a:xfrm>
            <a:off x="701040" y="2487305"/>
            <a:ext cx="457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Categorías (</a:t>
            </a: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419" i="1" baseline="-25000" dirty="0" err="1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Bread</a:t>
            </a:r>
            <a:endParaRPr lang="es-419" i="1" dirty="0">
              <a:solidFill>
                <a:srgbClr val="0E101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419" i="1" dirty="0" err="1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utter</a:t>
            </a:r>
            <a:endParaRPr lang="es-419" i="1" dirty="0">
              <a:solidFill>
                <a:srgbClr val="0E101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Cheese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419" i="1" dirty="0">
              <a:solidFill>
                <a:srgbClr val="0E101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419" i="1" dirty="0" err="1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gg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419" i="1" dirty="0">
              <a:solidFill>
                <a:srgbClr val="0E101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419" i="1" dirty="0" err="1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ruit</a:t>
            </a:r>
            <a:endParaRPr lang="es-419" i="1" dirty="0">
              <a:solidFill>
                <a:srgbClr val="0E101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Honey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419" i="1" dirty="0">
              <a:solidFill>
                <a:srgbClr val="0E101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Meat</a:t>
            </a:r>
            <a:endParaRPr lang="es-419" i="1" dirty="0">
              <a:solidFill>
                <a:srgbClr val="0E101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Milk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419" i="1" dirty="0">
              <a:solidFill>
                <a:srgbClr val="0E101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Oil</a:t>
            </a:r>
            <a:endParaRPr lang="es-419" sz="1800" i="1" dirty="0">
              <a:solidFill>
                <a:srgbClr val="0E101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Seafood</a:t>
            </a:r>
            <a:endParaRPr lang="es-419" i="1" dirty="0">
              <a:solidFill>
                <a:srgbClr val="0E101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Vegetable</a:t>
            </a:r>
            <a:endParaRPr lang="es-419" i="1" dirty="0">
              <a:solidFill>
                <a:srgbClr val="0E101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419" i="1" dirty="0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ogurt</a:t>
            </a:r>
            <a:endParaRPr lang="es-MX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D6384E-1514-6ECB-3906-4033CA6F1817}"/>
              </a:ext>
            </a:extLst>
          </p:cNvPr>
          <p:cNvSpPr txBox="1"/>
          <p:nvPr/>
        </p:nvSpPr>
        <p:spPr>
          <a:xfrm>
            <a:off x="3528060" y="2444897"/>
            <a:ext cx="50749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roblema de clasificación binaria:</a:t>
            </a:r>
          </a:p>
          <a:p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Similitud por pares (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ij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)</a:t>
            </a:r>
          </a:p>
          <a:p>
            <a:endParaRPr lang="es-419" dirty="0">
              <a:solidFill>
                <a:srgbClr val="0E101A"/>
              </a:solidFill>
              <a:latin typeface="Times New Roman" panose="02020603050405020304" pitchFamily="18" charset="0"/>
            </a:endParaRPr>
          </a:p>
          <a:p>
            <a:endParaRPr lang="es-MX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9EF3E-B6DF-512C-A968-004BE2B52D9A}"/>
              </a:ext>
            </a:extLst>
          </p:cNvPr>
          <p:cNvSpPr txBox="1"/>
          <p:nvPr/>
        </p:nvSpPr>
        <p:spPr>
          <a:xfrm>
            <a:off x="3291840" y="3429000"/>
            <a:ext cx="6156960" cy="703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1800" i="1" dirty="0">
                <a:solidFill>
                  <a:srgbClr val="0E101A"/>
                </a:solidFill>
                <a:effectLst/>
                <a:latin typeface="Cambria Math" panose="02040503050406030204" pitchFamily="18" charset="0"/>
                <a:ea typeface="Gungsuh" panose="02030600000101010101" pitchFamily="18" charset="-127"/>
                <a:cs typeface="Cambria Math" panose="02040503050406030204" pitchFamily="18" charset="0"/>
              </a:rPr>
              <a:t>∀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 </a:t>
            </a: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p’</a:t>
            </a:r>
            <a:r>
              <a:rPr lang="es-419" sz="1800" i="1" baseline="-250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</a:t>
            </a:r>
            <a:r>
              <a:rPr lang="es-419" sz="1800" i="1" dirty="0">
                <a:solidFill>
                  <a:srgbClr val="0E101A"/>
                </a:solidFill>
                <a:effectLst/>
                <a:latin typeface="Cambria Math" panose="02040503050406030204" pitchFamily="18" charset="0"/>
                <a:ea typeface="Gungsuh" panose="02030600000101010101" pitchFamily="18" charset="-127"/>
                <a:cs typeface="Cambria Math" panose="02040503050406030204" pitchFamily="18" charset="0"/>
              </a:rPr>
              <a:t>∈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y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</a:t>
            </a:r>
            <a:r>
              <a:rPr lang="es-419" sz="1800" i="1" dirty="0">
                <a:solidFill>
                  <a:srgbClr val="0E101A"/>
                </a:solidFill>
                <a:effectLst/>
                <a:latin typeface="Cambria Math" panose="02040503050406030204" pitchFamily="18" charset="0"/>
                <a:ea typeface="Gungsuh" panose="02030600000101010101" pitchFamily="18" charset="-127"/>
                <a:cs typeface="Cambria Math" panose="02040503050406030204" pitchFamily="18" charset="0"/>
              </a:rPr>
              <a:t>∧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</a:t>
            </a:r>
            <a:r>
              <a:rPr lang="es-419" sz="1800" i="1" dirty="0">
                <a:solidFill>
                  <a:srgbClr val="0E101A"/>
                </a:solidFill>
                <a:effectLst/>
                <a:latin typeface="Cambria Math" panose="02040503050406030204" pitchFamily="18" charset="0"/>
                <a:ea typeface="Gungsuh" panose="02030600000101010101" pitchFamily="18" charset="-127"/>
                <a:cs typeface="Cambria Math" panose="02040503050406030204" pitchFamily="18" charset="0"/>
              </a:rPr>
              <a:t>∀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 </a:t>
            </a: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p’</a:t>
            </a:r>
            <a:r>
              <a:rPr lang="es-419" sz="1800" i="1" baseline="-250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800" i="1" dirty="0">
                <a:solidFill>
                  <a:srgbClr val="0E101A"/>
                </a:solidFill>
                <a:effectLst/>
                <a:latin typeface="Cambria Math" panose="02040503050406030204" pitchFamily="18" charset="0"/>
                <a:ea typeface="Gungsuh" panose="02030600000101010101" pitchFamily="18" charset="-127"/>
                <a:cs typeface="Cambria Math" panose="02040503050406030204" pitchFamily="18" charset="0"/>
              </a:rPr>
              <a:t>∈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</a:t>
            </a: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y</a:t>
            </a:r>
            <a:r>
              <a:rPr lang="es-419" sz="1800" i="1" baseline="-250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donde 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= b, 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entonces 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ij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</a:t>
            </a:r>
            <a:endParaRPr lang="es-MX" sz="24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1800" i="1" dirty="0">
                <a:solidFill>
                  <a:srgbClr val="0E101A"/>
                </a:solidFill>
                <a:effectLst/>
                <a:latin typeface="Cambria Math" panose="02040503050406030204" pitchFamily="18" charset="0"/>
                <a:ea typeface="Gungsuh" panose="02030600000101010101" pitchFamily="18" charset="-127"/>
                <a:cs typeface="Cambria Math" panose="02040503050406030204" pitchFamily="18" charset="0"/>
              </a:rPr>
              <a:t>∀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 </a:t>
            </a: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p’</a:t>
            </a:r>
            <a:r>
              <a:rPr lang="es-419" sz="1800" i="1" baseline="-250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</a:t>
            </a:r>
            <a:r>
              <a:rPr lang="es-419" sz="1800" i="1" dirty="0">
                <a:solidFill>
                  <a:srgbClr val="0E101A"/>
                </a:solidFill>
                <a:effectLst/>
                <a:latin typeface="Cambria Math" panose="02040503050406030204" pitchFamily="18" charset="0"/>
                <a:ea typeface="Gungsuh" panose="02030600000101010101" pitchFamily="18" charset="-127"/>
                <a:cs typeface="Cambria Math" panose="02040503050406030204" pitchFamily="18" charset="0"/>
              </a:rPr>
              <a:t>∈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y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</a:t>
            </a:r>
            <a:r>
              <a:rPr lang="es-419" sz="1800" i="1" dirty="0">
                <a:solidFill>
                  <a:srgbClr val="0E101A"/>
                </a:solidFill>
                <a:effectLst/>
                <a:latin typeface="Cambria Math" panose="02040503050406030204" pitchFamily="18" charset="0"/>
                <a:ea typeface="Gungsuh" panose="02030600000101010101" pitchFamily="18" charset="-127"/>
                <a:cs typeface="Cambria Math" panose="02040503050406030204" pitchFamily="18" charset="0"/>
              </a:rPr>
              <a:t>∧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</a:t>
            </a:r>
            <a:r>
              <a:rPr lang="es-419" sz="1800" i="1" dirty="0">
                <a:solidFill>
                  <a:srgbClr val="0E101A"/>
                </a:solidFill>
                <a:effectLst/>
                <a:latin typeface="Cambria Math" panose="02040503050406030204" pitchFamily="18" charset="0"/>
                <a:ea typeface="Gungsuh" panose="02030600000101010101" pitchFamily="18" charset="-127"/>
                <a:cs typeface="Cambria Math" panose="02040503050406030204" pitchFamily="18" charset="0"/>
              </a:rPr>
              <a:t>∀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 </a:t>
            </a: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p’</a:t>
            </a:r>
            <a:r>
              <a:rPr lang="es-419" sz="1800" i="1" baseline="-250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</a:t>
            </a:r>
            <a:r>
              <a:rPr lang="es-419" sz="1800" i="1" dirty="0">
                <a:solidFill>
                  <a:srgbClr val="0E101A"/>
                </a:solidFill>
                <a:effectLst/>
                <a:latin typeface="Cambria Math" panose="02040503050406030204" pitchFamily="18" charset="0"/>
                <a:ea typeface="Gungsuh" panose="02030600000101010101" pitchFamily="18" charset="-127"/>
                <a:cs typeface="Cambria Math" panose="02040503050406030204" pitchFamily="18" charset="0"/>
              </a:rPr>
              <a:t>∈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</a:t>
            </a: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y</a:t>
            </a:r>
            <a:r>
              <a:rPr lang="es-419" sz="1800" i="1" baseline="-250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donde 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≠ 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, 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entonces 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ij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</a:t>
            </a:r>
            <a:endParaRPr lang="es-MX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2" descr="Sociedad Mexicana de Inteligencia Artificial">
            <a:extLst>
              <a:ext uri="{FF2B5EF4-FFF2-40B4-BE49-F238E27FC236}">
                <a16:creationId xmlns:a16="http://schemas.microsoft.com/office/drawing/2014/main" id="{41A51DEE-2189-FB51-F438-4F8853ABF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49" y="6184982"/>
            <a:ext cx="826851" cy="6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oecytjal">
            <a:extLst>
              <a:ext uri="{FF2B5EF4-FFF2-40B4-BE49-F238E27FC236}">
                <a16:creationId xmlns:a16="http://schemas.microsoft.com/office/drawing/2014/main" id="{F2EB6437-235C-3775-6226-C7C2AE9D7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44" y="6264323"/>
            <a:ext cx="1821833" cy="5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929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083839"/>
              </a:xfrm>
            </p:spPr>
            <p:txBody>
              <a:bodyPr>
                <a:normAutofit/>
              </a:bodyPr>
              <a:lstStyle/>
              <a:p>
                <a:r>
                  <a:rPr lang="es-MX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Insumos del modelo:</a:t>
                </a:r>
              </a:p>
              <a:p>
                <a:endParaRPr lang="es-MX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s-419" sz="18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s-419" sz="1800" i="1" dirty="0" err="1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p’</a:t>
                </a:r>
                <a:r>
                  <a:rPr lang="es-419" sz="1800" i="1" baseline="-25000" dirty="0" err="1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s-419" sz="18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s-419" sz="1800" i="1" dirty="0" err="1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p’</a:t>
                </a:r>
                <a:r>
                  <a:rPr lang="es-419" sz="1800" i="1" baseline="-25000" dirty="0" err="1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</a:t>
                </a:r>
                <a:r>
                  <a:rPr lang="es-419" sz="18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 = 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Gungsuh" panose="02030600000101010101" pitchFamily="18" charset="-127"/>
                    <a:cs typeface="Gungsuh" panose="02030600000101010101" pitchFamily="18" charset="-127"/>
                  </a:rPr>
                  <a:t> 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Gungsuh" panose="02030600000101010101" pitchFamily="18" charset="-127"/>
                  </a:rPr>
                  <a:t>[c’</a:t>
                </a:r>
                <a:r>
                  <a:rPr lang="es-419" sz="1800" i="1" baseline="-25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1i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c’</a:t>
                </a:r>
                <a:r>
                  <a:rPr lang="es-419" sz="1800" i="1" baseline="-25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2i,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c’</a:t>
                </a:r>
                <a:r>
                  <a:rPr lang="es-419" sz="1800" i="1" baseline="-25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3i,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c’</a:t>
                </a:r>
                <a:r>
                  <a:rPr lang="es-419" sz="1800" i="1" baseline="-25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4i 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…,c’</a:t>
                </a:r>
                <a:r>
                  <a:rPr lang="es-419" sz="1800" i="1" baseline="-25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204i</a:t>
                </a:r>
                <a:r>
                  <a:rPr lang="es-419" sz="1800" i="1" baseline="-25000" dirty="0">
                    <a:solidFill>
                      <a:srgbClr val="0E101A"/>
                    </a:solidFill>
                    <a:latin typeface="Times New Roman" panose="02020603050405020304" pitchFamily="18" charset="0"/>
                    <a:ea typeface="Gungsuh" panose="02030600000101010101" pitchFamily="18" charset="-127"/>
                  </a:rPr>
                  <a:t>, 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Gungsuh" panose="02030600000101010101" pitchFamily="18" charset="-127"/>
                  </a:rPr>
                  <a:t>c’</a:t>
                </a:r>
                <a:r>
                  <a:rPr lang="es-419" sz="1800" i="1" baseline="-25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1j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,c’</a:t>
                </a:r>
                <a:r>
                  <a:rPr lang="es-419" sz="1800" i="1" baseline="-25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2j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,c’</a:t>
                </a:r>
                <a:r>
                  <a:rPr lang="es-419" sz="1800" i="1" baseline="-25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</a:t>
                </a:r>
                <a:r>
                  <a:rPr lang="es-419" sz="1800" i="1" baseline="-25000" dirty="0">
                    <a:solidFill>
                      <a:srgbClr val="0E101A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,c’</a:t>
                </a:r>
                <a:r>
                  <a:rPr lang="es-419" sz="1800" i="1" baseline="-25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4j 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…,c’</a:t>
                </a:r>
                <a:r>
                  <a:rPr lang="es-419" sz="1800" i="1" baseline="-25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204j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] </a:t>
                </a:r>
              </a:p>
              <a:p>
                <a:pPr marL="0" indent="0">
                  <a:buNone/>
                </a:pPr>
                <a:r>
                  <a:rPr lang="es-419" sz="2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s-419" sz="2000" i="1" dirty="0" err="1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p’</a:t>
                </a:r>
                <a:r>
                  <a:rPr lang="es-419" sz="2000" i="1" baseline="-25000" dirty="0" err="1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s-419" sz="2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s-419" sz="2000" i="1" dirty="0" err="1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p’</a:t>
                </a:r>
                <a:r>
                  <a:rPr lang="es-419" sz="2000" i="1" baseline="-25000" dirty="0" err="1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j</a:t>
                </a:r>
                <a:r>
                  <a:rPr lang="es-419" sz="2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es un vector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419" sz="2000" i="1" smtClean="0">
                            <a:solidFill>
                              <a:srgbClr val="0E101A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2000" i="0">
                            <a:solidFill>
                              <a:srgbClr val="0E101A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2000" b="0" i="0" smtClean="0">
                            <a:solidFill>
                              <a:srgbClr val="0E101A"/>
                            </a:solidFill>
                            <a:effectLst/>
                            <a:latin typeface="Cambria Math" panose="02040503050406030204" pitchFamily="18" charset="0"/>
                          </a:rPr>
                          <m:t>408</m:t>
                        </m:r>
                      </m:sup>
                    </m:sSup>
                  </m:oMath>
                </a14:m>
                <a:r>
                  <a:rPr lang="es-419" sz="12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083839"/>
              </a:xfrm>
              <a:blipFill>
                <a:blip r:embed="rId2"/>
                <a:stretch>
                  <a:fillRect l="-1704" t="-410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25970FE7-8879-E33F-0EB2-64DDB918E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A3AF19-0FD0-64D0-E74C-C4789959AAF3}"/>
              </a:ext>
            </a:extLst>
          </p:cNvPr>
          <p:cNvSpPr txBox="1">
            <a:spLocks/>
          </p:cNvSpPr>
          <p:nvPr/>
        </p:nvSpPr>
        <p:spPr>
          <a:xfrm>
            <a:off x="457200" y="3684039"/>
            <a:ext cx="8229600" cy="236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MX" sz="1800" dirty="0">
              <a:solidFill>
                <a:srgbClr val="0E101A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1800" dirty="0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par </a:t>
            </a:r>
            <a:r>
              <a:rPr lang="es-419" sz="1800" dirty="0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s-419" sz="1800" i="1" dirty="0" err="1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p’</a:t>
            </a:r>
            <a:r>
              <a:rPr lang="es-419" sz="1800" i="1" baseline="-25000" dirty="0" err="1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s-419" sz="1800" dirty="0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419" sz="1800" i="1" dirty="0" err="1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p’</a:t>
            </a:r>
            <a:r>
              <a:rPr lang="es-419" sz="1800" i="1" baseline="-25000" dirty="0" err="1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s-419" sz="1800" dirty="0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tiene asociado su propia variable de respuesta dicotómica 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ij</a:t>
            </a:r>
            <a:endParaRPr lang="es-419" sz="1200" i="1" dirty="0">
              <a:solidFill>
                <a:srgbClr val="0E101A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Sociedad Mexicana de Inteligencia Artificial">
            <a:extLst>
              <a:ext uri="{FF2B5EF4-FFF2-40B4-BE49-F238E27FC236}">
                <a16:creationId xmlns:a16="http://schemas.microsoft.com/office/drawing/2014/main" id="{068ECCFE-922A-714D-81F2-B2B5BDE28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49" y="6184982"/>
            <a:ext cx="826851" cy="6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oecytjal">
            <a:extLst>
              <a:ext uri="{FF2B5EF4-FFF2-40B4-BE49-F238E27FC236}">
                <a16:creationId xmlns:a16="http://schemas.microsoft.com/office/drawing/2014/main" id="{B6D0CF33-66F8-116B-4187-4842AC4E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44" y="6264323"/>
            <a:ext cx="1821833" cy="5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993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Entrenamiento y validación:</a:t>
            </a:r>
          </a:p>
          <a:p>
            <a:pPr lvl="1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5851 Productos: 34 Millones de comparaciones.</a:t>
            </a:r>
          </a:p>
          <a:p>
            <a:pPr marL="457200" lvl="1" indent="0">
              <a:buNone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s-419" sz="12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25970FE7-8879-E33F-0EB2-64DDB918E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98CA86-00FE-B981-633A-FC7AB2348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583791"/>
              </p:ext>
            </p:extLst>
          </p:nvPr>
        </p:nvGraphicFramePr>
        <p:xfrm>
          <a:off x="304800" y="2828925"/>
          <a:ext cx="85344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268340274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770334303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1463394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0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Conjunto de Entrenamiento.</a:t>
                      </a:r>
                    </a:p>
                    <a:p>
                      <a:endParaRPr lang="es-MX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Muestra del 10% de todas las comparaciones.</a:t>
                      </a:r>
                    </a:p>
                    <a:p>
                      <a:endParaRPr lang="es-MX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Contiene 70% de productos únicos.</a:t>
                      </a:r>
                    </a:p>
                    <a:p>
                      <a:endParaRPr lang="es-MX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1,674,846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Conjunto de Prueba.</a:t>
                      </a:r>
                    </a:p>
                    <a:p>
                      <a:endParaRPr lang="es-MX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Muestra del 10% de todas las comparaciones.</a:t>
                      </a:r>
                    </a:p>
                    <a:p>
                      <a:endParaRPr lang="es-MX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Contiene 30% sobrante de los productos únicos.</a:t>
                      </a:r>
                    </a:p>
                    <a:p>
                      <a:endParaRPr lang="es-MX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307,924 Registros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Conjunto Remanente</a:t>
                      </a:r>
                    </a:p>
                    <a:p>
                      <a:endParaRPr lang="es-MX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Sobrante 90% de todas las comparaciones. </a:t>
                      </a:r>
                    </a:p>
                    <a:p>
                      <a:endParaRPr lang="es-MX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contiene productos que tengan presencia en CE</a:t>
                      </a:r>
                    </a:p>
                    <a:p>
                      <a:endParaRPr lang="es-MX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308354 Registros.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635035"/>
                  </a:ext>
                </a:extLst>
              </a:tr>
            </a:tbl>
          </a:graphicData>
        </a:graphic>
      </p:graphicFrame>
      <p:pic>
        <p:nvPicPr>
          <p:cNvPr id="6" name="Picture 2" descr="Sociedad Mexicana de Inteligencia Artificial">
            <a:extLst>
              <a:ext uri="{FF2B5EF4-FFF2-40B4-BE49-F238E27FC236}">
                <a16:creationId xmlns:a16="http://schemas.microsoft.com/office/drawing/2014/main" id="{B65BE269-4985-F3AD-8F24-17FD36725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49" y="6184982"/>
            <a:ext cx="826851" cy="6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oecytjal">
            <a:extLst>
              <a:ext uri="{FF2B5EF4-FFF2-40B4-BE49-F238E27FC236}">
                <a16:creationId xmlns:a16="http://schemas.microsoft.com/office/drawing/2014/main" id="{821F313F-9970-9FCB-6F35-F4E4F8E3C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44" y="6264323"/>
            <a:ext cx="1821833" cy="5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FECF03-C73F-3066-6E57-8BEA141F190F}"/>
              </a:ext>
            </a:extLst>
          </p:cNvPr>
          <p:cNvSpPr txBox="1"/>
          <p:nvPr/>
        </p:nvSpPr>
        <p:spPr>
          <a:xfrm>
            <a:off x="304800" y="2529926"/>
            <a:ext cx="135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Tabla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61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92431"/>
            <a:ext cx="7373567" cy="3642607"/>
          </a:xfrm>
        </p:spPr>
        <p:txBody>
          <a:bodyPr>
            <a:normAutofit fontScale="85000" lnSpcReduction="20000"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genético:</a:t>
            </a:r>
          </a:p>
          <a:p>
            <a:pPr marL="0" indent="0">
              <a:buNone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del modelo supervisado como función de supervivencia. </a:t>
            </a:r>
          </a:p>
          <a:p>
            <a:pPr lvl="1"/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Iteraciónes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100 generaciones.</a:t>
            </a:r>
          </a:p>
          <a:p>
            <a:pPr lvl="1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Mecanismos de mezcla de ingredientes (reproducción), e incorporación y remoción de ingredientes (mutaciones)</a:t>
            </a:r>
          </a:p>
          <a:p>
            <a:pPr marL="457200" lvl="1" indent="0">
              <a:buNone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s-419" sz="12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25970FE7-8879-E33F-0EB2-64DDB918E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ociedad Mexicana de Inteligencia Artificial">
            <a:extLst>
              <a:ext uri="{FF2B5EF4-FFF2-40B4-BE49-F238E27FC236}">
                <a16:creationId xmlns:a16="http://schemas.microsoft.com/office/drawing/2014/main" id="{B6588606-B69D-08BC-2592-6DF0E13DA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49" y="6184982"/>
            <a:ext cx="826851" cy="6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ecytjal">
            <a:extLst>
              <a:ext uri="{FF2B5EF4-FFF2-40B4-BE49-F238E27FC236}">
                <a16:creationId xmlns:a16="http://schemas.microsoft.com/office/drawing/2014/main" id="{2176D365-7029-92A6-0EC7-3200618A0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44" y="6264323"/>
            <a:ext cx="1821833" cy="5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349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7F0B5D-AF8C-32F6-6517-5590D32BF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474913"/>
            <a:ext cx="8191500" cy="2114550"/>
          </a:xfrm>
          <a:prstGeom prst="rect">
            <a:avLst/>
          </a:prstGeom>
        </p:spPr>
      </p:pic>
      <p:pic>
        <p:nvPicPr>
          <p:cNvPr id="10" name="Picture 2" descr="Index of /Identidades-De-Instancia/ITESO/Logos ITESO/">
            <a:extLst>
              <a:ext uri="{FF2B5EF4-FFF2-40B4-BE49-F238E27FC236}">
                <a16:creationId xmlns:a16="http://schemas.microsoft.com/office/drawing/2014/main" id="{50D50846-591C-DE13-9915-9C2A687D9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ociedad Mexicana de Inteligencia Artificial">
            <a:extLst>
              <a:ext uri="{FF2B5EF4-FFF2-40B4-BE49-F238E27FC236}">
                <a16:creationId xmlns:a16="http://schemas.microsoft.com/office/drawing/2014/main" id="{CD95B62A-6661-41AC-A2ED-96CDF5010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49" y="6184982"/>
            <a:ext cx="826851" cy="6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oecytjal">
            <a:extLst>
              <a:ext uri="{FF2B5EF4-FFF2-40B4-BE49-F238E27FC236}">
                <a16:creationId xmlns:a16="http://schemas.microsoft.com/office/drawing/2014/main" id="{16DC5092-A082-91CB-C962-F66EBE39E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44" y="6264323"/>
            <a:ext cx="1821833" cy="5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1246F8-D1EE-BA4C-92B4-4A637EEF1143}"/>
              </a:ext>
            </a:extLst>
          </p:cNvPr>
          <p:cNvSpPr txBox="1"/>
          <p:nvPr/>
        </p:nvSpPr>
        <p:spPr>
          <a:xfrm>
            <a:off x="515566" y="2188921"/>
            <a:ext cx="135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Tabla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1.png">
            <a:extLst>
              <a:ext uri="{FF2B5EF4-FFF2-40B4-BE49-F238E27FC236}">
                <a16:creationId xmlns:a16="http://schemas.microsoft.com/office/drawing/2014/main" id="{57C7B5C6-87C5-F82B-9165-9BC407A1790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8286" y="1894605"/>
            <a:ext cx="4256453" cy="3275166"/>
          </a:xfrm>
          <a:prstGeom prst="rect">
            <a:avLst/>
          </a:prstGeom>
          <a:ln/>
        </p:spPr>
      </p:pic>
      <p:pic>
        <p:nvPicPr>
          <p:cNvPr id="9" name="image7.png">
            <a:extLst>
              <a:ext uri="{FF2B5EF4-FFF2-40B4-BE49-F238E27FC236}">
                <a16:creationId xmlns:a16="http://schemas.microsoft.com/office/drawing/2014/main" id="{91E74718-6169-0550-6995-2AEC0065A14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73972" y="1894605"/>
            <a:ext cx="3956602" cy="3275166"/>
          </a:xfrm>
          <a:prstGeom prst="rect">
            <a:avLst/>
          </a:prstGeom>
          <a:ln/>
        </p:spPr>
      </p:pic>
      <p:pic>
        <p:nvPicPr>
          <p:cNvPr id="10" name="Picture 2" descr="Index of /Identidades-De-Instancia/ITESO/Logos ITESO/">
            <a:extLst>
              <a:ext uri="{FF2B5EF4-FFF2-40B4-BE49-F238E27FC236}">
                <a16:creationId xmlns:a16="http://schemas.microsoft.com/office/drawing/2014/main" id="{50D50846-591C-DE13-9915-9C2A687D9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ociedad Mexicana de Inteligencia Artificial">
            <a:extLst>
              <a:ext uri="{FF2B5EF4-FFF2-40B4-BE49-F238E27FC236}">
                <a16:creationId xmlns:a16="http://schemas.microsoft.com/office/drawing/2014/main" id="{CD95B62A-6661-41AC-A2ED-96CDF5010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49" y="6184982"/>
            <a:ext cx="826851" cy="6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oecytjal">
            <a:extLst>
              <a:ext uri="{FF2B5EF4-FFF2-40B4-BE49-F238E27FC236}">
                <a16:creationId xmlns:a16="http://schemas.microsoft.com/office/drawing/2014/main" id="{16DC5092-A082-91CB-C962-F66EBE39E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44" y="6264323"/>
            <a:ext cx="1821833" cy="5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567CC-7FCC-83A7-3981-9D6F413BDAF0}"/>
              </a:ext>
            </a:extLst>
          </p:cNvPr>
          <p:cNvSpPr txBox="1"/>
          <p:nvPr/>
        </p:nvSpPr>
        <p:spPr>
          <a:xfrm>
            <a:off x="680935" y="1617606"/>
            <a:ext cx="135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Figura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67A605-9744-10A7-5B97-A104D204BF45}"/>
              </a:ext>
            </a:extLst>
          </p:cNvPr>
          <p:cNvSpPr txBox="1"/>
          <p:nvPr/>
        </p:nvSpPr>
        <p:spPr>
          <a:xfrm>
            <a:off x="5229112" y="1613005"/>
            <a:ext cx="135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Figura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282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3.png">
            <a:extLst>
              <a:ext uri="{FF2B5EF4-FFF2-40B4-BE49-F238E27FC236}">
                <a16:creationId xmlns:a16="http://schemas.microsoft.com/office/drawing/2014/main" id="{3C07FBAD-B28D-475D-0B29-ABE696F797A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2160105"/>
            <a:ext cx="8073260" cy="3180379"/>
          </a:xfrm>
          <a:prstGeom prst="rect">
            <a:avLst/>
          </a:prstGeom>
          <a:ln/>
        </p:spPr>
      </p:pic>
      <p:pic>
        <p:nvPicPr>
          <p:cNvPr id="5" name="Picture 2" descr="Index of /Identidades-De-Instancia/ITESO/Logos ITESO/">
            <a:extLst>
              <a:ext uri="{FF2B5EF4-FFF2-40B4-BE49-F238E27FC236}">
                <a16:creationId xmlns:a16="http://schemas.microsoft.com/office/drawing/2014/main" id="{478C52BE-C5A6-D13A-8873-2F23C03E2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ociedad Mexicana de Inteligencia Artificial">
            <a:extLst>
              <a:ext uri="{FF2B5EF4-FFF2-40B4-BE49-F238E27FC236}">
                <a16:creationId xmlns:a16="http://schemas.microsoft.com/office/drawing/2014/main" id="{9C7E7E2F-C8E1-C00F-45DD-676B2381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49" y="6184982"/>
            <a:ext cx="826851" cy="6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oecytjal">
            <a:extLst>
              <a:ext uri="{FF2B5EF4-FFF2-40B4-BE49-F238E27FC236}">
                <a16:creationId xmlns:a16="http://schemas.microsoft.com/office/drawing/2014/main" id="{CB506506-C20F-ADE4-F02B-6016B5CA8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44" y="6264323"/>
            <a:ext cx="1821833" cy="5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CE95BC-FD56-7808-8D3A-06C9B5F9294D}"/>
              </a:ext>
            </a:extLst>
          </p:cNvPr>
          <p:cNvSpPr txBox="1"/>
          <p:nvPr/>
        </p:nvSpPr>
        <p:spPr>
          <a:xfrm>
            <a:off x="894943" y="1756105"/>
            <a:ext cx="135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Figura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536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2148D920-038E-B7B9-94B7-74784CB9163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94907" y="2124731"/>
            <a:ext cx="8154186" cy="3212257"/>
          </a:xfrm>
          <a:prstGeom prst="rect">
            <a:avLst/>
          </a:prstGeom>
          <a:ln/>
        </p:spPr>
      </p:pic>
      <p:pic>
        <p:nvPicPr>
          <p:cNvPr id="5" name="Picture 2" descr="Index of /Identidades-De-Instancia/ITESO/Logos ITESO/">
            <a:extLst>
              <a:ext uri="{FF2B5EF4-FFF2-40B4-BE49-F238E27FC236}">
                <a16:creationId xmlns:a16="http://schemas.microsoft.com/office/drawing/2014/main" id="{478C52BE-C5A6-D13A-8873-2F23C03E2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ociedad Mexicana de Inteligencia Artificial">
            <a:extLst>
              <a:ext uri="{FF2B5EF4-FFF2-40B4-BE49-F238E27FC236}">
                <a16:creationId xmlns:a16="http://schemas.microsoft.com/office/drawing/2014/main" id="{9C7E7E2F-C8E1-C00F-45DD-676B2381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49" y="6184982"/>
            <a:ext cx="826851" cy="6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oecytjal">
            <a:extLst>
              <a:ext uri="{FF2B5EF4-FFF2-40B4-BE49-F238E27FC236}">
                <a16:creationId xmlns:a16="http://schemas.microsoft.com/office/drawing/2014/main" id="{CB506506-C20F-ADE4-F02B-6016B5CA8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44" y="6264323"/>
            <a:ext cx="1821833" cy="5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6ED109-A318-AD38-0415-BE1508ABC5F3}"/>
              </a:ext>
            </a:extLst>
          </p:cNvPr>
          <p:cNvSpPr txBox="1"/>
          <p:nvPr/>
        </p:nvSpPr>
        <p:spPr>
          <a:xfrm>
            <a:off x="894943" y="1756105"/>
            <a:ext cx="135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Figura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008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4BA41-2614-A2A2-B79F-CC37CF46CF2B}"/>
              </a:ext>
            </a:extLst>
          </p:cNvPr>
          <p:cNvSpPr txBox="1"/>
          <p:nvPr/>
        </p:nvSpPr>
        <p:spPr>
          <a:xfrm>
            <a:off x="713232" y="1772150"/>
            <a:ext cx="83210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s-419" i="1" baseline="-25000" dirty="0" err="1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['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Cheese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’]</a:t>
            </a:r>
          </a:p>
          <a:p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s-419" i="1" baseline="-25000" dirty="0" err="1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['Guinea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hen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Pacific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rockfish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Mutton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Cream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 'Roe',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Swordfish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Cardamom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Milk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Powder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 'Sage',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Sapodilla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Margarine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spread',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Coriander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Northern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bluefin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tuna',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Rum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Raisin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Smoked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Fish', 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Buttermilk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Cognac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Brandy',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Tomato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 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Tamarind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 'Lamb', 'Bonito']</a:t>
            </a:r>
            <a:endParaRPr lang="es-MX" dirty="0"/>
          </a:p>
        </p:txBody>
      </p:sp>
      <p:pic>
        <p:nvPicPr>
          <p:cNvPr id="7" name="image2.png">
            <a:extLst>
              <a:ext uri="{FF2B5EF4-FFF2-40B4-BE49-F238E27FC236}">
                <a16:creationId xmlns:a16="http://schemas.microsoft.com/office/drawing/2014/main" id="{A0DD682E-2262-0B13-3744-49D5D7C79ED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13232" y="3603990"/>
            <a:ext cx="4971951" cy="2932828"/>
          </a:xfrm>
          <a:prstGeom prst="rect">
            <a:avLst/>
          </a:prstGeom>
          <a:ln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23655C-7693-B48B-0BF1-1611A5E118F2}"/>
              </a:ext>
            </a:extLst>
          </p:cNvPr>
          <p:cNvSpPr txBox="1"/>
          <p:nvPr/>
        </p:nvSpPr>
        <p:spPr>
          <a:xfrm>
            <a:off x="6411666" y="3445237"/>
            <a:ext cx="8321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Score: 0.58</a:t>
            </a:r>
            <a:endParaRPr lang="es-MX" dirty="0"/>
          </a:p>
        </p:txBody>
      </p:sp>
      <p:pic>
        <p:nvPicPr>
          <p:cNvPr id="9" name="Picture 2" descr="Index of /Identidades-De-Instancia/ITESO/Logos ITESO/">
            <a:extLst>
              <a:ext uri="{FF2B5EF4-FFF2-40B4-BE49-F238E27FC236}">
                <a16:creationId xmlns:a16="http://schemas.microsoft.com/office/drawing/2014/main" id="{4ADBFDB2-4565-6A5A-F777-B15CBF290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ociedad Mexicana de Inteligencia Artificial">
            <a:extLst>
              <a:ext uri="{FF2B5EF4-FFF2-40B4-BE49-F238E27FC236}">
                <a16:creationId xmlns:a16="http://schemas.microsoft.com/office/drawing/2014/main" id="{58F87CC8-4067-7405-D569-952467E7F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49" y="6184982"/>
            <a:ext cx="826851" cy="6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oecytjal">
            <a:extLst>
              <a:ext uri="{FF2B5EF4-FFF2-40B4-BE49-F238E27FC236}">
                <a16:creationId xmlns:a16="http://schemas.microsoft.com/office/drawing/2014/main" id="{9AC3726C-A057-F967-AEB2-8FA3B15C8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44" y="6264323"/>
            <a:ext cx="1821833" cy="5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FBD51E-54F9-D6E3-D68A-E0EC5B9970BD}"/>
              </a:ext>
            </a:extLst>
          </p:cNvPr>
          <p:cNvSpPr txBox="1"/>
          <p:nvPr/>
        </p:nvSpPr>
        <p:spPr>
          <a:xfrm>
            <a:off x="919312" y="3306737"/>
            <a:ext cx="135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Figura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40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4BA41-2614-A2A2-B79F-CC37CF46CF2B}"/>
              </a:ext>
            </a:extLst>
          </p:cNvPr>
          <p:cNvSpPr txBox="1"/>
          <p:nvPr/>
        </p:nvSpPr>
        <p:spPr>
          <a:xfrm>
            <a:off x="713232" y="1772150"/>
            <a:ext cx="8321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s-419" i="1" baseline="-25000" dirty="0" err="1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['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Milk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’]</a:t>
            </a:r>
          </a:p>
          <a:p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s-419" i="1" baseline="-25000" dirty="0" err="1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['Salt', 'Rose hip', 'Cocoa']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3655C-7693-B48B-0BF1-1611A5E118F2}"/>
              </a:ext>
            </a:extLst>
          </p:cNvPr>
          <p:cNvSpPr txBox="1"/>
          <p:nvPr/>
        </p:nvSpPr>
        <p:spPr>
          <a:xfrm>
            <a:off x="6411666" y="3445237"/>
            <a:ext cx="8321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Score: 0.63</a:t>
            </a:r>
            <a:endParaRPr lang="es-MX" dirty="0"/>
          </a:p>
        </p:txBody>
      </p:sp>
      <p:pic>
        <p:nvPicPr>
          <p:cNvPr id="3" name="image5.png">
            <a:extLst>
              <a:ext uri="{FF2B5EF4-FFF2-40B4-BE49-F238E27FC236}">
                <a16:creationId xmlns:a16="http://schemas.microsoft.com/office/drawing/2014/main" id="{E5BDC7E8-2E82-6E3A-82CB-30DA1E00ED7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05384" y="3538729"/>
            <a:ext cx="5120197" cy="2969696"/>
          </a:xfrm>
          <a:prstGeom prst="rect">
            <a:avLst/>
          </a:prstGeom>
          <a:ln/>
        </p:spPr>
      </p:pic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00CAB157-EBAA-E66E-A11D-F86A947FA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ociedad Mexicana de Inteligencia Artificial">
            <a:extLst>
              <a:ext uri="{FF2B5EF4-FFF2-40B4-BE49-F238E27FC236}">
                <a16:creationId xmlns:a16="http://schemas.microsoft.com/office/drawing/2014/main" id="{D4891275-EA87-4917-8202-01AB12364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49" y="6184982"/>
            <a:ext cx="826851" cy="6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oecytjal">
            <a:extLst>
              <a:ext uri="{FF2B5EF4-FFF2-40B4-BE49-F238E27FC236}">
                <a16:creationId xmlns:a16="http://schemas.microsoft.com/office/drawing/2014/main" id="{A9BE7866-90BD-DF4F-0473-D2EACC34D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44" y="6264323"/>
            <a:ext cx="1821833" cy="5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D8154-B12F-F25D-1265-4B089842CFE2}"/>
              </a:ext>
            </a:extLst>
          </p:cNvPr>
          <p:cNvSpPr txBox="1"/>
          <p:nvPr/>
        </p:nvSpPr>
        <p:spPr>
          <a:xfrm>
            <a:off x="919312" y="3093121"/>
            <a:ext cx="135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Figura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5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459" y="244568"/>
            <a:ext cx="8229600" cy="2219788"/>
          </a:xfrm>
        </p:spPr>
        <p:txBody>
          <a:bodyPr>
            <a:normAutofit fontScale="90000"/>
          </a:bodyPr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Generación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Sustitutos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Alimentarios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Mediante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Inteligencia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Artificial</a:t>
            </a:r>
            <a:b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419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s-419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enfoque combinado de modelado supervisado y algoritmos genéticos</a:t>
            </a:r>
            <a:br>
              <a:rPr lang="es-MX" sz="22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ndex of /Identidades-De-Instancia/ITESO/Logos ITESO/">
            <a:extLst>
              <a:ext uri="{FF2B5EF4-FFF2-40B4-BE49-F238E27FC236}">
                <a16:creationId xmlns:a16="http://schemas.microsoft.com/office/drawing/2014/main" id="{19A77D05-6EC7-CC86-26D8-C9A112DC2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93F11B-8E9D-442B-ED55-6484BF756CDB}"/>
              </a:ext>
            </a:extLst>
          </p:cNvPr>
          <p:cNvSpPr txBox="1"/>
          <p:nvPr/>
        </p:nvSpPr>
        <p:spPr>
          <a:xfrm>
            <a:off x="1065229" y="2464356"/>
            <a:ext cx="672602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</a:p>
          <a:p>
            <a:pPr marL="0" indent="0" algn="ctr">
              <a:buNone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  <a:p>
            <a:pPr marL="0" indent="0" algn="ctr">
              <a:buNone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Discusión</a:t>
            </a:r>
          </a:p>
          <a:p>
            <a:pPr marL="0" indent="0" algn="ctr">
              <a:buNone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Conclusión</a:t>
            </a:r>
          </a:p>
          <a:p>
            <a:pPr marL="0" indent="0" algn="ctr">
              <a:buNone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s-MX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C628CF8-66E1-CCEE-697C-DD18A2AAF2C9}"/>
              </a:ext>
            </a:extLst>
          </p:cNvPr>
          <p:cNvSpPr txBox="1">
            <a:spLocks/>
          </p:cNvSpPr>
          <p:nvPr/>
        </p:nvSpPr>
        <p:spPr>
          <a:xfrm>
            <a:off x="313441" y="21189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Sociedad Mexicana de Inteligencia Artificial">
            <a:extLst>
              <a:ext uri="{FF2B5EF4-FFF2-40B4-BE49-F238E27FC236}">
                <a16:creationId xmlns:a16="http://schemas.microsoft.com/office/drawing/2014/main" id="{FEE8DBA0-BA14-3090-94A6-0B88E82CC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49" y="6184982"/>
            <a:ext cx="826851" cy="6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oecytjal">
            <a:extLst>
              <a:ext uri="{FF2B5EF4-FFF2-40B4-BE49-F238E27FC236}">
                <a16:creationId xmlns:a16="http://schemas.microsoft.com/office/drawing/2014/main" id="{CA2D505C-85D8-9931-E287-02C2A37A4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44" y="6264323"/>
            <a:ext cx="1821833" cy="5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403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4BA41-2614-A2A2-B79F-CC37CF46CF2B}"/>
              </a:ext>
            </a:extLst>
          </p:cNvPr>
          <p:cNvSpPr txBox="1"/>
          <p:nvPr/>
        </p:nvSpPr>
        <p:spPr>
          <a:xfrm>
            <a:off x="713232" y="1772150"/>
            <a:ext cx="6130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s-419" i="1" baseline="-25000" dirty="0" err="1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['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Butter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'’]</a:t>
            </a:r>
          </a:p>
          <a:p>
            <a:r>
              <a:rPr lang="en-US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i="1" baseline="-25000" dirty="0" err="1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=['Cognac Brandy', 'Drumstick Leaf', 'Oregano', 'Ghee', 'Filbert', 'Bearded Seal', 'Corn Chip'] </a:t>
            </a:r>
            <a:endParaRPr lang="es-419" sz="1800" dirty="0">
              <a:solidFill>
                <a:srgbClr val="0E101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3655C-7693-B48B-0BF1-1611A5E118F2}"/>
              </a:ext>
            </a:extLst>
          </p:cNvPr>
          <p:cNvSpPr txBox="1"/>
          <p:nvPr/>
        </p:nvSpPr>
        <p:spPr>
          <a:xfrm>
            <a:off x="6411666" y="3445237"/>
            <a:ext cx="8321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Score: 0.52</a:t>
            </a:r>
            <a:endParaRPr lang="es-MX" dirty="0"/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BB4FFDA7-F098-E821-555B-6E8EE414C8B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3457222"/>
            <a:ext cx="5695743" cy="3132709"/>
          </a:xfrm>
          <a:prstGeom prst="rect">
            <a:avLst/>
          </a:prstGeom>
          <a:ln/>
        </p:spPr>
      </p:pic>
      <p:pic>
        <p:nvPicPr>
          <p:cNvPr id="5" name="Picture 2" descr="Index of /Identidades-De-Instancia/ITESO/Logos ITESO/">
            <a:extLst>
              <a:ext uri="{FF2B5EF4-FFF2-40B4-BE49-F238E27FC236}">
                <a16:creationId xmlns:a16="http://schemas.microsoft.com/office/drawing/2014/main" id="{1AFB3C10-5882-A19C-F353-31B0B37A0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ociedad Mexicana de Inteligencia Artificial">
            <a:extLst>
              <a:ext uri="{FF2B5EF4-FFF2-40B4-BE49-F238E27FC236}">
                <a16:creationId xmlns:a16="http://schemas.microsoft.com/office/drawing/2014/main" id="{151891AE-5225-89A7-C24D-53862FD40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49" y="6184982"/>
            <a:ext cx="826851" cy="6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oecytjal">
            <a:extLst>
              <a:ext uri="{FF2B5EF4-FFF2-40B4-BE49-F238E27FC236}">
                <a16:creationId xmlns:a16="http://schemas.microsoft.com/office/drawing/2014/main" id="{DBF64681-3FA0-1854-B185-F4AF66E9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44" y="6264323"/>
            <a:ext cx="1821833" cy="5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C2CE28-B2F2-80F1-CF71-10D7A6EDC8E3}"/>
              </a:ext>
            </a:extLst>
          </p:cNvPr>
          <p:cNvSpPr txBox="1"/>
          <p:nvPr/>
        </p:nvSpPr>
        <p:spPr>
          <a:xfrm>
            <a:off x="713232" y="3093120"/>
            <a:ext cx="135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Figura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889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6956"/>
            <a:ext cx="8229600" cy="3281078"/>
          </a:xfrm>
        </p:spPr>
        <p:txBody>
          <a:bodyPr>
            <a:normAutofit/>
          </a:bodyPr>
          <a:lstStyle/>
          <a:p>
            <a:r>
              <a:rPr lang="es-419" sz="2400" dirty="0">
                <a:solidFill>
                  <a:srgbClr val="0E101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Viabilidad de</a:t>
            </a:r>
            <a:r>
              <a:rPr lang="es-419" sz="2400" dirty="0">
                <a:solidFill>
                  <a:srgbClr val="0E10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sustitutos de productos alimenticios.</a:t>
            </a:r>
          </a:p>
          <a:p>
            <a:pPr marL="0" indent="0">
              <a:buNone/>
            </a:pPr>
            <a:endParaRPr lang="es-419" sz="2400" dirty="0">
              <a:solidFill>
                <a:srgbClr val="0E101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419" sz="2400" dirty="0">
                <a:solidFill>
                  <a:srgbClr val="0E101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Se pueden crear alimentos con</a:t>
            </a:r>
            <a:r>
              <a:rPr lang="es-419" sz="2400" dirty="0">
                <a:solidFill>
                  <a:srgbClr val="0E10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cualidades nutricionales y sensoriales deseables. Con esto se puede: </a:t>
            </a:r>
            <a:br>
              <a:rPr lang="es-419" sz="2400" dirty="0">
                <a:solidFill>
                  <a:srgbClr val="0E10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s-419" sz="2400" dirty="0">
              <a:solidFill>
                <a:srgbClr val="0E101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s-419" sz="1800" dirty="0">
                <a:solidFill>
                  <a:srgbClr val="0E101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s-419" sz="1800" dirty="0">
                <a:solidFill>
                  <a:srgbClr val="0E10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iversificar las opciones disponibles para los consumidores o productores</a:t>
            </a:r>
          </a:p>
          <a:p>
            <a:pPr lvl="1"/>
            <a:r>
              <a:rPr lang="es-419" sz="1800" dirty="0">
                <a:solidFill>
                  <a:srgbClr val="0E101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s-419" sz="1800" dirty="0">
                <a:solidFill>
                  <a:srgbClr val="0E10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esponder mejor a necesidades dietéticas específicas</a:t>
            </a:r>
            <a:endParaRPr lang="es-419" sz="1100" dirty="0">
              <a:solidFill>
                <a:srgbClr val="0E101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87544290-CDB4-AF05-0DC3-0A200C978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ociedad Mexicana de Inteligencia Artificial">
            <a:extLst>
              <a:ext uri="{FF2B5EF4-FFF2-40B4-BE49-F238E27FC236}">
                <a16:creationId xmlns:a16="http://schemas.microsoft.com/office/drawing/2014/main" id="{D927EB2E-3733-3A47-3665-0E8956E00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49" y="6184982"/>
            <a:ext cx="826851" cy="6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ecytjal">
            <a:extLst>
              <a:ext uri="{FF2B5EF4-FFF2-40B4-BE49-F238E27FC236}">
                <a16:creationId xmlns:a16="http://schemas.microsoft.com/office/drawing/2014/main" id="{C993C1CC-84AE-56EB-DC1E-22842CCB0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44" y="6264323"/>
            <a:ext cx="1821833" cy="5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sz="1800" dirty="0">
                <a:solidFill>
                  <a:srgbClr val="0E101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Limitaciones:</a:t>
            </a:r>
          </a:p>
          <a:p>
            <a:pPr lvl="1"/>
            <a:r>
              <a:rPr lang="es-419" sz="1800" dirty="0">
                <a:solidFill>
                  <a:srgbClr val="0E101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s-419" sz="1800" dirty="0">
                <a:solidFill>
                  <a:srgbClr val="0E10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 necesidad de utilizar más generaciones para obtener resultados más precisos señala una limitación en la capacidad actual del algoritmo para converger rápidamente hacia la solución óptima</a:t>
            </a:r>
          </a:p>
          <a:p>
            <a:pPr marL="457200" lvl="1" indent="0">
              <a:buNone/>
            </a:pPr>
            <a:endParaRPr lang="es-419" sz="1800" dirty="0">
              <a:solidFill>
                <a:srgbClr val="0E101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s-419" sz="1800" dirty="0">
                <a:solidFill>
                  <a:srgbClr val="0E101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s-419" sz="1800" dirty="0">
                <a:solidFill>
                  <a:srgbClr val="0E10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 falta de validación práctica de los productos generados con expertos en alimentación y nutrición es un aspecto crítico que podría afectar la aplicabilidad real de los sustitutos desarrollados</a:t>
            </a:r>
          </a:p>
          <a:p>
            <a:pPr marL="457200" lvl="1" indent="0">
              <a:buNone/>
            </a:pPr>
            <a:endParaRPr lang="es-419" sz="1800" dirty="0">
              <a:solidFill>
                <a:srgbClr val="0E101A"/>
              </a:solidFill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s-419" sz="1800" dirty="0">
                <a:solidFill>
                  <a:srgbClr val="0E101A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El</a:t>
            </a:r>
            <a:r>
              <a:rPr lang="es-419" sz="1800" dirty="0">
                <a:solidFill>
                  <a:srgbClr val="0E10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modelo actual no especifica las proporciones de los ingredientes ni sugiere métodos de preparación, lo cual es esencial para la realización práctica de cualquier receta.</a:t>
            </a:r>
            <a:endParaRPr lang="es-419" sz="1400" dirty="0">
              <a:solidFill>
                <a:srgbClr val="0E101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87544290-CDB4-AF05-0DC3-0A200C978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ociedad Mexicana de Inteligencia Artificial">
            <a:extLst>
              <a:ext uri="{FF2B5EF4-FFF2-40B4-BE49-F238E27FC236}">
                <a16:creationId xmlns:a16="http://schemas.microsoft.com/office/drawing/2014/main" id="{C1614307-F628-AD67-47F7-8BEE3660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49" y="6184982"/>
            <a:ext cx="826851" cy="6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ecytjal">
            <a:extLst>
              <a:ext uri="{FF2B5EF4-FFF2-40B4-BE49-F238E27FC236}">
                <a16:creationId xmlns:a16="http://schemas.microsoft.com/office/drawing/2014/main" id="{024A9CA9-F813-F61A-D9CE-76894E3BA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44" y="6264323"/>
            <a:ext cx="1821833" cy="5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86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Conclusión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logró desarrollar un modelo supervisado de clasificación binaria que determina la similitud entre productos.</a:t>
            </a:r>
          </a:p>
          <a:p>
            <a:pPr marL="0" indent="0">
              <a:buNone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desarrolló un mecanismo que propone candidatos potenciales basados en la predicción de la similitud. </a:t>
            </a:r>
          </a:p>
        </p:txBody>
      </p:sp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BE616FAF-6D63-9E9E-02A9-0DDF0C94F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ociedad Mexicana de Inteligencia Artificial">
            <a:extLst>
              <a:ext uri="{FF2B5EF4-FFF2-40B4-BE49-F238E27FC236}">
                <a16:creationId xmlns:a16="http://schemas.microsoft.com/office/drawing/2014/main" id="{0F4828B7-84B2-0CDC-A533-09DB387D6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49" y="6184982"/>
            <a:ext cx="826851" cy="6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ecytjal">
            <a:extLst>
              <a:ext uri="{FF2B5EF4-FFF2-40B4-BE49-F238E27FC236}">
                <a16:creationId xmlns:a16="http://schemas.microsoft.com/office/drawing/2014/main" id="{E471C4B5-4D72-690E-0E8F-A920C9863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44" y="6264323"/>
            <a:ext cx="1821833" cy="5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7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Gracias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BE616FAF-6D63-9E9E-02A9-0DDF0C94F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ociedad Mexicana de Inteligencia Artificial">
            <a:extLst>
              <a:ext uri="{FF2B5EF4-FFF2-40B4-BE49-F238E27FC236}">
                <a16:creationId xmlns:a16="http://schemas.microsoft.com/office/drawing/2014/main" id="{0F4828B7-84B2-0CDC-A533-09DB387D6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49" y="6184982"/>
            <a:ext cx="826851" cy="6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ecytjal">
            <a:extLst>
              <a:ext uri="{FF2B5EF4-FFF2-40B4-BE49-F238E27FC236}">
                <a16:creationId xmlns:a16="http://schemas.microsoft.com/office/drawing/2014/main" id="{E471C4B5-4D72-690E-0E8F-A920C9863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44" y="6264323"/>
            <a:ext cx="1821833" cy="5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372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Referencias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Arenas, A., Macias, B., Gómez, A. Miramontes, A., Michel, L., Trapero, R., Vela, A., </a:t>
            </a:r>
            <a:r>
              <a:rPr lang="es-419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Ramirez</a:t>
            </a:r>
            <a:r>
              <a:rPr lang="es-419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P., Pérez, I., Barrera, M., Ramírez, H., y Valdés, J. (2023) Diseño y Desarrollo de Alimentos con Inteligencia Artificial. Instituto Tecnológico y de Estudios Superiores de Occidente. 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Negro, A. (2021) </a:t>
            </a:r>
            <a:r>
              <a:rPr lang="es-419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Graph-Powered</a:t>
            </a:r>
            <a:r>
              <a:rPr lang="es-419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Machine </a:t>
            </a:r>
            <a:r>
              <a:rPr lang="es-419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s-419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Manning Publications Co. 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Nozaki, N.; Konno, E.; Sato, M.;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Sakairi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M.; Shibuya, T.; Kanazawa, Y.; y Georgescu, S. (2017) Application of Artificial Intelligence Technology In Product Design. Fujitsu Scientific &amp; Technical Journal 53(4): pp 43-51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[4]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Meeuse</a:t>
            </a:r>
            <a:r>
              <a:rPr lang="en-US" sz="1800" dirty="0"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, F. M., Chapter 6 - Process Synthesis for structured food products. In Computer Aided Chemical Engineering; Ng, K. M.,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Gani</a:t>
            </a:r>
            <a:r>
              <a:rPr lang="en-US" sz="1800" dirty="0"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, R., Dam-Johansen, K., Eds.; Elsevier, 2007; Vol. 23, pp 167−179. 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Dubbelboer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Janssen, J.,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Krijgsman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Zondervan, E., 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Meuldijk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 (2015) Integrated Product and Process Design for the Optimization of Mayonnaise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Creaminess,Computer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Aided Chemical Engineering, Elsevier, Vol. 37, pp 1133-1138, </a:t>
            </a:r>
            <a:r>
              <a:rPr lang="en-US" sz="1800" u="sng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https://doi.org/10.1016/B978-0-444-63577-8.50034-6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[6] Zhang, X., Zhou, T., Zhang, L., Yip, K. y Ming, K. (2019) Food Product Design: A Hybrid Machine Learning and Mechanistic Modeling Approach. Industrial and Engineering Chemistry Research 58 (36), 16743-16752 DOI: 10.1021/acs.iecr.9b02462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[7] Varshney, L. R.; Wang, J.; and Varshney, K. R. 2016. Associative algorithms for computational creativity. The Journal of Creative Behavior 50(3):211–223.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[8] Morris, R. G.; Burton, S. H.; Bodily, P. M.; and Ventura, D. 2012. Soup over bean of pure joy: Culinary ruminations of an artificial chef. In International Conference on Computational Creativity, 119–125.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[9] Müller, A. C., Guido, S., &amp; Müller, A. C. (2016). Introduction to machine learning with Python: A guide for data scientists. O'Reilly Media.  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[10] 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Shwartz-Ziv, R., &amp; Armon, A. (2021) Tabular Data: Deep Learning is Not All You Need. 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Cornell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University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Recuperado el 15 de abril del 2023 de: </a:t>
            </a:r>
            <a:r>
              <a:rPr lang="es-419" sz="1800" u="sng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https://doi.org/10.48550/arXiv.2106.03253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[11]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Garg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N.,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Sethupathy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Tuwani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R.,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Rakhi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NK,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Dokania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Iyer, A., Gupta, A.,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Agrawal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Singh, N.,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Shukla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Kathuria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K.,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Badhwar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R., Kanji, R., Jain, A.,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Kaur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A.,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Nagpal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R., y 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Bagler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G. (2017)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FlavorDB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flavor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molecules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Nucleic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Acids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Nucleic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Acids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Volume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46,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Issue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D1, 4 </a:t>
            </a:r>
            <a:r>
              <a:rPr lang="es-419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January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2018, Pages D1210–D1216, </a:t>
            </a:r>
            <a:r>
              <a:rPr lang="es-419" sz="1800" u="sng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https://doi.org/10.1093/nar/gkx957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[12] U.S. Department of Agriculture, Agricultural Research Service, Beltsville Human Nutrition Research Center. </a:t>
            </a:r>
            <a:r>
              <a:rPr lang="en-US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FoodData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Central. [Internet] [cited (18/04/2024)]. Available from </a:t>
            </a:r>
            <a:r>
              <a:rPr lang="en-US" sz="1800" u="sng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https://fdc.nal.usda.gov/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BE616FAF-6D63-9E9E-02A9-0DDF0C94F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ociedad Mexicana de Inteligencia Artificial">
            <a:extLst>
              <a:ext uri="{FF2B5EF4-FFF2-40B4-BE49-F238E27FC236}">
                <a16:creationId xmlns:a16="http://schemas.microsoft.com/office/drawing/2014/main" id="{FDCF6E27-50D0-12C6-437C-0AC8994A5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49" y="6184982"/>
            <a:ext cx="826851" cy="6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ecytjal">
            <a:extLst>
              <a:ext uri="{FF2B5EF4-FFF2-40B4-BE49-F238E27FC236}">
                <a16:creationId xmlns:a16="http://schemas.microsoft.com/office/drawing/2014/main" id="{04BCF9BE-2483-6F70-43D6-DE0BD3753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44" y="6264323"/>
            <a:ext cx="1821833" cy="5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674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Referencias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[13] EDAMAM (2024). Food database API. [Internet] [cited (18/04/2024)]. Available from: </a:t>
            </a:r>
            <a:r>
              <a:rPr lang="en-US" sz="1800" u="sng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https://developer.edamam.com/food-database-api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[14] Van Rossum, G., &amp; Drake, F. L. (2009). Python 3 Reference Manual. Scotts Valley, CA: CreateSpace.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[15] The Pandas development team, pandas-dev/pandas: Pandas, 2020, https://doi.org/10.5281/zenodo.3509134. 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[16] Harris, C.R., Millman, K.J., van der Walt, S.J. et al. Array programming with NumPy. Nature 585, 357–362 (2020). DOI: 10.1038/s41586-020-2649-2.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[17] Bird, S., Klein, E., &amp; </a:t>
            </a:r>
            <a:r>
              <a:rPr lang="en-US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Loper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E. (2009). Natural language processing with Python: analyzing text with the natural language toolkit. " O&amp;#x27; Reilly Media, Inc."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[18] J. D. Hunter, "Matplotlib: A 2D Graphics Environment", Computing in Science &amp; Engineering, vol. 9, no. 3, pp. 90-95, 2007.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[19] Waskom, M. L., (2021). seaborn: statistical data visualization. Journal of Open-Source Software, 6(60), 3021, https://doi.org/10.21105/joss.03021.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[20] </a:t>
            </a:r>
            <a:r>
              <a:rPr lang="en-US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Pedregosa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, F., </a:t>
            </a:r>
            <a:r>
              <a:rPr lang="en-US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Varoquaux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, G., </a:t>
            </a:r>
            <a:r>
              <a:rPr lang="en-US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Gramfort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, A., Michel, V., </a:t>
            </a:r>
            <a:r>
              <a:rPr lang="en-US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Thirion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, B., </a:t>
            </a:r>
            <a:r>
              <a:rPr lang="en-US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Grisel,O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., Blondel M., </a:t>
            </a:r>
            <a:r>
              <a:rPr lang="en-US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Prettenhofer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, P., Weiss, R., </a:t>
            </a:r>
            <a:r>
              <a:rPr lang="en-US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Dubourg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, V., </a:t>
            </a:r>
            <a:r>
              <a:rPr lang="en-US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Vanderplas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, J., Passos, A., </a:t>
            </a:r>
            <a:r>
              <a:rPr lang="en-US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Cournapeau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, D., </a:t>
            </a:r>
            <a:r>
              <a:rPr lang="en-US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Brucher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, M., Perrot, M., y </a:t>
            </a:r>
            <a:r>
              <a:rPr lang="en-US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Duchesnay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 E., (2011) Scikit-learn: Machine Learning in Python. Journal of Machine Learning Research Vol.12, pp. 2825−2830.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[21] Lundberg, S. &amp; Lee, S.-I (2017). A unified approach to interpreting model predictions. In Adv. Neural Information Processing pp. 4765–4774. Curran Associates.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[22] Olszewski, D. (2014). Fraud detection using self-organizing map visualizing the user profiles. Knowledge-Based Systems. Vol 70, pp 324-334, ISSN: 0950-7051, DOI: </a:t>
            </a:r>
            <a:r>
              <a:rPr lang="en-US" sz="1800" u="sng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https://doi.org/10.1016/j.knosys.2014.07.008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[23] Hsu, Y., </a:t>
            </a:r>
            <a:r>
              <a:rPr lang="en-US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Lv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Z., Schlosser, J. , Odom, P.,  y Kira Z. (2019) Multiclass classification without multiclass labels. Georgia Institute of Technology, Georgia Tech Research Institute. International Conference on Learning Representations. 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[24] </a:t>
            </a:r>
            <a:r>
              <a:rPr lang="en-US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Breiman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“Random Forests”, Machine Learning, 45(1), 5-32, 2001.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[25] A. Amorim, L. Fabricio, W. Goes, A. Ribeiro, D. Silva, y C. </a:t>
            </a:r>
            <a:r>
              <a:rPr lang="en-US" sz="18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Franc¸A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(2017) “Creative Flavor Pairing: ´ Using RDC Metric to Generate and Assess Ingredients Combination” in Proceedings of the Eighth International Conference on Computational Creativity, pp. 33–40. 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BE616FAF-6D63-9E9E-02A9-0DDF0C94F8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ociedad Mexicana de Inteligencia Artificial">
            <a:extLst>
              <a:ext uri="{FF2B5EF4-FFF2-40B4-BE49-F238E27FC236}">
                <a16:creationId xmlns:a16="http://schemas.microsoft.com/office/drawing/2014/main" id="{93C210EE-3461-F93A-A265-77CC5B0B8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49" y="6184982"/>
            <a:ext cx="826851" cy="6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ecytjal">
            <a:extLst>
              <a:ext uri="{FF2B5EF4-FFF2-40B4-BE49-F238E27FC236}">
                <a16:creationId xmlns:a16="http://schemas.microsoft.com/office/drawing/2014/main" id="{EC9FACA8-FDE6-4EF0-0BC8-2325A64B8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44" y="6264323"/>
            <a:ext cx="1821833" cy="5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70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Exploración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técnicas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IA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innovar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ingeniería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alimentos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Aprendizaje automático Supervisado</a:t>
            </a:r>
          </a:p>
          <a:p>
            <a:pPr>
              <a:buFontTx/>
              <a:buChar char="-"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optimización (Genéticos).</a:t>
            </a:r>
          </a:p>
        </p:txBody>
      </p:sp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7452304F-E861-D71C-5105-CD88204BC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ociedad Mexicana de Inteligencia Artificial">
            <a:extLst>
              <a:ext uri="{FF2B5EF4-FFF2-40B4-BE49-F238E27FC236}">
                <a16:creationId xmlns:a16="http://schemas.microsoft.com/office/drawing/2014/main" id="{3AC58423-BEB3-7D55-9B7D-8ADD9BEC6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49" y="6184982"/>
            <a:ext cx="826851" cy="6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ecytjal">
            <a:extLst>
              <a:ext uri="{FF2B5EF4-FFF2-40B4-BE49-F238E27FC236}">
                <a16:creationId xmlns:a16="http://schemas.microsoft.com/office/drawing/2014/main" id="{5992BA5C-F5F6-8C9C-18E0-B986D1036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44" y="6264323"/>
            <a:ext cx="1821833" cy="5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51BE3A9C-218F-CC8E-7BE5-5073D81CD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697"/>
          <a:stretch/>
        </p:blipFill>
        <p:spPr>
          <a:xfrm>
            <a:off x="194333" y="1276236"/>
            <a:ext cx="8105814" cy="5049150"/>
          </a:xfrm>
        </p:spPr>
      </p:pic>
      <p:pic>
        <p:nvPicPr>
          <p:cNvPr id="8" name="Picture 2" descr="Index of /Identidades-De-Instancia/ITESO/Logos ITESO/">
            <a:extLst>
              <a:ext uri="{FF2B5EF4-FFF2-40B4-BE49-F238E27FC236}">
                <a16:creationId xmlns:a16="http://schemas.microsoft.com/office/drawing/2014/main" id="{8B4E9DC0-B69D-A783-2352-60B6E6F8B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ociedad Mexicana de Inteligencia Artificial">
            <a:extLst>
              <a:ext uri="{FF2B5EF4-FFF2-40B4-BE49-F238E27FC236}">
                <a16:creationId xmlns:a16="http://schemas.microsoft.com/office/drawing/2014/main" id="{FE84481F-A621-DC64-1B06-2CCD61897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49" y="6184982"/>
            <a:ext cx="826851" cy="6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oecytjal">
            <a:extLst>
              <a:ext uri="{FF2B5EF4-FFF2-40B4-BE49-F238E27FC236}">
                <a16:creationId xmlns:a16="http://schemas.microsoft.com/office/drawing/2014/main" id="{FA62E371-3904-065C-70A7-F08016414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44" y="6264323"/>
            <a:ext cx="1821833" cy="5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1F50A2-29D7-4F7E-73CD-C5C2B5455F53}"/>
              </a:ext>
            </a:extLst>
          </p:cNvPr>
          <p:cNvSpPr txBox="1"/>
          <p:nvPr/>
        </p:nvSpPr>
        <p:spPr>
          <a:xfrm>
            <a:off x="369650" y="1060315"/>
            <a:ext cx="135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Figura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s-MX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28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Fuentes de datos: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FlavorDB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USDA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Edamam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Python3.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Bosque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Aleatorio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lgoritmos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enéticos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25970FE7-8879-E33F-0EB2-64DDB918E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ociedad Mexicana de Inteligencia Artificial">
            <a:extLst>
              <a:ext uri="{FF2B5EF4-FFF2-40B4-BE49-F238E27FC236}">
                <a16:creationId xmlns:a16="http://schemas.microsoft.com/office/drawing/2014/main" id="{806EC979-47D1-24D2-C88B-546E365C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49" y="6184982"/>
            <a:ext cx="826851" cy="6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ecytjal">
            <a:extLst>
              <a:ext uri="{FF2B5EF4-FFF2-40B4-BE49-F238E27FC236}">
                <a16:creationId xmlns:a16="http://schemas.microsoft.com/office/drawing/2014/main" id="{2C26E0CF-FC9F-DCAC-D025-35D1556C1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44" y="6264323"/>
            <a:ext cx="1821833" cy="5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7627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Flavor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lvl="2" indent="0">
              <a:buNone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la base del proyecto. Todo se construye a partir de aquí. Contiene entidades (ingredientes) que tienen el perfil de sabor: desde moléculas, el perfil de sabor de dicha molécula y más información.</a:t>
            </a:r>
          </a:p>
        </p:txBody>
      </p:sp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25970FE7-8879-E33F-0EB2-64DDB918E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FlavorDB">
            <a:extLst>
              <a:ext uri="{FF2B5EF4-FFF2-40B4-BE49-F238E27FC236}">
                <a16:creationId xmlns:a16="http://schemas.microsoft.com/office/drawing/2014/main" id="{EE6A35BE-F071-4F8F-9513-B8E41AEDC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8" r="12826"/>
          <a:stretch/>
        </p:blipFill>
        <p:spPr bwMode="auto">
          <a:xfrm>
            <a:off x="5186086" y="3617515"/>
            <a:ext cx="2782957" cy="212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lavorDB">
            <a:extLst>
              <a:ext uri="{FF2B5EF4-FFF2-40B4-BE49-F238E27FC236}">
                <a16:creationId xmlns:a16="http://schemas.microsoft.com/office/drawing/2014/main" id="{48BAF54F-3EB2-2B30-2967-46FC72644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64" r="40559" b="22384"/>
          <a:stretch/>
        </p:blipFill>
        <p:spPr bwMode="auto">
          <a:xfrm>
            <a:off x="1174957" y="3937326"/>
            <a:ext cx="3397043" cy="148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ociedad Mexicana de Inteligencia Artificial">
            <a:extLst>
              <a:ext uri="{FF2B5EF4-FFF2-40B4-BE49-F238E27FC236}">
                <a16:creationId xmlns:a16="http://schemas.microsoft.com/office/drawing/2014/main" id="{B9E103B3-E9EA-673A-71A3-CB209020D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49" y="6184982"/>
            <a:ext cx="826851" cy="6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ecytjal">
            <a:extLst>
              <a:ext uri="{FF2B5EF4-FFF2-40B4-BE49-F238E27FC236}">
                <a16:creationId xmlns:a16="http://schemas.microsoft.com/office/drawing/2014/main" id="{98026081-4F9D-6136-DD19-7FE5DFD8B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44" y="6264323"/>
            <a:ext cx="1821833" cy="5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B00EA2-6167-350C-1F3B-ADAF3AEC1D93}"/>
              </a:ext>
            </a:extLst>
          </p:cNvPr>
          <p:cNvSpPr txBox="1"/>
          <p:nvPr/>
        </p:nvSpPr>
        <p:spPr>
          <a:xfrm>
            <a:off x="552387" y="5809494"/>
            <a:ext cx="8482519" cy="774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Tomado de: </a:t>
            </a:r>
            <a:r>
              <a:rPr lang="es-419" sz="11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Garg</a:t>
            </a:r>
            <a:r>
              <a:rPr lang="es-419" sz="11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N., </a:t>
            </a:r>
            <a:r>
              <a:rPr lang="es-419" sz="11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Sethupathy</a:t>
            </a:r>
            <a:r>
              <a:rPr lang="es-419" sz="11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</a:t>
            </a:r>
            <a:r>
              <a:rPr lang="es-419" sz="11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 al</a:t>
            </a:r>
            <a:r>
              <a:rPr lang="es-419" sz="11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(2017) </a:t>
            </a:r>
            <a:r>
              <a:rPr lang="es-419" sz="11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FlavorDB</a:t>
            </a:r>
            <a:r>
              <a:rPr lang="es-419" sz="11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 </a:t>
            </a:r>
            <a:r>
              <a:rPr lang="es-419" sz="11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es-419" sz="11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1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s-419" sz="11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1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flavor</a:t>
            </a:r>
            <a:r>
              <a:rPr lang="es-419" sz="11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1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molecules</a:t>
            </a:r>
            <a:r>
              <a:rPr lang="es-419" sz="11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419" sz="11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Nucleic</a:t>
            </a:r>
            <a:r>
              <a:rPr lang="es-419" sz="11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1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Acids</a:t>
            </a:r>
            <a:r>
              <a:rPr lang="es-419" sz="11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1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</a:t>
            </a:r>
            <a:r>
              <a:rPr lang="es-419" sz="11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419" sz="11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Nucleic</a:t>
            </a:r>
            <a:r>
              <a:rPr lang="es-419" sz="11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1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Acids</a:t>
            </a:r>
            <a:r>
              <a:rPr lang="es-419" sz="11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1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</a:t>
            </a:r>
            <a:r>
              <a:rPr lang="es-419" sz="11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419" sz="11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Volume</a:t>
            </a:r>
            <a:r>
              <a:rPr lang="es-419" sz="11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46, </a:t>
            </a:r>
            <a:r>
              <a:rPr lang="es-419" sz="11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Issue</a:t>
            </a:r>
            <a:r>
              <a:rPr lang="es-419" sz="11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D1, 4 </a:t>
            </a:r>
            <a:r>
              <a:rPr lang="es-419" sz="11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January</a:t>
            </a:r>
            <a:r>
              <a:rPr lang="es-419" sz="11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2018, Pages D1210–D1216, </a:t>
            </a:r>
            <a:r>
              <a:rPr lang="es-419" sz="1100" u="sng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https://doi.org/10.1093/nar/gkx957</a:t>
            </a:r>
            <a:endParaRPr lang="es-MX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819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3464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USDA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branded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foods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457200" lvl="1" indent="0">
              <a:buNone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Productos como lista de ingredientes. Hay un 	procesamiento para homologar con </a:t>
            </a:r>
            <a:r>
              <a:rPr lang="es-MX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FlavorDB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25970FE7-8879-E33F-0EB2-64DDB918E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9AAB807-DA00-28F3-8D25-0DF778CF7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808" y="3971966"/>
            <a:ext cx="2011680" cy="137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3490EF-6197-E4D3-1D47-C4B6F4E67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184" y="3494795"/>
            <a:ext cx="4062027" cy="2209284"/>
          </a:xfrm>
          <a:prstGeom prst="rect">
            <a:avLst/>
          </a:prstGeom>
        </p:spPr>
      </p:pic>
      <p:pic>
        <p:nvPicPr>
          <p:cNvPr id="5" name="Picture 2" descr="Sociedad Mexicana de Inteligencia Artificial">
            <a:extLst>
              <a:ext uri="{FF2B5EF4-FFF2-40B4-BE49-F238E27FC236}">
                <a16:creationId xmlns:a16="http://schemas.microsoft.com/office/drawing/2014/main" id="{AF894780-D3F5-362F-B035-5B0B859AE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49" y="6184982"/>
            <a:ext cx="826851" cy="6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oecytjal">
            <a:extLst>
              <a:ext uri="{FF2B5EF4-FFF2-40B4-BE49-F238E27FC236}">
                <a16:creationId xmlns:a16="http://schemas.microsoft.com/office/drawing/2014/main" id="{F73085C4-BDED-724F-B4A8-EB85FB10E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44" y="6264323"/>
            <a:ext cx="1821833" cy="5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6CD985-EF50-AC53-2BC1-5CCC9C3A036B}"/>
              </a:ext>
            </a:extLst>
          </p:cNvPr>
          <p:cNvSpPr txBox="1"/>
          <p:nvPr/>
        </p:nvSpPr>
        <p:spPr>
          <a:xfrm>
            <a:off x="739302" y="5791924"/>
            <a:ext cx="8404698" cy="4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Tomado</a:t>
            </a:r>
            <a:r>
              <a:rPr lang="en-US" sz="11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de:  U.S. Department of Agriculture, Agricultural Research Service, Beltsville Human Nutrition Research Center. </a:t>
            </a:r>
            <a:r>
              <a:rPr lang="en-US" sz="11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FoodData</a:t>
            </a:r>
            <a:r>
              <a:rPr lang="en-US" sz="11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Central. [Internet] [cited (18/04/2024)]. Available from </a:t>
            </a:r>
            <a:r>
              <a:rPr lang="en-US" sz="1100" u="sng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https://fdc.nal.usda.gov/</a:t>
            </a:r>
            <a:r>
              <a:rPr lang="en-US" sz="11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s-MX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58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damam Recipes and Nutrition Wizard Now Available on CoreHealth">
            <a:extLst>
              <a:ext uri="{FF2B5EF4-FFF2-40B4-BE49-F238E27FC236}">
                <a16:creationId xmlns:a16="http://schemas.microsoft.com/office/drawing/2014/main" id="{2B0113AE-FF74-D863-6A66-E3B3DD057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86" y="2767515"/>
            <a:ext cx="5014313" cy="262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damam - Food Database API, Nutrition API and Recipe API">
            <a:extLst>
              <a:ext uri="{FF2B5EF4-FFF2-40B4-BE49-F238E27FC236}">
                <a16:creationId xmlns:a16="http://schemas.microsoft.com/office/drawing/2014/main" id="{17ED5C08-5C90-F06E-CCAE-EA159CB2D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974" y="3218495"/>
            <a:ext cx="3786952" cy="243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Edamam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API:</a:t>
            </a:r>
          </a:p>
          <a:p>
            <a:pPr marL="914400" lvl="2" indent="0">
              <a:buNone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Propiedades nutricionales de las entidades de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FlavorDB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25970FE7-8879-E33F-0EB2-64DDB918E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ociedad Mexicana de Inteligencia Artificial">
            <a:extLst>
              <a:ext uri="{FF2B5EF4-FFF2-40B4-BE49-F238E27FC236}">
                <a16:creationId xmlns:a16="http://schemas.microsoft.com/office/drawing/2014/main" id="{1D49A169-3268-9F5B-8274-A222377C0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49" y="6184982"/>
            <a:ext cx="826851" cy="6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ecytjal">
            <a:extLst>
              <a:ext uri="{FF2B5EF4-FFF2-40B4-BE49-F238E27FC236}">
                <a16:creationId xmlns:a16="http://schemas.microsoft.com/office/drawing/2014/main" id="{12DF2EA0-FB39-8C6A-3C49-EDA027257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44" y="6264323"/>
            <a:ext cx="1821833" cy="5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F13F5C-DE80-AB11-88C2-6D969907515E}"/>
              </a:ext>
            </a:extLst>
          </p:cNvPr>
          <p:cNvSpPr txBox="1"/>
          <p:nvPr/>
        </p:nvSpPr>
        <p:spPr>
          <a:xfrm>
            <a:off x="378661" y="5720652"/>
            <a:ext cx="86411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Tomado</a:t>
            </a:r>
            <a:r>
              <a:rPr lang="en-US" sz="11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de: EDAMAM (2024). Food database API. [Internet] [cited (18/04/2024)]. Available from: </a:t>
            </a:r>
            <a:r>
              <a:rPr lang="en-US" sz="1100" u="sng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https://developer.edamam.com/food-database-api</a:t>
            </a:r>
            <a:r>
              <a:rPr lang="en-US" sz="11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2652278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Representación de la información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ndex of /Identidades-De-Instancia/ITESO/Logos ITESO/">
            <a:extLst>
              <a:ext uri="{FF2B5EF4-FFF2-40B4-BE49-F238E27FC236}">
                <a16:creationId xmlns:a16="http://schemas.microsoft.com/office/drawing/2014/main" id="{25970FE7-8879-E33F-0EB2-64DDB918E2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87"/>
          <a:stretch/>
        </p:blipFill>
        <p:spPr bwMode="auto">
          <a:xfrm>
            <a:off x="0" y="6235086"/>
            <a:ext cx="1065229" cy="58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989127-370D-64A0-0A6E-0B96CB20DA99}"/>
              </a:ext>
            </a:extLst>
          </p:cNvPr>
          <p:cNvSpPr txBox="1"/>
          <p:nvPr/>
        </p:nvSpPr>
        <p:spPr>
          <a:xfrm>
            <a:off x="532614" y="3420910"/>
            <a:ext cx="4039386" cy="2293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1800" i="1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s-419" sz="1800" i="1" baseline="-250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[c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…, c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204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s-MX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Donde</a:t>
            </a:r>
            <a:endParaRPr lang="es-419" dirty="0">
              <a:solidFill>
                <a:srgbClr val="0E101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[1-100] </a:t>
            </a:r>
            <a:r>
              <a:rPr lang="es-419" sz="1800" i="1" dirty="0">
                <a:solidFill>
                  <a:srgbClr val="0E101A"/>
                </a:solidFill>
                <a:effectLst/>
                <a:latin typeface="Gungsuh" panose="02030600000101010101" pitchFamily="18" charset="-127"/>
                <a:ea typeface="Arial" panose="020B0604020202020204" pitchFamily="34" charset="0"/>
                <a:cs typeface="Gungsuh" panose="02030600000101010101" pitchFamily="18" charset="-127"/>
              </a:rPr>
              <a:t>∈  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Moléculas de sabor</a:t>
            </a:r>
            <a:endParaRPr lang="es-419" i="1" dirty="0">
              <a:solidFill>
                <a:srgbClr val="0E101A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[101-150] </a:t>
            </a:r>
            <a:r>
              <a:rPr lang="es-419" sz="1800" i="1" dirty="0">
                <a:solidFill>
                  <a:srgbClr val="0E101A"/>
                </a:solidFill>
                <a:effectLst/>
                <a:latin typeface="Gungsuh" panose="02030600000101010101" pitchFamily="18" charset="-127"/>
                <a:ea typeface="Arial" panose="020B0604020202020204" pitchFamily="34" charset="0"/>
                <a:cs typeface="Gungsuh" panose="02030600000101010101" pitchFamily="18" charset="-127"/>
              </a:rPr>
              <a:t>∈  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Perfil de sabor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s-419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[151-170] </a:t>
            </a:r>
            <a:r>
              <a:rPr lang="es-419" sz="1800" i="1" dirty="0">
                <a:solidFill>
                  <a:srgbClr val="0E101A"/>
                </a:solidFill>
                <a:effectLst/>
                <a:latin typeface="Gungsuh" panose="02030600000101010101" pitchFamily="18" charset="-127"/>
                <a:ea typeface="Arial" panose="020B0604020202020204" pitchFamily="34" charset="0"/>
                <a:cs typeface="Gungsuh" panose="02030600000101010101" pitchFamily="18" charset="-127"/>
              </a:rPr>
              <a:t>∈  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Grupos funcionales de sabor</a:t>
            </a:r>
            <a:r>
              <a:rPr lang="es-419" sz="1800" i="1" dirty="0">
                <a:solidFill>
                  <a:srgbClr val="0E101A"/>
                </a:solidFill>
                <a:effectLst/>
                <a:latin typeface="Gungsuh" panose="02030600000101010101" pitchFamily="18" charset="-127"/>
                <a:ea typeface="Arial" panose="020B0604020202020204" pitchFamily="34" charset="0"/>
                <a:cs typeface="Gungsuh" panose="02030600000101010101" pitchFamily="18" charset="-127"/>
              </a:rPr>
              <a:t>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[171-204] </a:t>
            </a:r>
            <a:r>
              <a:rPr lang="es-419" sz="1800" i="1" dirty="0">
                <a:solidFill>
                  <a:srgbClr val="0E101A"/>
                </a:solidFill>
                <a:effectLst/>
                <a:latin typeface="Gungsuh" panose="02030600000101010101" pitchFamily="18" charset="-127"/>
                <a:ea typeface="Arial" panose="020B0604020202020204" pitchFamily="34" charset="0"/>
                <a:cs typeface="Gungsuh" panose="02030600000101010101" pitchFamily="18" charset="-127"/>
              </a:rPr>
              <a:t>∈  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Gungsuh" panose="02030600000101010101" pitchFamily="18" charset="-127"/>
              </a:rPr>
              <a:t>Propiedades nutricionales.</a:t>
            </a:r>
            <a:endParaRPr lang="es-MX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ABDF9-0602-F709-4B6D-C958CE914B52}"/>
              </a:ext>
            </a:extLst>
          </p:cNvPr>
          <p:cNvSpPr txBox="1"/>
          <p:nvPr/>
        </p:nvSpPr>
        <p:spPr>
          <a:xfrm>
            <a:off x="5425440" y="372264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[e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…, e</a:t>
            </a:r>
            <a:r>
              <a:rPr lang="es-419" sz="1800" i="1" baseline="-25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s-419" sz="1800" i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] 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71DA7B-B01E-2A32-8AC8-66BE16A7B3A6}"/>
                  </a:ext>
                </a:extLst>
              </p:cNvPr>
              <p:cNvSpPr txBox="1"/>
              <p:nvPr/>
            </p:nvSpPr>
            <p:spPr>
              <a:xfrm>
                <a:off x="5425440" y="4431849"/>
                <a:ext cx="3779520" cy="1038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419" sz="1800" i="1" dirty="0" err="1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p’</a:t>
                </a:r>
                <a:r>
                  <a:rPr lang="es-419" sz="1800" i="1" baseline="-25000" dirty="0" err="1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Gungsuh" panose="02030600000101010101" pitchFamily="18" charset="-127"/>
                    <a:cs typeface="Gungsuh" panose="02030600000101010101" pitchFamily="18" charset="-127"/>
                  </a:rPr>
                  <a:t> ≔ 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Gungsuh" panose="02030600000101010101" pitchFamily="18" charset="-127"/>
                  </a:rPr>
                  <a:t>[c’</a:t>
                </a:r>
                <a:r>
                  <a:rPr lang="es-419" sz="1800" i="1" baseline="-25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,c’</a:t>
                </a:r>
                <a:r>
                  <a:rPr lang="es-419" sz="1800" i="1" baseline="-25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2,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c’</a:t>
                </a:r>
                <a:r>
                  <a:rPr lang="es-419" sz="1800" i="1" baseline="-25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3,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c’</a:t>
                </a:r>
                <a:r>
                  <a:rPr lang="es-419" sz="1800" i="1" baseline="-25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 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…,c’</a:t>
                </a:r>
                <a:r>
                  <a:rPr lang="es-419" sz="1800" i="1" baseline="-250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204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] </a:t>
                </a:r>
                <a:endParaRPr lang="es-419" i="1" dirty="0">
                  <a:solidFill>
                    <a:srgbClr val="0E101A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s-419" sz="1800" dirty="0">
                  <a:solidFill>
                    <a:srgbClr val="0E101A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es-419" dirty="0">
                    <a:solidFill>
                      <a:srgbClr val="0E101A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</a:t>
                </a:r>
                <a:r>
                  <a:rPr lang="es-419" sz="1800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onde 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s-419" sz="1800" i="1" dirty="0" err="1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c’</a:t>
                </a:r>
                <a:r>
                  <a:rPr lang="es-419" sz="1800" i="1" baseline="-25000" dirty="0" err="1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</a:t>
                </a:r>
                <a:r>
                  <a:rPr lang="es-419" sz="1800" i="1" dirty="0">
                    <a:solidFill>
                      <a:srgbClr val="0E101A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1800" i="1">
                            <a:solidFill>
                              <a:srgbClr val="0E101A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419" sz="1800" i="1">
                            <a:solidFill>
                              <a:srgbClr val="0E101A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s-419" sz="1800" i="1">
                            <a:solidFill>
                              <a:srgbClr val="0E101A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MX" sz="1800" i="1">
                            <a:solidFill>
                              <a:srgbClr val="0E101A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s-419" sz="1800" i="1">
                            <a:solidFill>
                              <a:srgbClr val="0E101A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  <m:r>
                          <a:rPr lang="es-419" sz="1800" i="1">
                            <a:solidFill>
                              <a:srgbClr val="0E101A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s-419" sz="1800" i="1">
                            <a:solidFill>
                              <a:srgbClr val="0E101A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s-419" i="1" dirty="0">
                            <a:solidFill>
                              <a:srgbClr val="0E101A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s-419" i="1" baseline="-25000" dirty="0">
                            <a:solidFill>
                              <a:srgbClr val="0E101A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m:t>kj</m:t>
                        </m:r>
                      </m:e>
                    </m:nary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71DA7B-B01E-2A32-8AC8-66BE16A7B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440" y="4431849"/>
                <a:ext cx="3779520" cy="1038939"/>
              </a:xfrm>
              <a:prstGeom prst="rect">
                <a:avLst/>
              </a:prstGeom>
              <a:blipFill>
                <a:blip r:embed="rId3"/>
                <a:stretch>
                  <a:fillRect l="-1290" t="-2941" b="-6058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6337924-8619-5B58-2833-721F16F326F8}"/>
              </a:ext>
            </a:extLst>
          </p:cNvPr>
          <p:cNvSpPr txBox="1"/>
          <p:nvPr/>
        </p:nvSpPr>
        <p:spPr>
          <a:xfrm>
            <a:off x="457200" y="2997117"/>
            <a:ext cx="509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Entidades (ingredientes):</a:t>
            </a:r>
            <a:endParaRPr lang="es-MX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5478E-CF60-0253-CD78-2FF9084BD827}"/>
              </a:ext>
            </a:extLst>
          </p:cNvPr>
          <p:cNvSpPr txBox="1"/>
          <p:nvPr/>
        </p:nvSpPr>
        <p:spPr>
          <a:xfrm>
            <a:off x="5349240" y="2997117"/>
            <a:ext cx="509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Productos:</a:t>
            </a:r>
            <a:endParaRPr lang="es-MX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DEDDE76-3FB0-95AA-7AAB-3437D56DB183}"/>
              </a:ext>
            </a:extLst>
          </p:cNvPr>
          <p:cNvCxnSpPr/>
          <p:nvPr/>
        </p:nvCxnSpPr>
        <p:spPr>
          <a:xfrm>
            <a:off x="4873658" y="2903456"/>
            <a:ext cx="0" cy="356333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2" descr="Sociedad Mexicana de Inteligencia Artificial">
            <a:extLst>
              <a:ext uri="{FF2B5EF4-FFF2-40B4-BE49-F238E27FC236}">
                <a16:creationId xmlns:a16="http://schemas.microsoft.com/office/drawing/2014/main" id="{25F88EF5-AF9B-1919-3FB1-B8606D86B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49" y="6184982"/>
            <a:ext cx="826851" cy="6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oecytjal">
            <a:extLst>
              <a:ext uri="{FF2B5EF4-FFF2-40B4-BE49-F238E27FC236}">
                <a16:creationId xmlns:a16="http://schemas.microsoft.com/office/drawing/2014/main" id="{5B591E53-21B2-EAF4-1D4E-CF3EA2F64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44" y="6264323"/>
            <a:ext cx="1821833" cy="5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40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2235</Words>
  <Application>Microsoft Office PowerPoint</Application>
  <PresentationFormat>On-screen Show (4:3)</PresentationFormat>
  <Paragraphs>217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Gungsuh</vt:lpstr>
      <vt:lpstr>Arial</vt:lpstr>
      <vt:lpstr>Calibri</vt:lpstr>
      <vt:lpstr>Cambria Math</vt:lpstr>
      <vt:lpstr>Times New Roman</vt:lpstr>
      <vt:lpstr>Office Theme</vt:lpstr>
      <vt:lpstr>Generación de Sustitutos Alimentarios Mediante Inteligencia Artificial Un enfoque combinado de modelado supervisado y algoritmos genéticos </vt:lpstr>
      <vt:lpstr>Generación de Sustitutos Alimentarios Mediante Inteligencia Artificial Un enfoque combinado de modelado supervisado y algoritmos genéticos </vt:lpstr>
      <vt:lpstr>Objetivo</vt:lpstr>
      <vt:lpstr>Metodología</vt:lpstr>
      <vt:lpstr>Metodología</vt:lpstr>
      <vt:lpstr>Metodología</vt:lpstr>
      <vt:lpstr>Metodología</vt:lpstr>
      <vt:lpstr>Metodología</vt:lpstr>
      <vt:lpstr>Metodología</vt:lpstr>
      <vt:lpstr>Metodología</vt:lpstr>
      <vt:lpstr>Metodología</vt:lpstr>
      <vt:lpstr>Metodología</vt:lpstr>
      <vt:lpstr>Metodología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Conclusión</vt:lpstr>
      <vt:lpstr>Gracias</vt:lpstr>
      <vt:lpstr>Referencias</vt:lpstr>
      <vt:lpstr>Referencias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Generación de Sustitutos Alimentarios Mediante Inteligencia Artificial un enfoque combinado de modelado supervisado y algoritmos genéticos </dc:title>
  <dc:subject/>
  <dc:creator/>
  <cp:keywords/>
  <dc:description>generated using python-pptx</dc:description>
  <cp:lastModifiedBy>Daniel Hernandez Mota</cp:lastModifiedBy>
  <cp:revision>18</cp:revision>
  <dcterms:created xsi:type="dcterms:W3CDTF">2013-01-27T09:14:16Z</dcterms:created>
  <dcterms:modified xsi:type="dcterms:W3CDTF">2024-06-06T22:23:59Z</dcterms:modified>
  <cp:category/>
</cp:coreProperties>
</file>