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7" r:id="rId6"/>
    <p:sldId id="286" r:id="rId7"/>
    <p:sldId id="288" r:id="rId8"/>
    <p:sldId id="289" r:id="rId9"/>
    <p:sldId id="262" r:id="rId10"/>
    <p:sldId id="263" r:id="rId11"/>
    <p:sldId id="264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3215" autoAdjust="0"/>
  </p:normalViewPr>
  <p:slideViewPr>
    <p:cSldViewPr snapToGrid="0">
      <p:cViewPr varScale="1">
        <p:scale>
          <a:sx n="85" d="100"/>
          <a:sy n="85" d="100"/>
        </p:scale>
        <p:origin x="114" y="192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jp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67.205.180.39/" TargetMode="External"/><Relationship Id="rId2" Type="http://schemas.openxmlformats.org/officeDocument/2006/relationships/hyperlink" Target="https://app.swaggerhub.com/apis/12juliav/ContactManager/1.0.0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Fugaz One" pitchFamily="2" charset="0"/>
                <a:cs typeface="Angsana New" panose="020B0502040204020203" pitchFamily="18" charset="-34"/>
              </a:rPr>
              <a:t>Contact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Names!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>
                <a:latin typeface="Fugaz One" pitchFamily="2" charset="0"/>
              </a:rPr>
              <a:t>ABOUT US</a:t>
            </a:r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1E1D399-E151-4559-9B6B-2EBCAB9B3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454505"/>
              </p:ext>
            </p:extLst>
          </p:nvPr>
        </p:nvGraphicFramePr>
        <p:xfrm>
          <a:off x="4933951" y="2224404"/>
          <a:ext cx="6646544" cy="4131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3944">
                  <a:extLst>
                    <a:ext uri="{9D8B030D-6E8A-4147-A177-3AD203B41FA5}">
                      <a16:colId xmlns:a16="http://schemas.microsoft.com/office/drawing/2014/main" val="1348302248"/>
                    </a:ext>
                  </a:extLst>
                </a:gridCol>
                <a:gridCol w="2025940">
                  <a:extLst>
                    <a:ext uri="{9D8B030D-6E8A-4147-A177-3AD203B41FA5}">
                      <a16:colId xmlns:a16="http://schemas.microsoft.com/office/drawing/2014/main" val="626576389"/>
                    </a:ext>
                  </a:extLst>
                </a:gridCol>
                <a:gridCol w="3196660">
                  <a:extLst>
                    <a:ext uri="{9D8B030D-6E8A-4147-A177-3AD203B41FA5}">
                      <a16:colId xmlns:a16="http://schemas.microsoft.com/office/drawing/2014/main" val="2649809075"/>
                    </a:ext>
                  </a:extLst>
                </a:gridCol>
              </a:tblGrid>
              <a:tr h="8263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Century Schoolbook" panose="02040604050505020304" pitchFamily="18" charset="0"/>
                        </a:rPr>
                        <a:t>Kaleb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Front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HTML, JS</a:t>
                      </a:r>
                      <a:endParaRPr lang="en-US" sz="1400" dirty="0">
                        <a:solidFill>
                          <a:schemeClr val="accent4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7516"/>
                  </a:ext>
                </a:extLst>
              </a:tr>
              <a:tr h="8263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Century Schoolbook" panose="02040604050505020304" pitchFamily="18" charset="0"/>
                        </a:rPr>
                        <a:t>Braedon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Front End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Project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PowerPoint, Graphs</a:t>
                      </a:r>
                      <a:r>
                        <a:rPr lang="en-US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, &amp; JS</a:t>
                      </a:r>
                      <a:endParaRPr lang="en-US" dirty="0">
                        <a:solidFill>
                          <a:schemeClr val="accent4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595825"/>
                  </a:ext>
                </a:extLst>
              </a:tr>
              <a:tr h="8263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Century Schoolbook" panose="02040604050505020304" pitchFamily="18" charset="0"/>
                        </a:rPr>
                        <a:t>Julia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accent4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20229"/>
                  </a:ext>
                </a:extLst>
              </a:tr>
              <a:tr h="8263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Century Schoolbook" panose="02040604050505020304" pitchFamily="18" charset="0"/>
                        </a:rPr>
                        <a:t>Tristan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accent4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117862"/>
                  </a:ext>
                </a:extLst>
              </a:tr>
              <a:tr h="826389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1"/>
                          </a:solidFill>
                          <a:latin typeface="Century Schoolbook" panose="02040604050505020304" pitchFamily="18" charset="0"/>
                        </a:rPr>
                        <a:t>Ege</a:t>
                      </a:r>
                      <a:endParaRPr lang="en-US" dirty="0">
                        <a:solidFill>
                          <a:schemeClr val="accent1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accent4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76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Fugaz One" pitchFamily="2" charset="0"/>
              </a:rPr>
              <a:t>Technology Used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B466A-6DA0-4EE9-9405-F74957757B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Digital Ocean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3928F89-1741-4079-8DFF-2009EF9B9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Century Schoolbook" panose="02040604050505020304" pitchFamily="18" charset="0"/>
              </a:rPr>
              <a:t>Hosting Server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&amp; Database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F9651D-8E27-4952-804A-2D2C0A55A0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SwaggerHub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29DD3-8F5E-43F6-9716-7C33D00A50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Century Schoolbook" panose="02040604050505020304" pitchFamily="18" charset="0"/>
              </a:rPr>
              <a:t>API Endpoints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30EFC93-5195-49E7-91E1-75A347D5E4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B8742E0-C216-468F-8B77-C0F53FD258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Century Schoolbook" panose="02040604050505020304" pitchFamily="18" charset="0"/>
              </a:rPr>
              <a:t>Repository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&amp; Version Control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4E9F7C96-64EE-4251-8329-BA0DE2E3AC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86217" y="2080152"/>
            <a:ext cx="3200400" cy="731519"/>
          </a:xfrm>
        </p:spPr>
        <p:txBody>
          <a:bodyPr/>
          <a:lstStyle/>
          <a:p>
            <a:r>
              <a:rPr lang="en-US" dirty="0"/>
              <a:t>Which cord?</a:t>
            </a:r>
          </a:p>
          <a:p>
            <a:r>
              <a:rPr lang="en-US" dirty="0"/>
              <a:t>Discord.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7121BC2C-07BA-4499-B811-BF3EAEA78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815" y="2153277"/>
            <a:ext cx="356692" cy="3647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6382AC-2E51-4263-8482-39B2353528A9}"/>
              </a:ext>
            </a:extLst>
          </p:cNvPr>
          <p:cNvSpPr txBox="1"/>
          <p:nvPr/>
        </p:nvSpPr>
        <p:spPr>
          <a:xfrm>
            <a:off x="8579167" y="2811671"/>
            <a:ext cx="2285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</a:rPr>
              <a:t>Messaging </a:t>
            </a:r>
          </a:p>
          <a:p>
            <a:r>
              <a:rPr lang="en-US" sz="1400" dirty="0">
                <a:latin typeface="Century Schoolbook" panose="02040604050505020304" pitchFamily="18" charset="0"/>
              </a:rPr>
              <a:t>&amp; Organization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8BB4C149-E7F2-4AAB-9F83-98CF0177F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571" y="2152134"/>
            <a:ext cx="382007" cy="364760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3F8BD0C7-2D78-41D3-8919-F900D88B5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039" y="3472179"/>
            <a:ext cx="365760" cy="365760"/>
          </a:xfrm>
          <a:prstGeom prst="rect">
            <a:avLst/>
          </a:prstGeom>
        </p:spPr>
      </p:pic>
      <p:pic>
        <p:nvPicPr>
          <p:cNvPr id="23" name="Picture 22" descr="Logo, icon, company name&#10;&#10;Description automatically generated">
            <a:extLst>
              <a:ext uri="{FF2B5EF4-FFF2-40B4-BE49-F238E27FC236}">
                <a16:creationId xmlns:a16="http://schemas.microsoft.com/office/drawing/2014/main" id="{7C680013-1876-4179-ADD5-845ABDB54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792" y="4850450"/>
            <a:ext cx="382007" cy="36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25CA-13B7-4850-AE75-3654A1D4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gaz One" pitchFamily="2" charset="0"/>
              </a:rPr>
              <a:t>Things That went well :) 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A7BC02EA-B4A0-404D-92C0-68A0FAF5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F7649F29-80EC-4916-B2A0-35A1FE299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958230"/>
              </p:ext>
            </p:extLst>
          </p:nvPr>
        </p:nvGraphicFramePr>
        <p:xfrm>
          <a:off x="914400" y="2221992"/>
          <a:ext cx="10123836" cy="36567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0959">
                  <a:extLst>
                    <a:ext uri="{9D8B030D-6E8A-4147-A177-3AD203B41FA5}">
                      <a16:colId xmlns:a16="http://schemas.microsoft.com/office/drawing/2014/main" val="270064736"/>
                    </a:ext>
                  </a:extLst>
                </a:gridCol>
                <a:gridCol w="2530959">
                  <a:extLst>
                    <a:ext uri="{9D8B030D-6E8A-4147-A177-3AD203B41FA5}">
                      <a16:colId xmlns:a16="http://schemas.microsoft.com/office/drawing/2014/main" val="588602794"/>
                    </a:ext>
                  </a:extLst>
                </a:gridCol>
                <a:gridCol w="2530959">
                  <a:extLst>
                    <a:ext uri="{9D8B030D-6E8A-4147-A177-3AD203B41FA5}">
                      <a16:colId xmlns:a16="http://schemas.microsoft.com/office/drawing/2014/main" val="3249776878"/>
                    </a:ext>
                  </a:extLst>
                </a:gridCol>
                <a:gridCol w="2530959">
                  <a:extLst>
                    <a:ext uri="{9D8B030D-6E8A-4147-A177-3AD203B41FA5}">
                      <a16:colId xmlns:a16="http://schemas.microsoft.com/office/drawing/2014/main" val="1061274794"/>
                    </a:ext>
                  </a:extLst>
                </a:gridCol>
              </a:tblGrid>
              <a:tr h="75512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Databases aren’t built in a day…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Positive Contact!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706533"/>
                  </a:ext>
                </a:extLst>
              </a:tr>
              <a:tr h="29015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entury Schoolbook" panose="02040604050505020304" pitchFamily="18" charset="0"/>
                        </a:rPr>
                        <a:t>But ours was!</a:t>
                      </a:r>
                    </a:p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entury Schoolbook" panose="02040604050505020304" pitchFamily="18" charset="0"/>
                        </a:rPr>
                        <a:t>Ege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  <a:latin typeface="Century Schoolbook" panose="02040604050505020304" pitchFamily="18" charset="0"/>
                        </a:rPr>
                        <a:t> is awesome.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entury Schoolbook" panose="02040604050505020304" pitchFamily="18" charset="0"/>
                        </a:rPr>
                        <a:t> He made the entire database in day. What a boss.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entury Schoolbook" panose="02040604050505020304" pitchFamily="18" charset="0"/>
                        </a:rPr>
                        <a:t>The communication between group members has been super professional and positive!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2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2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122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817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ADCD-6160-47F4-86E5-D00DDB7B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gaz One" pitchFamily="2" charset="0"/>
              </a:rPr>
              <a:t>Things that didn’t go well :(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7246FC1-6A07-427B-A8C4-D19AA4B5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BE0C1D6E-3A36-4946-9842-2547D2443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08168"/>
              </p:ext>
            </p:extLst>
          </p:nvPr>
        </p:nvGraphicFramePr>
        <p:xfrm>
          <a:off x="914400" y="2221992"/>
          <a:ext cx="10123836" cy="36567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0959">
                  <a:extLst>
                    <a:ext uri="{9D8B030D-6E8A-4147-A177-3AD203B41FA5}">
                      <a16:colId xmlns:a16="http://schemas.microsoft.com/office/drawing/2014/main" val="270064736"/>
                    </a:ext>
                  </a:extLst>
                </a:gridCol>
                <a:gridCol w="2530959">
                  <a:extLst>
                    <a:ext uri="{9D8B030D-6E8A-4147-A177-3AD203B41FA5}">
                      <a16:colId xmlns:a16="http://schemas.microsoft.com/office/drawing/2014/main" val="588602794"/>
                    </a:ext>
                  </a:extLst>
                </a:gridCol>
                <a:gridCol w="2530959">
                  <a:extLst>
                    <a:ext uri="{9D8B030D-6E8A-4147-A177-3AD203B41FA5}">
                      <a16:colId xmlns:a16="http://schemas.microsoft.com/office/drawing/2014/main" val="3249776878"/>
                    </a:ext>
                  </a:extLst>
                </a:gridCol>
                <a:gridCol w="2530959">
                  <a:extLst>
                    <a:ext uri="{9D8B030D-6E8A-4147-A177-3AD203B41FA5}">
                      <a16:colId xmlns:a16="http://schemas.microsoft.com/office/drawing/2014/main" val="1061274794"/>
                    </a:ext>
                  </a:extLst>
                </a:gridCol>
              </a:tblGrid>
              <a:tr h="75512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Fashionably 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Trello 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&amp; Goodbye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706533"/>
                  </a:ext>
                </a:extLst>
              </a:tr>
              <a:tr h="29015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entury Schoolbook" panose="02040604050505020304" pitchFamily="18" charset="0"/>
                        </a:rPr>
                        <a:t>Our group wasn’t filled until the second week of class…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entury Schoolbook" panose="02040604050505020304" pitchFamily="18" charset="0"/>
                        </a:rPr>
                        <a:t>Bummer!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entury Schoolbook" panose="02040604050505020304" pitchFamily="18" charset="0"/>
                        </a:rPr>
                        <a:t>We started a Trello board that was last seen with one post.</a:t>
                      </a:r>
                    </a:p>
                    <a:p>
                      <a:pPr algn="ctr"/>
                      <a:endParaRPr lang="en-US" sz="1600" dirty="0">
                        <a:solidFill>
                          <a:schemeClr val="tx2"/>
                        </a:solidFill>
                        <a:latin typeface="Century Schoolbook" panose="020406040505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entury Schoolbook" panose="02040604050505020304" pitchFamily="18" charset="0"/>
                        </a:rPr>
                        <a:t> Some scholars claim it may still exist buried beneath the sands of time.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2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2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122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38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834" y="898525"/>
            <a:ext cx="6800850" cy="76926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Fugaz One" pitchFamily="2" charset="0"/>
              </a:rPr>
              <a:t>Gantt Chart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D7A9C20-7E0E-4516-9D65-BACAF6A1B6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405653"/>
              </p:ext>
            </p:extLst>
          </p:nvPr>
        </p:nvGraphicFramePr>
        <p:xfrm>
          <a:off x="4725834" y="1667790"/>
          <a:ext cx="6827231" cy="3914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9601200" imgH="5829300" progId="AcroExch.Document.DC">
                  <p:embed/>
                </p:oleObj>
              </mc:Choice>
              <mc:Fallback>
                <p:oleObj name="Acrobat Document" r:id="rId2" imgW="9601200" imgH="58293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25834" y="1667790"/>
                        <a:ext cx="6827231" cy="39143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2091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Fugaz One" pitchFamily="2" charset="0"/>
              </a:rPr>
              <a:t>Entity Relationship </a:t>
            </a:r>
            <a:r>
              <a:rPr lang="en-US" sz="3200" dirty="0">
                <a:latin typeface="Fugaz One" pitchFamily="2" charset="0"/>
              </a:rPr>
              <a:t>Diagram</a:t>
            </a:r>
            <a:r>
              <a:rPr lang="en-US" sz="3600" dirty="0">
                <a:latin typeface="Fugaz One" pitchFamily="2" charset="0"/>
              </a:rPr>
              <a:t> (ERD)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3FF72-DB34-4BB6-A010-93B275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8119C354-9062-4054-9895-F7CD14C67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2105247"/>
            <a:ext cx="4819861" cy="474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gaz One" pitchFamily="2" charset="0"/>
              </a:rPr>
              <a:t>Demonstrations </a:t>
            </a:r>
            <a:br>
              <a:rPr lang="en-US" dirty="0">
                <a:latin typeface="Fugaz One" pitchFamily="2" charset="0"/>
              </a:rPr>
            </a:br>
            <a:r>
              <a:rPr lang="en-US" dirty="0">
                <a:latin typeface="Fugaz One" pitchFamily="2" charset="0"/>
              </a:rPr>
              <a:t>&amp;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514600"/>
            <a:ext cx="3400425" cy="38404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noProof="1">
                <a:latin typeface="Century Schoolbook" panose="02040604050505020304" pitchFamily="18" charset="0"/>
                <a:hlinkClick r:id="rId2"/>
              </a:rPr>
              <a:t>Swaggerhub Link!</a:t>
            </a:r>
            <a:endParaRPr lang="en-ZA" noProof="1">
              <a:latin typeface="Century Schoolbook" panose="02040604050505020304" pitchFamily="18" charset="0"/>
            </a:endParaRPr>
          </a:p>
          <a:p>
            <a:r>
              <a:rPr lang="en-ZA" noProof="1">
                <a:latin typeface="Century Schoolbook" panose="02040604050505020304" pitchFamily="18" charset="0"/>
                <a:hlinkClick r:id="rId3"/>
              </a:rPr>
              <a:t>Website Link!</a:t>
            </a:r>
            <a:endParaRPr lang="en-US" dirty="0"/>
          </a:p>
          <a:p>
            <a:r>
              <a:rPr lang="en-ZA" noProof="1">
                <a:latin typeface="Century Schoolbook" panose="02040604050505020304" pitchFamily="18" charset="0"/>
              </a:rPr>
              <a:t>	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44742C84-3650-465C-B29A-01053DEA6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219" y="3167887"/>
            <a:ext cx="3725333" cy="279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098339"/>
            <a:ext cx="5609329" cy="1187661"/>
          </a:xfrm>
        </p:spPr>
        <p:txBody>
          <a:bodyPr>
            <a:normAutofit/>
          </a:bodyPr>
          <a:lstStyle/>
          <a:p>
            <a:r>
              <a:rPr lang="en-US" dirty="0">
                <a:latin typeface="Fugaz One" pitchFamily="2" charset="0"/>
              </a:rPr>
              <a:t>Questions?</a:t>
            </a:r>
            <a:endParaRPr lang="en-US" sz="2700" dirty="0">
              <a:latin typeface="Fugaz One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C6C41-3BBF-4721-A0AE-9007E99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_tm33968143_Win32_JB_SL_v3" id="{C3D5CE6D-3494-4BBD-B7F5-AA5B348ED394}" vid="{982B489A-C9B1-4FBF-BBC5-D41820D271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4F7209-A407-4CFB-9C3E-C69AB93152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7CDCE58-E008-4D50-B18E-ADC19CB290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</TotalTime>
  <Words>190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Avenir Next LT Pro</vt:lpstr>
      <vt:lpstr>Calibri</vt:lpstr>
      <vt:lpstr>Century Schoolbook</vt:lpstr>
      <vt:lpstr>Fugaz One</vt:lpstr>
      <vt:lpstr>Office Theme</vt:lpstr>
      <vt:lpstr>Adobe Acrobat Document</vt:lpstr>
      <vt:lpstr>Contact Manager</vt:lpstr>
      <vt:lpstr>ABOUT US</vt:lpstr>
      <vt:lpstr>Technology Used</vt:lpstr>
      <vt:lpstr>Things That went well :) </vt:lpstr>
      <vt:lpstr>Things that didn’t go well :(</vt:lpstr>
      <vt:lpstr>Gantt Chart</vt:lpstr>
      <vt:lpstr>Entity Relationship Diagram (ERD)</vt:lpstr>
      <vt:lpstr>Demonstrations  &amp; links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Manager</dc:title>
  <dc:creator>Braedon Watkins</dc:creator>
  <cp:lastModifiedBy>Braedon Watkins</cp:lastModifiedBy>
  <cp:revision>46</cp:revision>
  <dcterms:created xsi:type="dcterms:W3CDTF">2021-08-31T02:52:31Z</dcterms:created>
  <dcterms:modified xsi:type="dcterms:W3CDTF">2021-09-14T05:24:57Z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