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86" r:id="rId7"/>
    <p:sldId id="288" r:id="rId8"/>
    <p:sldId id="289" r:id="rId9"/>
    <p:sldId id="262" r:id="rId10"/>
    <p:sldId id="299" r:id="rId11"/>
    <p:sldId id="263" r:id="rId12"/>
    <p:sldId id="302" r:id="rId13"/>
    <p:sldId id="300" r:id="rId14"/>
    <p:sldId id="292" r:id="rId15"/>
    <p:sldId id="293" r:id="rId16"/>
    <p:sldId id="294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3215" autoAdjust="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khantactmanager.com/" TargetMode="External"/><Relationship Id="rId2" Type="http://schemas.openxmlformats.org/officeDocument/2006/relationships/hyperlink" Target="https://app.swaggerhub.com/apis/12juliav/ContactManager/1.0.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ugaz One" pitchFamily="2" charset="0"/>
                <a:cs typeface="Angsana New" panose="020B0502040204020203" pitchFamily="18" charset="-34"/>
              </a:rPr>
              <a:t>Contact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Schoolbook" panose="02040604050505020304" pitchFamily="18" charset="0"/>
              </a:rPr>
              <a:t>By: Kaleb, Braedon, Julia, Tristan, &amp;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Schoolbook" panose="02040604050505020304" pitchFamily="18" charset="0"/>
              </a:rPr>
              <a:t>Ege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C3DA-58F4-4AE5-B175-BA21F040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923" y="233341"/>
            <a:ext cx="6800850" cy="132588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Fugaz One"/>
              </a:rPr>
              <a:t>Database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F85F75-B084-4166-8CBB-34C52DEA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32700B-9562-47EB-8853-005CB4D5ED19}"/>
              </a:ext>
            </a:extLst>
          </p:cNvPr>
          <p:cNvSpPr txBox="1">
            <a:spLocks/>
          </p:cNvSpPr>
          <p:nvPr/>
        </p:nvSpPr>
        <p:spPr>
          <a:xfrm>
            <a:off x="2955237" y="1086487"/>
            <a:ext cx="4037019" cy="11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u="sng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Two Tables : Users and List</a:t>
            </a:r>
          </a:p>
          <a:p>
            <a:endParaRPr lang="en-US" sz="1800" b="1" u="sng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endParaRPr lang="en-US" sz="1800" b="1" u="sng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00150B-1E02-4A85-A013-F7C37386B045}"/>
              </a:ext>
            </a:extLst>
          </p:cNvPr>
          <p:cNvSpPr txBox="1"/>
          <p:nvPr/>
        </p:nvSpPr>
        <p:spPr>
          <a:xfrm>
            <a:off x="4568348" y="4118789"/>
            <a:ext cx="225279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Fugaz One"/>
              </a:rPr>
              <a:t>USERS</a:t>
            </a:r>
            <a:endParaRPr lang="en-US" b="1" dirty="0">
              <a:solidFill>
                <a:schemeClr val="bg2">
                  <a:lumMod val="75000"/>
                </a:schemeClr>
              </a:solidFill>
              <a:latin typeface="Fugaz O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DateCreated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DateLastLoggedIn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FirstName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LastName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PhoneNumber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Password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89E03E-AA16-4FF6-B15B-BB75E4C313D5}"/>
              </a:ext>
            </a:extLst>
          </p:cNvPr>
          <p:cNvSpPr txBox="1"/>
          <p:nvPr/>
        </p:nvSpPr>
        <p:spPr>
          <a:xfrm>
            <a:off x="7510333" y="4166193"/>
            <a:ext cx="262575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Fugaz One"/>
              </a:rPr>
              <a:t>LIST</a:t>
            </a:r>
            <a:endParaRPr lang="en-US" b="1" dirty="0">
              <a:solidFill>
                <a:schemeClr val="bg2">
                  <a:lumMod val="75000"/>
                </a:schemeClr>
              </a:solidFill>
              <a:latin typeface="Fugaz O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DateCreated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FirstName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LastName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PhoneNumber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UserId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20" name="Picture 19" descr="Graphical user interface&#10;&#10;Description automatically generated">
            <a:extLst>
              <a:ext uri="{FF2B5EF4-FFF2-40B4-BE49-F238E27FC236}">
                <a16:creationId xmlns:a16="http://schemas.microsoft.com/office/drawing/2014/main" id="{B1F9501F-4D17-44F2-B8E3-A33470B13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947" y="1086487"/>
            <a:ext cx="7623652" cy="359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7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F57A-12FD-4324-A565-3DC42EC2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Fugaz One" pitchFamily="2" charset="0"/>
              </a:rPr>
              <a:t>APi</a:t>
            </a:r>
            <a:endParaRPr lang="en-US" dirty="0">
              <a:solidFill>
                <a:schemeClr val="bg2">
                  <a:lumMod val="75000"/>
                </a:schemeClr>
              </a:solidFill>
              <a:latin typeface="Fugaz One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A254E-2D9F-44A2-B0F2-DA03400F8E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Login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2584D-20AF-4C2D-8610-88D689512D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Input: login,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Output: user ID, first name, last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ADDF0-6BF9-4AEB-B0D2-042FA6DE36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register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965AD3-2C55-468B-95E6-350C75F0AA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Input: first name, last name, email, phone number, login,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Output: user ID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BC60E8-CF0E-4303-ADE4-1542485FE2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Add contact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5A9583-FD25-4697-8E82-512F7D0D21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Input: first name, last name, email, phone number, user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Output: print statement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194CE6-042F-4F4E-92BB-2A751AECF2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Delete contact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E47FCD-22A2-4D9B-8EF6-7C16C9F4AB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Input: user ID, contact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Output: print statement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6CDD6D-3A42-45B8-AC82-6D0B8FE9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38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8F23-F482-493A-80F7-3FA66175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Fugaz One" pitchFamily="2" charset="0"/>
              </a:rPr>
              <a:t>api</a:t>
            </a:r>
            <a:endParaRPr lang="en-US" dirty="0">
              <a:solidFill>
                <a:schemeClr val="bg2">
                  <a:lumMod val="75000"/>
                </a:schemeClr>
              </a:solidFill>
              <a:latin typeface="Fugaz One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A5514-183A-45D7-BBCB-842A9AB071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Read contact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6EC7B-44EC-4138-B12F-C059C6B181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Input: user ID, contact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Output: first name, last name, email, phone number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B4586F-24D8-4B2C-976C-9CDC2A80BC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Edit contact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832644-4D0E-46BD-920E-EF4DB38194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Input: first name, last name, email, phone number, user ID, contact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Output: print statement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CF3796-BD5F-42B3-8FCB-A5A9E1F5B2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Search contact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DFE21D-D9D6-426C-91ED-993FC309A4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Input: search keywords, user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Output: first name and contact ID of matches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AF7A222-582A-4492-8771-7A6A36B9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66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75AC-2765-4C2D-BDFB-81744B71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gaz One" pitchFamily="2" charset="0"/>
              </a:rPr>
              <a:t>Demo &amp; 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117A6-455B-4903-B044-9B03C0384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>
                <a:solidFill>
                  <a:schemeClr val="accent4"/>
                </a:solidFill>
                <a:latin typeface="Century Schoolbook" panose="02040604050505020304" pitchFamily="18" charset="0"/>
              </a:rPr>
              <a:t>Demonstration of the Register API</a:t>
            </a:r>
            <a:endParaRPr lang="en-ZA" noProof="1">
              <a:solidFill>
                <a:schemeClr val="accent4"/>
              </a:solidFill>
              <a:latin typeface="Century Schoolbook" panose="020406040505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ZA" noProof="1">
                <a:solidFill>
                  <a:srgbClr val="FF0000"/>
                </a:solidFill>
                <a:latin typeface="Century Schoolbook" panose="020406040505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Swaggerhub Link!</a:t>
            </a:r>
            <a:endParaRPr lang="en-ZA" noProof="1">
              <a:solidFill>
                <a:srgbClr val="FF0000"/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noProof="1">
              <a:solidFill>
                <a:srgbClr val="FF0000"/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>
                <a:solidFill>
                  <a:schemeClr val="accent4"/>
                </a:solidFill>
                <a:latin typeface="Century Schoolbook" panose="02040604050505020304" pitchFamily="18" charset="0"/>
              </a:rPr>
              <a:t>Website Demonstration</a:t>
            </a:r>
          </a:p>
          <a:p>
            <a:r>
              <a:rPr lang="en-ZA" noProof="1">
                <a:solidFill>
                  <a:srgbClr val="FF0000"/>
                </a:solidFill>
                <a:latin typeface="Century Schoolbook" panose="020406040505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 Link!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noProof="1">
              <a:latin typeface="Century Schoolbook" panose="020406040505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93450-9163-4D63-8465-58369374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pPr/>
              <a:t>13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2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098339"/>
            <a:ext cx="5609329" cy="1187661"/>
          </a:xfrm>
        </p:spPr>
        <p:txBody>
          <a:bodyPr>
            <a:normAutofit/>
          </a:bodyPr>
          <a:lstStyle/>
          <a:p>
            <a:r>
              <a:rPr lang="en-US" dirty="0">
                <a:latin typeface="Fugaz One" pitchFamily="2" charset="0"/>
              </a:rPr>
              <a:t>Questions?</a:t>
            </a:r>
            <a:endParaRPr lang="en-US" sz="2700" dirty="0">
              <a:latin typeface="Fugaz One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>
                <a:latin typeface="Fugaz One" pitchFamily="2" charset="0"/>
              </a:rPr>
              <a:t>ABOUT US</a:t>
            </a: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1E1D399-E151-4559-9B6B-2EBCAB9B3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720495"/>
              </p:ext>
            </p:extLst>
          </p:nvPr>
        </p:nvGraphicFramePr>
        <p:xfrm>
          <a:off x="4933951" y="2224404"/>
          <a:ext cx="6646544" cy="413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3944">
                  <a:extLst>
                    <a:ext uri="{9D8B030D-6E8A-4147-A177-3AD203B41FA5}">
                      <a16:colId xmlns:a16="http://schemas.microsoft.com/office/drawing/2014/main" val="1348302248"/>
                    </a:ext>
                  </a:extLst>
                </a:gridCol>
                <a:gridCol w="2025940">
                  <a:extLst>
                    <a:ext uri="{9D8B030D-6E8A-4147-A177-3AD203B41FA5}">
                      <a16:colId xmlns:a16="http://schemas.microsoft.com/office/drawing/2014/main" val="626576389"/>
                    </a:ext>
                  </a:extLst>
                </a:gridCol>
                <a:gridCol w="3196660">
                  <a:extLst>
                    <a:ext uri="{9D8B030D-6E8A-4147-A177-3AD203B41FA5}">
                      <a16:colId xmlns:a16="http://schemas.microsoft.com/office/drawing/2014/main" val="2649809075"/>
                    </a:ext>
                  </a:extLst>
                </a:gridCol>
              </a:tblGrid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Kaleb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Front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HTML, CSS, &amp; JS</a:t>
                      </a:r>
                      <a:endParaRPr lang="en-US" sz="1400" dirty="0">
                        <a:solidFill>
                          <a:schemeClr val="accent4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516"/>
                  </a:ext>
                </a:extLst>
              </a:tr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Braedon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Front End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PowerPoint, Graphs, &amp; 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595825"/>
                  </a:ext>
                </a:extLst>
              </a:tr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Julia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PHP &amp; </a:t>
                      </a:r>
                      <a:r>
                        <a:rPr lang="en-US" dirty="0" err="1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SwaggerHub</a:t>
                      </a:r>
                      <a:endParaRPr lang="en-US" dirty="0">
                        <a:solidFill>
                          <a:schemeClr val="accent4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20229"/>
                  </a:ext>
                </a:extLst>
              </a:tr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Tristan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PHP &amp; </a:t>
                      </a:r>
                      <a:r>
                        <a:rPr lang="en-US" dirty="0" err="1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SwaggerHub</a:t>
                      </a:r>
                      <a:endParaRPr lang="en-US" dirty="0">
                        <a:solidFill>
                          <a:schemeClr val="accent4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117862"/>
                  </a:ext>
                </a:extLst>
              </a:tr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Ege</a:t>
                      </a:r>
                      <a:endParaRPr lang="en-US" dirty="0">
                        <a:solidFill>
                          <a:schemeClr val="accent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Digital Ocean &amp; 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76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Fugaz One" pitchFamily="2" charset="0"/>
              </a:rPr>
              <a:t>Technology Used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Digital Ocean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Hosting Server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&amp; Database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651D-8E27-4952-804A-2D2C0A55A0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SwaggerHub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29DD3-8F5E-43F6-9716-7C33D00A50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API Endpoints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30EFC93-5195-49E7-91E1-75A347D5E4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github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B8742E0-C216-468F-8B77-C0F53FD258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Repository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&amp; Version Control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4E9F7C96-64EE-4251-8329-BA0DE2E3A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86217" y="2080152"/>
            <a:ext cx="3200400" cy="731519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Which cord?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Discord.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7121BC2C-07BA-4499-B811-BF3EAEA78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815" y="2153277"/>
            <a:ext cx="356692" cy="364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6382AC-2E51-4263-8482-39B2353528A9}"/>
              </a:ext>
            </a:extLst>
          </p:cNvPr>
          <p:cNvSpPr txBox="1"/>
          <p:nvPr/>
        </p:nvSpPr>
        <p:spPr>
          <a:xfrm>
            <a:off x="8579167" y="2811671"/>
            <a:ext cx="228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Messaging 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&amp; Organization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8BB4C149-E7F2-4AAB-9F83-98CF0177F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571" y="2152134"/>
            <a:ext cx="382007" cy="364760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3F8BD0C7-2D78-41D3-8919-F900D88B5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039" y="3472179"/>
            <a:ext cx="365760" cy="365760"/>
          </a:xfrm>
          <a:prstGeom prst="rect">
            <a:avLst/>
          </a:prstGeom>
        </p:spPr>
      </p:pic>
      <p:pic>
        <p:nvPicPr>
          <p:cNvPr id="23" name="Picture 22" descr="Logo, icon, company name&#10;&#10;Description automatically generated">
            <a:extLst>
              <a:ext uri="{FF2B5EF4-FFF2-40B4-BE49-F238E27FC236}">
                <a16:creationId xmlns:a16="http://schemas.microsoft.com/office/drawing/2014/main" id="{7C680013-1876-4179-ADD5-845ABDB54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792" y="4850450"/>
            <a:ext cx="382007" cy="36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25CA-13B7-4850-AE75-3654A1D4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gaz One" pitchFamily="2" charset="0"/>
              </a:rPr>
              <a:t>Things That went well :) 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A7BC02EA-B4A0-404D-92C0-68A0FAF5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F7649F29-80EC-4916-B2A0-35A1FE299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44534"/>
              </p:ext>
            </p:extLst>
          </p:nvPr>
        </p:nvGraphicFramePr>
        <p:xfrm>
          <a:off x="914400" y="2221992"/>
          <a:ext cx="10123836" cy="3656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0959">
                  <a:extLst>
                    <a:ext uri="{9D8B030D-6E8A-4147-A177-3AD203B41FA5}">
                      <a16:colId xmlns:a16="http://schemas.microsoft.com/office/drawing/2014/main" val="270064736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588602794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3249776878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1061274794"/>
                    </a:ext>
                  </a:extLst>
                </a:gridCol>
              </a:tblGrid>
              <a:tr h="7551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Databases aren’t built in a day…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Positive Contact!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Read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06533"/>
                  </a:ext>
                </a:extLst>
              </a:tr>
              <a:tr h="29015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But ours was!</a:t>
                      </a:r>
                    </a:p>
                    <a:p>
                      <a:pPr algn="ctr"/>
                      <a:r>
                        <a:rPr 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Ege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 is awesome.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 He made the entire database in day. What a boss.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The communication between group members has been super professional and positive!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The awesome individuals working on API were able to add an endpoint that allows us to see the full details of contacts. Awesome!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2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81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ADCD-6160-47F4-86E5-D00DDB7B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gaz One" pitchFamily="2" charset="0"/>
              </a:rPr>
              <a:t>Things that didn’t go well :(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7246FC1-6A07-427B-A8C4-D19AA4B5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BE0C1D6E-3A36-4946-9842-2547D2443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847328"/>
              </p:ext>
            </p:extLst>
          </p:nvPr>
        </p:nvGraphicFramePr>
        <p:xfrm>
          <a:off x="914400" y="2221992"/>
          <a:ext cx="10123836" cy="3656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0959">
                  <a:extLst>
                    <a:ext uri="{9D8B030D-6E8A-4147-A177-3AD203B41FA5}">
                      <a16:colId xmlns:a16="http://schemas.microsoft.com/office/drawing/2014/main" val="270064736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588602794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3249776878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1061274794"/>
                    </a:ext>
                  </a:extLst>
                </a:gridCol>
              </a:tblGrid>
              <a:tr h="7551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Fashionably 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Trello 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&amp; Goodbye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Oops All API’s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06533"/>
                  </a:ext>
                </a:extLst>
              </a:tr>
              <a:tr h="29015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Our group wasn’t filled until the second week of class… Bummer!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We started a Trello board that was last seen with one post.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 Some scholars claim it may still exist buried beneath the sands of 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Originally we intended for only three API’s to exist. Now there’s upwards of seven!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This had a significant impact on our plans for the project.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2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38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834" y="898525"/>
            <a:ext cx="6800850" cy="76926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Fugaz One" pitchFamily="2" charset="0"/>
              </a:rPr>
              <a:t>Gant chart – initial idea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D7A9C20-7E0E-4516-9D65-BACAF6A1B6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490717"/>
              </p:ext>
            </p:extLst>
          </p:nvPr>
        </p:nvGraphicFramePr>
        <p:xfrm>
          <a:off x="4200939" y="1668463"/>
          <a:ext cx="7379556" cy="429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9601200" imgH="5829300" progId="AcroExch.Document.DC">
                  <p:embed/>
                </p:oleObj>
              </mc:Choice>
              <mc:Fallback>
                <p:oleObj name="Acrobat Document" r:id="rId2" imgW="9601200" imgH="58293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00939" y="1668463"/>
                        <a:ext cx="7379556" cy="429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834" y="898525"/>
            <a:ext cx="6800850" cy="76926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Fugaz One" pitchFamily="2" charset="0"/>
              </a:rPr>
              <a:t>Gant chart – Final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39B6FCD-13EC-45A7-A1ED-4DDD3249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940" y="1668462"/>
            <a:ext cx="7379556" cy="429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0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2091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Fugaz One" pitchFamily="2" charset="0"/>
              </a:rPr>
              <a:t>Entity Relationship </a:t>
            </a:r>
            <a:r>
              <a:rPr lang="en-US" sz="3200" dirty="0">
                <a:latin typeface="Fugaz One" pitchFamily="2" charset="0"/>
              </a:rPr>
              <a:t>Diagram</a:t>
            </a:r>
            <a:r>
              <a:rPr lang="en-US" sz="3600" dirty="0">
                <a:latin typeface="Fugaz One" pitchFamily="2" charset="0"/>
              </a:rPr>
              <a:t> (ERD)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E2C88B6-B813-4F26-8443-0F9BA48F2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9" y="1466792"/>
            <a:ext cx="6069321" cy="539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2DFF-4DCE-415C-AD5A-11822C67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Fugaz One"/>
              </a:rPr>
              <a:t>Use case diagram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460FE94-3B23-4973-9A6B-87BB1B39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61120F5D-B4BB-4BEB-9A46-3D550B153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115" y="1776464"/>
            <a:ext cx="8079129" cy="418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CDCE58-E008-4D50-B18E-ADC19CB29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3436</TotalTime>
  <Words>452</Words>
  <Application>Microsoft Office PowerPoint</Application>
  <PresentationFormat>Widescreen</PresentationFormat>
  <Paragraphs>131</Paragraphs>
  <Slides>14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Calibri</vt:lpstr>
      <vt:lpstr>Century Schoolbook</vt:lpstr>
      <vt:lpstr>Fugaz One</vt:lpstr>
      <vt:lpstr>Office Theme</vt:lpstr>
      <vt:lpstr>Acrobat Document</vt:lpstr>
      <vt:lpstr>Contact Manager</vt:lpstr>
      <vt:lpstr>ABOUT US</vt:lpstr>
      <vt:lpstr>Technology Used</vt:lpstr>
      <vt:lpstr>Things That went well :) </vt:lpstr>
      <vt:lpstr>Things that didn’t go well :(</vt:lpstr>
      <vt:lpstr>Gant chart – initial idea</vt:lpstr>
      <vt:lpstr>Gant chart – Final</vt:lpstr>
      <vt:lpstr>Entity Relationship Diagram (ERD)</vt:lpstr>
      <vt:lpstr>Use case diagram</vt:lpstr>
      <vt:lpstr>Database</vt:lpstr>
      <vt:lpstr>APi</vt:lpstr>
      <vt:lpstr>api</vt:lpstr>
      <vt:lpstr>Demo &amp; Links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</dc:title>
  <dc:creator>Braedon Watkins</dc:creator>
  <cp:lastModifiedBy>Braedon Watkins</cp:lastModifiedBy>
  <cp:revision>64</cp:revision>
  <dcterms:created xsi:type="dcterms:W3CDTF">2021-08-31T02:52:31Z</dcterms:created>
  <dcterms:modified xsi:type="dcterms:W3CDTF">2021-09-20T16:40:29Z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