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5"/>
  </p:notesMasterIdLst>
  <p:sldIdLst>
    <p:sldId id="278" r:id="rId2"/>
    <p:sldId id="280" r:id="rId3"/>
    <p:sldId id="277" r:id="rId4"/>
    <p:sldId id="259" r:id="rId5"/>
    <p:sldId id="261" r:id="rId6"/>
    <p:sldId id="263" r:id="rId7"/>
    <p:sldId id="265" r:id="rId8"/>
    <p:sldId id="264" r:id="rId9"/>
    <p:sldId id="276" r:id="rId10"/>
    <p:sldId id="266" r:id="rId11"/>
    <p:sldId id="267" r:id="rId12"/>
    <p:sldId id="282"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24" autoAdjust="0"/>
  </p:normalViewPr>
  <p:slideViewPr>
    <p:cSldViewPr>
      <p:cViewPr varScale="1">
        <p:scale>
          <a:sx n="81" d="100"/>
          <a:sy n="81" d="100"/>
        </p:scale>
        <p:origin x="156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aledia\OneDrive%20-%20lamar.edu\Lamar%20class\Engineering%20Statistical\project\project%20calculator.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Sheet1!$B$2:$B$34</cx:f>
        <cx:lvl ptCount="33" formatCode="General">
          <cx:pt idx="0">70</cx:pt>
          <cx:pt idx="1">156.40000000000001</cx:pt>
          <cx:pt idx="2">188.90000000000001</cx:pt>
          <cx:pt idx="3">184.30000000000001</cx:pt>
          <cx:pt idx="4">181.5</cx:pt>
          <cx:pt idx="5">188.40000000000001</cx:pt>
          <cx:pt idx="6">191.5</cx:pt>
          <cx:pt idx="7">182.09999999999999</cx:pt>
          <cx:pt idx="8">181.19999999999999</cx:pt>
          <cx:pt idx="9">178.5</cx:pt>
          <cx:pt idx="10">170.90000000000001</cx:pt>
          <cx:pt idx="11">183.59999999999999</cx:pt>
          <cx:pt idx="12">182.40000000000001</cx:pt>
          <cx:pt idx="13">175.40000000000001</cx:pt>
          <cx:pt idx="14">179.30000000000001</cx:pt>
          <cx:pt idx="15">182.80000000000001</cx:pt>
          <cx:pt idx="16">183.30000000000001</cx:pt>
          <cx:pt idx="17">171.30000000000001</cx:pt>
          <cx:pt idx="18">190.80000000000001</cx:pt>
          <cx:pt idx="19">190.90000000000001</cx:pt>
          <cx:pt idx="20">196.80000000000001</cx:pt>
          <cx:pt idx="21">167.80000000000001</cx:pt>
          <cx:pt idx="22">182.19999999999999</cx:pt>
          <cx:pt idx="23">173.30000000000001</cx:pt>
          <cx:pt idx="24">173.30000000000001</cx:pt>
          <cx:pt idx="25">170.40000000000001</cx:pt>
          <cx:pt idx="26">179.19999999999999</cx:pt>
          <cx:pt idx="27">190.90000000000001</cx:pt>
          <cx:pt idx="28">191.09999999999999</cx:pt>
          <cx:pt idx="29">172.30000000000001</cx:pt>
          <cx:pt idx="30">164.5</cx:pt>
          <cx:pt idx="31">130.19999999999999</cx:pt>
          <cx:pt idx="32">81</cx:pt>
        </cx:lvl>
      </cx:numDim>
    </cx:data>
    <cx:data id="1">
      <cx:numDim type="val">
        <cx:f>Sheet1!$C$2:$C$34</cx:f>
        <cx:lvl ptCount="33" formatCode="General">
          <cx:pt idx="0">36.5</cx:pt>
          <cx:pt idx="1">66.799999999999997</cx:pt>
          <cx:pt idx="2">87.099999999999994</cx:pt>
          <cx:pt idx="3">97.299999999999997</cx:pt>
          <cx:pt idx="4">106</cx:pt>
          <cx:pt idx="5">99.5</cx:pt>
          <cx:pt idx="6">98.799999999999997</cx:pt>
          <cx:pt idx="7">95.599999999999994</cx:pt>
          <cx:pt idx="8">93.200000000000003</cx:pt>
          <cx:pt idx="9">83.400000000000006</cx:pt>
          <cx:pt idx="10">85.700000000000003</cx:pt>
          <cx:pt idx="11">98.599999999999994</cx:pt>
          <cx:pt idx="12">94.599999999999994</cx:pt>
          <cx:pt idx="13">99.400000000000006</cx:pt>
          <cx:pt idx="14">92.700000000000003</cx:pt>
          <cx:pt idx="15">86.799999999999997</cx:pt>
          <cx:pt idx="16">105.2</cx:pt>
          <cx:pt idx="17">92.799999999999997</cx:pt>
          <cx:pt idx="18">97.599999999999994</cx:pt>
          <cx:pt idx="19">108.59999999999999</cx:pt>
          <cx:pt idx="20">99.299999999999997</cx:pt>
          <cx:pt idx="21">86.099999999999994</cx:pt>
          <cx:pt idx="22">97.400000000000006</cx:pt>
          <cx:pt idx="23">94.599999999999994</cx:pt>
          <cx:pt idx="24">85.099999999999994</cx:pt>
          <cx:pt idx="25">85.700000000000003</cx:pt>
          <cx:pt idx="26">82.099999999999994</cx:pt>
          <cx:pt idx="27">83.900000000000006</cx:pt>
          <cx:pt idx="28">97</cx:pt>
          <cx:pt idx="29">85.700000000000003</cx:pt>
          <cx:pt idx="30">89.900000000000006</cx:pt>
          <cx:pt idx="31">69.799999999999997</cx:pt>
          <cx:pt idx="32">44.100000000000001</cx:pt>
        </cx:lvl>
      </cx:numDim>
    </cx:data>
  </cx:chartData>
  <cx:chart>
    <cx:title pos="t" align="ctr" overlay="0">
      <cx:txPr>
        <a:bodyPr spcFirstLastPara="1" vertOverflow="ellipsis" horzOverflow="overflow" wrap="square" lIns="0" tIns="0" rIns="0" bIns="0" anchor="ctr" anchorCtr="1"/>
        <a:lstStyle/>
        <a:p>
          <a:pPr algn="ctr" rtl="0">
            <a:defRPr/>
          </a:pPr>
          <a:endParaRPr lang="en-US" sz="1400" b="0" i="0" u="none" strike="noStrike" baseline="0">
            <a:solidFill>
              <a:sysClr val="windowText" lastClr="000000">
                <a:lumMod val="65000"/>
                <a:lumOff val="35000"/>
              </a:sysClr>
            </a:solidFill>
            <a:latin typeface="Calibri" panose="020F0502020204030204"/>
          </a:endParaRPr>
        </a:p>
      </cx:txPr>
    </cx:title>
    <cx:plotArea>
      <cx:plotAreaRegion>
        <cx:series layoutId="boxWhisker" uniqueId="{70673771-B791-48F0-8ADE-E681342B8775}">
          <cx:tx>
            <cx:txData>
              <cx:f>Sheet1!$B$1</cx:f>
              <cx:v>Photon flux in water</cx:v>
            </cx:txData>
          </cx:tx>
          <cx:dataId val="0"/>
          <cx:layoutPr>
            <cx:visibility meanLine="0" meanMarker="1" nonoutliers="0" outliers="1"/>
            <cx:statistics quartileMethod="inclusive"/>
          </cx:layoutPr>
        </cx:series>
        <cx:series layoutId="boxWhisker" uniqueId="{91CFDFDF-6084-4EFE-BD2B-4FDF28D0D67A}">
          <cx:tx>
            <cx:txData>
              <cx:f>Sheet1!$C$1</cx:f>
              <cx:v>Photon flux in culture of algae</cx:v>
            </cx:txData>
          </cx:tx>
          <cx:dataId val="1"/>
          <cx:layoutPr>
            <cx:visibility meanLine="0" meanMarker="1" nonoutliers="0" outliers="1"/>
            <cx:statistics quartileMethod="inclusive"/>
          </cx:layoutPr>
        </cx:series>
      </cx:plotAreaRegion>
      <cx:axis id="0">
        <cx:catScaling gapWidth="1"/>
        <cx:tickLabels/>
      </cx:axis>
      <cx:axis id="1">
        <cx:valScaling max="200" min="30"/>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6880A-486A-4C51-97EE-B353BBF3537E}" type="datetimeFigureOut">
              <a:rPr lang="en-US" smtClean="0"/>
              <a:t>3/12/2023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15AC6A-8C0B-4F22-AAD6-7511B9979478}" type="slidenum">
              <a:rPr lang="en-US" smtClean="0"/>
              <a:t>‹#›</a:t>
            </a:fld>
            <a:endParaRPr lang="en-US"/>
          </a:p>
        </p:txBody>
      </p:sp>
    </p:spTree>
    <p:extLst>
      <p:ext uri="{BB962C8B-B14F-4D97-AF65-F5344CB8AC3E}">
        <p14:creationId xmlns:p14="http://schemas.microsoft.com/office/powerpoint/2010/main" val="344744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D550-57CA-4921-AD5A-4D52A398C08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CF7C6F9-4E4D-450F-9884-47E6E2A20D9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FD071D1-2E4A-475C-868A-9866F510053F}"/>
              </a:ext>
            </a:extLst>
          </p:cNvPr>
          <p:cNvSpPr>
            <a:spLocks noGrp="1"/>
          </p:cNvSpPr>
          <p:nvPr>
            <p:ph type="dt" sz="half" idx="10"/>
          </p:nvPr>
        </p:nvSpPr>
        <p:spPr/>
        <p:txBody>
          <a:bodyPr/>
          <a:lstStyle/>
          <a:p>
            <a:fld id="{3E687021-1C0A-4FE4-964B-6405D7540ADC}" type="datetime1">
              <a:rPr lang="en-US" smtClean="0"/>
              <a:t>3/12/2023</a:t>
            </a:fld>
            <a:endParaRPr lang="en-US"/>
          </a:p>
        </p:txBody>
      </p:sp>
      <p:sp>
        <p:nvSpPr>
          <p:cNvPr id="5" name="Footer Placeholder 4">
            <a:extLst>
              <a:ext uri="{FF2B5EF4-FFF2-40B4-BE49-F238E27FC236}">
                <a16:creationId xmlns:a16="http://schemas.microsoft.com/office/drawing/2014/main" id="{5375459D-314D-41A9-8672-1F8447286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A1ED8-A01B-4EB4-9C66-D5C536889133}"/>
              </a:ext>
            </a:extLst>
          </p:cNvPr>
          <p:cNvSpPr>
            <a:spLocks noGrp="1"/>
          </p:cNvSpPr>
          <p:nvPr>
            <p:ph type="sldNum" sz="quarter" idx="12"/>
          </p:nvPr>
        </p:nvSpPr>
        <p:spPr/>
        <p:txBody>
          <a:bodyPr/>
          <a:lstStyle/>
          <a:p>
            <a:fld id="{83B4C395-3329-44DD-9AAB-52EB3516C7A1}" type="slidenum">
              <a:rPr lang="en-US" smtClean="0"/>
              <a:t>‹#›</a:t>
            </a:fld>
            <a:endParaRPr lang="en-US"/>
          </a:p>
        </p:txBody>
      </p:sp>
    </p:spTree>
    <p:extLst>
      <p:ext uri="{BB962C8B-B14F-4D97-AF65-F5344CB8AC3E}">
        <p14:creationId xmlns:p14="http://schemas.microsoft.com/office/powerpoint/2010/main" val="390338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90CA-8418-44A0-AA11-83CDDEB3C6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8DD883-ABA8-4B1A-A55F-6D11EE72B6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2AD7C-417A-4F71-81C5-D6EE48F1991D}"/>
              </a:ext>
            </a:extLst>
          </p:cNvPr>
          <p:cNvSpPr>
            <a:spLocks noGrp="1"/>
          </p:cNvSpPr>
          <p:nvPr>
            <p:ph type="dt" sz="half" idx="10"/>
          </p:nvPr>
        </p:nvSpPr>
        <p:spPr/>
        <p:txBody>
          <a:bodyPr/>
          <a:lstStyle/>
          <a:p>
            <a:fld id="{69C3515E-A688-4F54-AE3A-5FBEFF99448D}" type="datetime1">
              <a:rPr lang="en-US" smtClean="0"/>
              <a:t>3/12/2023</a:t>
            </a:fld>
            <a:endParaRPr lang="en-US"/>
          </a:p>
        </p:txBody>
      </p:sp>
      <p:sp>
        <p:nvSpPr>
          <p:cNvPr id="5" name="Footer Placeholder 4">
            <a:extLst>
              <a:ext uri="{FF2B5EF4-FFF2-40B4-BE49-F238E27FC236}">
                <a16:creationId xmlns:a16="http://schemas.microsoft.com/office/drawing/2014/main" id="{65389A7E-3FEB-4DCB-96B1-9FC7A2ECC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49CAC-E1AE-4479-8A3C-2B1A30D93EB8}"/>
              </a:ext>
            </a:extLst>
          </p:cNvPr>
          <p:cNvSpPr>
            <a:spLocks noGrp="1"/>
          </p:cNvSpPr>
          <p:nvPr>
            <p:ph type="sldNum" sz="quarter" idx="12"/>
          </p:nvPr>
        </p:nvSpPr>
        <p:spPr/>
        <p:txBody>
          <a:bodyPr/>
          <a:lstStyle/>
          <a:p>
            <a:fld id="{83B4C395-3329-44DD-9AAB-52EB3516C7A1}" type="slidenum">
              <a:rPr lang="en-US" smtClean="0"/>
              <a:t>‹#›</a:t>
            </a:fld>
            <a:endParaRPr lang="en-US"/>
          </a:p>
        </p:txBody>
      </p:sp>
    </p:spTree>
    <p:extLst>
      <p:ext uri="{BB962C8B-B14F-4D97-AF65-F5344CB8AC3E}">
        <p14:creationId xmlns:p14="http://schemas.microsoft.com/office/powerpoint/2010/main" val="103060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F0985-DBD4-4F29-A37D-E2D07A0EC6E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A49F6D-80F2-40E1-9B37-6B4FE2C81E02}"/>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47181-65F0-4BB2-B250-929345BD25B3}"/>
              </a:ext>
            </a:extLst>
          </p:cNvPr>
          <p:cNvSpPr>
            <a:spLocks noGrp="1"/>
          </p:cNvSpPr>
          <p:nvPr>
            <p:ph type="dt" sz="half" idx="10"/>
          </p:nvPr>
        </p:nvSpPr>
        <p:spPr/>
        <p:txBody>
          <a:bodyPr/>
          <a:lstStyle/>
          <a:p>
            <a:fld id="{FF92839B-B174-4C73-B3BB-D9887DBD9D0E}" type="datetime1">
              <a:rPr lang="en-US" smtClean="0"/>
              <a:t>3/12/2023</a:t>
            </a:fld>
            <a:endParaRPr lang="en-US"/>
          </a:p>
        </p:txBody>
      </p:sp>
      <p:sp>
        <p:nvSpPr>
          <p:cNvPr id="5" name="Footer Placeholder 4">
            <a:extLst>
              <a:ext uri="{FF2B5EF4-FFF2-40B4-BE49-F238E27FC236}">
                <a16:creationId xmlns:a16="http://schemas.microsoft.com/office/drawing/2014/main" id="{C4BFDBAB-5864-4409-92D6-85F7D4D41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D742B-DDA7-4445-BB26-4AC912690085}"/>
              </a:ext>
            </a:extLst>
          </p:cNvPr>
          <p:cNvSpPr>
            <a:spLocks noGrp="1"/>
          </p:cNvSpPr>
          <p:nvPr>
            <p:ph type="sldNum" sz="quarter" idx="12"/>
          </p:nvPr>
        </p:nvSpPr>
        <p:spPr/>
        <p:txBody>
          <a:bodyPr/>
          <a:lstStyle/>
          <a:p>
            <a:fld id="{83B4C395-3329-44DD-9AAB-52EB3516C7A1}" type="slidenum">
              <a:rPr lang="en-US" smtClean="0"/>
              <a:t>‹#›</a:t>
            </a:fld>
            <a:endParaRPr lang="en-US"/>
          </a:p>
        </p:txBody>
      </p:sp>
    </p:spTree>
    <p:extLst>
      <p:ext uri="{BB962C8B-B14F-4D97-AF65-F5344CB8AC3E}">
        <p14:creationId xmlns:p14="http://schemas.microsoft.com/office/powerpoint/2010/main" val="81019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209A-5B6C-49BA-81DD-6B0760DB2F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DE44F-18CD-4AC5-9658-F3899CA8B6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1BF3C-DD24-4F27-B782-EDB7449BC72E}"/>
              </a:ext>
            </a:extLst>
          </p:cNvPr>
          <p:cNvSpPr>
            <a:spLocks noGrp="1"/>
          </p:cNvSpPr>
          <p:nvPr>
            <p:ph type="dt" sz="half" idx="10"/>
          </p:nvPr>
        </p:nvSpPr>
        <p:spPr/>
        <p:txBody>
          <a:bodyPr/>
          <a:lstStyle/>
          <a:p>
            <a:fld id="{07DE0186-65AC-450F-B886-518332351289}" type="datetime1">
              <a:rPr lang="en-US" smtClean="0"/>
              <a:t>3/12/2023</a:t>
            </a:fld>
            <a:endParaRPr lang="en-US"/>
          </a:p>
        </p:txBody>
      </p:sp>
      <p:sp>
        <p:nvSpPr>
          <p:cNvPr id="5" name="Footer Placeholder 4">
            <a:extLst>
              <a:ext uri="{FF2B5EF4-FFF2-40B4-BE49-F238E27FC236}">
                <a16:creationId xmlns:a16="http://schemas.microsoft.com/office/drawing/2014/main" id="{2D0C3C89-5E69-4A48-8D49-D3B38147F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2879B-DAB9-4EAD-9785-1A434F008FF4}"/>
              </a:ext>
            </a:extLst>
          </p:cNvPr>
          <p:cNvSpPr>
            <a:spLocks noGrp="1"/>
          </p:cNvSpPr>
          <p:nvPr>
            <p:ph type="sldNum" sz="quarter" idx="12"/>
          </p:nvPr>
        </p:nvSpPr>
        <p:spPr/>
        <p:txBody>
          <a:bodyPr/>
          <a:lstStyle/>
          <a:p>
            <a:fld id="{83B4C395-3329-44DD-9AAB-52EB3516C7A1}" type="slidenum">
              <a:rPr lang="en-US" smtClean="0"/>
              <a:t>‹#›</a:t>
            </a:fld>
            <a:endParaRPr lang="en-US"/>
          </a:p>
        </p:txBody>
      </p:sp>
    </p:spTree>
    <p:extLst>
      <p:ext uri="{BB962C8B-B14F-4D97-AF65-F5344CB8AC3E}">
        <p14:creationId xmlns:p14="http://schemas.microsoft.com/office/powerpoint/2010/main" val="119730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45A3-0FC0-4AE5-973C-5794AA27708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0240F93-4165-44D2-9D39-F30AA35E7C7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FB9D38-0603-4596-AC43-2CE0733C45A3}"/>
              </a:ext>
            </a:extLst>
          </p:cNvPr>
          <p:cNvSpPr>
            <a:spLocks noGrp="1"/>
          </p:cNvSpPr>
          <p:nvPr>
            <p:ph type="dt" sz="half" idx="10"/>
          </p:nvPr>
        </p:nvSpPr>
        <p:spPr/>
        <p:txBody>
          <a:bodyPr/>
          <a:lstStyle/>
          <a:p>
            <a:fld id="{8458F37A-3C5B-4BED-8044-35916AB5251D}" type="datetime1">
              <a:rPr lang="en-US" smtClean="0"/>
              <a:t>3/12/2023</a:t>
            </a:fld>
            <a:endParaRPr lang="en-US"/>
          </a:p>
        </p:txBody>
      </p:sp>
      <p:sp>
        <p:nvSpPr>
          <p:cNvPr id="5" name="Footer Placeholder 4">
            <a:extLst>
              <a:ext uri="{FF2B5EF4-FFF2-40B4-BE49-F238E27FC236}">
                <a16:creationId xmlns:a16="http://schemas.microsoft.com/office/drawing/2014/main" id="{8193428C-B2AF-4AB2-AFE9-C8C8F7FA7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4E442-819F-47D1-8BBD-64C56B382BFE}"/>
              </a:ext>
            </a:extLst>
          </p:cNvPr>
          <p:cNvSpPr>
            <a:spLocks noGrp="1"/>
          </p:cNvSpPr>
          <p:nvPr>
            <p:ph type="sldNum" sz="quarter" idx="12"/>
          </p:nvPr>
        </p:nvSpPr>
        <p:spPr/>
        <p:txBody>
          <a:bodyPr/>
          <a:lstStyle/>
          <a:p>
            <a:fld id="{83B4C395-3329-44DD-9AAB-52EB3516C7A1}" type="slidenum">
              <a:rPr lang="en-US" smtClean="0"/>
              <a:t>‹#›</a:t>
            </a:fld>
            <a:endParaRPr lang="en-US"/>
          </a:p>
        </p:txBody>
      </p:sp>
    </p:spTree>
    <p:extLst>
      <p:ext uri="{BB962C8B-B14F-4D97-AF65-F5344CB8AC3E}">
        <p14:creationId xmlns:p14="http://schemas.microsoft.com/office/powerpoint/2010/main" val="220611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DD3A-7CA2-492E-B4E5-3664D747AC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7DFF9-4267-4487-A493-69DE945C6875}"/>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3E52B-4A78-4A4F-9422-C3340F5D59D8}"/>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F52F22-3697-4CE1-89E7-9D7979A425FD}"/>
              </a:ext>
            </a:extLst>
          </p:cNvPr>
          <p:cNvSpPr>
            <a:spLocks noGrp="1"/>
          </p:cNvSpPr>
          <p:nvPr>
            <p:ph type="dt" sz="half" idx="10"/>
          </p:nvPr>
        </p:nvSpPr>
        <p:spPr/>
        <p:txBody>
          <a:bodyPr/>
          <a:lstStyle/>
          <a:p>
            <a:fld id="{D20982A2-1CA8-4961-9220-27989691CAB3}" type="datetime1">
              <a:rPr lang="en-US" smtClean="0"/>
              <a:t>3/12/2023</a:t>
            </a:fld>
            <a:endParaRPr lang="en-US"/>
          </a:p>
        </p:txBody>
      </p:sp>
      <p:sp>
        <p:nvSpPr>
          <p:cNvPr id="6" name="Footer Placeholder 5">
            <a:extLst>
              <a:ext uri="{FF2B5EF4-FFF2-40B4-BE49-F238E27FC236}">
                <a16:creationId xmlns:a16="http://schemas.microsoft.com/office/drawing/2014/main" id="{CEBDB705-EC91-4318-BFB4-5D8A36539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14E72-FD2F-4E46-96CB-003F5C1F98BF}"/>
              </a:ext>
            </a:extLst>
          </p:cNvPr>
          <p:cNvSpPr>
            <a:spLocks noGrp="1"/>
          </p:cNvSpPr>
          <p:nvPr>
            <p:ph type="sldNum" sz="quarter" idx="12"/>
          </p:nvPr>
        </p:nvSpPr>
        <p:spPr/>
        <p:txBody>
          <a:bodyPr/>
          <a:lstStyle/>
          <a:p>
            <a:fld id="{83B4C395-3329-44DD-9AAB-52EB3516C7A1}" type="slidenum">
              <a:rPr lang="en-US" smtClean="0"/>
              <a:t>‹#›</a:t>
            </a:fld>
            <a:endParaRPr lang="en-US"/>
          </a:p>
        </p:txBody>
      </p:sp>
    </p:spTree>
    <p:extLst>
      <p:ext uri="{BB962C8B-B14F-4D97-AF65-F5344CB8AC3E}">
        <p14:creationId xmlns:p14="http://schemas.microsoft.com/office/powerpoint/2010/main" val="23265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9C2A-1C2A-464B-AC44-064CBFA45D28}"/>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8FFBEF-345A-4D50-AE23-32C6520C0CA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8A821F6-4429-4AEF-8101-CEABD42CC05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1FAE73-1782-4F86-ADE3-6D8CFA2A73A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18432A34-0814-4C76-92F2-474B69BE9ED6}"/>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5FBE45-F378-476A-9C27-2740A091981D}"/>
              </a:ext>
            </a:extLst>
          </p:cNvPr>
          <p:cNvSpPr>
            <a:spLocks noGrp="1"/>
          </p:cNvSpPr>
          <p:nvPr>
            <p:ph type="dt" sz="half" idx="10"/>
          </p:nvPr>
        </p:nvSpPr>
        <p:spPr/>
        <p:txBody>
          <a:bodyPr/>
          <a:lstStyle/>
          <a:p>
            <a:fld id="{506BAD69-F772-41F6-943C-7F6AA7EC19D6}" type="datetime1">
              <a:rPr lang="en-US" smtClean="0"/>
              <a:t>3/12/2023</a:t>
            </a:fld>
            <a:endParaRPr lang="en-US"/>
          </a:p>
        </p:txBody>
      </p:sp>
      <p:sp>
        <p:nvSpPr>
          <p:cNvPr id="8" name="Footer Placeholder 7">
            <a:extLst>
              <a:ext uri="{FF2B5EF4-FFF2-40B4-BE49-F238E27FC236}">
                <a16:creationId xmlns:a16="http://schemas.microsoft.com/office/drawing/2014/main" id="{1E4B8392-B82F-40ED-9CE6-789D8A33D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777B79-7DC7-4065-86D2-437196DE5548}"/>
              </a:ext>
            </a:extLst>
          </p:cNvPr>
          <p:cNvSpPr>
            <a:spLocks noGrp="1"/>
          </p:cNvSpPr>
          <p:nvPr>
            <p:ph type="sldNum" sz="quarter" idx="12"/>
          </p:nvPr>
        </p:nvSpPr>
        <p:spPr/>
        <p:txBody>
          <a:bodyPr/>
          <a:lstStyle/>
          <a:p>
            <a:fld id="{83B4C395-3329-44DD-9AAB-52EB3516C7A1}" type="slidenum">
              <a:rPr lang="en-US" smtClean="0"/>
              <a:t>‹#›</a:t>
            </a:fld>
            <a:endParaRPr lang="en-US"/>
          </a:p>
        </p:txBody>
      </p:sp>
    </p:spTree>
    <p:extLst>
      <p:ext uri="{BB962C8B-B14F-4D97-AF65-F5344CB8AC3E}">
        <p14:creationId xmlns:p14="http://schemas.microsoft.com/office/powerpoint/2010/main" val="29483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775D-4D3B-4F26-A177-37A73E275C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237539-414A-4EA3-83CE-6199B8760977}"/>
              </a:ext>
            </a:extLst>
          </p:cNvPr>
          <p:cNvSpPr>
            <a:spLocks noGrp="1"/>
          </p:cNvSpPr>
          <p:nvPr>
            <p:ph type="dt" sz="half" idx="10"/>
          </p:nvPr>
        </p:nvSpPr>
        <p:spPr/>
        <p:txBody>
          <a:bodyPr/>
          <a:lstStyle/>
          <a:p>
            <a:fld id="{85EC65D9-9A03-4B83-A757-184D4A13C570}" type="datetime1">
              <a:rPr lang="en-US" smtClean="0"/>
              <a:t>3/12/2023</a:t>
            </a:fld>
            <a:endParaRPr lang="en-US"/>
          </a:p>
        </p:txBody>
      </p:sp>
      <p:sp>
        <p:nvSpPr>
          <p:cNvPr id="4" name="Footer Placeholder 3">
            <a:extLst>
              <a:ext uri="{FF2B5EF4-FFF2-40B4-BE49-F238E27FC236}">
                <a16:creationId xmlns:a16="http://schemas.microsoft.com/office/drawing/2014/main" id="{575133F2-9E81-4AC2-A2FF-A441D04267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D6E838-DF61-48EC-AE74-588FDE22CCFA}"/>
              </a:ext>
            </a:extLst>
          </p:cNvPr>
          <p:cNvSpPr>
            <a:spLocks noGrp="1"/>
          </p:cNvSpPr>
          <p:nvPr>
            <p:ph type="sldNum" sz="quarter" idx="12"/>
          </p:nvPr>
        </p:nvSpPr>
        <p:spPr/>
        <p:txBody>
          <a:bodyPr/>
          <a:lstStyle/>
          <a:p>
            <a:fld id="{83B4C395-3329-44DD-9AAB-52EB3516C7A1}" type="slidenum">
              <a:rPr lang="en-US" smtClean="0"/>
              <a:t>‹#›</a:t>
            </a:fld>
            <a:endParaRPr lang="en-US"/>
          </a:p>
        </p:txBody>
      </p:sp>
    </p:spTree>
    <p:extLst>
      <p:ext uri="{BB962C8B-B14F-4D97-AF65-F5344CB8AC3E}">
        <p14:creationId xmlns:p14="http://schemas.microsoft.com/office/powerpoint/2010/main" val="2200085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6194FB-7179-42B8-BC59-CD0CCA4B67E6}"/>
              </a:ext>
            </a:extLst>
          </p:cNvPr>
          <p:cNvSpPr>
            <a:spLocks noGrp="1"/>
          </p:cNvSpPr>
          <p:nvPr>
            <p:ph type="dt" sz="half" idx="10"/>
          </p:nvPr>
        </p:nvSpPr>
        <p:spPr/>
        <p:txBody>
          <a:bodyPr/>
          <a:lstStyle/>
          <a:p>
            <a:fld id="{AF44B6B9-A712-42F4-BB54-77C27380CEBD}" type="datetime1">
              <a:rPr lang="en-US" smtClean="0"/>
              <a:t>3/12/2023</a:t>
            </a:fld>
            <a:endParaRPr lang="en-US"/>
          </a:p>
        </p:txBody>
      </p:sp>
      <p:sp>
        <p:nvSpPr>
          <p:cNvPr id="3" name="Footer Placeholder 2">
            <a:extLst>
              <a:ext uri="{FF2B5EF4-FFF2-40B4-BE49-F238E27FC236}">
                <a16:creationId xmlns:a16="http://schemas.microsoft.com/office/drawing/2014/main" id="{3CBA9C79-C8A5-47B0-9F26-8A89187C39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DB3B4F-16E2-4901-BE4D-E9760315B280}"/>
              </a:ext>
            </a:extLst>
          </p:cNvPr>
          <p:cNvSpPr>
            <a:spLocks noGrp="1"/>
          </p:cNvSpPr>
          <p:nvPr>
            <p:ph type="sldNum" sz="quarter" idx="12"/>
          </p:nvPr>
        </p:nvSpPr>
        <p:spPr/>
        <p:txBody>
          <a:bodyPr/>
          <a:lstStyle/>
          <a:p>
            <a:fld id="{83B4C395-3329-44DD-9AAB-52EB3516C7A1}" type="slidenum">
              <a:rPr lang="en-US" smtClean="0"/>
              <a:t>‹#›</a:t>
            </a:fld>
            <a:endParaRPr lang="en-US"/>
          </a:p>
        </p:txBody>
      </p:sp>
    </p:spTree>
    <p:extLst>
      <p:ext uri="{BB962C8B-B14F-4D97-AF65-F5344CB8AC3E}">
        <p14:creationId xmlns:p14="http://schemas.microsoft.com/office/powerpoint/2010/main" val="345066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9B1B-7F27-4598-88C9-296B49EC1A7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D53498F-0F53-42D5-AB86-4D50A91FDF6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4A5230-2D46-43A1-A39B-9726EB6A40C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CC65311-1980-4E72-A02D-8AF8B10E82F3}"/>
              </a:ext>
            </a:extLst>
          </p:cNvPr>
          <p:cNvSpPr>
            <a:spLocks noGrp="1"/>
          </p:cNvSpPr>
          <p:nvPr>
            <p:ph type="dt" sz="half" idx="10"/>
          </p:nvPr>
        </p:nvSpPr>
        <p:spPr/>
        <p:txBody>
          <a:bodyPr/>
          <a:lstStyle/>
          <a:p>
            <a:fld id="{0AEEEBD0-3688-438C-A22C-9FBE383648D9}" type="datetime1">
              <a:rPr lang="en-US" smtClean="0"/>
              <a:t>3/12/2023</a:t>
            </a:fld>
            <a:endParaRPr lang="en-US"/>
          </a:p>
        </p:txBody>
      </p:sp>
      <p:sp>
        <p:nvSpPr>
          <p:cNvPr id="6" name="Footer Placeholder 5">
            <a:extLst>
              <a:ext uri="{FF2B5EF4-FFF2-40B4-BE49-F238E27FC236}">
                <a16:creationId xmlns:a16="http://schemas.microsoft.com/office/drawing/2014/main" id="{04F5D1FC-E145-4C0A-9B82-CD2E20A22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B1DE2-4DA1-4E37-A444-2715ACF357D5}"/>
              </a:ext>
            </a:extLst>
          </p:cNvPr>
          <p:cNvSpPr>
            <a:spLocks noGrp="1"/>
          </p:cNvSpPr>
          <p:nvPr>
            <p:ph type="sldNum" sz="quarter" idx="12"/>
          </p:nvPr>
        </p:nvSpPr>
        <p:spPr/>
        <p:txBody>
          <a:bodyPr/>
          <a:lstStyle/>
          <a:p>
            <a:fld id="{83B4C395-3329-44DD-9AAB-52EB3516C7A1}" type="slidenum">
              <a:rPr lang="en-US" smtClean="0"/>
              <a:t>‹#›</a:t>
            </a:fld>
            <a:endParaRPr lang="en-US"/>
          </a:p>
        </p:txBody>
      </p:sp>
    </p:spTree>
    <p:extLst>
      <p:ext uri="{BB962C8B-B14F-4D97-AF65-F5344CB8AC3E}">
        <p14:creationId xmlns:p14="http://schemas.microsoft.com/office/powerpoint/2010/main" val="279157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9F4D-BBA4-434F-B976-2BF66AB2703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F9C474-3DB0-48E5-8267-E5D09020D63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AEEBE68-5065-4561-8B16-5F1D091800F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75D5495-831E-42E4-AAE9-C1B93FFA5031}"/>
              </a:ext>
            </a:extLst>
          </p:cNvPr>
          <p:cNvSpPr>
            <a:spLocks noGrp="1"/>
          </p:cNvSpPr>
          <p:nvPr>
            <p:ph type="dt" sz="half" idx="10"/>
          </p:nvPr>
        </p:nvSpPr>
        <p:spPr/>
        <p:txBody>
          <a:bodyPr/>
          <a:lstStyle/>
          <a:p>
            <a:fld id="{877DE28A-6B67-4480-868A-9D6F0964E54F}" type="datetime1">
              <a:rPr lang="en-US" smtClean="0"/>
              <a:t>3/12/2023</a:t>
            </a:fld>
            <a:endParaRPr lang="en-US"/>
          </a:p>
        </p:txBody>
      </p:sp>
      <p:sp>
        <p:nvSpPr>
          <p:cNvPr id="6" name="Footer Placeholder 5">
            <a:extLst>
              <a:ext uri="{FF2B5EF4-FFF2-40B4-BE49-F238E27FC236}">
                <a16:creationId xmlns:a16="http://schemas.microsoft.com/office/drawing/2014/main" id="{3FF1B19F-FB49-492F-BFE4-F94CB4610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6EA45-564D-4526-B292-1E83179F938C}"/>
              </a:ext>
            </a:extLst>
          </p:cNvPr>
          <p:cNvSpPr>
            <a:spLocks noGrp="1"/>
          </p:cNvSpPr>
          <p:nvPr>
            <p:ph type="sldNum" sz="quarter" idx="12"/>
          </p:nvPr>
        </p:nvSpPr>
        <p:spPr/>
        <p:txBody>
          <a:bodyPr/>
          <a:lstStyle/>
          <a:p>
            <a:fld id="{83B4C395-3329-44DD-9AAB-52EB3516C7A1}" type="slidenum">
              <a:rPr lang="en-US" smtClean="0"/>
              <a:t>‹#›</a:t>
            </a:fld>
            <a:endParaRPr lang="en-US"/>
          </a:p>
        </p:txBody>
      </p:sp>
    </p:spTree>
    <p:extLst>
      <p:ext uri="{BB962C8B-B14F-4D97-AF65-F5344CB8AC3E}">
        <p14:creationId xmlns:p14="http://schemas.microsoft.com/office/powerpoint/2010/main" val="355318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E54917-2B43-4425-922C-8F8C5371F92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9B09B7-B766-4031-932B-EF345B84AE4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A2E65-B5ED-4C37-9199-0C7E6FE9C45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049434-9608-4ED2-AB51-D41235760823}" type="datetime1">
              <a:rPr lang="en-US" smtClean="0"/>
              <a:t>3/12/2023</a:t>
            </a:fld>
            <a:endParaRPr lang="en-US"/>
          </a:p>
        </p:txBody>
      </p:sp>
      <p:sp>
        <p:nvSpPr>
          <p:cNvPr id="5" name="Footer Placeholder 4">
            <a:extLst>
              <a:ext uri="{FF2B5EF4-FFF2-40B4-BE49-F238E27FC236}">
                <a16:creationId xmlns:a16="http://schemas.microsoft.com/office/drawing/2014/main" id="{9E1F3F36-D990-4D9B-97DF-CB41348E9E2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FB34DD-F69B-4257-A9A1-67F7971BCCC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B4C395-3329-44DD-9AAB-52EB3516C7A1}" type="slidenum">
              <a:rPr lang="en-US" smtClean="0"/>
              <a:t>‹#›</a:t>
            </a:fld>
            <a:endParaRPr lang="en-US"/>
          </a:p>
        </p:txBody>
      </p:sp>
    </p:spTree>
    <p:extLst>
      <p:ext uri="{BB962C8B-B14F-4D97-AF65-F5344CB8AC3E}">
        <p14:creationId xmlns:p14="http://schemas.microsoft.com/office/powerpoint/2010/main" val="286663721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journal/01410229" TargetMode="External"/><Relationship Id="rId2" Type="http://schemas.openxmlformats.org/officeDocument/2006/relationships/hyperlink" Target="https://www.sciencedirect.com/science/article/pii/S0141022916301107#!" TargetMode="External"/><Relationship Id="rId1" Type="http://schemas.openxmlformats.org/officeDocument/2006/relationships/slideLayout" Target="../slideLayouts/slideLayout2.xml"/><Relationship Id="rId4" Type="http://schemas.openxmlformats.org/officeDocument/2006/relationships/hyperlink" Target="https://www.sciencedirect.com/science/journal/01410229/95/supp/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E3DA-29F0-48B4-836F-1BD1E95A5831}"/>
              </a:ext>
            </a:extLst>
          </p:cNvPr>
          <p:cNvSpPr txBox="1">
            <a:spLocks/>
          </p:cNvSpPr>
          <p:nvPr/>
        </p:nvSpPr>
        <p:spPr>
          <a:xfrm>
            <a:off x="7162800" y="348343"/>
            <a:ext cx="1676400" cy="413657"/>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2000" b="1" dirty="0">
                <a:solidFill>
                  <a:srgbClr val="FF0000"/>
                </a:solidFill>
                <a:latin typeface="+mn-lt"/>
              </a:rPr>
              <a:t>SPRING 2018            </a:t>
            </a:r>
          </a:p>
          <a:p>
            <a:endParaRPr lang="en-US" sz="2000" dirty="0">
              <a:latin typeface="+mn-lt"/>
            </a:endParaRPr>
          </a:p>
        </p:txBody>
      </p:sp>
      <p:sp>
        <p:nvSpPr>
          <p:cNvPr id="3" name="Subtitle 2">
            <a:extLst>
              <a:ext uri="{FF2B5EF4-FFF2-40B4-BE49-F238E27FC236}">
                <a16:creationId xmlns:a16="http://schemas.microsoft.com/office/drawing/2014/main" id="{ADAB6A75-920E-4627-9389-CFC23A12A3A9}"/>
              </a:ext>
            </a:extLst>
          </p:cNvPr>
          <p:cNvSpPr txBox="1">
            <a:spLocks/>
          </p:cNvSpPr>
          <p:nvPr/>
        </p:nvSpPr>
        <p:spPr>
          <a:xfrm>
            <a:off x="762000" y="2548235"/>
            <a:ext cx="7854696" cy="956965"/>
          </a:xfrm>
          <a:prstGeom prst="rect">
            <a:avLst/>
          </a:prstGeom>
        </p:spPr>
        <p:txBody>
          <a:bodyPr>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3200" dirty="0">
                <a:solidFill>
                  <a:srgbClr val="FF0000"/>
                </a:solidFill>
              </a:rPr>
              <a:t>Project Topic: Data Analysis of Absorption of Photon Flux by Algae</a:t>
            </a:r>
          </a:p>
        </p:txBody>
      </p:sp>
      <p:pic>
        <p:nvPicPr>
          <p:cNvPr id="6" name="Picture 5" descr="RÃ©sultats de recherche d'images pour Â«Â lamar university logo downloadÂ Â»">
            <a:extLst>
              <a:ext uri="{FF2B5EF4-FFF2-40B4-BE49-F238E27FC236}">
                <a16:creationId xmlns:a16="http://schemas.microsoft.com/office/drawing/2014/main" id="{F6837B75-81E9-4CCF-AA39-1B9ECD5F4C14}"/>
              </a:ext>
            </a:extLst>
          </p:cNvPr>
          <p:cNvPicPr/>
          <p:nvPr/>
        </p:nvPicPr>
        <p:blipFill rotWithShape="1">
          <a:blip r:embed="rId2">
            <a:extLst>
              <a:ext uri="{28A0092B-C50C-407E-A947-70E740481C1C}">
                <a14:useLocalDpi xmlns:a14="http://schemas.microsoft.com/office/drawing/2010/main" val="0"/>
              </a:ext>
            </a:extLst>
          </a:blip>
          <a:srcRect t="47222"/>
          <a:stretch/>
        </p:blipFill>
        <p:spPr bwMode="auto">
          <a:xfrm>
            <a:off x="327660" y="266700"/>
            <a:ext cx="3329940" cy="723900"/>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0E3F09E1-DA79-4AD6-8F0D-85A28C50CEB4}"/>
              </a:ext>
            </a:extLst>
          </p:cNvPr>
          <p:cNvSpPr txBox="1"/>
          <p:nvPr/>
        </p:nvSpPr>
        <p:spPr>
          <a:xfrm>
            <a:off x="1676400" y="1367135"/>
            <a:ext cx="6172200" cy="461665"/>
          </a:xfrm>
          <a:prstGeom prst="rect">
            <a:avLst/>
          </a:prstGeom>
          <a:noFill/>
        </p:spPr>
        <p:txBody>
          <a:bodyPr wrap="square" rtlCol="0">
            <a:spAutoFit/>
          </a:bodyPr>
          <a:lstStyle/>
          <a:p>
            <a:r>
              <a:rPr lang="en-US" sz="2400" b="1" u="sng" dirty="0">
                <a:solidFill>
                  <a:srgbClr val="0070C0"/>
                </a:solidFill>
              </a:rPr>
              <a:t>Class</a:t>
            </a:r>
            <a:r>
              <a:rPr lang="en-US" sz="2000" b="1" dirty="0">
                <a:solidFill>
                  <a:srgbClr val="0070C0"/>
                </a:solidFill>
              </a:rPr>
              <a:t>: ENGR 5333 Statistical Principles in Engineering</a:t>
            </a:r>
          </a:p>
        </p:txBody>
      </p:sp>
      <p:sp>
        <p:nvSpPr>
          <p:cNvPr id="8" name="TextBox 7">
            <a:extLst>
              <a:ext uri="{FF2B5EF4-FFF2-40B4-BE49-F238E27FC236}">
                <a16:creationId xmlns:a16="http://schemas.microsoft.com/office/drawing/2014/main" id="{10928DA6-D832-4BEF-A4BD-442CBBCFCFE7}"/>
              </a:ext>
            </a:extLst>
          </p:cNvPr>
          <p:cNvSpPr txBox="1"/>
          <p:nvPr/>
        </p:nvSpPr>
        <p:spPr>
          <a:xfrm>
            <a:off x="2514600" y="3943290"/>
            <a:ext cx="4800600" cy="400110"/>
          </a:xfrm>
          <a:prstGeom prst="rect">
            <a:avLst/>
          </a:prstGeom>
          <a:noFill/>
        </p:spPr>
        <p:txBody>
          <a:bodyPr wrap="square" rtlCol="0">
            <a:spAutoFit/>
          </a:bodyPr>
          <a:lstStyle/>
          <a:p>
            <a:pPr algn="ctr"/>
            <a:r>
              <a:rPr lang="en-US" sz="2000" b="1" u="sng" dirty="0">
                <a:solidFill>
                  <a:schemeClr val="accent1"/>
                </a:solidFill>
              </a:rPr>
              <a:t>Teacher</a:t>
            </a:r>
            <a:r>
              <a:rPr lang="en-US" sz="2000" b="1" dirty="0">
                <a:solidFill>
                  <a:schemeClr val="accent1"/>
                </a:solidFill>
              </a:rPr>
              <a:t>: </a:t>
            </a:r>
            <a:r>
              <a:rPr lang="en-US" sz="2000" b="1" dirty="0" err="1">
                <a:solidFill>
                  <a:schemeClr val="accent1"/>
                </a:solidFill>
              </a:rPr>
              <a:t>Dr</a:t>
            </a:r>
            <a:r>
              <a:rPr lang="en-US" sz="2000" b="1" dirty="0">
                <a:solidFill>
                  <a:schemeClr val="accent1"/>
                </a:solidFill>
              </a:rPr>
              <a:t> </a:t>
            </a:r>
            <a:r>
              <a:rPr lang="en-US" sz="2000" b="1" dirty="0" err="1">
                <a:solidFill>
                  <a:schemeClr val="accent1"/>
                </a:solidFill>
              </a:rPr>
              <a:t>Xinyu</a:t>
            </a:r>
            <a:r>
              <a:rPr lang="en-US" sz="2000" b="1" dirty="0">
                <a:solidFill>
                  <a:schemeClr val="accent1"/>
                </a:solidFill>
              </a:rPr>
              <a:t> Liu, Associate Professor</a:t>
            </a:r>
          </a:p>
        </p:txBody>
      </p:sp>
      <p:sp>
        <p:nvSpPr>
          <p:cNvPr id="9" name="Subtitle 2">
            <a:extLst>
              <a:ext uri="{FF2B5EF4-FFF2-40B4-BE49-F238E27FC236}">
                <a16:creationId xmlns:a16="http://schemas.microsoft.com/office/drawing/2014/main" id="{07B0DF14-B786-4AEE-994D-CA3CF7F42BC4}"/>
              </a:ext>
            </a:extLst>
          </p:cNvPr>
          <p:cNvSpPr txBox="1">
            <a:spLocks/>
          </p:cNvSpPr>
          <p:nvPr/>
        </p:nvSpPr>
        <p:spPr>
          <a:xfrm>
            <a:off x="2209800" y="4781490"/>
            <a:ext cx="6261100" cy="1524000"/>
          </a:xfrm>
          <a:prstGeom prst="rect">
            <a:avLst/>
          </a:prstGeom>
        </p:spPr>
        <p:txBody>
          <a:bodyPr vert="horz" wrap="square" lIns="0" rIns="18288">
            <a:noAutofit/>
          </a:bodyPr>
          <a:lstStyle/>
          <a:p>
            <a:pPr marL="0" marR="0">
              <a:spcBef>
                <a:spcPts val="0"/>
              </a:spcBef>
              <a:spcAft>
                <a:spcPts val="0"/>
              </a:spcAft>
            </a:pPr>
            <a:r>
              <a:rPr lang="en-US" sz="1600" b="1" u="sng"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Members of Group 10: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Kaledia Paul Ouattara</a:t>
            </a:r>
            <a:r>
              <a:rPr lang="en-US" sz="16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Master in Chemical Engineering</a:t>
            </a:r>
          </a:p>
          <a:p>
            <a:r>
              <a:rPr lang="en-US" sz="16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Master in Electrical Engineering</a:t>
            </a:r>
          </a:p>
          <a:p>
            <a:r>
              <a:rPr lang="en-US" sz="16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Master in Electrical Engineering  </a:t>
            </a:r>
            <a:endParaRPr lang="en-US" sz="1200" dirty="0">
              <a:effectLst/>
              <a:latin typeface="Times New Roman" panose="02020603050405020304" pitchFamily="18" charset="0"/>
              <a:ea typeface="Times New Roman" panose="02020603050405020304" pitchFamily="18" charset="0"/>
            </a:endParaRPr>
          </a:p>
          <a:p>
            <a:r>
              <a:rPr lang="en-US" sz="16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Master in Electrical Engineering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52308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2B4672-B9AC-4448-8CFB-15216230A494}"/>
              </a:ext>
            </a:extLst>
          </p:cNvPr>
          <p:cNvSpPr>
            <a:spLocks noGrp="1"/>
          </p:cNvSpPr>
          <p:nvPr>
            <p:ph type="sldNum" sz="quarter" idx="12"/>
          </p:nvPr>
        </p:nvSpPr>
        <p:spPr/>
        <p:txBody>
          <a:bodyPr/>
          <a:lstStyle/>
          <a:p>
            <a:fld id="{83B4C395-3329-44DD-9AAB-52EB3516C7A1}" type="slidenum">
              <a:rPr lang="en-US" smtClean="0"/>
              <a:t>10</a:t>
            </a:fld>
            <a:endParaRPr lang="en-US"/>
          </a:p>
        </p:txBody>
      </p:sp>
      <p:sp>
        <p:nvSpPr>
          <p:cNvPr id="8" name="Rectangle 7">
            <a:extLst>
              <a:ext uri="{FF2B5EF4-FFF2-40B4-BE49-F238E27FC236}">
                <a16:creationId xmlns:a16="http://schemas.microsoft.com/office/drawing/2014/main" id="{77195B4F-9EE2-4C37-9B15-88FFF802EC0A}"/>
              </a:ext>
            </a:extLst>
          </p:cNvPr>
          <p:cNvSpPr/>
          <p:nvPr/>
        </p:nvSpPr>
        <p:spPr>
          <a:xfrm>
            <a:off x="107343" y="152400"/>
            <a:ext cx="3691267" cy="327141"/>
          </a:xfrm>
          <a:prstGeom prst="rect">
            <a:avLst/>
          </a:prstGeom>
        </p:spPr>
        <p:txBody>
          <a:bodyPr wrap="none">
            <a:spAutoFit/>
          </a:bodyPr>
          <a:lstStyle/>
          <a:p>
            <a:pPr algn="just">
              <a:lnSpc>
                <a:spcPct val="107000"/>
              </a:lnSpc>
              <a:spcAft>
                <a:spcPts val="800"/>
              </a:spcAft>
            </a:pPr>
            <a:r>
              <a:rPr lang="en-US" sz="15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Table 7</a:t>
            </a:r>
            <a:r>
              <a:rPr lang="en-US" sz="15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Results of simple linear regression</a:t>
            </a:r>
            <a:endParaRPr lang="en-US" sz="15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B8F6A4FF-ABBF-4538-8186-A31632B8A6B1}"/>
              </a:ext>
            </a:extLst>
          </p:cNvPr>
          <p:cNvPicPr/>
          <p:nvPr/>
        </p:nvPicPr>
        <p:blipFill rotWithShape="1">
          <a:blip r:embed="rId2">
            <a:extLst>
              <a:ext uri="{28A0092B-C50C-407E-A947-70E740481C1C}">
                <a14:useLocalDpi xmlns:a14="http://schemas.microsoft.com/office/drawing/2010/main" val="0"/>
              </a:ext>
            </a:extLst>
          </a:blip>
          <a:srcRect b="9224"/>
          <a:stretch/>
        </p:blipFill>
        <p:spPr bwMode="auto">
          <a:xfrm>
            <a:off x="152400" y="463895"/>
            <a:ext cx="8763000" cy="4842399"/>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68EAEFC-B77C-4288-9132-AE1A3FC57FC8}"/>
                  </a:ext>
                </a:extLst>
              </p:cNvPr>
              <p:cNvSpPr/>
              <p:nvPr/>
            </p:nvSpPr>
            <p:spPr>
              <a:xfrm>
                <a:off x="76200" y="5306295"/>
                <a:ext cx="8763000" cy="1170705"/>
              </a:xfrm>
              <a:prstGeom prst="rect">
                <a:avLst/>
              </a:prstGeom>
            </p:spPr>
            <p:txBody>
              <a:bodyPr wrap="square">
                <a:spAutoFit/>
              </a:bodyPr>
              <a:lstStyle/>
              <a:p>
                <a:pPr algn="just">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The results of simple linear regression show that: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inherit"/>
                  <a:buChar char="-"/>
                </a:pPr>
                <a:r>
                  <a:rPr lang="en-US" sz="1500" b="1" dirty="0">
                    <a:latin typeface="Times New Roman" panose="02020603050405020304" pitchFamily="18" charset="0"/>
                    <a:ea typeface="Times New Roman" panose="02020603050405020304" pitchFamily="18" charset="0"/>
                    <a:cs typeface="Courier New" panose="02070309020205020404" pitchFamily="49" charset="0"/>
                  </a:rPr>
                  <a:t>The model is: </a:t>
                </a:r>
                <a14:m>
                  <m:oMath xmlns:m="http://schemas.openxmlformats.org/officeDocument/2006/math">
                    <m:r>
                      <a:rPr lang="en-US" sz="1500" b="1"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𝒀</m:t>
                    </m:r>
                    <m:r>
                      <a:rPr lang="en-US" sz="1500" b="1"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1500" b="1"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𝟏</m:t>
                    </m:r>
                    <m:r>
                      <a:rPr lang="en-US" sz="1500" b="1"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1500" b="1"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𝟏𝟕𝟐</m:t>
                    </m:r>
                    <m:r>
                      <a:rPr lang="en-US" sz="1500" b="1"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1500" b="1"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𝟏𝟎</m:t>
                    </m:r>
                    <m:r>
                      <a:rPr lang="en-US" sz="1500" b="1"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1500" b="1"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𝟖𝟗𝟖</m:t>
                    </m:r>
                    <m:r>
                      <a:rPr lang="en-US" sz="1500" b="1"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500" b="1"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𝑿</m:t>
                    </m:r>
                  </m:oMath>
                </a14:m>
                <a:r>
                  <a:rPr lang="en-US" sz="1500" b="1" dirty="0">
                    <a:solidFill>
                      <a:srgbClr val="FF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sz="1500" b="1" dirty="0">
                    <a:latin typeface="Times New Roman" panose="02020603050405020304" pitchFamily="18" charset="0"/>
                    <a:ea typeface="Times New Roman" panose="02020603050405020304" pitchFamily="18" charset="0"/>
                    <a:cs typeface="Courier New" panose="02070309020205020404" pitchFamily="49" charset="0"/>
                  </a:rPr>
                  <a:t>; the slope is </a:t>
                </a:r>
                <a:r>
                  <a:rPr lang="en-US" sz="1500" b="1" dirty="0">
                    <a:solidFill>
                      <a:schemeClr val="accent1"/>
                    </a:solidFill>
                    <a:latin typeface="Times New Roman" panose="02020603050405020304" pitchFamily="18" charset="0"/>
                    <a:ea typeface="Times New Roman" panose="02020603050405020304" pitchFamily="18" charset="0"/>
                    <a:cs typeface="Courier New" panose="02070309020205020404" pitchFamily="49" charset="0"/>
                  </a:rPr>
                  <a:t>positive</a:t>
                </a:r>
                <a:r>
                  <a:rPr lang="en-US" sz="1500" b="1" dirty="0">
                    <a:latin typeface="Times New Roman" panose="02020603050405020304" pitchFamily="18" charset="0"/>
                    <a:ea typeface="Times New Roman" panose="02020603050405020304" pitchFamily="18" charset="0"/>
                    <a:cs typeface="Courier New" panose="02070309020205020404" pitchFamily="49" charset="0"/>
                  </a:rPr>
                  <a:t>, so the </a:t>
                </a:r>
                <a:r>
                  <a:rPr lang="en-US" sz="1500" b="1" dirty="0">
                    <a:solidFill>
                      <a:srgbClr val="0070C0"/>
                    </a:solidFill>
                    <a:latin typeface="Times New Roman" panose="02020603050405020304" pitchFamily="18" charset="0"/>
                    <a:ea typeface="Times New Roman" panose="02020603050405020304" pitchFamily="18" charset="0"/>
                    <a:cs typeface="Courier New" panose="02070309020205020404" pitchFamily="49" charset="0"/>
                  </a:rPr>
                  <a:t>efficiency of algae increases </a:t>
                </a:r>
                <a:r>
                  <a:rPr lang="en-US" sz="1500" b="1" dirty="0">
                    <a:latin typeface="Times New Roman" panose="02020603050405020304" pitchFamily="18" charset="0"/>
                    <a:ea typeface="Times New Roman" panose="02020603050405020304" pitchFamily="18" charset="0"/>
                    <a:cs typeface="Courier New" panose="02070309020205020404" pitchFamily="49" charset="0"/>
                  </a:rPr>
                  <a:t>with a longer exposition to light during the culture. </a:t>
                </a:r>
                <a:endParaRPr lang="en-US" sz="1500" dirty="0">
                  <a:effectLst/>
                  <a:latin typeface="Calibri" panose="020F0502020204030204" pitchFamily="34" charset="0"/>
                  <a:ea typeface="Times New Roman" panose="02020603050405020304" pitchFamily="18" charset="0"/>
                  <a:cs typeface="Courier New" panose="02070309020205020404" pitchFamily="49" charset="0"/>
                </a:endParaRPr>
              </a:p>
              <a:p>
                <a:pPr marL="342900" marR="0" lvl="0" indent="-342900" algn="just">
                  <a:lnSpc>
                    <a:spcPct val="107000"/>
                  </a:lnSpc>
                  <a:spcBef>
                    <a:spcPts val="0"/>
                  </a:spcBef>
                  <a:spcAft>
                    <a:spcPts val="800"/>
                  </a:spcAft>
                  <a:buFont typeface="inherit"/>
                  <a:buChar char="-"/>
                </a:pPr>
                <a:r>
                  <a:rPr lang="en-US" sz="1500" b="1" dirty="0">
                    <a:solidFill>
                      <a:srgbClr val="FF0000"/>
                    </a:solidFill>
                    <a:latin typeface="Times New Roman" panose="02020603050405020304" pitchFamily="18" charset="0"/>
                    <a:ea typeface="Times New Roman" panose="02020603050405020304" pitchFamily="18" charset="0"/>
                    <a:cs typeface="Courier New" panose="02070309020205020404" pitchFamily="49" charset="0"/>
                  </a:rPr>
                  <a:t>P-value &lt; 0.05 </a:t>
                </a:r>
                <a:r>
                  <a:rPr lang="en-US" sz="1500" b="1" dirty="0">
                    <a:latin typeface="Times New Roman" panose="02020603050405020304" pitchFamily="18" charset="0"/>
                    <a:ea typeface="Times New Roman" panose="02020603050405020304" pitchFamily="18" charset="0"/>
                    <a:cs typeface="Courier New" panose="02070309020205020404" pitchFamily="49" charset="0"/>
                  </a:rPr>
                  <a:t>so the </a:t>
                </a:r>
                <a:r>
                  <a:rPr lang="en-US" sz="1500" b="1" dirty="0">
                    <a:solidFill>
                      <a:srgbClr val="0070C0"/>
                    </a:solidFill>
                    <a:latin typeface="Times New Roman" panose="02020603050405020304" pitchFamily="18" charset="0"/>
                    <a:ea typeface="Times New Roman" panose="02020603050405020304" pitchFamily="18" charset="0"/>
                    <a:cs typeface="Courier New" panose="02070309020205020404" pitchFamily="49" charset="0"/>
                  </a:rPr>
                  <a:t>means of absorption </a:t>
                </a:r>
                <a:r>
                  <a:rPr lang="en-US" sz="1500" b="1" dirty="0">
                    <a:latin typeface="Times New Roman" panose="02020603050405020304" pitchFamily="18" charset="0"/>
                    <a:ea typeface="Times New Roman" panose="02020603050405020304" pitchFamily="18" charset="0"/>
                    <a:cs typeface="Courier New" panose="02070309020205020404" pitchFamily="49" charset="0"/>
                  </a:rPr>
                  <a:t>at different light exposition </a:t>
                </a:r>
                <a:r>
                  <a:rPr lang="en-US" sz="1500" b="1" dirty="0">
                    <a:solidFill>
                      <a:srgbClr val="0070C0"/>
                    </a:solidFill>
                    <a:latin typeface="Times New Roman" panose="02020603050405020304" pitchFamily="18" charset="0"/>
                    <a:ea typeface="Times New Roman" panose="02020603050405020304" pitchFamily="18" charset="0"/>
                    <a:cs typeface="Courier New" panose="02070309020205020404" pitchFamily="49" charset="0"/>
                  </a:rPr>
                  <a:t>are not equal</a:t>
                </a:r>
                <a:r>
                  <a:rPr lang="en-US" sz="1500" b="1" dirty="0">
                    <a:latin typeface="Times New Roman" panose="02020603050405020304" pitchFamily="18" charset="0"/>
                    <a:ea typeface="Times New Roman" panose="02020603050405020304" pitchFamily="18" charset="0"/>
                    <a:cs typeface="Courier New" panose="02070309020205020404" pitchFamily="49" charset="0"/>
                  </a:rPr>
                  <a:t>. </a:t>
                </a:r>
                <a:endParaRPr lang="en-US" sz="1500" dirty="0">
                  <a:effectLst/>
                  <a:latin typeface="Calibri" panose="020F0502020204030204" pitchFamily="34" charset="0"/>
                  <a:ea typeface="Times New Roman" panose="02020603050405020304" pitchFamily="18" charset="0"/>
                  <a:cs typeface="Courier New" panose="02070309020205020404" pitchFamily="49" charset="0"/>
                </a:endParaRPr>
              </a:p>
            </p:txBody>
          </p:sp>
        </mc:Choice>
        <mc:Fallback xmlns="">
          <p:sp>
            <p:nvSpPr>
              <p:cNvPr id="9" name="Rectangle 8">
                <a:extLst>
                  <a:ext uri="{FF2B5EF4-FFF2-40B4-BE49-F238E27FC236}">
                    <a16:creationId xmlns:a16="http://schemas.microsoft.com/office/drawing/2014/main" id="{968EAEFC-B77C-4288-9132-AE1A3FC57FC8}"/>
                  </a:ext>
                </a:extLst>
              </p:cNvPr>
              <p:cNvSpPr>
                <a:spLocks noRot="1" noChangeAspect="1" noMove="1" noResize="1" noEditPoints="1" noAdjustHandles="1" noChangeArrowheads="1" noChangeShapeType="1" noTextEdit="1"/>
              </p:cNvSpPr>
              <p:nvPr/>
            </p:nvSpPr>
            <p:spPr>
              <a:xfrm>
                <a:off x="76200" y="5306295"/>
                <a:ext cx="8763000" cy="1170705"/>
              </a:xfrm>
              <a:prstGeom prst="rect">
                <a:avLst/>
              </a:prstGeom>
              <a:blipFill>
                <a:blip r:embed="rId3"/>
                <a:stretch>
                  <a:fillRect l="-348" t="-1036" r="-209" b="-4663"/>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E201FE-89F7-4E88-BCD1-909F4ED7416D}"/>
              </a:ext>
            </a:extLst>
          </p:cNvPr>
          <p:cNvSpPr>
            <a:spLocks noGrp="1"/>
          </p:cNvSpPr>
          <p:nvPr>
            <p:ph type="sldNum" sz="quarter" idx="12"/>
          </p:nvPr>
        </p:nvSpPr>
        <p:spPr/>
        <p:txBody>
          <a:bodyPr/>
          <a:lstStyle/>
          <a:p>
            <a:fld id="{83B4C395-3329-44DD-9AAB-52EB3516C7A1}" type="slidenum">
              <a:rPr lang="en-US" smtClean="0"/>
              <a:t>11</a:t>
            </a:fld>
            <a:endParaRPr lang="en-US"/>
          </a:p>
        </p:txBody>
      </p:sp>
      <p:sp>
        <p:nvSpPr>
          <p:cNvPr id="9" name="TextBox 8">
            <a:extLst>
              <a:ext uri="{FF2B5EF4-FFF2-40B4-BE49-F238E27FC236}">
                <a16:creationId xmlns:a16="http://schemas.microsoft.com/office/drawing/2014/main" id="{F1DF0F80-10CE-488E-B583-24A6E11F82D9}"/>
              </a:ext>
            </a:extLst>
          </p:cNvPr>
          <p:cNvSpPr txBox="1"/>
          <p:nvPr/>
        </p:nvSpPr>
        <p:spPr>
          <a:xfrm>
            <a:off x="1828800" y="48208"/>
            <a:ext cx="4629150" cy="523220"/>
          </a:xfrm>
          <a:prstGeom prst="rect">
            <a:avLst/>
          </a:prstGeom>
          <a:noFill/>
        </p:spPr>
        <p:txBody>
          <a:bodyPr wrap="square" rtlCol="0">
            <a:spAutoFit/>
          </a:bodyPr>
          <a:lstStyle/>
          <a:p>
            <a:pPr algn="ctr"/>
            <a:r>
              <a:rPr lang="en-US" sz="2000" b="1" dirty="0">
                <a:solidFill>
                  <a:srgbClr val="FF0000"/>
                </a:solidFill>
              </a:rPr>
              <a:t>CONCLUSION</a:t>
            </a:r>
            <a:r>
              <a:rPr lang="en-US" sz="2000" b="1" dirty="0">
                <a:solidFill>
                  <a:srgbClr val="0070C0"/>
                </a:solidFill>
              </a:rPr>
              <a:t> </a:t>
            </a:r>
            <a:r>
              <a:rPr lang="en-US" sz="2800" b="1" dirty="0">
                <a:solidFill>
                  <a:srgbClr val="0070C0"/>
                </a:solidFill>
              </a:rPr>
              <a:t> </a:t>
            </a:r>
          </a:p>
        </p:txBody>
      </p:sp>
      <p:sp>
        <p:nvSpPr>
          <p:cNvPr id="8" name="Rectangle 7">
            <a:extLst>
              <a:ext uri="{FF2B5EF4-FFF2-40B4-BE49-F238E27FC236}">
                <a16:creationId xmlns:a16="http://schemas.microsoft.com/office/drawing/2014/main" id="{18C823E1-558F-4BA1-8A5A-70654F5979DF}"/>
              </a:ext>
            </a:extLst>
          </p:cNvPr>
          <p:cNvSpPr/>
          <p:nvPr/>
        </p:nvSpPr>
        <p:spPr>
          <a:xfrm>
            <a:off x="152400" y="926068"/>
            <a:ext cx="8772331" cy="369332"/>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The culture of algae </a:t>
            </a:r>
            <a:r>
              <a:rPr lang="en-US" b="1" dirty="0">
                <a:latin typeface="Times New Roman" panose="02020603050405020304" pitchFamily="18" charset="0"/>
                <a:ea typeface="Calibri" panose="020F0502020204030204" pitchFamily="34" charset="0"/>
                <a:cs typeface="Times New Roman" panose="02020603050405020304" pitchFamily="18" charset="0"/>
              </a:rPr>
              <a:t>absorbs a quantity significantly important of photon flux. </a:t>
            </a:r>
            <a:endParaRPr lang="en-US" b="1" dirty="0"/>
          </a:p>
        </p:txBody>
      </p:sp>
      <p:sp>
        <p:nvSpPr>
          <p:cNvPr id="11" name="Rectangle 10">
            <a:extLst>
              <a:ext uri="{FF2B5EF4-FFF2-40B4-BE49-F238E27FC236}">
                <a16:creationId xmlns:a16="http://schemas.microsoft.com/office/drawing/2014/main" id="{2CCECD82-BB98-4B43-88CD-D67C7A323373}"/>
              </a:ext>
            </a:extLst>
          </p:cNvPr>
          <p:cNvSpPr/>
          <p:nvPr/>
        </p:nvSpPr>
        <p:spPr>
          <a:xfrm>
            <a:off x="236376" y="1844160"/>
            <a:ext cx="8772331" cy="670440"/>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Four vessel positions give values very far from the others: 1, 2, 32 and 33. </a:t>
            </a:r>
            <a:r>
              <a:rPr lang="en-US" b="1" dirty="0">
                <a:latin typeface="Times New Roman" panose="02020603050405020304" pitchFamily="18" charset="0"/>
                <a:ea typeface="Calibri" panose="020F0502020204030204" pitchFamily="34" charset="0"/>
                <a:cs typeface="Times New Roman" panose="02020603050405020304" pitchFamily="18" charset="0"/>
              </a:rPr>
              <a:t>These positions should be excluded for further analysis. </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83CCEDA1-108D-46B8-86C2-D1FDB06F3727}"/>
              </a:ext>
            </a:extLst>
          </p:cNvPr>
          <p:cNvSpPr/>
          <p:nvPr/>
        </p:nvSpPr>
        <p:spPr>
          <a:xfrm>
            <a:off x="152400" y="3215760"/>
            <a:ext cx="8610600" cy="670440"/>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en-US" b="1" dirty="0">
                <a:latin typeface="Times New Roman" panose="02020603050405020304" pitchFamily="18" charset="0"/>
                <a:ea typeface="Calibri" panose="020F0502020204030204" pitchFamily="34" charset="0"/>
                <a:cs typeface="Times New Roman" panose="02020603050405020304" pitchFamily="18" charset="0"/>
              </a:rPr>
              <a:t>The values of photon absorption can be exploited </a:t>
            </a:r>
            <a:r>
              <a:rPr lang="en-US" dirty="0">
                <a:latin typeface="Times New Roman" panose="02020603050405020304" pitchFamily="18" charset="0"/>
                <a:ea typeface="Calibri" panose="020F0502020204030204" pitchFamily="34" charset="0"/>
                <a:cs typeface="Times New Roman" panose="02020603050405020304" pitchFamily="18" charset="0"/>
              </a:rPr>
              <a:t>because their mean are greater than the limit of 80 μmol.s</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m</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5FC846E-821C-43AB-8DA3-64023E5F3CBE}"/>
                  </a:ext>
                </a:extLst>
              </p:cNvPr>
              <p:cNvSpPr/>
              <p:nvPr/>
            </p:nvSpPr>
            <p:spPr>
              <a:xfrm>
                <a:off x="91751" y="4405791"/>
                <a:ext cx="8916956" cy="1365758"/>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The results of simple linear regression show that: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inherit"/>
                  <a:buChar char="-"/>
                </a:pPr>
                <a:r>
                  <a:rPr lang="en-US" dirty="0">
                    <a:latin typeface="Times New Roman" panose="02020603050405020304" pitchFamily="18" charset="0"/>
                    <a:ea typeface="Times New Roman" panose="02020603050405020304" pitchFamily="18" charset="0"/>
                    <a:cs typeface="Courier New" panose="02070309020205020404" pitchFamily="49" charset="0"/>
                  </a:rPr>
                  <a:t>The model is: </a:t>
                </a:r>
                <a14:m>
                  <m:oMath xmlns:m="http://schemas.openxmlformats.org/officeDocument/2006/math">
                    <m:r>
                      <a:rPr lang="en-US"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𝒀</m:t>
                    </m:r>
                    <m:r>
                      <a:rPr lang="en-US"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𝟏</m:t>
                    </m:r>
                    <m:r>
                      <a:rPr lang="en-US"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𝟏𝟕𝟐</m:t>
                    </m:r>
                    <m:r>
                      <a:rPr lang="en-US"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𝟏𝟎</m:t>
                    </m:r>
                    <m:r>
                      <a:rPr lang="en-US"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𝟖𝟗𝟖</m:t>
                    </m:r>
                    <m:r>
                      <a:rPr lang="en-US"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𝑿</m:t>
                    </m:r>
                  </m:oMath>
                </a14:m>
                <a:r>
                  <a:rPr lang="en-US" b="1" dirty="0">
                    <a:solidFill>
                      <a:srgbClr val="FF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dirty="0">
                    <a:latin typeface="Times New Roman" panose="02020603050405020304" pitchFamily="18" charset="0"/>
                    <a:ea typeface="Times New Roman" panose="02020603050405020304" pitchFamily="18" charset="0"/>
                    <a:cs typeface="Courier New" panose="02070309020205020404" pitchFamily="49" charset="0"/>
                  </a:rPr>
                  <a:t>; the slope is </a:t>
                </a:r>
                <a:r>
                  <a:rPr lang="en-US" b="1" dirty="0">
                    <a:solidFill>
                      <a:schemeClr val="accent1"/>
                    </a:solidFill>
                    <a:latin typeface="Times New Roman" panose="02020603050405020304" pitchFamily="18" charset="0"/>
                    <a:ea typeface="Times New Roman" panose="02020603050405020304" pitchFamily="18" charset="0"/>
                    <a:cs typeface="Courier New" panose="02070309020205020404" pitchFamily="49" charset="0"/>
                  </a:rPr>
                  <a:t>positive</a:t>
                </a:r>
                <a:r>
                  <a:rPr lang="en-US" dirty="0">
                    <a:latin typeface="Times New Roman" panose="02020603050405020304" pitchFamily="18" charset="0"/>
                    <a:ea typeface="Times New Roman" panose="02020603050405020304" pitchFamily="18" charset="0"/>
                    <a:cs typeface="Courier New" panose="02070309020205020404" pitchFamily="49" charset="0"/>
                  </a:rPr>
                  <a:t>, so the </a:t>
                </a:r>
                <a:r>
                  <a:rPr lang="en-US" b="1" dirty="0">
                    <a:solidFill>
                      <a:srgbClr val="0070C0"/>
                    </a:solidFill>
                    <a:latin typeface="Times New Roman" panose="02020603050405020304" pitchFamily="18" charset="0"/>
                    <a:ea typeface="Times New Roman" panose="02020603050405020304" pitchFamily="18" charset="0"/>
                    <a:cs typeface="Courier New" panose="02070309020205020404" pitchFamily="49" charset="0"/>
                  </a:rPr>
                  <a:t>efficiency of algae increases </a:t>
                </a:r>
                <a:r>
                  <a:rPr lang="en-US" dirty="0">
                    <a:latin typeface="Times New Roman" panose="02020603050405020304" pitchFamily="18" charset="0"/>
                    <a:ea typeface="Times New Roman" panose="02020603050405020304" pitchFamily="18" charset="0"/>
                    <a:cs typeface="Courier New" panose="02070309020205020404" pitchFamily="49" charset="0"/>
                  </a:rPr>
                  <a:t>with a longer exposition to light during the culture. </a:t>
                </a:r>
                <a:endParaRPr lang="en-US" dirty="0">
                  <a:latin typeface="Calibri" panose="020F0502020204030204" pitchFamily="34" charset="0"/>
                  <a:ea typeface="Times New Roman" panose="02020603050405020304" pitchFamily="18" charset="0"/>
                  <a:cs typeface="Courier New" panose="02070309020205020404" pitchFamily="49" charset="0"/>
                </a:endParaRPr>
              </a:p>
              <a:p>
                <a:pPr marL="342900" marR="0" lvl="0" indent="-342900" algn="just">
                  <a:lnSpc>
                    <a:spcPct val="107000"/>
                  </a:lnSpc>
                  <a:spcBef>
                    <a:spcPts val="0"/>
                  </a:spcBef>
                  <a:spcAft>
                    <a:spcPts val="800"/>
                  </a:spcAft>
                  <a:buFont typeface="inherit"/>
                  <a:buChar char="-"/>
                </a:pPr>
                <a:r>
                  <a:rPr lang="en-US" b="1" dirty="0">
                    <a:solidFill>
                      <a:srgbClr val="FF0000"/>
                    </a:solidFill>
                    <a:latin typeface="Times New Roman" panose="02020603050405020304" pitchFamily="18" charset="0"/>
                    <a:ea typeface="Times New Roman" panose="02020603050405020304" pitchFamily="18" charset="0"/>
                    <a:cs typeface="Courier New" panose="02070309020205020404" pitchFamily="49" charset="0"/>
                  </a:rPr>
                  <a:t>P-value &lt; 0.05 </a:t>
                </a:r>
                <a:r>
                  <a:rPr lang="en-US" dirty="0">
                    <a:latin typeface="Times New Roman" panose="02020603050405020304" pitchFamily="18" charset="0"/>
                    <a:ea typeface="Times New Roman" panose="02020603050405020304" pitchFamily="18" charset="0"/>
                    <a:cs typeface="Courier New" panose="02070309020205020404" pitchFamily="49" charset="0"/>
                  </a:rPr>
                  <a:t>so the </a:t>
                </a:r>
                <a:r>
                  <a:rPr lang="en-US" b="1" dirty="0">
                    <a:solidFill>
                      <a:srgbClr val="0070C0"/>
                    </a:solidFill>
                    <a:latin typeface="Times New Roman" panose="02020603050405020304" pitchFamily="18" charset="0"/>
                    <a:ea typeface="Times New Roman" panose="02020603050405020304" pitchFamily="18" charset="0"/>
                    <a:cs typeface="Courier New" panose="02070309020205020404" pitchFamily="49" charset="0"/>
                  </a:rPr>
                  <a:t>means of absorption </a:t>
                </a:r>
                <a:r>
                  <a:rPr lang="en-US" dirty="0">
                    <a:latin typeface="Times New Roman" panose="02020603050405020304" pitchFamily="18" charset="0"/>
                    <a:ea typeface="Times New Roman" panose="02020603050405020304" pitchFamily="18" charset="0"/>
                    <a:cs typeface="Courier New" panose="02070309020205020404" pitchFamily="49" charset="0"/>
                  </a:rPr>
                  <a:t>at different light exposition </a:t>
                </a:r>
                <a:r>
                  <a:rPr lang="en-US" b="1" dirty="0">
                    <a:solidFill>
                      <a:srgbClr val="0070C0"/>
                    </a:solidFill>
                    <a:latin typeface="Times New Roman" panose="02020603050405020304" pitchFamily="18" charset="0"/>
                    <a:ea typeface="Times New Roman" panose="02020603050405020304" pitchFamily="18" charset="0"/>
                    <a:cs typeface="Courier New" panose="02070309020205020404" pitchFamily="49" charset="0"/>
                  </a:rPr>
                  <a:t>are not equal</a:t>
                </a:r>
                <a:r>
                  <a:rPr lang="en-US" dirty="0">
                    <a:latin typeface="Times New Roman" panose="02020603050405020304" pitchFamily="18" charset="0"/>
                    <a:ea typeface="Times New Roman" panose="02020603050405020304" pitchFamily="18" charset="0"/>
                    <a:cs typeface="Courier New" panose="02070309020205020404" pitchFamily="49" charset="0"/>
                  </a:rPr>
                  <a:t>. </a:t>
                </a:r>
                <a:endParaRPr lang="en-US" dirty="0">
                  <a:latin typeface="Calibri" panose="020F0502020204030204" pitchFamily="34" charset="0"/>
                  <a:ea typeface="Times New Roman" panose="02020603050405020304" pitchFamily="18" charset="0"/>
                  <a:cs typeface="Courier New" panose="02070309020205020404" pitchFamily="49" charset="0"/>
                </a:endParaRPr>
              </a:p>
            </p:txBody>
          </p:sp>
        </mc:Choice>
        <mc:Fallback xmlns="">
          <p:sp>
            <p:nvSpPr>
              <p:cNvPr id="12" name="Rectangle 11">
                <a:extLst>
                  <a:ext uri="{FF2B5EF4-FFF2-40B4-BE49-F238E27FC236}">
                    <a16:creationId xmlns:a16="http://schemas.microsoft.com/office/drawing/2014/main" id="{05FC846E-821C-43AB-8DA3-64023E5F3CBE}"/>
                  </a:ext>
                </a:extLst>
              </p:cNvPr>
              <p:cNvSpPr>
                <a:spLocks noRot="1" noChangeAspect="1" noMove="1" noResize="1" noEditPoints="1" noAdjustHandles="1" noChangeArrowheads="1" noChangeShapeType="1" noTextEdit="1"/>
              </p:cNvSpPr>
              <p:nvPr/>
            </p:nvSpPr>
            <p:spPr>
              <a:xfrm>
                <a:off x="91751" y="4405791"/>
                <a:ext cx="8916956" cy="1365758"/>
              </a:xfrm>
              <a:prstGeom prst="rect">
                <a:avLst/>
              </a:prstGeom>
              <a:blipFill>
                <a:blip r:embed="rId2"/>
                <a:stretch>
                  <a:fillRect l="-547" t="-2679" r="-615" b="-6250"/>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F47E-5B64-4153-A5C7-7581BBC582CC}"/>
              </a:ext>
            </a:extLst>
          </p:cNvPr>
          <p:cNvSpPr>
            <a:spLocks noGrp="1"/>
          </p:cNvSpPr>
          <p:nvPr>
            <p:ph type="title"/>
          </p:nvPr>
        </p:nvSpPr>
        <p:spPr>
          <a:xfrm>
            <a:off x="628650" y="337135"/>
            <a:ext cx="7886700" cy="1034466"/>
          </a:xfrm>
        </p:spPr>
        <p:txBody>
          <a:bodyPr/>
          <a:lstStyle/>
          <a:p>
            <a:r>
              <a:rPr lang="en-US" b="1" dirty="0">
                <a:solidFill>
                  <a:srgbClr val="0070C0"/>
                </a:solidFill>
              </a:rPr>
              <a:t>References</a:t>
            </a:r>
            <a:r>
              <a:rPr lang="en-US" dirty="0"/>
              <a:t>:</a:t>
            </a:r>
          </a:p>
        </p:txBody>
      </p:sp>
      <p:sp>
        <p:nvSpPr>
          <p:cNvPr id="3" name="Content Placeholder 2">
            <a:extLst>
              <a:ext uri="{FF2B5EF4-FFF2-40B4-BE49-F238E27FC236}">
                <a16:creationId xmlns:a16="http://schemas.microsoft.com/office/drawing/2014/main" id="{305D5EE5-E449-41DA-9B25-924FA9B0CA49}"/>
              </a:ext>
            </a:extLst>
          </p:cNvPr>
          <p:cNvSpPr>
            <a:spLocks noGrp="1"/>
          </p:cNvSpPr>
          <p:nvPr>
            <p:ph idx="1"/>
          </p:nvPr>
        </p:nvSpPr>
        <p:spPr>
          <a:xfrm>
            <a:off x="628650" y="1524001"/>
            <a:ext cx="7886700" cy="4038599"/>
          </a:xfrm>
        </p:spPr>
        <p:txBody>
          <a:bodyPr>
            <a:normAutofit/>
          </a:bodyPr>
          <a:lstStyle/>
          <a:p>
            <a:r>
              <a:rPr lang="en-US" b="1" u="sng" dirty="0">
                <a:hlinkClick r:id="rId2"/>
              </a:rPr>
              <a:t>Si </a:t>
            </a:r>
            <a:r>
              <a:rPr lang="en-US" b="1" u="sng" dirty="0" err="1">
                <a:hlinkClick r:id="rId2"/>
              </a:rPr>
              <a:t>AmarDahoumane</a:t>
            </a:r>
            <a:r>
              <a:rPr lang="en-US" b="1" u="sng" dirty="0">
                <a:hlinkClick r:id="rId2"/>
              </a:rPr>
              <a:t>,</a:t>
            </a:r>
            <a:r>
              <a:rPr lang="en-US" b="1" u="sng" dirty="0"/>
              <a:t> </a:t>
            </a:r>
            <a:r>
              <a:rPr lang="en-US" b="1" u="sng" dirty="0">
                <a:hlinkClick r:id="rId2"/>
              </a:rPr>
              <a:t>Evan </a:t>
            </a:r>
            <a:r>
              <a:rPr lang="en-US" b="1" u="sng" dirty="0" err="1">
                <a:hlinkClick r:id="rId2"/>
              </a:rPr>
              <a:t>K.Wujcik</a:t>
            </a:r>
            <a:r>
              <a:rPr lang="en-US" b="1" u="sng" dirty="0">
                <a:hlinkClick r:id="rId2"/>
              </a:rPr>
              <a:t> and </a:t>
            </a:r>
            <a:r>
              <a:rPr lang="en-US" b="1" u="sng" dirty="0" err="1">
                <a:hlinkClick r:id="rId2"/>
              </a:rPr>
              <a:t>ClaytonJeffryes</a:t>
            </a:r>
            <a:r>
              <a:rPr lang="en-US" dirty="0"/>
              <a:t>, </a:t>
            </a:r>
            <a:r>
              <a:rPr lang="en-US" i="1" dirty="0"/>
              <a:t>Noble metal, oxide and chalcogenide-based nanomaterials from scalable phototrophic culture systems, </a:t>
            </a:r>
            <a:r>
              <a:rPr lang="en-US" u="sng" dirty="0">
                <a:hlinkClick r:id="rId3" tooltip="Go to Enzyme and Microbial Technology on ScienceDirect"/>
              </a:rPr>
              <a:t>Enzyme and Microbial Technology</a:t>
            </a:r>
            <a:r>
              <a:rPr lang="en-US" dirty="0"/>
              <a:t> </a:t>
            </a:r>
            <a:r>
              <a:rPr lang="en-US" u="sng" dirty="0">
                <a:hlinkClick r:id="rId4" tooltip="Go to table of contents for this volume/issue"/>
              </a:rPr>
              <a:t>Volume 95</a:t>
            </a:r>
            <a:r>
              <a:rPr lang="en-US" dirty="0"/>
              <a:t>, December 2016, Pages 13-27 </a:t>
            </a:r>
          </a:p>
          <a:p>
            <a:r>
              <a:rPr lang="en-US" b="1" u="sng" dirty="0" err="1">
                <a:solidFill>
                  <a:schemeClr val="accent1"/>
                </a:solidFill>
              </a:rPr>
              <a:t>Pouya</a:t>
            </a:r>
            <a:r>
              <a:rPr lang="en-US" b="1" u="sng" dirty="0">
                <a:solidFill>
                  <a:schemeClr val="accent1"/>
                </a:solidFill>
              </a:rPr>
              <a:t> Asrar, Marta </a:t>
            </a:r>
            <a:r>
              <a:rPr lang="en-US" b="1" u="sng" dirty="0" err="1">
                <a:solidFill>
                  <a:schemeClr val="accent1"/>
                </a:solidFill>
              </a:rPr>
              <a:t>Sucur</a:t>
            </a:r>
            <a:r>
              <a:rPr lang="en-US" b="1" u="sng" dirty="0">
                <a:solidFill>
                  <a:schemeClr val="accent1"/>
                </a:solidFill>
              </a:rPr>
              <a:t> and </a:t>
            </a:r>
            <a:r>
              <a:rPr lang="en-US" b="1" u="sng" dirty="0" err="1">
                <a:solidFill>
                  <a:schemeClr val="accent1"/>
                </a:solidFill>
              </a:rPr>
              <a:t>Nastaran</a:t>
            </a:r>
            <a:r>
              <a:rPr lang="en-US" b="1" u="sng" dirty="0">
                <a:solidFill>
                  <a:schemeClr val="accent1"/>
                </a:solidFill>
              </a:rPr>
              <a:t> Hashemi</a:t>
            </a:r>
            <a:r>
              <a:rPr lang="en-US" b="1" dirty="0"/>
              <a:t>,</a:t>
            </a:r>
            <a:r>
              <a:rPr lang="en-US" b="1" dirty="0">
                <a:solidFill>
                  <a:schemeClr val="accent1"/>
                </a:solidFill>
              </a:rPr>
              <a:t> </a:t>
            </a:r>
            <a:r>
              <a:rPr lang="en-US" i="1" dirty="0"/>
              <a:t>Multi-Pixel Photon Counters for Optofluidic Characterization of Particles and Microalgae</a:t>
            </a:r>
            <a:r>
              <a:rPr lang="en-US" dirty="0"/>
              <a:t>,</a:t>
            </a:r>
            <a:r>
              <a:rPr lang="pt-BR" dirty="0"/>
              <a:t> </a:t>
            </a:r>
            <a:r>
              <a:rPr lang="pt-BR" u="sng" dirty="0">
                <a:solidFill>
                  <a:schemeClr val="accent1"/>
                </a:solidFill>
              </a:rPr>
              <a:t>Biosensors</a:t>
            </a:r>
            <a:r>
              <a:rPr lang="pt-BR" dirty="0"/>
              <a:t> 2015, 5, 308-318; doi:10.3390/bios5020308</a:t>
            </a:r>
          </a:p>
          <a:p>
            <a:r>
              <a:rPr lang="en-US" b="1" u="sng" dirty="0">
                <a:solidFill>
                  <a:schemeClr val="accent1"/>
                </a:solidFill>
              </a:rPr>
              <a:t>G. Mitsue León-</a:t>
            </a:r>
            <a:r>
              <a:rPr lang="en-US" b="1" u="sng" dirty="0" err="1">
                <a:solidFill>
                  <a:schemeClr val="accent1"/>
                </a:solidFill>
              </a:rPr>
              <a:t>Saikia</a:t>
            </a:r>
            <a:r>
              <a:rPr lang="en-US" b="1" u="sng" dirty="0">
                <a:solidFill>
                  <a:schemeClr val="accent1"/>
                </a:solidFill>
              </a:rPr>
              <a:t>,⁎, </a:t>
            </a:r>
            <a:r>
              <a:rPr lang="en-US" b="1" u="sng" dirty="0" err="1">
                <a:solidFill>
                  <a:schemeClr val="accent1"/>
                </a:solidFill>
              </a:rPr>
              <a:t>Tània</a:t>
            </a:r>
            <a:r>
              <a:rPr lang="en-US" b="1" u="sng" dirty="0">
                <a:solidFill>
                  <a:schemeClr val="accent1"/>
                </a:solidFill>
              </a:rPr>
              <a:t> </a:t>
            </a:r>
            <a:r>
              <a:rPr lang="en-US" b="1" u="sng" dirty="0" err="1">
                <a:solidFill>
                  <a:schemeClr val="accent1"/>
                </a:solidFill>
              </a:rPr>
              <a:t>Cabrero</a:t>
            </a:r>
            <a:r>
              <a:rPr lang="en-US" b="1" u="sng" dirty="0">
                <a:solidFill>
                  <a:schemeClr val="accent1"/>
                </a:solidFill>
              </a:rPr>
              <a:t> </a:t>
            </a:r>
            <a:r>
              <a:rPr lang="en-US" b="1" u="sng" dirty="0" err="1">
                <a:solidFill>
                  <a:schemeClr val="accent1"/>
                </a:solidFill>
              </a:rPr>
              <a:t>Martía</a:t>
            </a:r>
            <a:r>
              <a:rPr lang="en-US" b="1" u="sng" dirty="0">
                <a:solidFill>
                  <a:schemeClr val="accent1"/>
                </a:solidFill>
              </a:rPr>
              <a:t>, </a:t>
            </a:r>
            <a:r>
              <a:rPr lang="en-US" b="1" u="sng" dirty="0" err="1">
                <a:solidFill>
                  <a:schemeClr val="accent1"/>
                </a:solidFill>
              </a:rPr>
              <a:t>Douwe</a:t>
            </a:r>
            <a:r>
              <a:rPr lang="en-US" b="1" u="sng" dirty="0">
                <a:solidFill>
                  <a:schemeClr val="accent1"/>
                </a:solidFill>
              </a:rPr>
              <a:t> van der Veena, René H. </a:t>
            </a:r>
            <a:r>
              <a:rPr lang="en-US" b="1" u="sng" dirty="0" err="1">
                <a:solidFill>
                  <a:schemeClr val="accent1"/>
                </a:solidFill>
              </a:rPr>
              <a:t>Wijffelsa</a:t>
            </a:r>
            <a:r>
              <a:rPr lang="en-US" b="1" u="sng" dirty="0">
                <a:solidFill>
                  <a:schemeClr val="accent1"/>
                </a:solidFill>
              </a:rPr>
              <a:t>, Dirk E. </a:t>
            </a:r>
            <a:r>
              <a:rPr lang="en-US" b="1" u="sng" dirty="0" err="1">
                <a:solidFill>
                  <a:schemeClr val="accent1"/>
                </a:solidFill>
              </a:rPr>
              <a:t>Martensa</a:t>
            </a:r>
            <a:r>
              <a:rPr lang="en-US" b="1" u="sng" dirty="0">
                <a:solidFill>
                  <a:schemeClr val="accent1"/>
                </a:solidFill>
              </a:rPr>
              <a:t> </a:t>
            </a:r>
            <a:r>
              <a:rPr lang="en-US" dirty="0"/>
              <a:t>, </a:t>
            </a:r>
            <a:r>
              <a:rPr lang="en-US" i="1" dirty="0"/>
              <a:t>The impact of day length on cell division and efficiency of light use in a starchless mutant of </a:t>
            </a:r>
            <a:r>
              <a:rPr lang="en-US" i="1" dirty="0" err="1"/>
              <a:t>Tetradesmus</a:t>
            </a:r>
            <a:r>
              <a:rPr lang="en-US" i="1" dirty="0"/>
              <a:t> obliquus, </a:t>
            </a:r>
            <a:r>
              <a:rPr lang="en-US" u="sng" dirty="0">
                <a:solidFill>
                  <a:schemeClr val="accent1"/>
                </a:solidFill>
              </a:rPr>
              <a:t>Algal Research</a:t>
            </a:r>
            <a:r>
              <a:rPr lang="en-US" dirty="0"/>
              <a:t>, </a:t>
            </a:r>
            <a:r>
              <a:rPr lang="fr-FR" dirty="0"/>
              <a:t>Volume 31, April 2018, Pages 387-394]</a:t>
            </a:r>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294E65CD-13F8-4910-9498-2FC4C5984574}"/>
              </a:ext>
            </a:extLst>
          </p:cNvPr>
          <p:cNvSpPr>
            <a:spLocks noGrp="1"/>
          </p:cNvSpPr>
          <p:nvPr>
            <p:ph type="sldNum" sz="quarter" idx="12"/>
          </p:nvPr>
        </p:nvSpPr>
        <p:spPr/>
        <p:txBody>
          <a:bodyPr/>
          <a:lstStyle/>
          <a:p>
            <a:fld id="{83B4C395-3329-44DD-9AAB-52EB3516C7A1}" type="slidenum">
              <a:rPr lang="en-US" smtClean="0"/>
              <a:t>12</a:t>
            </a:fld>
            <a:endParaRPr lang="en-US"/>
          </a:p>
        </p:txBody>
      </p:sp>
    </p:spTree>
    <p:extLst>
      <p:ext uri="{BB962C8B-B14F-4D97-AF65-F5344CB8AC3E}">
        <p14:creationId xmlns:p14="http://schemas.microsoft.com/office/powerpoint/2010/main" val="16362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574800"/>
            <a:ext cx="6858000" cy="2387600"/>
          </a:xfrm>
        </p:spPr>
        <p:txBody>
          <a:bodyPr>
            <a:normAutofit/>
          </a:bodyPr>
          <a:lstStyle/>
          <a:p>
            <a:pPr algn="l"/>
            <a:r>
              <a:rPr lang="en-US" sz="9600" dirty="0"/>
              <a:t>Thank You</a:t>
            </a:r>
          </a:p>
        </p:txBody>
      </p:sp>
      <p:sp>
        <p:nvSpPr>
          <p:cNvPr id="4" name="Slide Number Placeholder 3">
            <a:extLst>
              <a:ext uri="{FF2B5EF4-FFF2-40B4-BE49-F238E27FC236}">
                <a16:creationId xmlns:a16="http://schemas.microsoft.com/office/drawing/2014/main" id="{8EEAAE16-D16D-4488-9902-FF9C19018997}"/>
              </a:ext>
            </a:extLst>
          </p:cNvPr>
          <p:cNvSpPr>
            <a:spLocks noGrp="1"/>
          </p:cNvSpPr>
          <p:nvPr>
            <p:ph type="sldNum" sz="quarter" idx="12"/>
          </p:nvPr>
        </p:nvSpPr>
        <p:spPr/>
        <p:txBody>
          <a:bodyPr/>
          <a:lstStyle/>
          <a:p>
            <a:fld id="{83B4C395-3329-44DD-9AAB-52EB3516C7A1}" type="slidenum">
              <a:rPr lang="en-US" smtClean="0"/>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0DEEE1-EAEC-4593-8427-9202D8AABECE}"/>
              </a:ext>
            </a:extLst>
          </p:cNvPr>
          <p:cNvSpPr>
            <a:spLocks noGrp="1"/>
          </p:cNvSpPr>
          <p:nvPr>
            <p:ph type="title"/>
          </p:nvPr>
        </p:nvSpPr>
        <p:spPr>
          <a:xfrm>
            <a:off x="628650" y="365127"/>
            <a:ext cx="7886700" cy="701674"/>
          </a:xfrm>
        </p:spPr>
        <p:txBody>
          <a:bodyPr/>
          <a:lstStyle/>
          <a:p>
            <a:r>
              <a:rPr lang="en-US" b="1" dirty="0">
                <a:solidFill>
                  <a:srgbClr val="FF0000"/>
                </a:solidFill>
              </a:rPr>
              <a:t>Introduction:</a:t>
            </a:r>
          </a:p>
        </p:txBody>
      </p:sp>
      <p:sp>
        <p:nvSpPr>
          <p:cNvPr id="4" name="Content Placeholder 3">
            <a:extLst>
              <a:ext uri="{FF2B5EF4-FFF2-40B4-BE49-F238E27FC236}">
                <a16:creationId xmlns:a16="http://schemas.microsoft.com/office/drawing/2014/main" id="{6BF007C6-64E4-4D11-9ADE-0ACDD1191232}"/>
              </a:ext>
            </a:extLst>
          </p:cNvPr>
          <p:cNvSpPr>
            <a:spLocks noGrp="1"/>
          </p:cNvSpPr>
          <p:nvPr>
            <p:ph idx="1"/>
          </p:nvPr>
        </p:nvSpPr>
        <p:spPr>
          <a:xfrm>
            <a:off x="533400" y="1123950"/>
            <a:ext cx="7886700" cy="5048249"/>
          </a:xfrm>
        </p:spPr>
        <p:txBody>
          <a:bodyPr/>
          <a:lstStyle/>
          <a:p>
            <a:r>
              <a:rPr lang="en-US" dirty="0"/>
              <a:t>Nanotechnology refers to an emerging field of Science that includes synthesis and development of various nanomaterials.</a:t>
            </a:r>
          </a:p>
          <a:p>
            <a:pPr algn="just"/>
            <a:endParaRPr lang="en-US" dirty="0"/>
          </a:p>
          <a:p>
            <a:pPr algn="just"/>
            <a:r>
              <a:rPr lang="en-US" dirty="0"/>
              <a:t>Nanoparticles (NPs)  can be defined as a small object that behaves as a whole unit in terms of its transport and properties</a:t>
            </a:r>
          </a:p>
          <a:p>
            <a:pPr algn="just"/>
            <a:endParaRPr lang="en-US" dirty="0"/>
          </a:p>
          <a:p>
            <a:pPr algn="just"/>
            <a:r>
              <a:rPr lang="en-US" dirty="0"/>
              <a:t>Nanoparticles have countless applications in medicine and science. They are used to increase the bone and joint growth, chemotherapy and industry production such as solar and oxide fuel batteries for energy storage. </a:t>
            </a:r>
          </a:p>
          <a:p>
            <a:pPr algn="just"/>
            <a:endParaRPr lang="en-US" dirty="0"/>
          </a:p>
          <a:p>
            <a:pPr algn="just"/>
            <a:r>
              <a:rPr lang="en-US" dirty="0"/>
              <a:t>Synthesis of nanoparticles using algae can be performed in different steps, </a:t>
            </a:r>
            <a:r>
              <a:rPr lang="en-US" b="1" dirty="0">
                <a:solidFill>
                  <a:srgbClr val="0070C0"/>
                </a:solidFill>
              </a:rPr>
              <a:t>our analysis is limited to the photon flux absorbed by the algae and predicting its photon flux absorption is sufficient to produce NPs</a:t>
            </a:r>
            <a:r>
              <a:rPr lang="en-US" dirty="0">
                <a:solidFill>
                  <a:srgbClr val="0070C0"/>
                </a:solidFill>
              </a:rPr>
              <a:t>.</a:t>
            </a:r>
          </a:p>
          <a:p>
            <a:pPr algn="just"/>
            <a:endParaRPr lang="en-US" dirty="0"/>
          </a:p>
        </p:txBody>
      </p:sp>
      <p:sp>
        <p:nvSpPr>
          <p:cNvPr id="2" name="Slide Number Placeholder 1">
            <a:extLst>
              <a:ext uri="{FF2B5EF4-FFF2-40B4-BE49-F238E27FC236}">
                <a16:creationId xmlns:a16="http://schemas.microsoft.com/office/drawing/2014/main" id="{038AE7A0-0235-46CA-9D63-C7F945982769}"/>
              </a:ext>
            </a:extLst>
          </p:cNvPr>
          <p:cNvSpPr>
            <a:spLocks noGrp="1"/>
          </p:cNvSpPr>
          <p:nvPr>
            <p:ph type="sldNum" sz="quarter" idx="12"/>
          </p:nvPr>
        </p:nvSpPr>
        <p:spPr/>
        <p:txBody>
          <a:bodyPr/>
          <a:lstStyle/>
          <a:p>
            <a:fld id="{83B4C395-3329-44DD-9AAB-52EB3516C7A1}" type="slidenum">
              <a:rPr lang="en-US" smtClean="0"/>
              <a:t>2</a:t>
            </a:fld>
            <a:endParaRPr lang="en-US" dirty="0"/>
          </a:p>
        </p:txBody>
      </p:sp>
    </p:spTree>
    <p:extLst>
      <p:ext uri="{BB962C8B-B14F-4D97-AF65-F5344CB8AC3E}">
        <p14:creationId xmlns:p14="http://schemas.microsoft.com/office/powerpoint/2010/main" val="388621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E6B1B4-CFAB-44AA-8410-AC5D443A9FCC}"/>
              </a:ext>
            </a:extLst>
          </p:cNvPr>
          <p:cNvSpPr>
            <a:spLocks noGrp="1"/>
          </p:cNvSpPr>
          <p:nvPr>
            <p:ph type="sldNum" sz="quarter" idx="12"/>
          </p:nvPr>
        </p:nvSpPr>
        <p:spPr>
          <a:xfrm>
            <a:off x="6457950" y="6492875"/>
            <a:ext cx="2057400" cy="365125"/>
          </a:xfrm>
        </p:spPr>
        <p:txBody>
          <a:bodyPr/>
          <a:lstStyle/>
          <a:p>
            <a:fld id="{83B4C395-3329-44DD-9AAB-52EB3516C7A1}" type="slidenum">
              <a:rPr lang="en-US" smtClean="0"/>
              <a:t>3</a:t>
            </a:fld>
            <a:endParaRPr lang="en-US" dirty="0"/>
          </a:p>
        </p:txBody>
      </p:sp>
      <p:sp>
        <p:nvSpPr>
          <p:cNvPr id="4" name="TextBox 3">
            <a:extLst>
              <a:ext uri="{FF2B5EF4-FFF2-40B4-BE49-F238E27FC236}">
                <a16:creationId xmlns:a16="http://schemas.microsoft.com/office/drawing/2014/main" id="{74D0692F-EEEE-4EA6-9482-E91AB86BAEB8}"/>
              </a:ext>
            </a:extLst>
          </p:cNvPr>
          <p:cNvSpPr txBox="1"/>
          <p:nvPr/>
        </p:nvSpPr>
        <p:spPr>
          <a:xfrm>
            <a:off x="1828800" y="76200"/>
            <a:ext cx="4629150" cy="523220"/>
          </a:xfrm>
          <a:prstGeom prst="rect">
            <a:avLst/>
          </a:prstGeom>
          <a:noFill/>
        </p:spPr>
        <p:txBody>
          <a:bodyPr wrap="square" rtlCol="0">
            <a:spAutoFit/>
          </a:bodyPr>
          <a:lstStyle/>
          <a:p>
            <a:pPr algn="ctr"/>
            <a:r>
              <a:rPr lang="en-US" sz="2000" b="1">
                <a:solidFill>
                  <a:srgbClr val="0070C0"/>
                </a:solidFill>
              </a:rPr>
              <a:t>I. PRESENTATION OF PROJECT</a:t>
            </a:r>
            <a:r>
              <a:rPr lang="en-US" sz="2800" b="1">
                <a:solidFill>
                  <a:srgbClr val="0070C0"/>
                </a:solidFill>
              </a:rPr>
              <a:t> </a:t>
            </a:r>
            <a:endParaRPr lang="en-US" sz="2800" b="1" dirty="0">
              <a:solidFill>
                <a:srgbClr val="0070C0"/>
              </a:solidFill>
            </a:endParaRPr>
          </a:p>
        </p:txBody>
      </p:sp>
      <p:sp>
        <p:nvSpPr>
          <p:cNvPr id="5" name="TextBox 4">
            <a:extLst>
              <a:ext uri="{FF2B5EF4-FFF2-40B4-BE49-F238E27FC236}">
                <a16:creationId xmlns:a16="http://schemas.microsoft.com/office/drawing/2014/main" id="{93E928CB-B9E8-404A-9962-14EDD029572F}"/>
              </a:ext>
            </a:extLst>
          </p:cNvPr>
          <p:cNvSpPr txBox="1"/>
          <p:nvPr/>
        </p:nvSpPr>
        <p:spPr>
          <a:xfrm>
            <a:off x="152400" y="533400"/>
            <a:ext cx="8763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Research of a PhD candidate in chemical engineering about </a:t>
            </a:r>
            <a:r>
              <a:rPr lang="en-US" b="1" dirty="0">
                <a:solidFill>
                  <a:srgbClr val="00B050"/>
                </a:solidFill>
              </a:rPr>
              <a:t>production of nanoparticles with algae as catalyst.</a:t>
            </a:r>
          </a:p>
        </p:txBody>
      </p:sp>
      <p:sp>
        <p:nvSpPr>
          <p:cNvPr id="6" name="TextBox 5">
            <a:extLst>
              <a:ext uri="{FF2B5EF4-FFF2-40B4-BE49-F238E27FC236}">
                <a16:creationId xmlns:a16="http://schemas.microsoft.com/office/drawing/2014/main" id="{EC6A1C83-3A96-471C-B8EB-48216DF10E3B}"/>
              </a:ext>
            </a:extLst>
          </p:cNvPr>
          <p:cNvSpPr txBox="1"/>
          <p:nvPr/>
        </p:nvSpPr>
        <p:spPr>
          <a:xfrm>
            <a:off x="190500" y="1143000"/>
            <a:ext cx="87630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Determination of </a:t>
            </a:r>
            <a:r>
              <a:rPr lang="en-US" b="1" dirty="0">
                <a:solidFill>
                  <a:srgbClr val="FF0000"/>
                </a:solidFill>
              </a:rPr>
              <a:t>absorption of photon by a culture of algae </a:t>
            </a:r>
            <a:r>
              <a:rPr lang="en-US" dirty="0"/>
              <a:t>in an apparatus called Multi-Vessel Reactor (MVR) containing 33 positions of vessels.</a:t>
            </a:r>
          </a:p>
          <a:p>
            <a:endParaRPr lang="en-US" dirty="0"/>
          </a:p>
        </p:txBody>
      </p:sp>
      <p:pic>
        <p:nvPicPr>
          <p:cNvPr id="11" name="Picture 10">
            <a:extLst>
              <a:ext uri="{FF2B5EF4-FFF2-40B4-BE49-F238E27FC236}">
                <a16:creationId xmlns:a16="http://schemas.microsoft.com/office/drawing/2014/main" id="{33BC2E4D-56E0-4440-9243-C45C8E618FD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81000" y="1798003"/>
            <a:ext cx="2514600" cy="2057400"/>
          </a:xfrm>
          <a:prstGeom prst="rect">
            <a:avLst/>
          </a:prstGeom>
        </p:spPr>
      </p:pic>
      <p:pic>
        <p:nvPicPr>
          <p:cNvPr id="12" name="Picture 11">
            <a:extLst>
              <a:ext uri="{FF2B5EF4-FFF2-40B4-BE49-F238E27FC236}">
                <a16:creationId xmlns:a16="http://schemas.microsoft.com/office/drawing/2014/main" id="{E25E287B-34C7-42FD-BE74-CAFA4D7949E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522309"/>
            <a:ext cx="2468530" cy="1878491"/>
          </a:xfrm>
          <a:prstGeom prst="rect">
            <a:avLst/>
          </a:prstGeom>
          <a:noFill/>
          <a:ln>
            <a:noFill/>
          </a:ln>
        </p:spPr>
      </p:pic>
      <p:sp>
        <p:nvSpPr>
          <p:cNvPr id="9" name="TextBox 8">
            <a:extLst>
              <a:ext uri="{FF2B5EF4-FFF2-40B4-BE49-F238E27FC236}">
                <a16:creationId xmlns:a16="http://schemas.microsoft.com/office/drawing/2014/main" id="{B4128175-1E1E-4C28-9572-C3A0A41C8AA1}"/>
              </a:ext>
            </a:extLst>
          </p:cNvPr>
          <p:cNvSpPr txBox="1"/>
          <p:nvPr/>
        </p:nvSpPr>
        <p:spPr>
          <a:xfrm>
            <a:off x="381000" y="3792378"/>
            <a:ext cx="2590800" cy="523220"/>
          </a:xfrm>
          <a:prstGeom prst="rect">
            <a:avLst/>
          </a:prstGeom>
          <a:noFill/>
        </p:spPr>
        <p:txBody>
          <a:bodyPr wrap="square" rtlCol="0">
            <a:spAutoFit/>
          </a:bodyPr>
          <a:lstStyle/>
          <a:p>
            <a:pPr lvl="0" defTabSz="685800"/>
            <a:r>
              <a:rPr lang="en-US" sz="1400" b="1" u="sng" dirty="0">
                <a:solidFill>
                  <a:prstClr val="black"/>
                </a:solidFill>
                <a:latin typeface="Times New Roman" panose="02020603050405020304" pitchFamily="18" charset="0"/>
                <a:ea typeface="Calibri" panose="020F0502020204030204" pitchFamily="34" charset="0"/>
              </a:rPr>
              <a:t>Figure 1</a:t>
            </a:r>
            <a:r>
              <a:rPr lang="en-US" sz="1400" b="1" dirty="0">
                <a:solidFill>
                  <a:prstClr val="black"/>
                </a:solidFill>
                <a:latin typeface="Times New Roman" panose="02020603050405020304" pitchFamily="18" charset="0"/>
                <a:ea typeface="Calibri" panose="020F0502020204030204" pitchFamily="34" charset="0"/>
              </a:rPr>
              <a:t>: Universal light meter reading</a:t>
            </a:r>
            <a:endParaRPr lang="en-US" sz="1350" b="1" dirty="0">
              <a:solidFill>
                <a:prstClr val="black"/>
              </a:solidFill>
            </a:endParaRPr>
          </a:p>
        </p:txBody>
      </p:sp>
      <p:sp>
        <p:nvSpPr>
          <p:cNvPr id="10" name="TextBox 9">
            <a:extLst>
              <a:ext uri="{FF2B5EF4-FFF2-40B4-BE49-F238E27FC236}">
                <a16:creationId xmlns:a16="http://schemas.microsoft.com/office/drawing/2014/main" id="{566DACF8-11AF-476D-BF3E-C946DDBDB8C3}"/>
              </a:ext>
            </a:extLst>
          </p:cNvPr>
          <p:cNvSpPr txBox="1"/>
          <p:nvPr/>
        </p:nvSpPr>
        <p:spPr>
          <a:xfrm>
            <a:off x="762000" y="6397823"/>
            <a:ext cx="2286000" cy="307777"/>
          </a:xfrm>
          <a:prstGeom prst="rect">
            <a:avLst/>
          </a:prstGeom>
          <a:noFill/>
        </p:spPr>
        <p:txBody>
          <a:bodyPr wrap="square" rtlCol="0">
            <a:spAutoFit/>
          </a:bodyPr>
          <a:lstStyle/>
          <a:p>
            <a:pPr lvl="0" defTabSz="685800"/>
            <a:r>
              <a:rPr lang="en-US" sz="1400" b="1" u="sng" dirty="0">
                <a:solidFill>
                  <a:prstClr val="black"/>
                </a:solidFill>
                <a:latin typeface="Times New Roman" panose="02020603050405020304" pitchFamily="18" charset="0"/>
                <a:cs typeface="Times New Roman" panose="02020603050405020304" pitchFamily="18" charset="0"/>
              </a:rPr>
              <a:t>Figure 4</a:t>
            </a:r>
            <a:r>
              <a:rPr lang="en-US" sz="1400" b="1" dirty="0">
                <a:solidFill>
                  <a:prstClr val="black"/>
                </a:solidFill>
                <a:latin typeface="Times New Roman" panose="02020603050405020304" pitchFamily="18" charset="0"/>
                <a:cs typeface="Times New Roman" panose="02020603050405020304" pitchFamily="18" charset="0"/>
              </a:rPr>
              <a:t>: Vessels</a:t>
            </a:r>
          </a:p>
        </p:txBody>
      </p:sp>
      <p:pic>
        <p:nvPicPr>
          <p:cNvPr id="15" name="Picture 14">
            <a:extLst>
              <a:ext uri="{FF2B5EF4-FFF2-40B4-BE49-F238E27FC236}">
                <a16:creationId xmlns:a16="http://schemas.microsoft.com/office/drawing/2014/main" id="{953CBB0C-E978-4FB9-ADEE-9156E6A360C1}"/>
              </a:ext>
            </a:extLst>
          </p:cNvPr>
          <p:cNvPicPr/>
          <p:nvPr/>
        </p:nvPicPr>
        <p:blipFill>
          <a:blip r:embed="rId4"/>
          <a:stretch>
            <a:fillRect/>
          </a:stretch>
        </p:blipFill>
        <p:spPr>
          <a:xfrm>
            <a:off x="6324282" y="1779543"/>
            <a:ext cx="2667318" cy="3097258"/>
          </a:xfrm>
          <a:prstGeom prst="rect">
            <a:avLst/>
          </a:prstGeom>
        </p:spPr>
      </p:pic>
      <p:sp>
        <p:nvSpPr>
          <p:cNvPr id="16" name="TextBox 15">
            <a:extLst>
              <a:ext uri="{FF2B5EF4-FFF2-40B4-BE49-F238E27FC236}">
                <a16:creationId xmlns:a16="http://schemas.microsoft.com/office/drawing/2014/main" id="{C470E81E-8140-4FE8-97AD-A33EB674B821}"/>
              </a:ext>
            </a:extLst>
          </p:cNvPr>
          <p:cNvSpPr txBox="1"/>
          <p:nvPr/>
        </p:nvSpPr>
        <p:spPr>
          <a:xfrm>
            <a:off x="6324600" y="4953000"/>
            <a:ext cx="2667000" cy="523220"/>
          </a:xfrm>
          <a:prstGeom prst="rect">
            <a:avLst/>
          </a:prstGeom>
          <a:noFill/>
        </p:spPr>
        <p:txBody>
          <a:bodyPr wrap="square" rtlCol="0">
            <a:spAutoFit/>
          </a:bodyPr>
          <a:lstStyle/>
          <a:p>
            <a:pPr lvl="0" algn="ctr" defTabSz="685800"/>
            <a:r>
              <a:rPr lang="en-US" sz="1400" b="1" u="sng" dirty="0">
                <a:solidFill>
                  <a:prstClr val="black"/>
                </a:solidFill>
                <a:latin typeface="Times New Roman" panose="02020603050405020304" pitchFamily="18" charset="0"/>
                <a:cs typeface="Times New Roman" panose="02020603050405020304" pitchFamily="18" charset="0"/>
              </a:rPr>
              <a:t>Figure 3</a:t>
            </a:r>
            <a:r>
              <a:rPr lang="en-US" sz="1400" b="1" dirty="0">
                <a:solidFill>
                  <a:prstClr val="black"/>
                </a:solidFill>
                <a:latin typeface="Times New Roman" panose="02020603050405020304" pitchFamily="18" charset="0"/>
                <a:cs typeface="Times New Roman" panose="02020603050405020304" pitchFamily="18" charset="0"/>
              </a:rPr>
              <a:t>: Multi-Vessel Reactor (MVR)</a:t>
            </a:r>
          </a:p>
        </p:txBody>
      </p:sp>
      <p:pic>
        <p:nvPicPr>
          <p:cNvPr id="17" name="Picture 16">
            <a:extLst>
              <a:ext uri="{FF2B5EF4-FFF2-40B4-BE49-F238E27FC236}">
                <a16:creationId xmlns:a16="http://schemas.microsoft.com/office/drawing/2014/main" id="{47039757-E282-4D66-9436-2ED66A9D68B8}"/>
              </a:ext>
            </a:extLst>
          </p:cNvPr>
          <p:cNvPicPr/>
          <p:nvPr/>
        </p:nvPicPr>
        <p:blipFill rotWithShape="1">
          <a:blip r:embed="rId5"/>
          <a:srcRect t="23409" r="22905"/>
          <a:stretch/>
        </p:blipFill>
        <p:spPr bwMode="auto">
          <a:xfrm>
            <a:off x="3186748" y="1823085"/>
            <a:ext cx="2833052" cy="3053715"/>
          </a:xfrm>
          <a:prstGeom prst="rect">
            <a:avLst/>
          </a:prstGeom>
          <a:ln>
            <a:noFill/>
          </a:ln>
          <a:extLst>
            <a:ext uri="{53640926-AAD7-44D8-BBD7-CCE9431645EC}">
              <a14:shadowObscured xmlns:a14="http://schemas.microsoft.com/office/drawing/2010/main"/>
            </a:ext>
          </a:extLst>
        </p:spPr>
      </p:pic>
      <p:sp>
        <p:nvSpPr>
          <p:cNvPr id="18" name="TextBox 17">
            <a:extLst>
              <a:ext uri="{FF2B5EF4-FFF2-40B4-BE49-F238E27FC236}">
                <a16:creationId xmlns:a16="http://schemas.microsoft.com/office/drawing/2014/main" id="{D8AF1289-639F-47B0-A45A-DB12E6E4ADE0}"/>
              </a:ext>
            </a:extLst>
          </p:cNvPr>
          <p:cNvSpPr txBox="1"/>
          <p:nvPr/>
        </p:nvSpPr>
        <p:spPr>
          <a:xfrm>
            <a:off x="3238500" y="4953000"/>
            <a:ext cx="2667000" cy="523220"/>
          </a:xfrm>
          <a:prstGeom prst="rect">
            <a:avLst/>
          </a:prstGeom>
          <a:noFill/>
        </p:spPr>
        <p:txBody>
          <a:bodyPr wrap="square" rtlCol="0">
            <a:spAutoFit/>
          </a:bodyPr>
          <a:lstStyle/>
          <a:p>
            <a:pPr lvl="0" algn="ctr" defTabSz="685800"/>
            <a:r>
              <a:rPr lang="en-US" sz="1400" b="1" u="sng" dirty="0">
                <a:solidFill>
                  <a:prstClr val="black"/>
                </a:solidFill>
                <a:latin typeface="Times New Roman" panose="02020603050405020304" pitchFamily="18" charset="0"/>
                <a:cs typeface="Times New Roman" panose="02020603050405020304" pitchFamily="18" charset="0"/>
              </a:rPr>
              <a:t>Figure 2</a:t>
            </a:r>
            <a:r>
              <a:rPr lang="en-US" sz="1400" b="1" dirty="0">
                <a:solidFill>
                  <a:prstClr val="black"/>
                </a:solidFill>
                <a:latin typeface="Times New Roman" panose="02020603050405020304" pitchFamily="18" charset="0"/>
                <a:cs typeface="Times New Roman" panose="02020603050405020304" pitchFamily="18" charset="0"/>
              </a:rPr>
              <a:t>: Culture of algae </a:t>
            </a:r>
            <a:r>
              <a:rPr lang="en-US" sz="1400" b="1" i="1" dirty="0">
                <a:solidFill>
                  <a:prstClr val="black"/>
                </a:solidFill>
                <a:latin typeface="Times New Roman" panose="02020603050405020304" pitchFamily="18" charset="0"/>
                <a:cs typeface="Times New Roman" panose="02020603050405020304" pitchFamily="18" charset="0"/>
              </a:rPr>
              <a:t>(Chlamydomonas </a:t>
            </a:r>
            <a:r>
              <a:rPr lang="en-US" sz="1400" b="1" i="1" dirty="0" err="1">
                <a:solidFill>
                  <a:prstClr val="black"/>
                </a:solidFill>
                <a:latin typeface="Times New Roman" panose="02020603050405020304" pitchFamily="18" charset="0"/>
                <a:cs typeface="Times New Roman" panose="02020603050405020304" pitchFamily="18" charset="0"/>
              </a:rPr>
              <a:t>reinhardtii</a:t>
            </a:r>
            <a:r>
              <a:rPr lang="en-US" sz="1400" b="1"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663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8BA39-E7C2-4FC0-BEB7-5511E90D49D9}"/>
              </a:ext>
            </a:extLst>
          </p:cNvPr>
          <p:cNvSpPr>
            <a:spLocks noGrp="1"/>
          </p:cNvSpPr>
          <p:nvPr>
            <p:ph type="sldNum" sz="quarter" idx="12"/>
          </p:nvPr>
        </p:nvSpPr>
        <p:spPr/>
        <p:txBody>
          <a:bodyPr/>
          <a:lstStyle/>
          <a:p>
            <a:fld id="{83B4C395-3329-44DD-9AAB-52EB3516C7A1}" type="slidenum">
              <a:rPr lang="en-US" smtClean="0"/>
              <a:t>4</a:t>
            </a:fld>
            <a:endParaRPr lang="en-US" dirty="0"/>
          </a:p>
        </p:txBody>
      </p:sp>
      <p:sp>
        <p:nvSpPr>
          <p:cNvPr id="5" name="TextBox 4">
            <a:extLst>
              <a:ext uri="{FF2B5EF4-FFF2-40B4-BE49-F238E27FC236}">
                <a16:creationId xmlns:a16="http://schemas.microsoft.com/office/drawing/2014/main" id="{4D416691-3108-4F6E-8EDB-2AB2D5AD3E1D}"/>
              </a:ext>
            </a:extLst>
          </p:cNvPr>
          <p:cNvSpPr txBox="1"/>
          <p:nvPr/>
        </p:nvSpPr>
        <p:spPr>
          <a:xfrm>
            <a:off x="152400" y="304800"/>
            <a:ext cx="8686800" cy="3337709"/>
          </a:xfrm>
          <a:prstGeom prst="rect">
            <a:avLst/>
          </a:prstGeom>
          <a:noFill/>
        </p:spPr>
        <p:txBody>
          <a:bodyPr wrap="square" rtlCol="0">
            <a:spAutoFit/>
          </a:bodyPr>
          <a:lstStyle/>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The researcher submitted to us 3 problems: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Do the results prove that algae absorb a significant amount of photon?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 The results are not the same for the different positions as they should be. Can you prove that these values ​​are close enough? If not, determine positions or values ​​are very far from average, to exclude these positions in future experiments.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3. The values ​​of absorption of photon to be exploited, must be greater than the limit of 80    μmol.s</a:t>
            </a:r>
            <a:r>
              <a:rPr lang="en-US" b="1" i="1" baseline="30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b="1" i="1" baseline="30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Is that the case?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4. Some additional experiments were done to compare the impact of day length on photon absorption of culture. The cultures were exposed to different cycles of light and dark (08:16 hours, 10:14h, 12:12h, 14:10h and 16:8h). How does the day length impact the capacity of absorption of algae?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AB9864C-3A43-43A4-A600-A0B2118F941A}"/>
              </a:ext>
            </a:extLst>
          </p:cNvPr>
          <p:cNvSpPr txBox="1"/>
          <p:nvPr/>
        </p:nvSpPr>
        <p:spPr>
          <a:xfrm>
            <a:off x="304800" y="3962400"/>
            <a:ext cx="8534400" cy="1855893"/>
          </a:xfrm>
          <a:prstGeom prst="rect">
            <a:avLst/>
          </a:prstGeom>
          <a:noFill/>
        </p:spPr>
        <p:txBody>
          <a:bodyPr wrap="square" rtlCol="0">
            <a:spAutoFit/>
          </a:bodyPr>
          <a:lstStyle/>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The tools we used to answer these 4 questions are: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inherit"/>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4472C4"/>
                </a:solidFill>
                <a:latin typeface="Times New Roman" panose="02020603050405020304" pitchFamily="18" charset="0"/>
                <a:ea typeface="Times New Roman" panose="02020603050405020304" pitchFamily="18" charset="0"/>
                <a:cs typeface="Courier New" panose="02070309020205020404" pitchFamily="49" charset="0"/>
              </a:rPr>
              <a:t>For question 1: Confidence intervals on the difference between 2 means (to compare the measurements of photon flux in water and in culture).</a:t>
            </a:r>
            <a:endParaRPr lang="en-US" sz="1600" dirty="0">
              <a:effectLst/>
              <a:latin typeface="Calibri" panose="020F0502020204030204" pitchFamily="34" charset="0"/>
              <a:ea typeface="Times New Roman" panose="02020603050405020304" pitchFamily="18" charset="0"/>
              <a:cs typeface="Courier New" panose="02070309020205020404" pitchFamily="49" charset="0"/>
            </a:endParaRPr>
          </a:p>
          <a:p>
            <a:pPr marL="342900" marR="0" lvl="0" indent="-342900" algn="just">
              <a:lnSpc>
                <a:spcPct val="107000"/>
              </a:lnSpc>
              <a:spcBef>
                <a:spcPts val="0"/>
              </a:spcBef>
              <a:spcAft>
                <a:spcPts val="0"/>
              </a:spcAft>
              <a:buFont typeface="inherit"/>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4472C4"/>
                </a:solidFill>
                <a:latin typeface="Times New Roman" panose="02020603050405020304" pitchFamily="18" charset="0"/>
                <a:ea typeface="Times New Roman" panose="02020603050405020304" pitchFamily="18" charset="0"/>
                <a:cs typeface="Courier New" panose="02070309020205020404" pitchFamily="49" charset="0"/>
              </a:rPr>
              <a:t>For question 2: Box plot (to determine outliers). </a:t>
            </a:r>
            <a:endParaRPr lang="en-US" sz="1600" dirty="0">
              <a:effectLst/>
              <a:latin typeface="Calibri" panose="020F0502020204030204" pitchFamily="34" charset="0"/>
              <a:ea typeface="Times New Roman" panose="02020603050405020304" pitchFamily="18" charset="0"/>
              <a:cs typeface="Courier New" panose="02070309020205020404" pitchFamily="49" charset="0"/>
            </a:endParaRPr>
          </a:p>
          <a:p>
            <a:pPr marL="342900" marR="0" lvl="0" indent="-342900" algn="just">
              <a:lnSpc>
                <a:spcPct val="107000"/>
              </a:lnSpc>
              <a:spcBef>
                <a:spcPts val="0"/>
              </a:spcBef>
              <a:spcAft>
                <a:spcPts val="0"/>
              </a:spcAft>
              <a:buFont typeface="inherit"/>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4472C4"/>
                </a:solidFill>
                <a:latin typeface="Times New Roman" panose="02020603050405020304" pitchFamily="18" charset="0"/>
                <a:ea typeface="Times New Roman" panose="02020603050405020304" pitchFamily="18" charset="0"/>
                <a:cs typeface="Courier New" panose="02070309020205020404" pitchFamily="49" charset="0"/>
              </a:rPr>
              <a:t>For question 3: Hypothesis testing for one variable.</a:t>
            </a:r>
            <a:endParaRPr lang="en-US" sz="1600" dirty="0">
              <a:effectLst/>
              <a:latin typeface="Calibri" panose="020F0502020204030204" pitchFamily="34" charset="0"/>
              <a:ea typeface="Times New Roman" panose="02020603050405020304" pitchFamily="18" charset="0"/>
              <a:cs typeface="Courier New" panose="02070309020205020404" pitchFamily="49" charset="0"/>
            </a:endParaRPr>
          </a:p>
          <a:p>
            <a:pPr marL="342900" marR="0" lvl="0" indent="-342900" algn="just">
              <a:lnSpc>
                <a:spcPct val="107000"/>
              </a:lnSpc>
              <a:spcBef>
                <a:spcPts val="0"/>
              </a:spcBef>
              <a:spcAft>
                <a:spcPts val="0"/>
              </a:spcAft>
              <a:buFont typeface="inherit"/>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4472C4"/>
                </a:solidFill>
                <a:latin typeface="Times New Roman" panose="02020603050405020304" pitchFamily="18" charset="0"/>
                <a:ea typeface="Times New Roman" panose="02020603050405020304" pitchFamily="18" charset="0"/>
                <a:cs typeface="Courier New" panose="02070309020205020404" pitchFamily="49" charset="0"/>
              </a:rPr>
              <a:t>For question 4: Simple linear regression.  </a:t>
            </a:r>
            <a:endParaRPr lang="en-US" sz="1600" dirty="0">
              <a:effectLst/>
              <a:latin typeface="Calibri" panose="020F0502020204030204" pitchFamily="34" charset="0"/>
              <a:ea typeface="Times New Roman" panose="02020603050405020304" pitchFamily="18" charset="0"/>
              <a:cs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F08C85-488E-48AE-9958-DBA3479CFE5C}"/>
              </a:ext>
            </a:extLst>
          </p:cNvPr>
          <p:cNvSpPr>
            <a:spLocks noGrp="1"/>
          </p:cNvSpPr>
          <p:nvPr>
            <p:ph type="sldNum" sz="quarter" idx="12"/>
          </p:nvPr>
        </p:nvSpPr>
        <p:spPr/>
        <p:txBody>
          <a:bodyPr/>
          <a:lstStyle/>
          <a:p>
            <a:fld id="{83B4C395-3329-44DD-9AAB-52EB3516C7A1}" type="slidenum">
              <a:rPr lang="en-US" smtClean="0"/>
              <a:t>5</a:t>
            </a:fld>
            <a:endParaRPr lang="en-US"/>
          </a:p>
        </p:txBody>
      </p:sp>
      <p:sp>
        <p:nvSpPr>
          <p:cNvPr id="8" name="TextBox 7">
            <a:extLst>
              <a:ext uri="{FF2B5EF4-FFF2-40B4-BE49-F238E27FC236}">
                <a16:creationId xmlns:a16="http://schemas.microsoft.com/office/drawing/2014/main" id="{92A6AAC1-F6E1-43C8-A280-62BC629C4EAE}"/>
              </a:ext>
            </a:extLst>
          </p:cNvPr>
          <p:cNvSpPr txBox="1"/>
          <p:nvPr/>
        </p:nvSpPr>
        <p:spPr>
          <a:xfrm>
            <a:off x="1828800" y="76200"/>
            <a:ext cx="4629150" cy="523220"/>
          </a:xfrm>
          <a:prstGeom prst="rect">
            <a:avLst/>
          </a:prstGeom>
          <a:noFill/>
        </p:spPr>
        <p:txBody>
          <a:bodyPr wrap="square" rtlCol="0">
            <a:spAutoFit/>
          </a:bodyPr>
          <a:lstStyle/>
          <a:p>
            <a:pPr algn="ctr"/>
            <a:r>
              <a:rPr lang="en-US" sz="2000" b="1" dirty="0">
                <a:solidFill>
                  <a:srgbClr val="0070C0"/>
                </a:solidFill>
              </a:rPr>
              <a:t>II. PRESENTATION OF DATA</a:t>
            </a:r>
            <a:r>
              <a:rPr lang="en-US" sz="2800" b="1" dirty="0">
                <a:solidFill>
                  <a:srgbClr val="0070C0"/>
                </a:solidFill>
              </a:rPr>
              <a:t> </a:t>
            </a:r>
          </a:p>
        </p:txBody>
      </p:sp>
      <p:sp>
        <p:nvSpPr>
          <p:cNvPr id="10" name="Rectangle 9">
            <a:extLst>
              <a:ext uri="{FF2B5EF4-FFF2-40B4-BE49-F238E27FC236}">
                <a16:creationId xmlns:a16="http://schemas.microsoft.com/office/drawing/2014/main" id="{55960BEE-9D52-49CB-9078-D96C929B27E1}"/>
              </a:ext>
            </a:extLst>
          </p:cNvPr>
          <p:cNvSpPr/>
          <p:nvPr/>
        </p:nvSpPr>
        <p:spPr>
          <a:xfrm>
            <a:off x="152400" y="533400"/>
            <a:ext cx="8229600" cy="338554"/>
          </a:xfrm>
          <a:prstGeom prst="rect">
            <a:avLst/>
          </a:prstGeom>
        </p:spPr>
        <p:txBody>
          <a:bodyPr wrap="square">
            <a:spAutoFit/>
          </a:bodyPr>
          <a:lstStyle/>
          <a:p>
            <a:pPr algn="ctr">
              <a:spcAft>
                <a:spcPts val="1000"/>
              </a:spcAft>
            </a:pPr>
            <a:r>
              <a:rPr lang="en-IN" sz="1600" u="sng"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Table 1</a:t>
            </a:r>
            <a:r>
              <a:rPr lang="en-IN" sz="16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 Photon flux in vessel with water and with culture (μmol.s</a:t>
            </a:r>
            <a:r>
              <a:rPr lang="en-IN" sz="1600" baseline="300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-1</a:t>
            </a:r>
            <a:r>
              <a:rPr lang="en-IN" sz="16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m</a:t>
            </a:r>
            <a:r>
              <a:rPr lang="en-IN" sz="1600" baseline="300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-2</a:t>
            </a:r>
            <a:r>
              <a:rPr lang="en-IN" sz="16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a:t>
            </a:r>
            <a:endParaRPr lang="en-US" sz="105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
            <a:extLst>
              <a:ext uri="{FF2B5EF4-FFF2-40B4-BE49-F238E27FC236}">
                <a16:creationId xmlns:a16="http://schemas.microsoft.com/office/drawing/2014/main" id="{18D4496B-3D0D-45C1-8A10-2C64A6596ADD}"/>
              </a:ext>
            </a:extLst>
          </p:cNvPr>
          <p:cNvSpPr>
            <a:spLocks noChangeArrowheads="1"/>
          </p:cNvSpPr>
          <p:nvPr/>
        </p:nvSpPr>
        <p:spPr bwMode="auto">
          <a:xfrm>
            <a:off x="2173288" y="23256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Table 13">
            <a:extLst>
              <a:ext uri="{FF2B5EF4-FFF2-40B4-BE49-F238E27FC236}">
                <a16:creationId xmlns:a16="http://schemas.microsoft.com/office/drawing/2014/main" id="{ED9FD763-8905-40A8-B0D5-9F8DC84AFB25}"/>
              </a:ext>
            </a:extLst>
          </p:cNvPr>
          <p:cNvGraphicFramePr>
            <a:graphicFrameLocks noGrp="1"/>
          </p:cNvGraphicFramePr>
          <p:nvPr>
            <p:extLst>
              <p:ext uri="{D42A27DB-BD31-4B8C-83A1-F6EECF244321}">
                <p14:modId xmlns:p14="http://schemas.microsoft.com/office/powerpoint/2010/main" val="3099163538"/>
              </p:ext>
            </p:extLst>
          </p:nvPr>
        </p:nvGraphicFramePr>
        <p:xfrm>
          <a:off x="381000" y="960183"/>
          <a:ext cx="3465514" cy="4373817"/>
        </p:xfrm>
        <a:graphic>
          <a:graphicData uri="http://schemas.openxmlformats.org/drawingml/2006/table">
            <a:tbl>
              <a:tblPr firstRow="1" firstCol="1" bandRow="1">
                <a:tableStyleId>{5C22544A-7EE6-4342-B048-85BDC9FD1C3A}</a:tableStyleId>
              </a:tblPr>
              <a:tblGrid>
                <a:gridCol w="1064195">
                  <a:extLst>
                    <a:ext uri="{9D8B030D-6E8A-4147-A177-3AD203B41FA5}">
                      <a16:colId xmlns:a16="http://schemas.microsoft.com/office/drawing/2014/main" val="2589500655"/>
                    </a:ext>
                  </a:extLst>
                </a:gridCol>
                <a:gridCol w="1192632">
                  <a:extLst>
                    <a:ext uri="{9D8B030D-6E8A-4147-A177-3AD203B41FA5}">
                      <a16:colId xmlns:a16="http://schemas.microsoft.com/office/drawing/2014/main" val="285059098"/>
                    </a:ext>
                  </a:extLst>
                </a:gridCol>
                <a:gridCol w="1208687">
                  <a:extLst>
                    <a:ext uri="{9D8B030D-6E8A-4147-A177-3AD203B41FA5}">
                      <a16:colId xmlns:a16="http://schemas.microsoft.com/office/drawing/2014/main" val="2515872464"/>
                    </a:ext>
                  </a:extLst>
                </a:gridCol>
              </a:tblGrid>
              <a:tr h="182880">
                <a:tc>
                  <a:txBody>
                    <a:bodyPr/>
                    <a:lstStyle/>
                    <a:p>
                      <a:pPr marL="0" marR="0" algn="ctr">
                        <a:lnSpc>
                          <a:spcPct val="107000"/>
                        </a:lnSpc>
                        <a:spcBef>
                          <a:spcPts val="0"/>
                        </a:spcBef>
                        <a:spcAft>
                          <a:spcPts val="0"/>
                        </a:spcAft>
                      </a:pPr>
                      <a:r>
                        <a:rPr lang="en-US" sz="1400" dirty="0">
                          <a:effectLst/>
                        </a:rPr>
                        <a:t>Vessel position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Photon flux in water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Photon flux in culture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11001675"/>
                  </a:ext>
                </a:extLst>
              </a:tr>
              <a:tr h="182880">
                <a:tc>
                  <a:txBody>
                    <a:bodyPr/>
                    <a:lstStyle/>
                    <a:p>
                      <a:pPr marL="0" marR="0" algn="ctr">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36.5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59460398"/>
                  </a:ext>
                </a:extLst>
              </a:tr>
              <a:tr h="182880">
                <a:tc>
                  <a:txBody>
                    <a:bodyPr/>
                    <a:lstStyle/>
                    <a:p>
                      <a:pPr marL="0" marR="0" algn="ctr">
                        <a:lnSpc>
                          <a:spcPct val="107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156.4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66.8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2062475"/>
                  </a:ext>
                </a:extLst>
              </a:tr>
              <a:tr h="182880">
                <a:tc>
                  <a:txBody>
                    <a:bodyPr/>
                    <a:lstStyle/>
                    <a:p>
                      <a:pPr marL="0" marR="0" algn="ctr">
                        <a:lnSpc>
                          <a:spcPct val="107000"/>
                        </a:lnSpc>
                        <a:spcBef>
                          <a:spcPts val="0"/>
                        </a:spcBef>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188.9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87.1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63972653"/>
                  </a:ext>
                </a:extLst>
              </a:tr>
              <a:tr h="182880">
                <a:tc>
                  <a:txBody>
                    <a:bodyPr/>
                    <a:lstStyle/>
                    <a:p>
                      <a:pPr marL="0" marR="0" algn="ctr">
                        <a:lnSpc>
                          <a:spcPct val="107000"/>
                        </a:lnSpc>
                        <a:spcBef>
                          <a:spcPts val="0"/>
                        </a:spcBef>
                        <a:spcAft>
                          <a:spcPts val="0"/>
                        </a:spcAft>
                      </a:pPr>
                      <a:r>
                        <a:rPr lang="en-US" sz="14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184.3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97.3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43500268"/>
                  </a:ext>
                </a:extLst>
              </a:tr>
              <a:tr h="182880">
                <a:tc>
                  <a:txBody>
                    <a:bodyPr/>
                    <a:lstStyle/>
                    <a:p>
                      <a:pPr marL="0" marR="0" algn="ctr">
                        <a:lnSpc>
                          <a:spcPct val="107000"/>
                        </a:lnSpc>
                        <a:spcBef>
                          <a:spcPts val="0"/>
                        </a:spcBef>
                        <a:spcAft>
                          <a:spcPts val="0"/>
                        </a:spcAft>
                      </a:pPr>
                      <a:r>
                        <a:rPr lang="en-US"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181.5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65031777"/>
                  </a:ext>
                </a:extLst>
              </a:tr>
              <a:tr h="182880">
                <a:tc>
                  <a:txBody>
                    <a:bodyPr/>
                    <a:lstStyle/>
                    <a:p>
                      <a:pPr marL="0" marR="0" algn="ctr">
                        <a:lnSpc>
                          <a:spcPct val="107000"/>
                        </a:lnSpc>
                        <a:spcBef>
                          <a:spcPts val="0"/>
                        </a:spcBef>
                        <a:spcAft>
                          <a:spcPts val="0"/>
                        </a:spcAft>
                      </a:pPr>
                      <a:r>
                        <a:rPr lang="en-US" sz="1400">
                          <a:effectLst/>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188.4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65158897"/>
                  </a:ext>
                </a:extLst>
              </a:tr>
              <a:tr h="182880">
                <a:tc>
                  <a:txBody>
                    <a:bodyPr/>
                    <a:lstStyle/>
                    <a:p>
                      <a:pPr marL="0" marR="0" algn="ctr">
                        <a:lnSpc>
                          <a:spcPct val="107000"/>
                        </a:lnSpc>
                        <a:spcBef>
                          <a:spcPts val="0"/>
                        </a:spcBef>
                        <a:spcAft>
                          <a:spcPts val="0"/>
                        </a:spcAft>
                      </a:pPr>
                      <a:r>
                        <a:rPr lang="en-US" sz="1400">
                          <a:effectLst/>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191.5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72218576"/>
                  </a:ext>
                </a:extLst>
              </a:tr>
              <a:tr h="182880">
                <a:tc>
                  <a:txBody>
                    <a:bodyPr/>
                    <a:lstStyle/>
                    <a:p>
                      <a:pPr marL="0" marR="0" algn="ctr">
                        <a:lnSpc>
                          <a:spcPct val="107000"/>
                        </a:lnSpc>
                        <a:spcBef>
                          <a:spcPts val="0"/>
                        </a:spcBef>
                        <a:spcAft>
                          <a:spcPts val="0"/>
                        </a:spcAft>
                      </a:pPr>
                      <a:r>
                        <a:rPr lang="en-US" sz="1400">
                          <a:effectLst/>
                        </a:rPr>
                        <a:t>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182.1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95.6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51539814"/>
                  </a:ext>
                </a:extLst>
              </a:tr>
              <a:tr h="182880">
                <a:tc>
                  <a:txBody>
                    <a:bodyPr/>
                    <a:lstStyle/>
                    <a:p>
                      <a:pPr marL="0" marR="0" algn="ctr">
                        <a:lnSpc>
                          <a:spcPct val="107000"/>
                        </a:lnSpc>
                        <a:spcBef>
                          <a:spcPts val="0"/>
                        </a:spcBef>
                        <a:spcAft>
                          <a:spcPts val="0"/>
                        </a:spcAft>
                      </a:pPr>
                      <a:r>
                        <a:rPr lang="en-US" sz="1400">
                          <a:effectLst/>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181.2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03647604"/>
                  </a:ext>
                </a:extLst>
              </a:tr>
              <a:tr h="182880">
                <a:tc>
                  <a:txBody>
                    <a:bodyPr/>
                    <a:lstStyle/>
                    <a:p>
                      <a:pPr marL="0" marR="0" algn="ctr">
                        <a:lnSpc>
                          <a:spcPct val="107000"/>
                        </a:lnSpc>
                        <a:spcBef>
                          <a:spcPts val="0"/>
                        </a:spcBef>
                        <a:spcAft>
                          <a:spcPts val="0"/>
                        </a:spcAft>
                      </a:pPr>
                      <a:r>
                        <a:rPr lang="en-US" sz="1400">
                          <a:effectLst/>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178.5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83.4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48941311"/>
                  </a:ext>
                </a:extLst>
              </a:tr>
              <a:tr h="182880">
                <a:tc>
                  <a:txBody>
                    <a:bodyPr/>
                    <a:lstStyle/>
                    <a:p>
                      <a:pPr marL="0" marR="0" algn="ctr">
                        <a:lnSpc>
                          <a:spcPct val="107000"/>
                        </a:lnSpc>
                        <a:spcBef>
                          <a:spcPts val="0"/>
                        </a:spcBef>
                        <a:spcAft>
                          <a:spcPts val="0"/>
                        </a:spcAft>
                      </a:pPr>
                      <a:r>
                        <a:rPr lang="en-US" sz="1400">
                          <a:effectLst/>
                        </a:rPr>
                        <a:t>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170.9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85.7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58605442"/>
                  </a:ext>
                </a:extLst>
              </a:tr>
              <a:tr h="182880">
                <a:tc>
                  <a:txBody>
                    <a:bodyPr/>
                    <a:lstStyle/>
                    <a:p>
                      <a:pPr marL="0" marR="0" algn="ctr">
                        <a:lnSpc>
                          <a:spcPct val="107000"/>
                        </a:lnSpc>
                        <a:spcBef>
                          <a:spcPts val="0"/>
                        </a:spcBef>
                        <a:spcAft>
                          <a:spcPts val="0"/>
                        </a:spcAft>
                      </a:pPr>
                      <a:r>
                        <a:rPr lang="en-US" sz="1400">
                          <a:effectLst/>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183.6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3422199"/>
                  </a:ext>
                </a:extLst>
              </a:tr>
              <a:tr h="182880">
                <a:tc>
                  <a:txBody>
                    <a:bodyPr/>
                    <a:lstStyle/>
                    <a:p>
                      <a:pPr marL="0" marR="0" algn="ctr">
                        <a:lnSpc>
                          <a:spcPct val="107000"/>
                        </a:lnSpc>
                        <a:spcBef>
                          <a:spcPts val="0"/>
                        </a:spcBef>
                        <a:spcAft>
                          <a:spcPts val="0"/>
                        </a:spcAft>
                      </a:pPr>
                      <a:r>
                        <a:rPr lang="en-US" sz="1400">
                          <a:effectLst/>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182.4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58499169"/>
                  </a:ext>
                </a:extLst>
              </a:tr>
              <a:tr h="182880">
                <a:tc>
                  <a:txBody>
                    <a:bodyPr/>
                    <a:lstStyle/>
                    <a:p>
                      <a:pPr marL="0" marR="0" algn="ctr">
                        <a:lnSpc>
                          <a:spcPct val="107000"/>
                        </a:lnSpc>
                        <a:spcBef>
                          <a:spcPts val="0"/>
                        </a:spcBef>
                        <a:spcAft>
                          <a:spcPts val="0"/>
                        </a:spcAft>
                      </a:pPr>
                      <a:r>
                        <a:rPr lang="en-US" sz="1400">
                          <a:effectLst/>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175.4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99.4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84287339"/>
                  </a:ext>
                </a:extLst>
              </a:tr>
              <a:tr h="182880">
                <a:tc>
                  <a:txBody>
                    <a:bodyPr/>
                    <a:lstStyle/>
                    <a:p>
                      <a:pPr marL="0" marR="0" algn="ctr">
                        <a:lnSpc>
                          <a:spcPct val="107000"/>
                        </a:lnSpc>
                        <a:spcBef>
                          <a:spcPts val="0"/>
                        </a:spcBef>
                        <a:spcAft>
                          <a:spcPts val="0"/>
                        </a:spcAft>
                      </a:pPr>
                      <a:r>
                        <a:rPr lang="en-US" sz="1400">
                          <a:effectLst/>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179.3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88240087"/>
                  </a:ext>
                </a:extLst>
              </a:tr>
              <a:tr h="182880">
                <a:tc>
                  <a:txBody>
                    <a:bodyPr/>
                    <a:lstStyle/>
                    <a:p>
                      <a:pPr marL="0" marR="0" algn="ctr">
                        <a:lnSpc>
                          <a:spcPct val="107000"/>
                        </a:lnSpc>
                        <a:spcBef>
                          <a:spcPts val="0"/>
                        </a:spcBef>
                        <a:spcAft>
                          <a:spcPts val="0"/>
                        </a:spcAft>
                      </a:pPr>
                      <a:r>
                        <a:rPr lang="en-US" sz="1400">
                          <a:effectLst/>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182.8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86.8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06212507"/>
                  </a:ext>
                </a:extLst>
              </a:tr>
              <a:tr h="182880">
                <a:tc>
                  <a:txBody>
                    <a:bodyPr/>
                    <a:lstStyle/>
                    <a:p>
                      <a:pPr marL="0" marR="0" algn="ctr">
                        <a:lnSpc>
                          <a:spcPct val="107000"/>
                        </a:lnSpc>
                        <a:spcBef>
                          <a:spcPts val="0"/>
                        </a:spcBef>
                        <a:spcAft>
                          <a:spcPts val="0"/>
                        </a:spcAft>
                      </a:pPr>
                      <a:r>
                        <a:rPr lang="en-US" sz="1400">
                          <a:effectLst/>
                        </a:rPr>
                        <a:t>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183.3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105.2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42493662"/>
                  </a:ext>
                </a:extLst>
              </a:tr>
              <a:tr h="182880">
                <a:tc>
                  <a:txBody>
                    <a:bodyPr/>
                    <a:lstStyle/>
                    <a:p>
                      <a:pPr marL="0" marR="0" algn="ctr">
                        <a:lnSpc>
                          <a:spcPct val="107000"/>
                        </a:lnSpc>
                        <a:spcBef>
                          <a:spcPts val="0"/>
                        </a:spcBef>
                        <a:spcAft>
                          <a:spcPts val="0"/>
                        </a:spcAft>
                      </a:pPr>
                      <a:r>
                        <a:rPr lang="en-US" sz="1400">
                          <a:effectLst/>
                        </a:rPr>
                        <a:t>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171.3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92.8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31195979"/>
                  </a:ext>
                </a:extLst>
              </a:tr>
            </a:tbl>
          </a:graphicData>
        </a:graphic>
      </p:graphicFrame>
      <p:graphicFrame>
        <p:nvGraphicFramePr>
          <p:cNvPr id="15" name="Table 14">
            <a:extLst>
              <a:ext uri="{FF2B5EF4-FFF2-40B4-BE49-F238E27FC236}">
                <a16:creationId xmlns:a16="http://schemas.microsoft.com/office/drawing/2014/main" id="{B82CA711-7525-4684-955B-35296CC88DB4}"/>
              </a:ext>
            </a:extLst>
          </p:cNvPr>
          <p:cNvGraphicFramePr>
            <a:graphicFrameLocks noGrp="1"/>
          </p:cNvGraphicFramePr>
          <p:nvPr>
            <p:extLst>
              <p:ext uri="{D42A27DB-BD31-4B8C-83A1-F6EECF244321}">
                <p14:modId xmlns:p14="http://schemas.microsoft.com/office/powerpoint/2010/main" val="2678383811"/>
              </p:ext>
            </p:extLst>
          </p:nvPr>
        </p:nvGraphicFramePr>
        <p:xfrm>
          <a:off x="4343400" y="867747"/>
          <a:ext cx="3846513" cy="4612197"/>
        </p:xfrm>
        <a:graphic>
          <a:graphicData uri="http://schemas.openxmlformats.org/drawingml/2006/table">
            <a:tbl>
              <a:tblPr firstRow="1" firstCol="1" bandRow="1">
                <a:tableStyleId>{5C22544A-7EE6-4342-B048-85BDC9FD1C3A}</a:tableStyleId>
              </a:tblPr>
              <a:tblGrid>
                <a:gridCol w="1181193">
                  <a:extLst>
                    <a:ext uri="{9D8B030D-6E8A-4147-A177-3AD203B41FA5}">
                      <a16:colId xmlns:a16="http://schemas.microsoft.com/office/drawing/2014/main" val="2441550953"/>
                    </a:ext>
                  </a:extLst>
                </a:gridCol>
                <a:gridCol w="1323750">
                  <a:extLst>
                    <a:ext uri="{9D8B030D-6E8A-4147-A177-3AD203B41FA5}">
                      <a16:colId xmlns:a16="http://schemas.microsoft.com/office/drawing/2014/main" val="273158374"/>
                    </a:ext>
                  </a:extLst>
                </a:gridCol>
                <a:gridCol w="1341570">
                  <a:extLst>
                    <a:ext uri="{9D8B030D-6E8A-4147-A177-3AD203B41FA5}">
                      <a16:colId xmlns:a16="http://schemas.microsoft.com/office/drawing/2014/main" val="3932557928"/>
                    </a:ext>
                  </a:extLst>
                </a:gridCol>
              </a:tblGrid>
              <a:tr h="182880">
                <a:tc>
                  <a:txBody>
                    <a:bodyPr/>
                    <a:lstStyle/>
                    <a:p>
                      <a:pPr marL="0" marR="0" algn="ctr">
                        <a:lnSpc>
                          <a:spcPct val="107000"/>
                        </a:lnSpc>
                        <a:spcBef>
                          <a:spcPts val="0"/>
                        </a:spcBef>
                        <a:spcAft>
                          <a:spcPts val="0"/>
                        </a:spcAft>
                      </a:pPr>
                      <a:r>
                        <a:rPr lang="en-US" sz="1400" dirty="0">
                          <a:effectLst/>
                        </a:rPr>
                        <a:t>Vessel position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Photon flux in water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Photon flux in culture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26007335"/>
                  </a:ext>
                </a:extLst>
              </a:tr>
              <a:tr h="182880">
                <a:tc>
                  <a:txBody>
                    <a:bodyPr/>
                    <a:lstStyle/>
                    <a:p>
                      <a:pPr marL="0" marR="0" algn="ctr">
                        <a:lnSpc>
                          <a:spcPct val="107000"/>
                        </a:lnSpc>
                        <a:spcBef>
                          <a:spcPts val="0"/>
                        </a:spcBef>
                        <a:spcAft>
                          <a:spcPts val="0"/>
                        </a:spcAft>
                      </a:pPr>
                      <a:r>
                        <a:rPr lang="en-US" sz="1400">
                          <a:effectLst/>
                        </a:rPr>
                        <a:t>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190.8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25781023"/>
                  </a:ext>
                </a:extLst>
              </a:tr>
              <a:tr h="182880">
                <a:tc>
                  <a:txBody>
                    <a:bodyPr/>
                    <a:lstStyle/>
                    <a:p>
                      <a:pPr marL="0" marR="0" algn="ctr">
                        <a:lnSpc>
                          <a:spcPct val="107000"/>
                        </a:lnSpc>
                        <a:spcBef>
                          <a:spcPts val="0"/>
                        </a:spcBef>
                        <a:spcAft>
                          <a:spcPts val="0"/>
                        </a:spcAft>
                      </a:pPr>
                      <a:r>
                        <a:rPr lang="en-US" sz="1400">
                          <a:effectLst/>
                        </a:rPr>
                        <a:t>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190.9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108.6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64672527"/>
                  </a:ext>
                </a:extLst>
              </a:tr>
              <a:tr h="182880">
                <a:tc>
                  <a:txBody>
                    <a:bodyPr/>
                    <a:lstStyle/>
                    <a:p>
                      <a:pPr marL="0" marR="0" algn="ctr">
                        <a:lnSpc>
                          <a:spcPct val="107000"/>
                        </a:lnSpc>
                        <a:spcBef>
                          <a:spcPts val="0"/>
                        </a:spcBef>
                        <a:spcAft>
                          <a:spcPts val="0"/>
                        </a:spcAft>
                      </a:pPr>
                      <a:r>
                        <a:rPr lang="en-US" sz="1400">
                          <a:effectLst/>
                        </a:rPr>
                        <a:t>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196.8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7462816"/>
                  </a:ext>
                </a:extLst>
              </a:tr>
              <a:tr h="182880">
                <a:tc>
                  <a:txBody>
                    <a:bodyPr/>
                    <a:lstStyle/>
                    <a:p>
                      <a:pPr marL="0" marR="0" algn="ctr">
                        <a:lnSpc>
                          <a:spcPct val="107000"/>
                        </a:lnSpc>
                        <a:spcBef>
                          <a:spcPts val="0"/>
                        </a:spcBef>
                        <a:spcAft>
                          <a:spcPts val="0"/>
                        </a:spcAft>
                      </a:pPr>
                      <a:r>
                        <a:rPr lang="en-US" sz="1400">
                          <a:effectLst/>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167.8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86.1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60412541"/>
                  </a:ext>
                </a:extLst>
              </a:tr>
              <a:tr h="182880">
                <a:tc>
                  <a:txBody>
                    <a:bodyPr/>
                    <a:lstStyle/>
                    <a:p>
                      <a:pPr marL="0" marR="0" algn="ctr">
                        <a:lnSpc>
                          <a:spcPct val="107000"/>
                        </a:lnSpc>
                        <a:spcBef>
                          <a:spcPts val="0"/>
                        </a:spcBef>
                        <a:spcAft>
                          <a:spcPts val="0"/>
                        </a:spcAft>
                      </a:pPr>
                      <a:r>
                        <a:rPr lang="en-US" sz="1400">
                          <a:effectLst/>
                        </a:rPr>
                        <a:t>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182.2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36122465"/>
                  </a:ext>
                </a:extLst>
              </a:tr>
              <a:tr h="182880">
                <a:tc>
                  <a:txBody>
                    <a:bodyPr/>
                    <a:lstStyle/>
                    <a:p>
                      <a:pPr marL="0" marR="0" algn="ctr">
                        <a:lnSpc>
                          <a:spcPct val="107000"/>
                        </a:lnSpc>
                        <a:spcBef>
                          <a:spcPts val="0"/>
                        </a:spcBef>
                        <a:spcAft>
                          <a:spcPts val="0"/>
                        </a:spcAft>
                      </a:pPr>
                      <a:r>
                        <a:rPr lang="en-US" sz="1400">
                          <a:effectLst/>
                        </a:rPr>
                        <a:t>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173.3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38117346"/>
                  </a:ext>
                </a:extLst>
              </a:tr>
              <a:tr h="182880">
                <a:tc>
                  <a:txBody>
                    <a:bodyPr/>
                    <a:lstStyle/>
                    <a:p>
                      <a:pPr marL="0" marR="0" algn="ctr">
                        <a:lnSpc>
                          <a:spcPct val="107000"/>
                        </a:lnSpc>
                        <a:spcBef>
                          <a:spcPts val="0"/>
                        </a:spcBef>
                        <a:spcAft>
                          <a:spcPts val="0"/>
                        </a:spcAft>
                      </a:pPr>
                      <a:r>
                        <a:rPr lang="en-US" sz="1400">
                          <a:effectLst/>
                        </a:rPr>
                        <a:t>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173.3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85.1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90061961"/>
                  </a:ext>
                </a:extLst>
              </a:tr>
              <a:tr h="182880">
                <a:tc>
                  <a:txBody>
                    <a:bodyPr/>
                    <a:lstStyle/>
                    <a:p>
                      <a:pPr marL="0" marR="0" algn="ctr">
                        <a:lnSpc>
                          <a:spcPct val="107000"/>
                        </a:lnSpc>
                        <a:spcBef>
                          <a:spcPts val="0"/>
                        </a:spcBef>
                        <a:spcAft>
                          <a:spcPts val="0"/>
                        </a:spcAft>
                      </a:pPr>
                      <a:r>
                        <a:rPr lang="en-US" sz="1400">
                          <a:effectLst/>
                        </a:rPr>
                        <a:t>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170.4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85.7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18562052"/>
                  </a:ext>
                </a:extLst>
              </a:tr>
              <a:tr h="182880">
                <a:tc>
                  <a:txBody>
                    <a:bodyPr/>
                    <a:lstStyle/>
                    <a:p>
                      <a:pPr marL="0" marR="0" algn="ctr">
                        <a:lnSpc>
                          <a:spcPct val="107000"/>
                        </a:lnSpc>
                        <a:spcBef>
                          <a:spcPts val="0"/>
                        </a:spcBef>
                        <a:spcAft>
                          <a:spcPts val="0"/>
                        </a:spcAft>
                      </a:pPr>
                      <a:r>
                        <a:rPr lang="en-US" sz="1400">
                          <a:effectLst/>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179.2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82.1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85732146"/>
                  </a:ext>
                </a:extLst>
              </a:tr>
              <a:tr h="182880">
                <a:tc>
                  <a:txBody>
                    <a:bodyPr/>
                    <a:lstStyle/>
                    <a:p>
                      <a:pPr marL="0" marR="0" algn="ctr">
                        <a:lnSpc>
                          <a:spcPct val="107000"/>
                        </a:lnSpc>
                        <a:spcBef>
                          <a:spcPts val="0"/>
                        </a:spcBef>
                        <a:spcAft>
                          <a:spcPts val="0"/>
                        </a:spcAft>
                      </a:pPr>
                      <a:r>
                        <a:rPr lang="en-US" sz="1400">
                          <a:effectLst/>
                        </a:rPr>
                        <a:t>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190.9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83.9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2479205"/>
                  </a:ext>
                </a:extLst>
              </a:tr>
              <a:tr h="182880">
                <a:tc>
                  <a:txBody>
                    <a:bodyPr/>
                    <a:lstStyle/>
                    <a:p>
                      <a:pPr marL="0" marR="0" algn="ctr">
                        <a:lnSpc>
                          <a:spcPct val="107000"/>
                        </a:lnSpc>
                        <a:spcBef>
                          <a:spcPts val="0"/>
                        </a:spcBef>
                        <a:spcAft>
                          <a:spcPts val="0"/>
                        </a:spcAft>
                      </a:pPr>
                      <a:r>
                        <a:rPr lang="en-US" sz="1400">
                          <a:effectLst/>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191.1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08682418"/>
                  </a:ext>
                </a:extLst>
              </a:tr>
              <a:tr h="182880">
                <a:tc>
                  <a:txBody>
                    <a:bodyPr/>
                    <a:lstStyle/>
                    <a:p>
                      <a:pPr marL="0" marR="0" algn="ctr">
                        <a:lnSpc>
                          <a:spcPct val="107000"/>
                        </a:lnSpc>
                        <a:spcBef>
                          <a:spcPts val="0"/>
                        </a:spcBef>
                        <a:spcAft>
                          <a:spcPts val="0"/>
                        </a:spcAft>
                      </a:pPr>
                      <a:r>
                        <a:rPr lang="en-US" sz="1400">
                          <a:effectLst/>
                        </a:rPr>
                        <a:t>30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172.3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85.7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01467296"/>
                  </a:ext>
                </a:extLst>
              </a:tr>
              <a:tr h="182880">
                <a:tc>
                  <a:txBody>
                    <a:bodyPr/>
                    <a:lstStyle/>
                    <a:p>
                      <a:pPr marL="0" marR="0" algn="ctr">
                        <a:lnSpc>
                          <a:spcPct val="107000"/>
                        </a:lnSpc>
                        <a:spcBef>
                          <a:spcPts val="0"/>
                        </a:spcBef>
                        <a:spcAft>
                          <a:spcPts val="0"/>
                        </a:spcAft>
                      </a:pPr>
                      <a:r>
                        <a:rPr lang="en-US" sz="1400">
                          <a:effectLst/>
                        </a:rPr>
                        <a:t>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164.5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89.9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8356135"/>
                  </a:ext>
                </a:extLst>
              </a:tr>
              <a:tr h="182880">
                <a:tc>
                  <a:txBody>
                    <a:bodyPr/>
                    <a:lstStyle/>
                    <a:p>
                      <a:pPr marL="0" marR="0" algn="ctr">
                        <a:lnSpc>
                          <a:spcPct val="107000"/>
                        </a:lnSpc>
                        <a:spcBef>
                          <a:spcPts val="0"/>
                        </a:spcBef>
                        <a:spcAft>
                          <a:spcPts val="0"/>
                        </a:spcAft>
                      </a:pPr>
                      <a:r>
                        <a:rPr lang="en-US" sz="1400">
                          <a:effectLst/>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130.2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69.8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40532115"/>
                  </a:ext>
                </a:extLst>
              </a:tr>
              <a:tr h="182880">
                <a:tc>
                  <a:txBody>
                    <a:bodyPr/>
                    <a:lstStyle/>
                    <a:p>
                      <a:pPr marL="0" marR="0" algn="ctr">
                        <a:lnSpc>
                          <a:spcPct val="107000"/>
                        </a:lnSpc>
                        <a:spcBef>
                          <a:spcPts val="0"/>
                        </a:spcBef>
                        <a:spcAft>
                          <a:spcPts val="0"/>
                        </a:spcAft>
                      </a:pPr>
                      <a:r>
                        <a:rPr lang="en-US" sz="1400">
                          <a:effectLst/>
                        </a:rPr>
                        <a:t>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81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44.1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01443031"/>
                  </a:ext>
                </a:extLst>
              </a:tr>
              <a:tr h="182880">
                <a:tc>
                  <a:txBody>
                    <a:bodyPr/>
                    <a:lstStyle/>
                    <a:p>
                      <a:pPr marL="0" marR="0" algn="ctr">
                        <a:lnSpc>
                          <a:spcPct val="107000"/>
                        </a:lnSpc>
                        <a:spcBef>
                          <a:spcPts val="0"/>
                        </a:spcBef>
                        <a:spcAft>
                          <a:spcPts val="0"/>
                        </a:spcAft>
                      </a:pPr>
                      <a:r>
                        <a:rPr lang="en-US" sz="1400">
                          <a:effectLst/>
                        </a:rPr>
                        <a:t>Average μmol.s</a:t>
                      </a:r>
                      <a:r>
                        <a:rPr lang="en-US" sz="1400" baseline="30000">
                          <a:effectLst/>
                        </a:rPr>
                        <a:t>-1</a:t>
                      </a:r>
                      <a:r>
                        <a:rPr lang="en-US" sz="1400">
                          <a:effectLst/>
                        </a:rPr>
                        <a:t>m</a:t>
                      </a:r>
                      <a:r>
                        <a:rPr lang="en-US" sz="1400" baseline="300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180.9965517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93.43793103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06825661"/>
                  </a:ext>
                </a:extLst>
              </a:tr>
              <a:tr h="182880">
                <a:tc>
                  <a:txBody>
                    <a:bodyPr/>
                    <a:lstStyle/>
                    <a:p>
                      <a:pPr marL="0" marR="0" algn="ctr">
                        <a:lnSpc>
                          <a:spcPct val="107000"/>
                        </a:lnSpc>
                        <a:spcBef>
                          <a:spcPts val="0"/>
                        </a:spcBef>
                        <a:spcAft>
                          <a:spcPts val="0"/>
                        </a:spcAft>
                      </a:pPr>
                      <a:r>
                        <a:rPr lang="en-US" sz="1400">
                          <a:effectLst/>
                        </a:rPr>
                        <a:t>Standard deviation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8.227066946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7.263234905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128966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38EB419-5409-4C96-B188-9B787BC7CA86}"/>
              </a:ext>
            </a:extLst>
          </p:cNvPr>
          <p:cNvSpPr>
            <a:spLocks noGrp="1"/>
          </p:cNvSpPr>
          <p:nvPr>
            <p:ph type="sldNum" sz="quarter" idx="12"/>
          </p:nvPr>
        </p:nvSpPr>
        <p:spPr/>
        <p:txBody>
          <a:bodyPr/>
          <a:lstStyle/>
          <a:p>
            <a:fld id="{83B4C395-3329-44DD-9AAB-52EB3516C7A1}" type="slidenum">
              <a:rPr lang="en-US" smtClean="0"/>
              <a:t>6</a:t>
            </a:fld>
            <a:endParaRPr lang="en-US"/>
          </a:p>
        </p:txBody>
      </p:sp>
      <p:sp>
        <p:nvSpPr>
          <p:cNvPr id="10" name="TextBox 9">
            <a:extLst>
              <a:ext uri="{FF2B5EF4-FFF2-40B4-BE49-F238E27FC236}">
                <a16:creationId xmlns:a16="http://schemas.microsoft.com/office/drawing/2014/main" id="{52ED9203-304D-4879-A524-7D1271471213}"/>
              </a:ext>
            </a:extLst>
          </p:cNvPr>
          <p:cNvSpPr txBox="1"/>
          <p:nvPr/>
        </p:nvSpPr>
        <p:spPr>
          <a:xfrm>
            <a:off x="1828800" y="76200"/>
            <a:ext cx="4629150" cy="523220"/>
          </a:xfrm>
          <a:prstGeom prst="rect">
            <a:avLst/>
          </a:prstGeom>
          <a:noFill/>
        </p:spPr>
        <p:txBody>
          <a:bodyPr wrap="square" rtlCol="0">
            <a:spAutoFit/>
          </a:bodyPr>
          <a:lstStyle/>
          <a:p>
            <a:pPr algn="ctr"/>
            <a:r>
              <a:rPr lang="en-US" sz="2000" b="1" dirty="0">
                <a:solidFill>
                  <a:srgbClr val="0070C0"/>
                </a:solidFill>
              </a:rPr>
              <a:t>III. ANALYSIS OF DATA</a:t>
            </a:r>
            <a:r>
              <a:rPr lang="en-US" sz="2800" b="1" dirty="0">
                <a:solidFill>
                  <a:srgbClr val="0070C0"/>
                </a:solidFill>
              </a:rPr>
              <a:t> </a:t>
            </a:r>
          </a:p>
        </p:txBody>
      </p:sp>
      <p:sp>
        <p:nvSpPr>
          <p:cNvPr id="9" name="Rectangle 8">
            <a:extLst>
              <a:ext uri="{FF2B5EF4-FFF2-40B4-BE49-F238E27FC236}">
                <a16:creationId xmlns:a16="http://schemas.microsoft.com/office/drawing/2014/main" id="{89F0DD7C-0C97-4395-A49B-F3E5C4E0FCE1}"/>
              </a:ext>
            </a:extLst>
          </p:cNvPr>
          <p:cNvSpPr/>
          <p:nvPr/>
        </p:nvSpPr>
        <p:spPr>
          <a:xfrm>
            <a:off x="228600" y="533400"/>
            <a:ext cx="8686800" cy="374077"/>
          </a:xfrm>
          <a:prstGeom prst="rect">
            <a:avLst/>
          </a:prstGeom>
        </p:spPr>
        <p:txBody>
          <a:bodyPr wrap="square">
            <a:spAutoFit/>
          </a:bodyPr>
          <a:lstStyle/>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Question 1: </a:t>
            </a: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Do the results prove that algae absorb a significant amount of photon?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D86755F4-2A3F-4BC0-89CE-2E4758521070}"/>
              </a:ext>
            </a:extLst>
          </p:cNvPr>
          <p:cNvSpPr/>
          <p:nvPr/>
        </p:nvSpPr>
        <p:spPr>
          <a:xfrm>
            <a:off x="76200" y="914400"/>
            <a:ext cx="8915400" cy="606256"/>
          </a:xfrm>
          <a:prstGeom prst="rect">
            <a:avLst/>
          </a:prstGeom>
        </p:spPr>
        <p:txBody>
          <a:bodyPr wrap="square">
            <a:spAutoFit/>
          </a:bodyPr>
          <a:lstStyle/>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We used the </a:t>
            </a:r>
            <a:r>
              <a:rPr lang="en-US" sz="1600" b="1" dirty="0">
                <a:latin typeface="Times New Roman" panose="02020603050405020304" pitchFamily="18" charset="0"/>
                <a:ea typeface="Calibri" panose="020F0502020204030204" pitchFamily="34" charset="0"/>
                <a:cs typeface="Times New Roman" panose="02020603050405020304" pitchFamily="18" charset="0"/>
              </a:rPr>
              <a:t>Confidence interval for the difference between means </a:t>
            </a:r>
            <a:r>
              <a:rPr lang="en-US" sz="1600" dirty="0">
                <a:latin typeface="Times New Roman" panose="02020603050405020304" pitchFamily="18" charset="0"/>
                <a:ea typeface="Calibri" panose="020F0502020204030204" pitchFamily="34" charset="0"/>
                <a:cs typeface="Times New Roman" panose="02020603050405020304" pitchFamily="18" charset="0"/>
              </a:rPr>
              <a:t>to compare the mean of the measurements of absorption of photon between water and culture of algae.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BEC76917-E4EC-481D-AFA8-97E4447A63D8}"/>
              </a:ext>
            </a:extLst>
          </p:cNvPr>
          <p:cNvSpPr/>
          <p:nvPr/>
        </p:nvSpPr>
        <p:spPr>
          <a:xfrm>
            <a:off x="76200" y="1527579"/>
            <a:ext cx="8610600" cy="338554"/>
          </a:xfrm>
          <a:prstGeom prst="rect">
            <a:avLst/>
          </a:prstGeom>
        </p:spPr>
        <p:txBody>
          <a:bodyPr wrap="square">
            <a:spAutoFit/>
          </a:bodyPr>
          <a:lstStyle/>
          <a:p>
            <a:pPr algn="ctr"/>
            <a:r>
              <a:rPr lang="en-US" sz="1600" u="sng" dirty="0">
                <a:latin typeface="Times New Roman" panose="02020603050405020304" pitchFamily="18" charset="0"/>
                <a:ea typeface="Calibri" panose="020F0502020204030204" pitchFamily="34" charset="0"/>
              </a:rPr>
              <a:t>Table 2</a:t>
            </a:r>
            <a:r>
              <a:rPr lang="en-US" sz="1600" dirty="0">
                <a:latin typeface="Times New Roman" panose="02020603050405020304" pitchFamily="18" charset="0"/>
                <a:ea typeface="Calibri" panose="020F0502020204030204" pitchFamily="34" charset="0"/>
              </a:rPr>
              <a:t>: Results of the analysis of Confidence interval for the difference between means</a:t>
            </a:r>
            <a:endParaRPr lang="en-US" sz="1600" dirty="0"/>
          </a:p>
        </p:txBody>
      </p:sp>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48D50DC0-7959-4731-9230-FD137003BACA}"/>
                  </a:ext>
                </a:extLst>
              </p:cNvPr>
              <p:cNvGraphicFramePr>
                <a:graphicFrameLocks noGrp="1"/>
              </p:cNvGraphicFramePr>
              <p:nvPr>
                <p:extLst>
                  <p:ext uri="{D42A27DB-BD31-4B8C-83A1-F6EECF244321}">
                    <p14:modId xmlns:p14="http://schemas.microsoft.com/office/powerpoint/2010/main" val="3640354672"/>
                  </p:ext>
                </p:extLst>
              </p:nvPr>
            </p:nvGraphicFramePr>
            <p:xfrm>
              <a:off x="925513" y="1975123"/>
              <a:ext cx="6923087" cy="2348298"/>
            </p:xfrm>
            <a:graphic>
              <a:graphicData uri="http://schemas.openxmlformats.org/drawingml/2006/table">
                <a:tbl>
                  <a:tblPr firstRow="1" firstCol="1" bandRow="1">
                    <a:tableStyleId>{5C22544A-7EE6-4342-B048-85BDC9FD1C3A}</a:tableStyleId>
                  </a:tblPr>
                  <a:tblGrid>
                    <a:gridCol w="2789237">
                      <a:extLst>
                        <a:ext uri="{9D8B030D-6E8A-4147-A177-3AD203B41FA5}">
                          <a16:colId xmlns:a16="http://schemas.microsoft.com/office/drawing/2014/main" val="4070094816"/>
                        </a:ext>
                      </a:extLst>
                    </a:gridCol>
                    <a:gridCol w="2087563">
                      <a:extLst>
                        <a:ext uri="{9D8B030D-6E8A-4147-A177-3AD203B41FA5}">
                          <a16:colId xmlns:a16="http://schemas.microsoft.com/office/drawing/2014/main" val="2636611414"/>
                        </a:ext>
                      </a:extLst>
                    </a:gridCol>
                    <a:gridCol w="2046287">
                      <a:extLst>
                        <a:ext uri="{9D8B030D-6E8A-4147-A177-3AD203B41FA5}">
                          <a16:colId xmlns:a16="http://schemas.microsoft.com/office/drawing/2014/main" val="3441357192"/>
                        </a:ext>
                      </a:extLst>
                    </a:gridCol>
                  </a:tblGrid>
                  <a:tr h="182880">
                    <a:tc>
                      <a:txBody>
                        <a:bodyPr/>
                        <a:lstStyle/>
                        <a:p>
                          <a:endParaRPr lang="en-US" sz="1500" dirty="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Sample 1: Photon flux in water (μmol.s</a:t>
                          </a:r>
                          <a:r>
                            <a:rPr lang="en-US" sz="1500" baseline="30000">
                              <a:effectLst/>
                            </a:rPr>
                            <a:t>-1</a:t>
                          </a:r>
                          <a:r>
                            <a:rPr lang="en-US" sz="1500">
                              <a:effectLst/>
                            </a:rPr>
                            <a:t>m</a:t>
                          </a:r>
                          <a:r>
                            <a:rPr lang="en-US" sz="1500" baseline="30000">
                              <a:effectLst/>
                            </a:rPr>
                            <a:t>-2</a:t>
                          </a: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dirty="0">
                              <a:effectLst/>
                            </a:rPr>
                            <a:t>Sample 2: Photon flux in culture (μmol.s</a:t>
                          </a:r>
                          <a:r>
                            <a:rPr lang="en-US" sz="1500" baseline="30000" dirty="0">
                              <a:effectLst/>
                            </a:rPr>
                            <a:t>-1</a:t>
                          </a:r>
                          <a:r>
                            <a:rPr lang="en-US" sz="1500" dirty="0">
                              <a:effectLst/>
                            </a:rPr>
                            <a:t>m</a:t>
                          </a:r>
                          <a:r>
                            <a:rPr lang="en-US" sz="1500" baseline="30000" dirty="0">
                              <a:effectLst/>
                            </a:rPr>
                            <a:t>-2</a:t>
                          </a: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0522332"/>
                      </a:ext>
                    </a:extLst>
                  </a:tr>
                  <a:tr h="182880">
                    <a:tc>
                      <a:txBody>
                        <a:bodyPr/>
                        <a:lstStyle/>
                        <a:p>
                          <a:pPr marL="0" marR="0" algn="just">
                            <a:lnSpc>
                              <a:spcPct val="107000"/>
                            </a:lnSpc>
                            <a:spcBef>
                              <a:spcPts val="0"/>
                            </a:spcBef>
                            <a:spcAft>
                              <a:spcPts val="0"/>
                            </a:spcAft>
                          </a:pPr>
                          <a:r>
                            <a:rPr lang="en-US" sz="1500">
                              <a:effectLst/>
                            </a:rPr>
                            <a:t>Mean </a:t>
                          </a:r>
                          <a14:m>
                            <m:oMath xmlns:m="http://schemas.openxmlformats.org/officeDocument/2006/math">
                              <m:acc>
                                <m:accPr>
                                  <m:chr m:val="̅"/>
                                  <m:ctrlPr>
                                    <a:rPr lang="en-US" sz="1500" i="1">
                                      <a:effectLst/>
                                      <a:latin typeface="Cambria Math" panose="02040503050406030204" pitchFamily="18" charset="0"/>
                                    </a:rPr>
                                  </m:ctrlPr>
                                </m:accPr>
                                <m:e>
                                  <m:r>
                                    <m:rPr>
                                      <m:sty m:val="p"/>
                                    </m:rPr>
                                    <a:rPr lang="en-US" sz="1500">
                                      <a:effectLst/>
                                      <a:latin typeface="Cambria Math" panose="02040503050406030204" pitchFamily="18" charset="0"/>
                                    </a:rPr>
                                    <m:t>X</m:t>
                                  </m:r>
                                </m:e>
                              </m:acc>
                            </m:oMath>
                          </a14:m>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dirty="0">
                              <a:effectLst/>
                            </a:rPr>
                            <a:t>172</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89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1558785"/>
                      </a:ext>
                    </a:extLst>
                  </a:tr>
                  <a:tr h="182880">
                    <a:tc>
                      <a:txBody>
                        <a:bodyPr/>
                        <a:lstStyle/>
                        <a:p>
                          <a:pPr marL="0" marR="0" algn="just">
                            <a:lnSpc>
                              <a:spcPct val="107000"/>
                            </a:lnSpc>
                            <a:spcBef>
                              <a:spcPts val="0"/>
                            </a:spcBef>
                            <a:spcAft>
                              <a:spcPts val="0"/>
                            </a:spcAft>
                          </a:pPr>
                          <a:r>
                            <a:rPr lang="en-US" sz="1500">
                              <a:effectLst/>
                            </a:rPr>
                            <a:t>Standard deviation 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27.90308512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15.49086302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4190523"/>
                      </a:ext>
                    </a:extLst>
                  </a:tr>
                  <a:tr h="182880">
                    <a:tc>
                      <a:txBody>
                        <a:bodyPr/>
                        <a:lstStyle/>
                        <a:p>
                          <a:pPr marL="0" marR="0" algn="just">
                            <a:lnSpc>
                              <a:spcPct val="107000"/>
                            </a:lnSpc>
                            <a:spcBef>
                              <a:spcPts val="0"/>
                            </a:spcBef>
                            <a:spcAft>
                              <a:spcPts val="0"/>
                            </a:spcAft>
                          </a:pPr>
                          <a:r>
                            <a:rPr lang="en-US" sz="1500">
                              <a:effectLst/>
                            </a:rPr>
                            <a:t>Population sample 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33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33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5241844"/>
                      </a:ext>
                    </a:extLst>
                  </a:tr>
                  <a:tr h="182880">
                    <a:tc>
                      <a:txBody>
                        <a:bodyPr/>
                        <a:lstStyle/>
                        <a:p>
                          <a:pPr marL="0" marR="0" algn="just">
                            <a:lnSpc>
                              <a:spcPct val="107000"/>
                            </a:lnSpc>
                            <a:spcBef>
                              <a:spcPts val="0"/>
                            </a:spcBef>
                            <a:spcAft>
                              <a:spcPts val="0"/>
                            </a:spcAft>
                          </a:pPr>
                          <a:r>
                            <a:rPr lang="en-US" sz="1500">
                              <a:effectLst/>
                            </a:rPr>
                            <a:t>(s</a:t>
                          </a:r>
                          <a:r>
                            <a:rPr lang="en-US" sz="1500" baseline="30000">
                              <a:effectLst/>
                            </a:rPr>
                            <a:t>2</a:t>
                          </a:r>
                          <a:r>
                            <a:rPr lang="en-US" sz="1500">
                              <a:effectLst/>
                            </a:rPr>
                            <a:t>)/n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23.59339876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7.271722337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9773208"/>
                      </a:ext>
                    </a:extLst>
                  </a:tr>
                  <a:tr h="182880">
                    <a:tc>
                      <a:txBody>
                        <a:bodyPr/>
                        <a:lstStyle/>
                        <a:p>
                          <a:pPr marL="0" marR="0" algn="just">
                            <a:lnSpc>
                              <a:spcPct val="107000"/>
                            </a:lnSpc>
                            <a:spcBef>
                              <a:spcPts val="0"/>
                            </a:spcBef>
                            <a:spcAft>
                              <a:spcPts val="0"/>
                            </a:spcAft>
                          </a:pPr>
                          <a:r>
                            <a:rPr lang="en-US" sz="1500">
                              <a:effectLst/>
                            </a:rPr>
                            <a:t>ν</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50.01421082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5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6121980"/>
                      </a:ext>
                    </a:extLst>
                  </a:tr>
                  <a:tr h="182880">
                    <a:tc>
                      <a:txBody>
                        <a:bodyPr/>
                        <a:lstStyle/>
                        <a:p>
                          <a:pPr marL="0" marR="0" algn="just">
                            <a:lnSpc>
                              <a:spcPct val="107000"/>
                            </a:lnSpc>
                            <a:spcBef>
                              <a:spcPts val="0"/>
                            </a:spcBef>
                            <a:spcAft>
                              <a:spcPts val="0"/>
                            </a:spcAft>
                          </a:pPr>
                          <a:r>
                            <a:rPr lang="en-US" sz="1500">
                              <a:effectLst/>
                            </a:rPr>
                            <a:t>t</a:t>
                          </a:r>
                          <a:r>
                            <a:rPr lang="en-US" sz="1500" baseline="-25000">
                              <a:effectLst/>
                            </a:rPr>
                            <a:t>0.025,50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2.008559112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5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2241390"/>
                      </a:ext>
                    </a:extLst>
                  </a:tr>
                  <a:tr h="182880">
                    <a:tc>
                      <a:txBody>
                        <a:bodyPr/>
                        <a:lstStyle/>
                        <a:p>
                          <a:pPr marL="0" marR="0" algn="just">
                            <a:lnSpc>
                              <a:spcPct val="107000"/>
                            </a:lnSpc>
                            <a:spcBef>
                              <a:spcPts val="0"/>
                            </a:spcBef>
                            <a:spcAft>
                              <a:spcPts val="0"/>
                            </a:spcAft>
                          </a:pPr>
                          <a:r>
                            <a:rPr lang="en-US" sz="1500">
                              <a:effectLst/>
                            </a:rPr>
                            <a:t>(x</a:t>
                          </a:r>
                          <a:r>
                            <a:rPr lang="en-US" sz="1500" baseline="-25000">
                              <a:effectLst/>
                            </a:rPr>
                            <a:t>1</a:t>
                          </a:r>
                          <a:r>
                            <a:rPr lang="en-US" sz="1500">
                              <a:effectLst/>
                            </a:rPr>
                            <a:t>-x</a:t>
                          </a:r>
                          <a:r>
                            <a:rPr lang="en-US" sz="1500" baseline="-25000">
                              <a:effectLst/>
                            </a:rPr>
                            <a:t>2</a:t>
                          </a:r>
                          <a:r>
                            <a:rPr lang="en-US" sz="1500">
                              <a:effectLst/>
                            </a:rPr>
                            <a:t>)-t</a:t>
                          </a:r>
                          <a:r>
                            <a:rPr lang="en-US" sz="1500" baseline="-25000">
                              <a:effectLst/>
                            </a:rPr>
                            <a:t>0.025,50</a:t>
                          </a:r>
                          <a:r>
                            <a:rPr lang="en-US" sz="1500">
                              <a:effectLst/>
                            </a:rPr>
                            <a:t>*se(x</a:t>
                          </a:r>
                          <a:r>
                            <a:rPr lang="en-US" sz="1500" baseline="-25000">
                              <a:effectLst/>
                            </a:rPr>
                            <a:t>1</a:t>
                          </a:r>
                          <a:r>
                            <a:rPr lang="en-US" sz="1500">
                              <a:effectLst/>
                            </a:rPr>
                            <a:t>-x</a:t>
                          </a:r>
                          <a:r>
                            <a:rPr lang="en-US" sz="1500" baseline="-25000">
                              <a:effectLst/>
                            </a:rPr>
                            <a:t>2</a:t>
                          </a:r>
                          <a:r>
                            <a:rPr lang="en-US" sz="1500">
                              <a:effectLst/>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07000"/>
                            </a:lnSpc>
                            <a:spcBef>
                              <a:spcPts val="0"/>
                            </a:spcBef>
                            <a:spcAft>
                              <a:spcPts val="0"/>
                            </a:spcAft>
                          </a:pPr>
                          <a:r>
                            <a:rPr lang="en-US" sz="1500" b="1" dirty="0">
                              <a:effectLst/>
                            </a:rPr>
                            <a:t>72.46541374</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65430718"/>
                      </a:ext>
                    </a:extLst>
                  </a:tr>
                  <a:tr h="182880">
                    <a:tc>
                      <a:txBody>
                        <a:bodyPr/>
                        <a:lstStyle/>
                        <a:p>
                          <a:pPr marL="0" marR="0" algn="just">
                            <a:lnSpc>
                              <a:spcPct val="107000"/>
                            </a:lnSpc>
                            <a:spcBef>
                              <a:spcPts val="0"/>
                            </a:spcBef>
                            <a:spcAft>
                              <a:spcPts val="0"/>
                            </a:spcAft>
                          </a:pPr>
                          <a:r>
                            <a:rPr lang="en-US" sz="1500">
                              <a:effectLst/>
                            </a:rPr>
                            <a:t>(x</a:t>
                          </a:r>
                          <a:r>
                            <a:rPr lang="en-US" sz="1500" baseline="-25000">
                              <a:effectLst/>
                            </a:rPr>
                            <a:t>1</a:t>
                          </a:r>
                          <a:r>
                            <a:rPr lang="en-US" sz="1500">
                              <a:effectLst/>
                            </a:rPr>
                            <a:t>-x</a:t>
                          </a:r>
                          <a:r>
                            <a:rPr lang="en-US" sz="1500" baseline="-25000">
                              <a:effectLst/>
                            </a:rPr>
                            <a:t>2</a:t>
                          </a:r>
                          <a:r>
                            <a:rPr lang="en-US" sz="1500">
                              <a:effectLst/>
                            </a:rPr>
                            <a:t>)+t</a:t>
                          </a:r>
                          <a:r>
                            <a:rPr lang="en-US" sz="1500" baseline="-25000">
                              <a:effectLst/>
                            </a:rPr>
                            <a:t>0.025,50</a:t>
                          </a:r>
                          <a:r>
                            <a:rPr lang="en-US" sz="1500">
                              <a:effectLst/>
                            </a:rPr>
                            <a:t>*se(x</a:t>
                          </a:r>
                          <a:r>
                            <a:rPr lang="en-US" sz="1500" baseline="-25000">
                              <a:effectLst/>
                            </a:rPr>
                            <a:t>1</a:t>
                          </a:r>
                          <a:r>
                            <a:rPr lang="en-US" sz="1500">
                              <a:effectLst/>
                            </a:rPr>
                            <a:t>-x</a:t>
                          </a:r>
                          <a:r>
                            <a:rPr lang="en-US" sz="1500" baseline="-25000">
                              <a:effectLst/>
                            </a:rPr>
                            <a:t>2</a:t>
                          </a:r>
                          <a:r>
                            <a:rPr lang="en-US" sz="1500">
                              <a:effectLst/>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500" b="1" dirty="0">
                              <a:effectLst/>
                            </a:rPr>
                            <a:t>94.78307111</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94563643"/>
                      </a:ext>
                    </a:extLst>
                  </a:tr>
                </a:tbl>
              </a:graphicData>
            </a:graphic>
          </p:graphicFrame>
        </mc:Choice>
        <mc:Fallback xmlns="">
          <p:graphicFrame>
            <p:nvGraphicFramePr>
              <p:cNvPr id="15" name="Table 14">
                <a:extLst>
                  <a:ext uri="{FF2B5EF4-FFF2-40B4-BE49-F238E27FC236}">
                    <a16:creationId xmlns:a16="http://schemas.microsoft.com/office/drawing/2014/main" id="{48D50DC0-7959-4731-9230-FD137003BACA}"/>
                  </a:ext>
                </a:extLst>
              </p:cNvPr>
              <p:cNvGraphicFramePr>
                <a:graphicFrameLocks noGrp="1"/>
              </p:cNvGraphicFramePr>
              <p:nvPr>
                <p:extLst>
                  <p:ext uri="{D42A27DB-BD31-4B8C-83A1-F6EECF244321}">
                    <p14:modId xmlns:p14="http://schemas.microsoft.com/office/powerpoint/2010/main" val="3640354672"/>
                  </p:ext>
                </p:extLst>
              </p:nvPr>
            </p:nvGraphicFramePr>
            <p:xfrm>
              <a:off x="925513" y="1975123"/>
              <a:ext cx="6923087" cy="2348298"/>
            </p:xfrm>
            <a:graphic>
              <a:graphicData uri="http://schemas.openxmlformats.org/drawingml/2006/table">
                <a:tbl>
                  <a:tblPr firstRow="1" firstCol="1" bandRow="1">
                    <a:tableStyleId>{5C22544A-7EE6-4342-B048-85BDC9FD1C3A}</a:tableStyleId>
                  </a:tblPr>
                  <a:tblGrid>
                    <a:gridCol w="2789237">
                      <a:extLst>
                        <a:ext uri="{9D8B030D-6E8A-4147-A177-3AD203B41FA5}">
                          <a16:colId xmlns:a16="http://schemas.microsoft.com/office/drawing/2014/main" val="4070094816"/>
                        </a:ext>
                      </a:extLst>
                    </a:gridCol>
                    <a:gridCol w="2087563">
                      <a:extLst>
                        <a:ext uri="{9D8B030D-6E8A-4147-A177-3AD203B41FA5}">
                          <a16:colId xmlns:a16="http://schemas.microsoft.com/office/drawing/2014/main" val="2636611414"/>
                        </a:ext>
                      </a:extLst>
                    </a:gridCol>
                    <a:gridCol w="2046287">
                      <a:extLst>
                        <a:ext uri="{9D8B030D-6E8A-4147-A177-3AD203B41FA5}">
                          <a16:colId xmlns:a16="http://schemas.microsoft.com/office/drawing/2014/main" val="3441357192"/>
                        </a:ext>
                      </a:extLst>
                    </a:gridCol>
                  </a:tblGrid>
                  <a:tr h="478346">
                    <a:tc>
                      <a:txBody>
                        <a:bodyPr/>
                        <a:lstStyle/>
                        <a:p>
                          <a:endParaRPr lang="en-US" sz="1500" dirty="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Sample 1: Photon flux in water (μmol.s</a:t>
                          </a:r>
                          <a:r>
                            <a:rPr lang="en-US" sz="1500" baseline="30000">
                              <a:effectLst/>
                            </a:rPr>
                            <a:t>-1</a:t>
                          </a:r>
                          <a:r>
                            <a:rPr lang="en-US" sz="1500">
                              <a:effectLst/>
                            </a:rPr>
                            <a:t>m</a:t>
                          </a:r>
                          <a:r>
                            <a:rPr lang="en-US" sz="1500" baseline="30000">
                              <a:effectLst/>
                            </a:rPr>
                            <a:t>-2</a:t>
                          </a: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dirty="0">
                              <a:effectLst/>
                            </a:rPr>
                            <a:t>Sample 2: Photon flux in culture (μmol.s</a:t>
                          </a:r>
                          <a:r>
                            <a:rPr lang="en-US" sz="1500" baseline="30000" dirty="0">
                              <a:effectLst/>
                            </a:rPr>
                            <a:t>-1</a:t>
                          </a:r>
                          <a:r>
                            <a:rPr lang="en-US" sz="1500" dirty="0">
                              <a:effectLst/>
                            </a:rPr>
                            <a:t>m</a:t>
                          </a:r>
                          <a:r>
                            <a:rPr lang="en-US" sz="1500" baseline="30000" dirty="0">
                              <a:effectLst/>
                            </a:rPr>
                            <a:t>-2</a:t>
                          </a: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0522332"/>
                      </a:ext>
                    </a:extLst>
                  </a:tr>
                  <a:tr h="233744">
                    <a:tc>
                      <a:txBody>
                        <a:bodyPr/>
                        <a:lstStyle/>
                        <a:p>
                          <a:endParaRPr lang="en-US"/>
                        </a:p>
                      </a:txBody>
                      <a:tcPr marL="68580" marR="68580" marT="0" marB="0">
                        <a:blipFill>
                          <a:blip r:embed="rId2"/>
                          <a:stretch>
                            <a:fillRect l="-218" t="-231579" r="-149127" b="-755263"/>
                          </a:stretch>
                        </a:blipFill>
                      </a:tcPr>
                    </a:tc>
                    <a:tc>
                      <a:txBody>
                        <a:bodyPr/>
                        <a:lstStyle/>
                        <a:p>
                          <a:pPr marL="0" marR="0" algn="just">
                            <a:lnSpc>
                              <a:spcPct val="107000"/>
                            </a:lnSpc>
                            <a:spcBef>
                              <a:spcPts val="0"/>
                            </a:spcBef>
                            <a:spcAft>
                              <a:spcPts val="0"/>
                            </a:spcAft>
                          </a:pPr>
                          <a:r>
                            <a:rPr lang="en-US" sz="1500" dirty="0">
                              <a:effectLst/>
                            </a:rPr>
                            <a:t>172</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89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1558785"/>
                      </a:ext>
                    </a:extLst>
                  </a:tr>
                  <a:tr h="233744">
                    <a:tc>
                      <a:txBody>
                        <a:bodyPr/>
                        <a:lstStyle/>
                        <a:p>
                          <a:pPr marL="0" marR="0" algn="just">
                            <a:lnSpc>
                              <a:spcPct val="107000"/>
                            </a:lnSpc>
                            <a:spcBef>
                              <a:spcPts val="0"/>
                            </a:spcBef>
                            <a:spcAft>
                              <a:spcPts val="0"/>
                            </a:spcAft>
                          </a:pPr>
                          <a:r>
                            <a:rPr lang="en-US" sz="1500">
                              <a:effectLst/>
                            </a:rPr>
                            <a:t>Standard deviation 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27.90308512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15.49086302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4190523"/>
                      </a:ext>
                    </a:extLst>
                  </a:tr>
                  <a:tr h="233744">
                    <a:tc>
                      <a:txBody>
                        <a:bodyPr/>
                        <a:lstStyle/>
                        <a:p>
                          <a:pPr marL="0" marR="0" algn="just">
                            <a:lnSpc>
                              <a:spcPct val="107000"/>
                            </a:lnSpc>
                            <a:spcBef>
                              <a:spcPts val="0"/>
                            </a:spcBef>
                            <a:spcAft>
                              <a:spcPts val="0"/>
                            </a:spcAft>
                          </a:pPr>
                          <a:r>
                            <a:rPr lang="en-US" sz="1500">
                              <a:effectLst/>
                            </a:rPr>
                            <a:t>Population sample 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33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33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5241844"/>
                      </a:ext>
                    </a:extLst>
                  </a:tr>
                  <a:tr h="233744">
                    <a:tc>
                      <a:txBody>
                        <a:bodyPr/>
                        <a:lstStyle/>
                        <a:p>
                          <a:pPr marL="0" marR="0" algn="just">
                            <a:lnSpc>
                              <a:spcPct val="107000"/>
                            </a:lnSpc>
                            <a:spcBef>
                              <a:spcPts val="0"/>
                            </a:spcBef>
                            <a:spcAft>
                              <a:spcPts val="0"/>
                            </a:spcAft>
                          </a:pPr>
                          <a:r>
                            <a:rPr lang="en-US" sz="1500">
                              <a:effectLst/>
                            </a:rPr>
                            <a:t>(s</a:t>
                          </a:r>
                          <a:r>
                            <a:rPr lang="en-US" sz="1500" baseline="30000">
                              <a:effectLst/>
                            </a:rPr>
                            <a:t>2</a:t>
                          </a:r>
                          <a:r>
                            <a:rPr lang="en-US" sz="1500">
                              <a:effectLst/>
                            </a:rPr>
                            <a:t>)/n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23.59339876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7.271722337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9773208"/>
                      </a:ext>
                    </a:extLst>
                  </a:tr>
                  <a:tr h="233744">
                    <a:tc>
                      <a:txBody>
                        <a:bodyPr/>
                        <a:lstStyle/>
                        <a:p>
                          <a:pPr marL="0" marR="0" algn="just">
                            <a:lnSpc>
                              <a:spcPct val="107000"/>
                            </a:lnSpc>
                            <a:spcBef>
                              <a:spcPts val="0"/>
                            </a:spcBef>
                            <a:spcAft>
                              <a:spcPts val="0"/>
                            </a:spcAft>
                          </a:pPr>
                          <a:r>
                            <a:rPr lang="en-US" sz="1500">
                              <a:effectLst/>
                            </a:rPr>
                            <a:t>ν</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50.01421082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5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6121980"/>
                      </a:ext>
                    </a:extLst>
                  </a:tr>
                  <a:tr h="233744">
                    <a:tc>
                      <a:txBody>
                        <a:bodyPr/>
                        <a:lstStyle/>
                        <a:p>
                          <a:pPr marL="0" marR="0" algn="just">
                            <a:lnSpc>
                              <a:spcPct val="107000"/>
                            </a:lnSpc>
                            <a:spcBef>
                              <a:spcPts val="0"/>
                            </a:spcBef>
                            <a:spcAft>
                              <a:spcPts val="0"/>
                            </a:spcAft>
                          </a:pPr>
                          <a:r>
                            <a:rPr lang="en-US" sz="1500">
                              <a:effectLst/>
                            </a:rPr>
                            <a:t>t</a:t>
                          </a:r>
                          <a:r>
                            <a:rPr lang="en-US" sz="1500" baseline="-25000">
                              <a:effectLst/>
                            </a:rPr>
                            <a:t>0.025,50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500">
                              <a:effectLst/>
                            </a:rPr>
                            <a:t>2.008559112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5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2241390"/>
                      </a:ext>
                    </a:extLst>
                  </a:tr>
                  <a:tr h="233744">
                    <a:tc>
                      <a:txBody>
                        <a:bodyPr/>
                        <a:lstStyle/>
                        <a:p>
                          <a:pPr marL="0" marR="0" algn="just">
                            <a:lnSpc>
                              <a:spcPct val="107000"/>
                            </a:lnSpc>
                            <a:spcBef>
                              <a:spcPts val="0"/>
                            </a:spcBef>
                            <a:spcAft>
                              <a:spcPts val="0"/>
                            </a:spcAft>
                          </a:pPr>
                          <a:r>
                            <a:rPr lang="en-US" sz="1500">
                              <a:effectLst/>
                            </a:rPr>
                            <a:t>(x</a:t>
                          </a:r>
                          <a:r>
                            <a:rPr lang="en-US" sz="1500" baseline="-25000">
                              <a:effectLst/>
                            </a:rPr>
                            <a:t>1</a:t>
                          </a:r>
                          <a:r>
                            <a:rPr lang="en-US" sz="1500">
                              <a:effectLst/>
                            </a:rPr>
                            <a:t>-x</a:t>
                          </a:r>
                          <a:r>
                            <a:rPr lang="en-US" sz="1500" baseline="-25000">
                              <a:effectLst/>
                            </a:rPr>
                            <a:t>2</a:t>
                          </a:r>
                          <a:r>
                            <a:rPr lang="en-US" sz="1500">
                              <a:effectLst/>
                            </a:rPr>
                            <a:t>)-t</a:t>
                          </a:r>
                          <a:r>
                            <a:rPr lang="en-US" sz="1500" baseline="-25000">
                              <a:effectLst/>
                            </a:rPr>
                            <a:t>0.025,50</a:t>
                          </a:r>
                          <a:r>
                            <a:rPr lang="en-US" sz="1500">
                              <a:effectLst/>
                            </a:rPr>
                            <a:t>*se(x</a:t>
                          </a:r>
                          <a:r>
                            <a:rPr lang="en-US" sz="1500" baseline="-25000">
                              <a:effectLst/>
                            </a:rPr>
                            <a:t>1</a:t>
                          </a:r>
                          <a:r>
                            <a:rPr lang="en-US" sz="1500">
                              <a:effectLst/>
                            </a:rPr>
                            <a:t>-x</a:t>
                          </a:r>
                          <a:r>
                            <a:rPr lang="en-US" sz="1500" baseline="-25000">
                              <a:effectLst/>
                            </a:rPr>
                            <a:t>2</a:t>
                          </a:r>
                          <a:r>
                            <a:rPr lang="en-US" sz="1500">
                              <a:effectLst/>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07000"/>
                            </a:lnSpc>
                            <a:spcBef>
                              <a:spcPts val="0"/>
                            </a:spcBef>
                            <a:spcAft>
                              <a:spcPts val="0"/>
                            </a:spcAft>
                          </a:pPr>
                          <a:r>
                            <a:rPr lang="en-US" sz="1500" b="1" dirty="0">
                              <a:effectLst/>
                            </a:rPr>
                            <a:t>72.46541374</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65430718"/>
                      </a:ext>
                    </a:extLst>
                  </a:tr>
                  <a:tr h="233744">
                    <a:tc>
                      <a:txBody>
                        <a:bodyPr/>
                        <a:lstStyle/>
                        <a:p>
                          <a:pPr marL="0" marR="0" algn="just">
                            <a:lnSpc>
                              <a:spcPct val="107000"/>
                            </a:lnSpc>
                            <a:spcBef>
                              <a:spcPts val="0"/>
                            </a:spcBef>
                            <a:spcAft>
                              <a:spcPts val="0"/>
                            </a:spcAft>
                          </a:pPr>
                          <a:r>
                            <a:rPr lang="en-US" sz="1500">
                              <a:effectLst/>
                            </a:rPr>
                            <a:t>(x</a:t>
                          </a:r>
                          <a:r>
                            <a:rPr lang="en-US" sz="1500" baseline="-25000">
                              <a:effectLst/>
                            </a:rPr>
                            <a:t>1</a:t>
                          </a:r>
                          <a:r>
                            <a:rPr lang="en-US" sz="1500">
                              <a:effectLst/>
                            </a:rPr>
                            <a:t>-x</a:t>
                          </a:r>
                          <a:r>
                            <a:rPr lang="en-US" sz="1500" baseline="-25000">
                              <a:effectLst/>
                            </a:rPr>
                            <a:t>2</a:t>
                          </a:r>
                          <a:r>
                            <a:rPr lang="en-US" sz="1500">
                              <a:effectLst/>
                            </a:rPr>
                            <a:t>)+t</a:t>
                          </a:r>
                          <a:r>
                            <a:rPr lang="en-US" sz="1500" baseline="-25000">
                              <a:effectLst/>
                            </a:rPr>
                            <a:t>0.025,50</a:t>
                          </a:r>
                          <a:r>
                            <a:rPr lang="en-US" sz="1500">
                              <a:effectLst/>
                            </a:rPr>
                            <a:t>*se(x</a:t>
                          </a:r>
                          <a:r>
                            <a:rPr lang="en-US" sz="1500" baseline="-25000">
                              <a:effectLst/>
                            </a:rPr>
                            <a:t>1</a:t>
                          </a:r>
                          <a:r>
                            <a:rPr lang="en-US" sz="1500">
                              <a:effectLst/>
                            </a:rPr>
                            <a:t>-x</a:t>
                          </a:r>
                          <a:r>
                            <a:rPr lang="en-US" sz="1500" baseline="-25000">
                              <a:effectLst/>
                            </a:rPr>
                            <a:t>2</a:t>
                          </a:r>
                          <a:r>
                            <a:rPr lang="en-US" sz="1500">
                              <a:effectLst/>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500" b="1" dirty="0">
                              <a:effectLst/>
                            </a:rPr>
                            <a:t>94.78307111</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94563643"/>
                      </a:ext>
                    </a:extLst>
                  </a:tr>
                </a:tbl>
              </a:graphicData>
            </a:graphic>
          </p:graphicFrame>
        </mc:Fallback>
      </mc:AlternateContent>
      <p:sp>
        <p:nvSpPr>
          <p:cNvPr id="16" name="Rectangle 15">
            <a:extLst>
              <a:ext uri="{FF2B5EF4-FFF2-40B4-BE49-F238E27FC236}">
                <a16:creationId xmlns:a16="http://schemas.microsoft.com/office/drawing/2014/main" id="{244312BF-473C-4844-9B73-49BEA0A4E6FC}"/>
              </a:ext>
            </a:extLst>
          </p:cNvPr>
          <p:cNvSpPr/>
          <p:nvPr/>
        </p:nvSpPr>
        <p:spPr>
          <a:xfrm>
            <a:off x="76200" y="4495800"/>
            <a:ext cx="8915400" cy="2128788"/>
          </a:xfrm>
          <a:prstGeom prst="rect">
            <a:avLst/>
          </a:prstGeom>
        </p:spPr>
        <p:txBody>
          <a:bodyPr wrap="square">
            <a:spAutoFit/>
          </a:bodyPr>
          <a:lstStyle/>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confidence interval for the difference of means of photon flux between water and culture of algae is </a:t>
            </a:r>
            <a:r>
              <a:rPr lang="en-US" sz="16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[72.465; 94.783].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interval: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inherit"/>
              <a:buChar char="-"/>
            </a:pPr>
            <a:r>
              <a:rPr lang="en-US" sz="1600" b="1" dirty="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Is positive</a:t>
            </a:r>
            <a:r>
              <a:rPr lang="en-US" sz="1600" dirty="0">
                <a:effectLst/>
                <a:latin typeface="Times New Roman" panose="02020603050405020304" pitchFamily="18" charset="0"/>
                <a:ea typeface="Times New Roman" panose="02020603050405020304" pitchFamily="18" charset="0"/>
                <a:cs typeface="Courier New" panose="02070309020205020404" pitchFamily="49" charset="0"/>
              </a:rPr>
              <a:t>: we are 95% confident that the values of photon flux in water is higher than in culture;  </a:t>
            </a:r>
            <a:endParaRPr lang="en-US" sz="1400" dirty="0">
              <a:effectLst/>
              <a:latin typeface="Calibri" panose="020F0502020204030204" pitchFamily="34" charset="0"/>
              <a:ea typeface="Times New Roman" panose="02020603050405020304" pitchFamily="18" charset="0"/>
              <a:cs typeface="Courier New" panose="02070309020205020404" pitchFamily="49" charset="0"/>
            </a:endParaRPr>
          </a:p>
          <a:p>
            <a:pPr marL="342900" marR="0" lvl="0" indent="-342900" algn="just">
              <a:lnSpc>
                <a:spcPct val="107000"/>
              </a:lnSpc>
              <a:spcBef>
                <a:spcPts val="0"/>
              </a:spcBef>
              <a:spcAft>
                <a:spcPts val="800"/>
              </a:spcAft>
              <a:buFont typeface="inherit"/>
              <a:buChar char="-"/>
            </a:pPr>
            <a:r>
              <a:rPr lang="en-US" sz="1600" b="1" dirty="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Does not contain 0</a:t>
            </a:r>
            <a:r>
              <a:rPr lang="en-US" sz="1600" dirty="0">
                <a:effectLst/>
                <a:latin typeface="Times New Roman" panose="02020603050405020304" pitchFamily="18" charset="0"/>
                <a:ea typeface="Times New Roman" panose="02020603050405020304" pitchFamily="18" charset="0"/>
                <a:cs typeface="Courier New" panose="02070309020205020404" pitchFamily="49" charset="0"/>
              </a:rPr>
              <a:t>: we are 95% confident that the values of photon flux in water and in culture are different. </a:t>
            </a:r>
            <a:endParaRPr lang="en-US" sz="1400" dirty="0">
              <a:effectLst/>
              <a:latin typeface="Calibri" panose="020F0502020204030204" pitchFamily="34" charset="0"/>
              <a:ea typeface="Times New Roman" panose="02020603050405020304" pitchFamily="18" charset="0"/>
              <a:cs typeface="Courier New" panose="02070309020205020404" pitchFamily="49" charset="0"/>
            </a:endParaRPr>
          </a:p>
          <a:p>
            <a:pPr algn="just">
              <a:lnSpc>
                <a:spcPct val="107000"/>
              </a:lnSpc>
              <a:spcAft>
                <a:spcPts val="800"/>
              </a:spcAft>
            </a:pPr>
            <a:r>
              <a:rPr lang="en-US" sz="1600" b="1" dirty="0">
                <a:solidFill>
                  <a:srgbClr val="538135"/>
                </a:solidFill>
                <a:effectLst/>
                <a:latin typeface="Times New Roman" panose="02020603050405020304" pitchFamily="18" charset="0"/>
                <a:ea typeface="Calibri" panose="020F0502020204030204" pitchFamily="34" charset="0"/>
                <a:cs typeface="Times New Roman" panose="02020603050405020304" pitchFamily="18" charset="0"/>
              </a:rPr>
              <a:t>These results show that the culture of algae absorb a quantity significantly important of photon flux</a:t>
            </a:r>
            <a:r>
              <a:rPr lang="en-US" sz="1600" dirty="0">
                <a:solidFill>
                  <a:srgbClr val="538135"/>
                </a:solidFill>
                <a:effectLst/>
                <a:latin typeface="Times New Roman" panose="02020603050405020304" pitchFamily="18" charset="0"/>
                <a:ea typeface="Calibri" panose="020F0502020204030204" pitchFamily="34" charset="0"/>
                <a:cs typeface="Times New Roman" panose="02020603050405020304" pitchFamily="18" charset="0"/>
              </a:rPr>
              <a:t>. So, this culture algae can be use as catalyst to produce some nanoparticles instead of toxic metals.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BEC841-5E98-44DC-B8B8-FB96317DDFD9}"/>
              </a:ext>
            </a:extLst>
          </p:cNvPr>
          <p:cNvSpPr>
            <a:spLocks noGrp="1"/>
          </p:cNvSpPr>
          <p:nvPr>
            <p:ph type="sldNum" sz="quarter" idx="12"/>
          </p:nvPr>
        </p:nvSpPr>
        <p:spPr/>
        <p:txBody>
          <a:bodyPr/>
          <a:lstStyle/>
          <a:p>
            <a:fld id="{83B4C395-3329-44DD-9AAB-52EB3516C7A1}" type="slidenum">
              <a:rPr lang="en-US" smtClean="0"/>
              <a:t>7</a:t>
            </a:fld>
            <a:endParaRPr lang="en-US"/>
          </a:p>
        </p:txBody>
      </p:sp>
      <p:sp>
        <p:nvSpPr>
          <p:cNvPr id="3" name="Rectangle 2">
            <a:extLst>
              <a:ext uri="{FF2B5EF4-FFF2-40B4-BE49-F238E27FC236}">
                <a16:creationId xmlns:a16="http://schemas.microsoft.com/office/drawing/2014/main" id="{3BB86289-8887-4A36-90DA-64626FB529F6}"/>
              </a:ext>
            </a:extLst>
          </p:cNvPr>
          <p:cNvSpPr/>
          <p:nvPr/>
        </p:nvSpPr>
        <p:spPr>
          <a:xfrm>
            <a:off x="152400" y="76200"/>
            <a:ext cx="8839200" cy="869725"/>
          </a:xfrm>
          <a:prstGeom prst="rect">
            <a:avLst/>
          </a:prstGeom>
        </p:spPr>
        <p:txBody>
          <a:bodyPr wrap="square">
            <a:spAutoFit/>
          </a:bodyPr>
          <a:lstStyle/>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Question 2: The results are not the same for the different positions as they should be. Can you prove that these values ​​are close enough? If not, determine positions or values ​​are very far from average, to exclude these positions in future experiments.</a:t>
            </a:r>
            <a:endPar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5FD771ED-0E17-4208-B14F-EA72B052C61D}"/>
              </a:ext>
            </a:extLst>
          </p:cNvPr>
          <p:cNvSpPr/>
          <p:nvPr/>
        </p:nvSpPr>
        <p:spPr>
          <a:xfrm>
            <a:off x="304800" y="914400"/>
            <a:ext cx="3454407" cy="342786"/>
          </a:xfrm>
          <a:prstGeom prst="rect">
            <a:avLst/>
          </a:prstGeom>
        </p:spPr>
        <p:txBody>
          <a:bodyPr wrap="none">
            <a:spAutoFit/>
          </a:bodyPr>
          <a:lstStyle/>
          <a:p>
            <a:pPr>
              <a:lnSpc>
                <a:spcPct val="107000"/>
              </a:lnSpc>
              <a:spcBef>
                <a:spcPts val="1200"/>
              </a:spcBef>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We used </a:t>
            </a:r>
            <a:r>
              <a:rPr lang="en-US" sz="1600" b="1" dirty="0">
                <a:latin typeface="Times New Roman" panose="02020603050405020304" pitchFamily="18" charset="0"/>
                <a:ea typeface="Calibri" panose="020F0502020204030204" pitchFamily="34" charset="0"/>
                <a:cs typeface="Times New Roman" panose="02020603050405020304" pitchFamily="18" charset="0"/>
              </a:rPr>
              <a:t>box plot </a:t>
            </a:r>
            <a:r>
              <a:rPr lang="en-US" sz="1600" dirty="0">
                <a:latin typeface="Times New Roman" panose="02020603050405020304" pitchFamily="18" charset="0"/>
                <a:ea typeface="Calibri" panose="020F0502020204030204" pitchFamily="34" charset="0"/>
                <a:cs typeface="Times New Roman" panose="02020603050405020304" pitchFamily="18" charset="0"/>
              </a:rPr>
              <a:t>to determine outliers.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F977EBCB-D0CC-4F10-8D43-C2CF4252E7AC}"/>
                  </a:ext>
                </a:extLst>
              </p:cNvPr>
              <p:cNvGraphicFramePr/>
              <p:nvPr>
                <p:extLst>
                  <p:ext uri="{D42A27DB-BD31-4B8C-83A1-F6EECF244321}">
                    <p14:modId xmlns:p14="http://schemas.microsoft.com/office/powerpoint/2010/main" val="4034717826"/>
                  </p:ext>
                </p:extLst>
              </p:nvPr>
            </p:nvGraphicFramePr>
            <p:xfrm>
              <a:off x="4572000" y="362689"/>
              <a:ext cx="3505200" cy="6340476"/>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hart 7">
                <a:extLst>
                  <a:ext uri="{FF2B5EF4-FFF2-40B4-BE49-F238E27FC236}">
                    <a16:creationId xmlns:a16="http://schemas.microsoft.com/office/drawing/2014/main" id="{F977EBCB-D0CC-4F10-8D43-C2CF4252E7AC}"/>
                  </a:ext>
                </a:extLst>
              </p:cNvPr>
              <p:cNvPicPr>
                <a:picLocks noGrp="1" noRot="1" noChangeAspect="1" noMove="1" noResize="1" noEditPoints="1" noAdjustHandles="1" noChangeArrowheads="1" noChangeShapeType="1"/>
              </p:cNvPicPr>
              <p:nvPr/>
            </p:nvPicPr>
            <p:blipFill>
              <a:blip r:embed="rId3"/>
              <a:stretch>
                <a:fillRect/>
              </a:stretch>
            </p:blipFill>
            <p:spPr>
              <a:xfrm>
                <a:off x="4572000" y="362689"/>
                <a:ext cx="3505200" cy="6340476"/>
              </a:xfrm>
              <a:prstGeom prst="rect">
                <a:avLst/>
              </a:prstGeom>
            </p:spPr>
          </p:pic>
        </mc:Fallback>
      </mc:AlternateContent>
      <p:graphicFrame>
        <p:nvGraphicFramePr>
          <p:cNvPr id="11" name="Table 10">
            <a:extLst>
              <a:ext uri="{FF2B5EF4-FFF2-40B4-BE49-F238E27FC236}">
                <a16:creationId xmlns:a16="http://schemas.microsoft.com/office/drawing/2014/main" id="{2106D8B0-4589-4533-AC81-FABE974E24E8}"/>
              </a:ext>
            </a:extLst>
          </p:cNvPr>
          <p:cNvGraphicFramePr>
            <a:graphicFrameLocks noGrp="1"/>
          </p:cNvGraphicFramePr>
          <p:nvPr>
            <p:extLst>
              <p:ext uri="{D42A27DB-BD31-4B8C-83A1-F6EECF244321}">
                <p14:modId xmlns:p14="http://schemas.microsoft.com/office/powerpoint/2010/main" val="1642351359"/>
              </p:ext>
            </p:extLst>
          </p:nvPr>
        </p:nvGraphicFramePr>
        <p:xfrm>
          <a:off x="950798" y="1380697"/>
          <a:ext cx="3347248" cy="3877103"/>
        </p:xfrm>
        <a:graphic>
          <a:graphicData uri="http://schemas.openxmlformats.org/drawingml/2006/table">
            <a:tbl>
              <a:tblPr firstRow="1" firstCol="1" bandRow="1"/>
              <a:tblGrid>
                <a:gridCol w="3347248">
                  <a:extLst>
                    <a:ext uri="{9D8B030D-6E8A-4147-A177-3AD203B41FA5}">
                      <a16:colId xmlns:a16="http://schemas.microsoft.com/office/drawing/2014/main" val="255751086"/>
                    </a:ext>
                  </a:extLst>
                </a:gridCol>
              </a:tblGrid>
              <a:tr h="1875535">
                <a:tc>
                  <a:txBody>
                    <a:bodyPr/>
                    <a:lstStyle/>
                    <a:p>
                      <a:pPr marL="0" marR="0">
                        <a:lnSpc>
                          <a:spcPct val="107000"/>
                        </a:lnSpc>
                        <a:spcBef>
                          <a:spcPts val="0"/>
                        </a:spcBef>
                        <a:spcAft>
                          <a:spcPts val="0"/>
                        </a:spcAft>
                      </a:pPr>
                      <a:r>
                        <a:rPr lang="en-US" sz="1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Photon flux in water: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Population size: 33 ; Median: 181.2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Minimum: 70 ; Maximum: 196.8</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First quartile: 171.1 ; Third quartile: 186.35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Interquartile Range: 15.25</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Outliers: Vessel   1: 70</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Vessel 32: 130.2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Vessel 33: 81.0</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977" marR="44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8607203"/>
                  </a:ext>
                </a:extLst>
              </a:tr>
              <a:tr h="2001568">
                <a:tc>
                  <a:txBody>
                    <a:bodyPr/>
                    <a:lstStyle/>
                    <a:p>
                      <a:pPr marL="0" marR="0">
                        <a:lnSpc>
                          <a:spcPct val="107000"/>
                        </a:lnSpc>
                        <a:spcBef>
                          <a:spcPts val="0"/>
                        </a:spcBef>
                        <a:spcAft>
                          <a:spcPts val="0"/>
                        </a:spcAft>
                      </a:pPr>
                      <a:r>
                        <a:rPr lang="en-US" sz="1400" b="1" dirty="0">
                          <a:solidFill>
                            <a:srgbClr val="ED7D31"/>
                          </a:solidFill>
                          <a:effectLst/>
                          <a:latin typeface="Times New Roman" panose="02020603050405020304" pitchFamily="18" charset="0"/>
                          <a:ea typeface="Calibri" panose="020F0502020204030204" pitchFamily="34" charset="0"/>
                          <a:cs typeface="Times New Roman" panose="02020603050405020304" pitchFamily="18" charset="0"/>
                        </a:rPr>
                        <a:t> Photon flux in culture: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Sample size: 33 ; Median: 92.8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Minimum: 36.5 ; Maximum: 108.6</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First quartile: 85.4 ; Third quartile: 98.1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Interquartile Range: 12.7</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Outliers: Vessel   1: 36.5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Vessel   2: 66.8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Vessel 33: 44.1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977" marR="44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7879748"/>
                  </a:ext>
                </a:extLst>
              </a:tr>
            </a:tbl>
          </a:graphicData>
        </a:graphic>
      </p:graphicFrame>
      <p:sp>
        <p:nvSpPr>
          <p:cNvPr id="12" name="Rectangle 11">
            <a:extLst>
              <a:ext uri="{FF2B5EF4-FFF2-40B4-BE49-F238E27FC236}">
                <a16:creationId xmlns:a16="http://schemas.microsoft.com/office/drawing/2014/main" id="{0B6A569F-9016-474C-B720-78BFF9F1F2BE}"/>
              </a:ext>
            </a:extLst>
          </p:cNvPr>
          <p:cNvSpPr/>
          <p:nvPr/>
        </p:nvSpPr>
        <p:spPr>
          <a:xfrm>
            <a:off x="3048000" y="6425700"/>
            <a:ext cx="6781800" cy="342786"/>
          </a:xfrm>
          <a:prstGeom prst="rect">
            <a:avLst/>
          </a:prstGeom>
        </p:spPr>
        <p:txBody>
          <a:bodyPr wrap="square">
            <a:spAutoFit/>
          </a:bodyPr>
          <a:lstStyle/>
          <a:p>
            <a:pPr>
              <a:lnSpc>
                <a:spcPct val="107000"/>
              </a:lnSpc>
              <a:spcAft>
                <a:spcPts val="800"/>
              </a:spcAft>
            </a:pPr>
            <a:r>
              <a:rPr lang="en-US" sz="1600" u="sng" dirty="0">
                <a:latin typeface="Times New Roman" panose="02020603050405020304" pitchFamily="18" charset="0"/>
                <a:ea typeface="Calibri" panose="020F0502020204030204" pitchFamily="34" charset="0"/>
                <a:cs typeface="Times New Roman" panose="02020603050405020304" pitchFamily="18" charset="0"/>
              </a:rPr>
              <a:t>Figure 6</a:t>
            </a:r>
            <a:r>
              <a:rPr lang="en-US" sz="1600" dirty="0">
                <a:latin typeface="Times New Roman" panose="02020603050405020304" pitchFamily="18" charset="0"/>
                <a:ea typeface="Calibri" panose="020F0502020204030204" pitchFamily="34" charset="0"/>
                <a:cs typeface="Times New Roman" panose="02020603050405020304" pitchFamily="18" charset="0"/>
              </a:rPr>
              <a:t>: Box plots of photon flux in water and culture of algae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CB8ED656-8016-46BE-A370-9771FEA94366}"/>
              </a:ext>
            </a:extLst>
          </p:cNvPr>
          <p:cNvSpPr/>
          <p:nvPr/>
        </p:nvSpPr>
        <p:spPr>
          <a:xfrm>
            <a:off x="0" y="5500781"/>
            <a:ext cx="4758022" cy="821122"/>
          </a:xfrm>
          <a:prstGeom prst="rect">
            <a:avLst/>
          </a:prstGeom>
        </p:spPr>
        <p:txBody>
          <a:bodyPr wrap="square">
            <a:spAutoFit/>
          </a:bodyPr>
          <a:lstStyle/>
          <a:p>
            <a:pPr>
              <a:lnSpc>
                <a:spcPct val="107000"/>
              </a:lnSpc>
              <a:spcAft>
                <a:spcPts val="800"/>
              </a:spcAft>
            </a:pPr>
            <a:r>
              <a:rPr lang="en-US" sz="1500" b="1" dirty="0">
                <a:latin typeface="Times New Roman" panose="02020603050405020304" pitchFamily="18" charset="0"/>
                <a:ea typeface="Calibri" panose="020F0502020204030204" pitchFamily="34" charset="0"/>
                <a:cs typeface="Times New Roman" panose="02020603050405020304" pitchFamily="18" charset="0"/>
              </a:rPr>
              <a:t>This descriptive analysis shows that 4 vessel positions give values very far from the others: 1, 2, 32 and 33. </a:t>
            </a:r>
            <a:r>
              <a:rPr lang="en-US" sz="15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These positions should be excluded for further analysis. </a:t>
            </a:r>
            <a:endParaRPr lang="en-US"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E17960-AE86-484C-9A5C-89D5010B25A0}"/>
              </a:ext>
            </a:extLst>
          </p:cNvPr>
          <p:cNvSpPr>
            <a:spLocks noGrp="1"/>
          </p:cNvSpPr>
          <p:nvPr>
            <p:ph type="sldNum" sz="quarter" idx="12"/>
          </p:nvPr>
        </p:nvSpPr>
        <p:spPr/>
        <p:txBody>
          <a:bodyPr/>
          <a:lstStyle/>
          <a:p>
            <a:fld id="{83B4C395-3329-44DD-9AAB-52EB3516C7A1}" type="slidenum">
              <a:rPr lang="en-US" smtClean="0"/>
              <a:t>8</a:t>
            </a:fld>
            <a:endParaRPr lang="en-US"/>
          </a:p>
        </p:txBody>
      </p:sp>
      <p:sp>
        <p:nvSpPr>
          <p:cNvPr id="9" name="Rectangle 8">
            <a:extLst>
              <a:ext uri="{FF2B5EF4-FFF2-40B4-BE49-F238E27FC236}">
                <a16:creationId xmlns:a16="http://schemas.microsoft.com/office/drawing/2014/main" id="{757B6601-CCB9-43CA-9348-1E0DBEE227C4}"/>
              </a:ext>
            </a:extLst>
          </p:cNvPr>
          <p:cNvSpPr/>
          <p:nvPr/>
        </p:nvSpPr>
        <p:spPr>
          <a:xfrm>
            <a:off x="152400" y="76200"/>
            <a:ext cx="8839200" cy="670440"/>
          </a:xfrm>
          <a:prstGeom prst="rect">
            <a:avLst/>
          </a:prstGeom>
        </p:spPr>
        <p:txBody>
          <a:bodyPr wrap="square">
            <a:spAutoFit/>
          </a:bodyPr>
          <a:lstStyle/>
          <a:p>
            <a:pPr algn="just">
              <a:lnSpc>
                <a:spcPct val="107000"/>
              </a:lnSpc>
              <a:spcAft>
                <a:spcPts val="800"/>
              </a:spcAft>
            </a:pPr>
            <a:r>
              <a:rPr lang="en-US"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Question 3: The values of </a:t>
            </a: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absorption of photon </a:t>
            </a:r>
            <a:r>
              <a:rPr lang="en-US"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to be exploited, must be greater than the limit of 80 μmol.s</a:t>
            </a:r>
            <a:r>
              <a:rPr lang="en-US" b="1" i="1"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a:t>
            </a:r>
            <a:r>
              <a:rPr lang="en-US" b="1" i="1"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Is that the case?</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22279F2A-D7A8-43BE-A2CB-B7F25F1B7438}"/>
              </a:ext>
            </a:extLst>
          </p:cNvPr>
          <p:cNvPicPr>
            <a:picLocks noChangeAspect="1"/>
          </p:cNvPicPr>
          <p:nvPr/>
        </p:nvPicPr>
        <p:blipFill>
          <a:blip r:embed="rId2"/>
          <a:stretch>
            <a:fillRect/>
          </a:stretch>
        </p:blipFill>
        <p:spPr>
          <a:xfrm>
            <a:off x="127719" y="879617"/>
            <a:ext cx="8940081" cy="568183"/>
          </a:xfrm>
          <a:prstGeom prst="rect">
            <a:avLst/>
          </a:prstGeom>
        </p:spPr>
      </p:pic>
      <p:sp>
        <p:nvSpPr>
          <p:cNvPr id="12" name="Rectangle 11">
            <a:extLst>
              <a:ext uri="{FF2B5EF4-FFF2-40B4-BE49-F238E27FC236}">
                <a16:creationId xmlns:a16="http://schemas.microsoft.com/office/drawing/2014/main" id="{3476FBB8-1679-4FFB-861A-C9E8F58D85A8}"/>
              </a:ext>
            </a:extLst>
          </p:cNvPr>
          <p:cNvSpPr/>
          <p:nvPr/>
        </p:nvSpPr>
        <p:spPr>
          <a:xfrm>
            <a:off x="304800" y="1414046"/>
            <a:ext cx="7924800" cy="338554"/>
          </a:xfrm>
          <a:prstGeom prst="rect">
            <a:avLst/>
          </a:prstGeom>
        </p:spPr>
        <p:txBody>
          <a:bodyPr wrap="square">
            <a:spAutoFit/>
          </a:bodyPr>
          <a:lstStyle/>
          <a:p>
            <a:r>
              <a:rPr lang="en-US" sz="1600" dirty="0">
                <a:latin typeface="Times New Roman" panose="02020603050405020304" pitchFamily="18" charset="0"/>
                <a:ea typeface="Calibri" panose="020F0502020204030204" pitchFamily="34" charset="0"/>
              </a:rPr>
              <a:t>The analysis of </a:t>
            </a:r>
            <a:r>
              <a:rPr lang="en-US" sz="1600" b="1" dirty="0">
                <a:latin typeface="Times New Roman" panose="02020603050405020304" pitchFamily="18" charset="0"/>
                <a:ea typeface="Calibri" panose="020F0502020204030204" pitchFamily="34" charset="0"/>
              </a:rPr>
              <a:t>hypothesis testing for one variable </a:t>
            </a:r>
            <a:r>
              <a:rPr lang="en-US" sz="1600" dirty="0">
                <a:latin typeface="Times New Roman" panose="02020603050405020304" pitchFamily="18" charset="0"/>
                <a:ea typeface="Calibri" panose="020F0502020204030204" pitchFamily="34" charset="0"/>
              </a:rPr>
              <a:t>was used: </a:t>
            </a:r>
            <a:endParaRPr lang="en-US" sz="1600" dirty="0"/>
          </a:p>
        </p:txBody>
      </p:sp>
      <p:sp>
        <p:nvSpPr>
          <p:cNvPr id="14" name="Rectangle 13">
            <a:extLst>
              <a:ext uri="{FF2B5EF4-FFF2-40B4-BE49-F238E27FC236}">
                <a16:creationId xmlns:a16="http://schemas.microsoft.com/office/drawing/2014/main" id="{B290CFFE-3925-4AFA-93D2-847E9032CB26}"/>
              </a:ext>
            </a:extLst>
          </p:cNvPr>
          <p:cNvSpPr/>
          <p:nvPr/>
        </p:nvSpPr>
        <p:spPr>
          <a:xfrm>
            <a:off x="304800" y="1752600"/>
            <a:ext cx="8458200" cy="342786"/>
          </a:xfrm>
          <a:prstGeom prst="rect">
            <a:avLst/>
          </a:prstGeom>
        </p:spPr>
        <p:txBody>
          <a:bodyPr wrap="square">
            <a:spAutoFit/>
          </a:bodyPr>
          <a:lstStyle/>
          <a:p>
            <a:pPr algn="ctr">
              <a:lnSpc>
                <a:spcPct val="107000"/>
              </a:lnSpc>
            </a:pPr>
            <a:r>
              <a:rPr lang="en-US" sz="16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Null hypothesis (H</a:t>
            </a:r>
            <a:r>
              <a:rPr lang="en-US" sz="1600" b="1" baseline="-250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0</a:t>
            </a:r>
            <a:r>
              <a:rPr lang="en-US" sz="16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μ ≤ 80 ; Alternative hypothesis (H</a:t>
            </a:r>
            <a:r>
              <a:rPr lang="en-US" sz="1600" b="1" baseline="-250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1</a:t>
            </a:r>
            <a:r>
              <a:rPr lang="en-US" sz="16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μ &gt; 80. </a:t>
            </a:r>
            <a:endParaRPr lang="en-US"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0CF24A30-1E52-44D9-B535-2C3EAA1CC9B9}"/>
              </a:ext>
            </a:extLst>
          </p:cNvPr>
          <p:cNvSpPr/>
          <p:nvPr/>
        </p:nvSpPr>
        <p:spPr>
          <a:xfrm>
            <a:off x="152400" y="2265402"/>
            <a:ext cx="3810000" cy="553998"/>
          </a:xfrm>
          <a:prstGeom prst="rect">
            <a:avLst/>
          </a:prstGeom>
        </p:spPr>
        <p:txBody>
          <a:bodyPr wrap="square">
            <a:spAutoFit/>
          </a:bodyPr>
          <a:lstStyle/>
          <a:p>
            <a:r>
              <a:rPr lang="en-IN" sz="1500" u="sng" dirty="0">
                <a:latin typeface="Times New Roman" panose="02020603050405020304" pitchFamily="18" charset="0"/>
                <a:ea typeface="Calibri" panose="020F0502020204030204" pitchFamily="34" charset="0"/>
                <a:cs typeface="Times New Roman" panose="02020603050405020304" pitchFamily="18" charset="0"/>
              </a:rPr>
              <a:t>Table 3</a:t>
            </a:r>
            <a:r>
              <a:rPr lang="en-IN" sz="1500" dirty="0">
                <a:latin typeface="Times New Roman" panose="02020603050405020304" pitchFamily="18" charset="0"/>
                <a:ea typeface="Calibri" panose="020F0502020204030204" pitchFamily="34" charset="0"/>
                <a:cs typeface="Times New Roman" panose="02020603050405020304" pitchFamily="18" charset="0"/>
              </a:rPr>
              <a:t>: Photon flux in vessel 3-31 </a:t>
            </a:r>
            <a:r>
              <a:rPr lang="en-IN" sz="1500" b="1" dirty="0">
                <a:latin typeface="Times New Roman" panose="02020603050405020304" pitchFamily="18" charset="0"/>
                <a:ea typeface="Calibri" panose="020F0502020204030204" pitchFamily="34" charset="0"/>
                <a:cs typeface="Times New Roman" panose="02020603050405020304" pitchFamily="18" charset="0"/>
              </a:rPr>
              <a:t>without</a:t>
            </a:r>
          </a:p>
          <a:p>
            <a:r>
              <a:rPr lang="en-IN" sz="1500" b="1" dirty="0">
                <a:latin typeface="Times New Roman" panose="02020603050405020304" pitchFamily="18" charset="0"/>
                <a:ea typeface="Calibri" panose="020F0502020204030204" pitchFamily="34" charset="0"/>
                <a:cs typeface="Times New Roman" panose="02020603050405020304" pitchFamily="18" charset="0"/>
              </a:rPr>
              <a:t> outliers</a:t>
            </a:r>
            <a:r>
              <a:rPr lang="en-IN" sz="1500" dirty="0">
                <a:latin typeface="Times New Roman" panose="02020603050405020304" pitchFamily="18" charset="0"/>
                <a:ea typeface="Calibri" panose="020F0502020204030204" pitchFamily="34" charset="0"/>
                <a:cs typeface="Times New Roman" panose="02020603050405020304" pitchFamily="18" charset="0"/>
              </a:rPr>
              <a:t> </a:t>
            </a:r>
            <a:r>
              <a:rPr lang="en-IN" sz="1500" b="1" dirty="0">
                <a:latin typeface="Times New Roman" panose="02020603050405020304" pitchFamily="18" charset="0"/>
                <a:ea typeface="Calibri" panose="020F0502020204030204" pitchFamily="34" charset="0"/>
                <a:cs typeface="Times New Roman" panose="02020603050405020304" pitchFamily="18" charset="0"/>
              </a:rPr>
              <a:t>in culture</a:t>
            </a:r>
            <a:r>
              <a:rPr lang="en-IN" sz="1500" dirty="0">
                <a:latin typeface="Times New Roman" panose="02020603050405020304" pitchFamily="18" charset="0"/>
                <a:ea typeface="Calibri" panose="020F0502020204030204" pitchFamily="34" charset="0"/>
                <a:cs typeface="Times New Roman" panose="02020603050405020304" pitchFamily="18" charset="0"/>
              </a:rPr>
              <a:t> (μmol.s</a:t>
            </a:r>
            <a:r>
              <a:rPr lang="en-IN" sz="15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IN" sz="1500" dirty="0">
                <a:latin typeface="Times New Roman" panose="02020603050405020304" pitchFamily="18" charset="0"/>
                <a:ea typeface="Calibri" panose="020F0502020204030204" pitchFamily="34" charset="0"/>
                <a:cs typeface="Times New Roman" panose="02020603050405020304" pitchFamily="18" charset="0"/>
              </a:rPr>
              <a:t>m</a:t>
            </a:r>
            <a:r>
              <a:rPr lang="en-IN" sz="15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IN" sz="1500" dirty="0">
                <a:latin typeface="Times New Roman" panose="02020603050405020304" pitchFamily="18" charset="0"/>
                <a:ea typeface="Calibri" panose="020F0502020204030204" pitchFamily="34" charset="0"/>
                <a:cs typeface="Times New Roman" panose="02020603050405020304" pitchFamily="18" charset="0"/>
              </a:rPr>
              <a:t>)</a:t>
            </a:r>
            <a:endParaRPr lang="en-US" sz="1500" i="1"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6" name="Table 15">
            <a:extLst>
              <a:ext uri="{FF2B5EF4-FFF2-40B4-BE49-F238E27FC236}">
                <a16:creationId xmlns:a16="http://schemas.microsoft.com/office/drawing/2014/main" id="{6ED6BF4E-1437-47AB-A2A6-E9D15408D728}"/>
              </a:ext>
            </a:extLst>
          </p:cNvPr>
          <p:cNvGraphicFramePr>
            <a:graphicFrameLocks noGrp="1"/>
          </p:cNvGraphicFramePr>
          <p:nvPr>
            <p:extLst>
              <p:ext uri="{D42A27DB-BD31-4B8C-83A1-F6EECF244321}">
                <p14:modId xmlns:p14="http://schemas.microsoft.com/office/powerpoint/2010/main" val="20213192"/>
              </p:ext>
            </p:extLst>
          </p:nvPr>
        </p:nvGraphicFramePr>
        <p:xfrm>
          <a:off x="152400" y="2871597"/>
          <a:ext cx="3810000" cy="3453003"/>
        </p:xfrm>
        <a:graphic>
          <a:graphicData uri="http://schemas.openxmlformats.org/drawingml/2006/table">
            <a:tbl>
              <a:tblPr firstRow="1" firstCol="1" bandRow="1">
                <a:tableStyleId>{5C22544A-7EE6-4342-B048-85BDC9FD1C3A}</a:tableStyleId>
              </a:tblPr>
              <a:tblGrid>
                <a:gridCol w="914400">
                  <a:extLst>
                    <a:ext uri="{9D8B030D-6E8A-4147-A177-3AD203B41FA5}">
                      <a16:colId xmlns:a16="http://schemas.microsoft.com/office/drawing/2014/main" val="3483548004"/>
                    </a:ext>
                  </a:extLst>
                </a:gridCol>
                <a:gridCol w="990600">
                  <a:extLst>
                    <a:ext uri="{9D8B030D-6E8A-4147-A177-3AD203B41FA5}">
                      <a16:colId xmlns:a16="http://schemas.microsoft.com/office/drawing/2014/main" val="335522635"/>
                    </a:ext>
                  </a:extLst>
                </a:gridCol>
                <a:gridCol w="914400">
                  <a:extLst>
                    <a:ext uri="{9D8B030D-6E8A-4147-A177-3AD203B41FA5}">
                      <a16:colId xmlns:a16="http://schemas.microsoft.com/office/drawing/2014/main" val="1918044186"/>
                    </a:ext>
                  </a:extLst>
                </a:gridCol>
                <a:gridCol w="990600">
                  <a:extLst>
                    <a:ext uri="{9D8B030D-6E8A-4147-A177-3AD203B41FA5}">
                      <a16:colId xmlns:a16="http://schemas.microsoft.com/office/drawing/2014/main" val="2840648548"/>
                    </a:ext>
                  </a:extLst>
                </a:gridCol>
              </a:tblGrid>
              <a:tr h="182880">
                <a:tc>
                  <a:txBody>
                    <a:bodyPr/>
                    <a:lstStyle/>
                    <a:p>
                      <a:pPr marL="0" marR="0" algn="ctr">
                        <a:lnSpc>
                          <a:spcPct val="107000"/>
                        </a:lnSpc>
                        <a:spcBef>
                          <a:spcPts val="0"/>
                        </a:spcBef>
                        <a:spcAft>
                          <a:spcPts val="0"/>
                        </a:spcAft>
                      </a:pPr>
                      <a:r>
                        <a:rPr lang="en-US" sz="1300">
                          <a:effectLst/>
                        </a:rPr>
                        <a:t>Vessel position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Photon flux in culture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dirty="0">
                          <a:effectLst/>
                        </a:rPr>
                        <a:t>Vessel position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Photon flux in culture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54066448"/>
                  </a:ext>
                </a:extLst>
              </a:tr>
              <a:tr h="182880">
                <a:tc>
                  <a:txBody>
                    <a:bodyPr/>
                    <a:lstStyle/>
                    <a:p>
                      <a:pPr marL="0" marR="0" algn="ctr">
                        <a:lnSpc>
                          <a:spcPct val="107000"/>
                        </a:lnSpc>
                        <a:spcBef>
                          <a:spcPts val="0"/>
                        </a:spcBef>
                        <a:spcAft>
                          <a:spcPts val="0"/>
                        </a:spcAft>
                      </a:pPr>
                      <a:r>
                        <a:rPr lang="en-US" sz="1300" dirty="0">
                          <a:solidFill>
                            <a:schemeClr val="tx1"/>
                          </a:solidFill>
                          <a:effectLst/>
                        </a:rPr>
                        <a:t>3</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101.8</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18</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78.5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19383762"/>
                  </a:ext>
                </a:extLst>
              </a:tr>
              <a:tr h="182880">
                <a:tc>
                  <a:txBody>
                    <a:bodyPr/>
                    <a:lstStyle/>
                    <a:p>
                      <a:pPr marL="0" marR="0" algn="ctr">
                        <a:lnSpc>
                          <a:spcPct val="107000"/>
                        </a:lnSpc>
                        <a:spcBef>
                          <a:spcPts val="0"/>
                        </a:spcBef>
                        <a:spcAft>
                          <a:spcPts val="0"/>
                        </a:spcAft>
                      </a:pPr>
                      <a:r>
                        <a:rPr lang="en-US" sz="1300">
                          <a:solidFill>
                            <a:schemeClr val="tx1"/>
                          </a:solidFill>
                          <a:effectLst/>
                        </a:rPr>
                        <a:t>4</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87</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19</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93.2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49457312"/>
                  </a:ext>
                </a:extLst>
              </a:tr>
              <a:tr h="182880">
                <a:tc>
                  <a:txBody>
                    <a:bodyPr/>
                    <a:lstStyle/>
                    <a:p>
                      <a:pPr marL="0" marR="0" algn="ctr">
                        <a:lnSpc>
                          <a:spcPct val="107000"/>
                        </a:lnSpc>
                        <a:spcBef>
                          <a:spcPts val="0"/>
                        </a:spcBef>
                        <a:spcAft>
                          <a:spcPts val="0"/>
                        </a:spcAft>
                      </a:pPr>
                      <a:r>
                        <a:rPr lang="en-US" sz="1300" dirty="0">
                          <a:solidFill>
                            <a:schemeClr val="tx1"/>
                          </a:solidFill>
                          <a:effectLst/>
                        </a:rPr>
                        <a:t>5</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75.5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20</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82.3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5081917"/>
                  </a:ext>
                </a:extLst>
              </a:tr>
              <a:tr h="182880">
                <a:tc>
                  <a:txBody>
                    <a:bodyPr/>
                    <a:lstStyle/>
                    <a:p>
                      <a:pPr marL="0" marR="0" algn="ctr">
                        <a:lnSpc>
                          <a:spcPct val="107000"/>
                        </a:lnSpc>
                        <a:spcBef>
                          <a:spcPts val="0"/>
                        </a:spcBef>
                        <a:spcAft>
                          <a:spcPts val="0"/>
                        </a:spcAft>
                      </a:pPr>
                      <a:r>
                        <a:rPr lang="en-US" sz="1300" dirty="0">
                          <a:solidFill>
                            <a:schemeClr val="tx1"/>
                          </a:solidFill>
                          <a:effectLst/>
                        </a:rPr>
                        <a:t>6</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88.9</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21</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97.5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60811890"/>
                  </a:ext>
                </a:extLst>
              </a:tr>
              <a:tr h="182880">
                <a:tc>
                  <a:txBody>
                    <a:bodyPr/>
                    <a:lstStyle/>
                    <a:p>
                      <a:pPr marL="0" marR="0" algn="ctr">
                        <a:lnSpc>
                          <a:spcPct val="107000"/>
                        </a:lnSpc>
                        <a:spcBef>
                          <a:spcPts val="0"/>
                        </a:spcBef>
                        <a:spcAft>
                          <a:spcPts val="0"/>
                        </a:spcAft>
                      </a:pPr>
                      <a:r>
                        <a:rPr lang="en-US" sz="1300" dirty="0">
                          <a:solidFill>
                            <a:schemeClr val="tx1"/>
                          </a:solidFill>
                          <a:effectLst/>
                        </a:rPr>
                        <a:t>7</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92.7</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22</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81.7</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23151680"/>
                  </a:ext>
                </a:extLst>
              </a:tr>
              <a:tr h="182880">
                <a:tc>
                  <a:txBody>
                    <a:bodyPr/>
                    <a:lstStyle/>
                    <a:p>
                      <a:pPr marL="0" marR="0" algn="ctr">
                        <a:lnSpc>
                          <a:spcPct val="107000"/>
                        </a:lnSpc>
                        <a:spcBef>
                          <a:spcPts val="0"/>
                        </a:spcBef>
                        <a:spcAft>
                          <a:spcPts val="0"/>
                        </a:spcAft>
                      </a:pPr>
                      <a:r>
                        <a:rPr lang="en-US" sz="1300" dirty="0">
                          <a:solidFill>
                            <a:schemeClr val="tx1"/>
                          </a:solidFill>
                          <a:effectLst/>
                        </a:rPr>
                        <a:t>8</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86.5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23</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84.8</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5982601"/>
                  </a:ext>
                </a:extLst>
              </a:tr>
              <a:tr h="182880">
                <a:tc>
                  <a:txBody>
                    <a:bodyPr/>
                    <a:lstStyle/>
                    <a:p>
                      <a:pPr marL="0" marR="0" algn="ctr">
                        <a:lnSpc>
                          <a:spcPct val="107000"/>
                        </a:lnSpc>
                        <a:spcBef>
                          <a:spcPts val="0"/>
                        </a:spcBef>
                        <a:spcAft>
                          <a:spcPts val="0"/>
                        </a:spcAft>
                      </a:pPr>
                      <a:r>
                        <a:rPr lang="en-US" sz="1300" dirty="0">
                          <a:solidFill>
                            <a:schemeClr val="tx1"/>
                          </a:solidFill>
                          <a:effectLst/>
                        </a:rPr>
                        <a:t>9</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88</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24</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78.7</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90006079"/>
                  </a:ext>
                </a:extLst>
              </a:tr>
              <a:tr h="182880">
                <a:tc>
                  <a:txBody>
                    <a:bodyPr/>
                    <a:lstStyle/>
                    <a:p>
                      <a:pPr marL="0" marR="0" algn="ctr">
                        <a:lnSpc>
                          <a:spcPct val="107000"/>
                        </a:lnSpc>
                        <a:spcBef>
                          <a:spcPts val="0"/>
                        </a:spcBef>
                        <a:spcAft>
                          <a:spcPts val="0"/>
                        </a:spcAft>
                      </a:pPr>
                      <a:r>
                        <a:rPr lang="en-US" sz="1300" dirty="0">
                          <a:solidFill>
                            <a:schemeClr val="tx1"/>
                          </a:solidFill>
                          <a:effectLst/>
                        </a:rPr>
                        <a:t>10</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95.1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25</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88.2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15516237"/>
                  </a:ext>
                </a:extLst>
              </a:tr>
              <a:tr h="182880">
                <a:tc>
                  <a:txBody>
                    <a:bodyPr/>
                    <a:lstStyle/>
                    <a:p>
                      <a:pPr marL="0" marR="0" algn="ctr">
                        <a:lnSpc>
                          <a:spcPct val="107000"/>
                        </a:lnSpc>
                        <a:spcBef>
                          <a:spcPts val="0"/>
                        </a:spcBef>
                        <a:spcAft>
                          <a:spcPts val="0"/>
                        </a:spcAft>
                      </a:pPr>
                      <a:r>
                        <a:rPr lang="en-US" sz="1300" dirty="0">
                          <a:solidFill>
                            <a:schemeClr val="tx1"/>
                          </a:solidFill>
                          <a:effectLst/>
                        </a:rPr>
                        <a:t>11</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85.2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26</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84.7</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1004820"/>
                  </a:ext>
                </a:extLst>
              </a:tr>
              <a:tr h="182880">
                <a:tc>
                  <a:txBody>
                    <a:bodyPr/>
                    <a:lstStyle/>
                    <a:p>
                      <a:pPr marL="0" marR="0" algn="ctr">
                        <a:lnSpc>
                          <a:spcPct val="107000"/>
                        </a:lnSpc>
                        <a:spcBef>
                          <a:spcPts val="0"/>
                        </a:spcBef>
                        <a:spcAft>
                          <a:spcPts val="0"/>
                        </a:spcAft>
                      </a:pPr>
                      <a:r>
                        <a:rPr lang="en-US" sz="1300" dirty="0">
                          <a:solidFill>
                            <a:schemeClr val="tx1"/>
                          </a:solidFill>
                          <a:effectLst/>
                        </a:rPr>
                        <a:t>12</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85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27</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97.1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73455405"/>
                  </a:ext>
                </a:extLst>
              </a:tr>
              <a:tr h="182880">
                <a:tc>
                  <a:txBody>
                    <a:bodyPr/>
                    <a:lstStyle/>
                    <a:p>
                      <a:pPr marL="0" marR="0" algn="ctr">
                        <a:lnSpc>
                          <a:spcPct val="107000"/>
                        </a:lnSpc>
                        <a:spcBef>
                          <a:spcPts val="0"/>
                        </a:spcBef>
                        <a:spcAft>
                          <a:spcPts val="0"/>
                        </a:spcAft>
                      </a:pPr>
                      <a:r>
                        <a:rPr lang="en-US" sz="1300" dirty="0">
                          <a:solidFill>
                            <a:schemeClr val="tx1"/>
                          </a:solidFill>
                          <a:effectLst/>
                        </a:rPr>
                        <a:t>13</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87.8</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28</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107</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65457076"/>
                  </a:ext>
                </a:extLst>
              </a:tr>
              <a:tr h="182880">
                <a:tc>
                  <a:txBody>
                    <a:bodyPr/>
                    <a:lstStyle/>
                    <a:p>
                      <a:pPr marL="0" marR="0" algn="ctr">
                        <a:lnSpc>
                          <a:spcPct val="107000"/>
                        </a:lnSpc>
                        <a:spcBef>
                          <a:spcPts val="0"/>
                        </a:spcBef>
                        <a:spcAft>
                          <a:spcPts val="0"/>
                        </a:spcAft>
                      </a:pPr>
                      <a:r>
                        <a:rPr lang="en-US" sz="1300" dirty="0">
                          <a:solidFill>
                            <a:schemeClr val="tx1"/>
                          </a:solidFill>
                          <a:effectLst/>
                        </a:rPr>
                        <a:t>14</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76</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29</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94.1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29123400"/>
                  </a:ext>
                </a:extLst>
              </a:tr>
              <a:tr h="182880">
                <a:tc>
                  <a:txBody>
                    <a:bodyPr/>
                    <a:lstStyle/>
                    <a:p>
                      <a:pPr marL="0" marR="0" algn="ctr">
                        <a:lnSpc>
                          <a:spcPct val="107000"/>
                        </a:lnSpc>
                        <a:spcBef>
                          <a:spcPts val="0"/>
                        </a:spcBef>
                        <a:spcAft>
                          <a:spcPts val="0"/>
                        </a:spcAft>
                      </a:pPr>
                      <a:r>
                        <a:rPr lang="en-US" sz="1300" dirty="0">
                          <a:solidFill>
                            <a:schemeClr val="tx1"/>
                          </a:solidFill>
                          <a:effectLst/>
                        </a:rPr>
                        <a:t>15</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86.6</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30</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86.6</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25521757"/>
                  </a:ext>
                </a:extLst>
              </a:tr>
              <a:tr h="182880">
                <a:tc>
                  <a:txBody>
                    <a:bodyPr/>
                    <a:lstStyle/>
                    <a:p>
                      <a:pPr marL="0" marR="0" algn="ctr">
                        <a:lnSpc>
                          <a:spcPct val="107000"/>
                        </a:lnSpc>
                        <a:spcBef>
                          <a:spcPts val="0"/>
                        </a:spcBef>
                        <a:spcAft>
                          <a:spcPts val="0"/>
                        </a:spcAft>
                      </a:pPr>
                      <a:r>
                        <a:rPr lang="en-US" sz="1300" dirty="0">
                          <a:solidFill>
                            <a:schemeClr val="tx1"/>
                          </a:solidFill>
                          <a:effectLst/>
                        </a:rPr>
                        <a:t>16</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96</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31</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a:effectLst/>
                        </a:rPr>
                        <a:t>74.6</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03106286"/>
                  </a:ext>
                </a:extLst>
              </a:tr>
              <a:tr h="182880">
                <a:tc>
                  <a:txBody>
                    <a:bodyPr/>
                    <a:lstStyle/>
                    <a:p>
                      <a:pPr marL="0" marR="0" algn="ctr">
                        <a:lnSpc>
                          <a:spcPct val="107000"/>
                        </a:lnSpc>
                        <a:spcBef>
                          <a:spcPts val="0"/>
                        </a:spcBef>
                        <a:spcAft>
                          <a:spcPts val="0"/>
                        </a:spcAft>
                      </a:pPr>
                      <a:r>
                        <a:rPr lang="en-US" sz="1300" dirty="0">
                          <a:solidFill>
                            <a:schemeClr val="tx1"/>
                          </a:solidFill>
                          <a:effectLst/>
                        </a:rPr>
                        <a:t>17</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a:effectLst/>
                        </a:rPr>
                        <a:t>78.1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300" b="1" dirty="0">
                          <a:effectLst/>
                        </a:rPr>
                        <a:t> </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solidFill>
                  </a:tcPr>
                </a:tc>
                <a:tc>
                  <a:txBody>
                    <a:bodyPr/>
                    <a:lstStyle/>
                    <a:p>
                      <a:pPr marL="0" marR="0" algn="ctr">
                        <a:lnSpc>
                          <a:spcPct val="107000"/>
                        </a:lnSpc>
                        <a:spcBef>
                          <a:spcPts val="0"/>
                        </a:spcBef>
                        <a:spcAft>
                          <a:spcPts val="0"/>
                        </a:spcAft>
                      </a:pPr>
                      <a:r>
                        <a:rPr lang="en-US" sz="1300" dirty="0">
                          <a:effectLst/>
                        </a:rPr>
                        <a: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1694274"/>
                  </a:ext>
                </a:extLst>
              </a:tr>
            </a:tbl>
          </a:graphicData>
        </a:graphic>
      </p:graphicFrame>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5329D59B-FEBD-428B-8D7A-6B2E89B8D77F}"/>
                  </a:ext>
                </a:extLst>
              </p:cNvPr>
              <p:cNvGraphicFramePr>
                <a:graphicFrameLocks noGrp="1"/>
              </p:cNvGraphicFramePr>
              <p:nvPr>
                <p:extLst>
                  <p:ext uri="{D42A27DB-BD31-4B8C-83A1-F6EECF244321}">
                    <p14:modId xmlns:p14="http://schemas.microsoft.com/office/powerpoint/2010/main" val="216043547"/>
                  </p:ext>
                </p:extLst>
              </p:nvPr>
            </p:nvGraphicFramePr>
            <p:xfrm>
              <a:off x="4327525" y="2892298"/>
              <a:ext cx="4740275" cy="1527302"/>
            </p:xfrm>
            <a:graphic>
              <a:graphicData uri="http://schemas.openxmlformats.org/drawingml/2006/table">
                <a:tbl>
                  <a:tblPr firstRow="1" firstCol="1" bandRow="1">
                    <a:tableStyleId>{5C22544A-7EE6-4342-B048-85BDC9FD1C3A}</a:tableStyleId>
                  </a:tblPr>
                  <a:tblGrid>
                    <a:gridCol w="1933973">
                      <a:extLst>
                        <a:ext uri="{9D8B030D-6E8A-4147-A177-3AD203B41FA5}">
                          <a16:colId xmlns:a16="http://schemas.microsoft.com/office/drawing/2014/main" val="3027205577"/>
                        </a:ext>
                      </a:extLst>
                    </a:gridCol>
                    <a:gridCol w="2806302">
                      <a:extLst>
                        <a:ext uri="{9D8B030D-6E8A-4147-A177-3AD203B41FA5}">
                          <a16:colId xmlns:a16="http://schemas.microsoft.com/office/drawing/2014/main" val="2115087161"/>
                        </a:ext>
                      </a:extLst>
                    </a:gridCol>
                  </a:tblGrid>
                  <a:tr h="182880">
                    <a:tc>
                      <a:txBody>
                        <a:bodyPr/>
                        <a:lstStyle/>
                        <a:p>
                          <a:endParaRPr lang="en-US" sz="1400" dirty="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Photon flux in culture (μmol.s</a:t>
                          </a:r>
                          <a:r>
                            <a:rPr lang="en-US" sz="1400" baseline="30000" dirty="0">
                              <a:effectLst/>
                            </a:rPr>
                            <a:t>-1</a:t>
                          </a:r>
                          <a:r>
                            <a:rPr lang="en-US" sz="1400" dirty="0">
                              <a:effectLst/>
                            </a:rPr>
                            <a:t>m</a:t>
                          </a:r>
                          <a:r>
                            <a:rPr lang="en-US" sz="1400" baseline="30000" dirty="0">
                              <a:effectLst/>
                            </a:rPr>
                            <a:t>-2</a:t>
                          </a: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5330863"/>
                      </a:ext>
                    </a:extLst>
                  </a:tr>
                  <a:tr h="182880">
                    <a:tc>
                      <a:txBody>
                        <a:bodyPr/>
                        <a:lstStyle/>
                        <a:p>
                          <a:pPr marL="0" marR="0" algn="just">
                            <a:lnSpc>
                              <a:spcPct val="107000"/>
                            </a:lnSpc>
                            <a:spcBef>
                              <a:spcPts val="0"/>
                            </a:spcBef>
                            <a:spcAft>
                              <a:spcPts val="0"/>
                            </a:spcAft>
                          </a:pPr>
                          <a:r>
                            <a:rPr lang="en-US" sz="1400">
                              <a:effectLst/>
                            </a:rPr>
                            <a:t>Mean </a:t>
                          </a:r>
                          <a14:m>
                            <m:oMath xmlns:m="http://schemas.openxmlformats.org/officeDocument/2006/math">
                              <m:acc>
                                <m:accPr>
                                  <m:chr m:val="̅"/>
                                  <m:ctrlPr>
                                    <a:rPr lang="en-US" sz="1400" i="1">
                                      <a:effectLst/>
                                      <a:latin typeface="Cambria Math" panose="02040503050406030204" pitchFamily="18" charset="0"/>
                                    </a:rPr>
                                  </m:ctrlPr>
                                </m:accPr>
                                <m:e>
                                  <m:r>
                                    <m:rPr>
                                      <m:sty m:val="p"/>
                                    </m:rPr>
                                    <a:rPr lang="en-US" sz="1400">
                                      <a:effectLst/>
                                      <a:latin typeface="Cambria Math" panose="02040503050406030204" pitchFamily="18" charset="0"/>
                                    </a:rPr>
                                    <m:t>X</m:t>
                                  </m:r>
                                </m:e>
                              </m:acc>
                            </m:oMath>
                          </a14:m>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87.55862069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465749"/>
                      </a:ext>
                    </a:extLst>
                  </a:tr>
                  <a:tr h="182880">
                    <a:tc>
                      <a:txBody>
                        <a:bodyPr/>
                        <a:lstStyle/>
                        <a:p>
                          <a:pPr marL="0" marR="0" algn="just">
                            <a:lnSpc>
                              <a:spcPct val="107000"/>
                            </a:lnSpc>
                            <a:spcBef>
                              <a:spcPts val="0"/>
                            </a:spcBef>
                            <a:spcAft>
                              <a:spcPts val="0"/>
                            </a:spcAft>
                          </a:pPr>
                          <a:r>
                            <a:rPr lang="en-US" sz="1400">
                              <a:effectLst/>
                            </a:rPr>
                            <a:t>Standard deviation 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8.00082662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7848548"/>
                      </a:ext>
                    </a:extLst>
                  </a:tr>
                  <a:tr h="182880">
                    <a:tc>
                      <a:txBody>
                        <a:bodyPr/>
                        <a:lstStyle/>
                        <a:p>
                          <a:pPr marL="0" marR="0" algn="just">
                            <a:lnSpc>
                              <a:spcPct val="107000"/>
                            </a:lnSpc>
                            <a:spcBef>
                              <a:spcPts val="0"/>
                            </a:spcBef>
                            <a:spcAft>
                              <a:spcPts val="0"/>
                            </a:spcAft>
                          </a:pPr>
                          <a:r>
                            <a:rPr lang="en-US" sz="1400">
                              <a:effectLst/>
                            </a:rPr>
                            <a:t>Population sample 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3723088"/>
                      </a:ext>
                    </a:extLst>
                  </a:tr>
                  <a:tr h="182880">
                    <a:tc>
                      <a:txBody>
                        <a:bodyPr/>
                        <a:lstStyle/>
                        <a:p>
                          <a:pPr marL="0" marR="0" algn="just">
                            <a:lnSpc>
                              <a:spcPct val="107000"/>
                            </a:lnSpc>
                            <a:spcBef>
                              <a:spcPts val="0"/>
                            </a:spcBef>
                            <a:spcAft>
                              <a:spcPts val="0"/>
                            </a:spcAft>
                          </a:pPr>
                          <a:r>
                            <a:rPr lang="en-US" sz="1400">
                              <a:effectLst/>
                            </a:rPr>
                            <a:t>Xo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80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8184034"/>
                      </a:ext>
                    </a:extLst>
                  </a:tr>
                  <a:tr h="182880">
                    <a:tc>
                      <a:txBody>
                        <a:bodyPr/>
                        <a:lstStyle/>
                        <a:p>
                          <a:pPr marL="0" marR="0" algn="just">
                            <a:lnSpc>
                              <a:spcPct val="107000"/>
                            </a:lnSpc>
                            <a:spcBef>
                              <a:spcPts val="0"/>
                            </a:spcBef>
                            <a:spcAft>
                              <a:spcPts val="0"/>
                            </a:spcAft>
                          </a:pPr>
                          <a:r>
                            <a:rPr lang="en-US" sz="1400">
                              <a:effectLst/>
                            </a:rPr>
                            <a:t>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5.087526585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18312783"/>
                      </a:ext>
                    </a:extLst>
                  </a:tr>
                  <a:tr h="182880">
                    <a:tc>
                      <a:txBody>
                        <a:bodyPr/>
                        <a:lstStyle/>
                        <a:p>
                          <a:pPr marL="0" marR="0" algn="just">
                            <a:lnSpc>
                              <a:spcPct val="107000"/>
                            </a:lnSpc>
                            <a:spcBef>
                              <a:spcPts val="0"/>
                            </a:spcBef>
                            <a:spcAft>
                              <a:spcPts val="0"/>
                            </a:spcAft>
                          </a:pPr>
                          <a:r>
                            <a:rPr lang="en-US" sz="1400" dirty="0" err="1">
                              <a:effectLst/>
                            </a:rPr>
                            <a:t>pvalue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b="1" dirty="0">
                              <a:solidFill>
                                <a:srgbClr val="FF0000"/>
                              </a:solidFill>
                              <a:effectLst/>
                            </a:rPr>
                            <a:t>1.09156 × 10</a:t>
                          </a:r>
                          <a:r>
                            <a:rPr lang="en-US" sz="1400" b="1" baseline="30000" dirty="0">
                              <a:solidFill>
                                <a:srgbClr val="FF0000"/>
                              </a:solidFill>
                              <a:effectLst/>
                            </a:rPr>
                            <a:t>-5</a:t>
                          </a:r>
                          <a:endParaRPr lang="en-US"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5540622"/>
                      </a:ext>
                    </a:extLst>
                  </a:tr>
                </a:tbl>
              </a:graphicData>
            </a:graphic>
          </p:graphicFrame>
        </mc:Choice>
        <mc:Fallback xmlns="">
          <p:graphicFrame>
            <p:nvGraphicFramePr>
              <p:cNvPr id="17" name="Table 16">
                <a:extLst>
                  <a:ext uri="{FF2B5EF4-FFF2-40B4-BE49-F238E27FC236}">
                    <a16:creationId xmlns:a16="http://schemas.microsoft.com/office/drawing/2014/main" id="{5329D59B-FEBD-428B-8D7A-6B2E89B8D77F}"/>
                  </a:ext>
                </a:extLst>
              </p:cNvPr>
              <p:cNvGraphicFramePr>
                <a:graphicFrameLocks noGrp="1"/>
              </p:cNvGraphicFramePr>
              <p:nvPr>
                <p:extLst>
                  <p:ext uri="{D42A27DB-BD31-4B8C-83A1-F6EECF244321}">
                    <p14:modId xmlns:p14="http://schemas.microsoft.com/office/powerpoint/2010/main" val="216043547"/>
                  </p:ext>
                </p:extLst>
              </p:nvPr>
            </p:nvGraphicFramePr>
            <p:xfrm>
              <a:off x="4327525" y="2892298"/>
              <a:ext cx="4740275" cy="1527302"/>
            </p:xfrm>
            <a:graphic>
              <a:graphicData uri="http://schemas.openxmlformats.org/drawingml/2006/table">
                <a:tbl>
                  <a:tblPr firstRow="1" firstCol="1" bandRow="1">
                    <a:tableStyleId>{5C22544A-7EE6-4342-B048-85BDC9FD1C3A}</a:tableStyleId>
                  </a:tblPr>
                  <a:tblGrid>
                    <a:gridCol w="1933973">
                      <a:extLst>
                        <a:ext uri="{9D8B030D-6E8A-4147-A177-3AD203B41FA5}">
                          <a16:colId xmlns:a16="http://schemas.microsoft.com/office/drawing/2014/main" val="3027205577"/>
                        </a:ext>
                      </a:extLst>
                    </a:gridCol>
                    <a:gridCol w="2806302">
                      <a:extLst>
                        <a:ext uri="{9D8B030D-6E8A-4147-A177-3AD203B41FA5}">
                          <a16:colId xmlns:a16="http://schemas.microsoft.com/office/drawing/2014/main" val="2115087161"/>
                        </a:ext>
                      </a:extLst>
                    </a:gridCol>
                  </a:tblGrid>
                  <a:tr h="218186">
                    <a:tc>
                      <a:txBody>
                        <a:bodyPr/>
                        <a:lstStyle/>
                        <a:p>
                          <a:endParaRPr lang="en-US" sz="1400" dirty="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Photon flux in culture (μmol.s</a:t>
                          </a:r>
                          <a:r>
                            <a:rPr lang="en-US" sz="1400" baseline="30000" dirty="0">
                              <a:effectLst/>
                            </a:rPr>
                            <a:t>-1</a:t>
                          </a:r>
                          <a:r>
                            <a:rPr lang="en-US" sz="1400" dirty="0">
                              <a:effectLst/>
                            </a:rPr>
                            <a:t>m</a:t>
                          </a:r>
                          <a:r>
                            <a:rPr lang="en-US" sz="1400" baseline="30000" dirty="0">
                              <a:effectLst/>
                            </a:rPr>
                            <a:t>-2</a:t>
                          </a: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5330863"/>
                      </a:ext>
                    </a:extLst>
                  </a:tr>
                  <a:tr h="218186">
                    <a:tc>
                      <a:txBody>
                        <a:bodyPr/>
                        <a:lstStyle/>
                        <a:p>
                          <a:endParaRPr lang="en-US"/>
                        </a:p>
                      </a:txBody>
                      <a:tcPr marL="68580" marR="68580" marT="0" marB="0">
                        <a:blipFill>
                          <a:blip r:embed="rId3"/>
                          <a:stretch>
                            <a:fillRect l="-314" t="-122222" r="-146226" b="-547222"/>
                          </a:stretch>
                        </a:blipFill>
                      </a:tcPr>
                    </a:tc>
                    <a:tc>
                      <a:txBody>
                        <a:bodyPr/>
                        <a:lstStyle/>
                        <a:p>
                          <a:pPr marL="0" marR="0" algn="just">
                            <a:lnSpc>
                              <a:spcPct val="107000"/>
                            </a:lnSpc>
                            <a:spcBef>
                              <a:spcPts val="0"/>
                            </a:spcBef>
                            <a:spcAft>
                              <a:spcPts val="0"/>
                            </a:spcAft>
                          </a:pPr>
                          <a:r>
                            <a:rPr lang="en-US" sz="1400">
                              <a:effectLst/>
                            </a:rPr>
                            <a:t>87.55862069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465749"/>
                      </a:ext>
                    </a:extLst>
                  </a:tr>
                  <a:tr h="218186">
                    <a:tc>
                      <a:txBody>
                        <a:bodyPr/>
                        <a:lstStyle/>
                        <a:p>
                          <a:pPr marL="0" marR="0" algn="just">
                            <a:lnSpc>
                              <a:spcPct val="107000"/>
                            </a:lnSpc>
                            <a:spcBef>
                              <a:spcPts val="0"/>
                            </a:spcBef>
                            <a:spcAft>
                              <a:spcPts val="0"/>
                            </a:spcAft>
                          </a:pPr>
                          <a:r>
                            <a:rPr lang="en-US" sz="1400">
                              <a:effectLst/>
                            </a:rPr>
                            <a:t>Standard deviation 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8.00082662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7848548"/>
                      </a:ext>
                    </a:extLst>
                  </a:tr>
                  <a:tr h="218186">
                    <a:tc>
                      <a:txBody>
                        <a:bodyPr/>
                        <a:lstStyle/>
                        <a:p>
                          <a:pPr marL="0" marR="0" algn="just">
                            <a:lnSpc>
                              <a:spcPct val="107000"/>
                            </a:lnSpc>
                            <a:spcBef>
                              <a:spcPts val="0"/>
                            </a:spcBef>
                            <a:spcAft>
                              <a:spcPts val="0"/>
                            </a:spcAft>
                          </a:pPr>
                          <a:r>
                            <a:rPr lang="en-US" sz="1400">
                              <a:effectLst/>
                            </a:rPr>
                            <a:t>Population sample 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3723088"/>
                      </a:ext>
                    </a:extLst>
                  </a:tr>
                  <a:tr h="218186">
                    <a:tc>
                      <a:txBody>
                        <a:bodyPr/>
                        <a:lstStyle/>
                        <a:p>
                          <a:pPr marL="0" marR="0" algn="just">
                            <a:lnSpc>
                              <a:spcPct val="107000"/>
                            </a:lnSpc>
                            <a:spcBef>
                              <a:spcPts val="0"/>
                            </a:spcBef>
                            <a:spcAft>
                              <a:spcPts val="0"/>
                            </a:spcAft>
                          </a:pPr>
                          <a:r>
                            <a:rPr lang="en-US" sz="1400">
                              <a:effectLst/>
                            </a:rPr>
                            <a:t>Xo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80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8184034"/>
                      </a:ext>
                    </a:extLst>
                  </a:tr>
                  <a:tr h="218186">
                    <a:tc>
                      <a:txBody>
                        <a:bodyPr/>
                        <a:lstStyle/>
                        <a:p>
                          <a:pPr marL="0" marR="0" algn="just">
                            <a:lnSpc>
                              <a:spcPct val="107000"/>
                            </a:lnSpc>
                            <a:spcBef>
                              <a:spcPts val="0"/>
                            </a:spcBef>
                            <a:spcAft>
                              <a:spcPts val="0"/>
                            </a:spcAft>
                          </a:pPr>
                          <a:r>
                            <a:rPr lang="en-US" sz="1400">
                              <a:effectLst/>
                            </a:rPr>
                            <a:t>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5.087526585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18312783"/>
                      </a:ext>
                    </a:extLst>
                  </a:tr>
                  <a:tr h="218186">
                    <a:tc>
                      <a:txBody>
                        <a:bodyPr/>
                        <a:lstStyle/>
                        <a:p>
                          <a:pPr marL="0" marR="0" algn="just">
                            <a:lnSpc>
                              <a:spcPct val="107000"/>
                            </a:lnSpc>
                            <a:spcBef>
                              <a:spcPts val="0"/>
                            </a:spcBef>
                            <a:spcAft>
                              <a:spcPts val="0"/>
                            </a:spcAft>
                          </a:pPr>
                          <a:r>
                            <a:rPr lang="en-US" sz="1400" dirty="0" err="1">
                              <a:effectLst/>
                            </a:rPr>
                            <a:t>pvalue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b="1" dirty="0">
                              <a:solidFill>
                                <a:srgbClr val="FF0000"/>
                              </a:solidFill>
                              <a:effectLst/>
                            </a:rPr>
                            <a:t>1.09156 × 10</a:t>
                          </a:r>
                          <a:r>
                            <a:rPr lang="en-US" sz="1400" b="1" baseline="30000" dirty="0">
                              <a:solidFill>
                                <a:srgbClr val="FF0000"/>
                              </a:solidFill>
                              <a:effectLst/>
                            </a:rPr>
                            <a:t>-5</a:t>
                          </a:r>
                          <a:endParaRPr lang="en-US"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5540622"/>
                      </a:ext>
                    </a:extLst>
                  </a:tr>
                </a:tbl>
              </a:graphicData>
            </a:graphic>
          </p:graphicFrame>
        </mc:Fallback>
      </mc:AlternateContent>
      <p:sp>
        <p:nvSpPr>
          <p:cNvPr id="20" name="Rectangle 19">
            <a:extLst>
              <a:ext uri="{FF2B5EF4-FFF2-40B4-BE49-F238E27FC236}">
                <a16:creationId xmlns:a16="http://schemas.microsoft.com/office/drawing/2014/main" id="{C09254A9-BB54-48A3-9F0A-3D867F029A9E}"/>
              </a:ext>
            </a:extLst>
          </p:cNvPr>
          <p:cNvSpPr/>
          <p:nvPr/>
        </p:nvSpPr>
        <p:spPr>
          <a:xfrm>
            <a:off x="4411662" y="2265402"/>
            <a:ext cx="4572000" cy="553998"/>
          </a:xfrm>
          <a:prstGeom prst="rect">
            <a:avLst/>
          </a:prstGeom>
        </p:spPr>
        <p:txBody>
          <a:bodyPr>
            <a:spAutoFit/>
          </a:bodyPr>
          <a:lstStyle/>
          <a:p>
            <a:r>
              <a:rPr lang="en-US" sz="1500" u="sng" dirty="0">
                <a:latin typeface="Times New Roman" panose="02020603050405020304" pitchFamily="18" charset="0"/>
                <a:ea typeface="Calibri" panose="020F0502020204030204" pitchFamily="34" charset="0"/>
              </a:rPr>
              <a:t>Table 4</a:t>
            </a:r>
            <a:r>
              <a:rPr lang="en-US" sz="1500" dirty="0">
                <a:latin typeface="Times New Roman" panose="02020603050405020304" pitchFamily="18" charset="0"/>
                <a:ea typeface="Calibri" panose="020F0502020204030204" pitchFamily="34" charset="0"/>
              </a:rPr>
              <a:t>: Results of the analysis of </a:t>
            </a:r>
            <a:r>
              <a:rPr lang="en-US" sz="1500" b="1" dirty="0">
                <a:latin typeface="Times New Roman" panose="02020603050405020304" pitchFamily="18" charset="0"/>
                <a:ea typeface="Calibri" panose="020F0502020204030204" pitchFamily="34" charset="0"/>
              </a:rPr>
              <a:t>hypothesis testing </a:t>
            </a:r>
            <a:r>
              <a:rPr lang="en-US" sz="1500" dirty="0">
                <a:latin typeface="Times New Roman" panose="02020603050405020304" pitchFamily="18" charset="0"/>
                <a:ea typeface="Calibri" panose="020F0502020204030204" pitchFamily="34" charset="0"/>
              </a:rPr>
              <a:t>for one variable (means of culture)</a:t>
            </a:r>
            <a:endParaRPr lang="en-US" sz="1500" dirty="0"/>
          </a:p>
        </p:txBody>
      </p:sp>
      <p:sp>
        <p:nvSpPr>
          <p:cNvPr id="21" name="Rectangle 20">
            <a:extLst>
              <a:ext uri="{FF2B5EF4-FFF2-40B4-BE49-F238E27FC236}">
                <a16:creationId xmlns:a16="http://schemas.microsoft.com/office/drawing/2014/main" id="{9585CC7C-AFF9-42DB-B355-EE398F0DD7D9}"/>
              </a:ext>
            </a:extLst>
          </p:cNvPr>
          <p:cNvSpPr/>
          <p:nvPr/>
        </p:nvSpPr>
        <p:spPr>
          <a:xfrm>
            <a:off x="4267200" y="4499144"/>
            <a:ext cx="4572000" cy="606256"/>
          </a:xfrm>
          <a:prstGeom prst="rect">
            <a:avLst/>
          </a:prstGeom>
        </p:spPr>
        <p:txBody>
          <a:bodyPr>
            <a:spAutoFit/>
          </a:bodyPr>
          <a:lstStyle/>
          <a:p>
            <a:pPr algn="just">
              <a:lnSpc>
                <a:spcPct val="107000"/>
              </a:lnSpc>
              <a:spcAft>
                <a:spcPts val="800"/>
              </a:spcAft>
            </a:pPr>
            <a:r>
              <a:rPr lang="en-US"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The p-value ≤ 0.05 so we can reject the null hypothesis. </a:t>
            </a:r>
            <a:endPar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702CC17A-9171-43DB-A300-ED853FAAA991}"/>
              </a:ext>
            </a:extLst>
          </p:cNvPr>
          <p:cNvSpPr/>
          <p:nvPr/>
        </p:nvSpPr>
        <p:spPr>
          <a:xfrm>
            <a:off x="4343400" y="5454875"/>
            <a:ext cx="4572000" cy="869725"/>
          </a:xfrm>
          <a:prstGeom prst="rect">
            <a:avLst/>
          </a:prstGeom>
        </p:spPr>
        <p:txBody>
          <a:bodyPr>
            <a:spAutoFit/>
          </a:bodyPr>
          <a:lstStyle/>
          <a:p>
            <a:pPr algn="just">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Therefore, we can say that the values of photon absorption can be exploited because their mean are greater than the limit of 80 μmol.s</a:t>
            </a:r>
            <a:r>
              <a:rPr lang="en-US" sz="1600" b="1"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1600" b="1" dirty="0">
                <a:latin typeface="Times New Roman" panose="02020603050405020304" pitchFamily="18" charset="0"/>
                <a:ea typeface="Calibri" panose="020F0502020204030204" pitchFamily="34" charset="0"/>
                <a:cs typeface="Times New Roman" panose="02020603050405020304" pitchFamily="18" charset="0"/>
              </a:rPr>
              <a:t>m</a:t>
            </a:r>
            <a:r>
              <a:rPr lang="en-US" sz="1600" b="1"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9F3EA7-DE2C-4B77-A471-69103201CF7E}"/>
              </a:ext>
            </a:extLst>
          </p:cNvPr>
          <p:cNvSpPr>
            <a:spLocks noGrp="1"/>
          </p:cNvSpPr>
          <p:nvPr>
            <p:ph type="sldNum" sz="quarter" idx="12"/>
          </p:nvPr>
        </p:nvSpPr>
        <p:spPr/>
        <p:txBody>
          <a:bodyPr/>
          <a:lstStyle/>
          <a:p>
            <a:fld id="{83B4C395-3329-44DD-9AAB-52EB3516C7A1}" type="slidenum">
              <a:rPr lang="en-US" smtClean="0"/>
              <a:t>9</a:t>
            </a:fld>
            <a:endParaRPr lang="en-US"/>
          </a:p>
        </p:txBody>
      </p:sp>
      <p:sp>
        <p:nvSpPr>
          <p:cNvPr id="5" name="Rectangle 4">
            <a:extLst>
              <a:ext uri="{FF2B5EF4-FFF2-40B4-BE49-F238E27FC236}">
                <a16:creationId xmlns:a16="http://schemas.microsoft.com/office/drawing/2014/main" id="{F1D78AA3-08EF-4C53-B639-594988349537}"/>
              </a:ext>
            </a:extLst>
          </p:cNvPr>
          <p:cNvSpPr/>
          <p:nvPr/>
        </p:nvSpPr>
        <p:spPr>
          <a:xfrm>
            <a:off x="152400" y="0"/>
            <a:ext cx="8915400" cy="821122"/>
          </a:xfrm>
          <a:prstGeom prst="rect">
            <a:avLst/>
          </a:prstGeom>
        </p:spPr>
        <p:txBody>
          <a:bodyPr wrap="square">
            <a:spAutoFit/>
          </a:bodyPr>
          <a:lstStyle/>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Question 4: Some additional experiments were done to compare the impact of day length on photon absorption of culture. The cultures were exposed during production to different cycles of light and dark (08:16 hours, 10:14h, 12:12h, 14:10h and 16:8h). How does the day length impact the capacity of absorption of algae?     </a:t>
            </a:r>
            <a:endParaRPr lang="en-US"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E04344A5-55B1-4A7B-8B05-02AA49CE3FB6}"/>
              </a:ext>
            </a:extLst>
          </p:cNvPr>
          <p:cNvSpPr/>
          <p:nvPr/>
        </p:nvSpPr>
        <p:spPr>
          <a:xfrm>
            <a:off x="152400" y="762000"/>
            <a:ext cx="8915400" cy="311496"/>
          </a:xfrm>
          <a:prstGeom prst="rect">
            <a:avLst/>
          </a:prstGeom>
        </p:spPr>
        <p:txBody>
          <a:bodyPr wrap="square">
            <a:spAutoFit/>
          </a:bodyPr>
          <a:lstStyle/>
          <a:p>
            <a:pPr>
              <a:lnSpc>
                <a:spcPct val="107000"/>
              </a:lnSpc>
              <a:spcBef>
                <a:spcPts val="1200"/>
              </a:spcBef>
              <a:spcAft>
                <a:spcPts val="800"/>
              </a:spcAft>
            </a:pPr>
            <a:r>
              <a:rPr lang="en-US" sz="1400" u="sng" dirty="0">
                <a:latin typeface="Times New Roman" panose="02020603050405020304" pitchFamily="18" charset="0"/>
                <a:ea typeface="Calibri" panose="020F0502020204030204" pitchFamily="34" charset="0"/>
                <a:cs typeface="Times New Roman" panose="02020603050405020304" pitchFamily="18" charset="0"/>
              </a:rPr>
              <a:t>Table 5</a:t>
            </a:r>
            <a:r>
              <a:rPr lang="en-US" sz="1400" dirty="0">
                <a:latin typeface="Times New Roman" panose="02020603050405020304" pitchFamily="18" charset="0"/>
                <a:ea typeface="Calibri" panose="020F0502020204030204" pitchFamily="34" charset="0"/>
                <a:cs typeface="Times New Roman" panose="02020603050405020304" pitchFamily="18" charset="0"/>
              </a:rPr>
              <a:t>: Absorption of photon by culture with different light exposition during production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5ED3DF50-DAEB-4E04-983E-C4A8C408DB31}"/>
              </a:ext>
            </a:extLst>
          </p:cNvPr>
          <p:cNvGraphicFramePr>
            <a:graphicFrameLocks noGrp="1"/>
          </p:cNvGraphicFramePr>
          <p:nvPr>
            <p:extLst>
              <p:ext uri="{D42A27DB-BD31-4B8C-83A1-F6EECF244321}">
                <p14:modId xmlns:p14="http://schemas.microsoft.com/office/powerpoint/2010/main" val="3051971987"/>
              </p:ext>
            </p:extLst>
          </p:nvPr>
        </p:nvGraphicFramePr>
        <p:xfrm>
          <a:off x="152400" y="1059191"/>
          <a:ext cx="5867401" cy="5703352"/>
        </p:xfrm>
        <a:graphic>
          <a:graphicData uri="http://schemas.openxmlformats.org/drawingml/2006/table">
            <a:tbl>
              <a:tblPr firstRow="1" firstCol="1" bandRow="1">
                <a:tableStyleId>{5C22544A-7EE6-4342-B048-85BDC9FD1C3A}</a:tableStyleId>
              </a:tblPr>
              <a:tblGrid>
                <a:gridCol w="1209473">
                  <a:extLst>
                    <a:ext uri="{9D8B030D-6E8A-4147-A177-3AD203B41FA5}">
                      <a16:colId xmlns:a16="http://schemas.microsoft.com/office/drawing/2014/main" val="2488125472"/>
                    </a:ext>
                  </a:extLst>
                </a:gridCol>
                <a:gridCol w="929684">
                  <a:extLst>
                    <a:ext uri="{9D8B030D-6E8A-4147-A177-3AD203B41FA5}">
                      <a16:colId xmlns:a16="http://schemas.microsoft.com/office/drawing/2014/main" val="3481737312"/>
                    </a:ext>
                  </a:extLst>
                </a:gridCol>
                <a:gridCol w="916781">
                  <a:extLst>
                    <a:ext uri="{9D8B030D-6E8A-4147-A177-3AD203B41FA5}">
                      <a16:colId xmlns:a16="http://schemas.microsoft.com/office/drawing/2014/main" val="549048018"/>
                    </a:ext>
                  </a:extLst>
                </a:gridCol>
                <a:gridCol w="977901">
                  <a:extLst>
                    <a:ext uri="{9D8B030D-6E8A-4147-A177-3AD203B41FA5}">
                      <a16:colId xmlns:a16="http://schemas.microsoft.com/office/drawing/2014/main" val="688437312"/>
                    </a:ext>
                  </a:extLst>
                </a:gridCol>
                <a:gridCol w="916781">
                  <a:extLst>
                    <a:ext uri="{9D8B030D-6E8A-4147-A177-3AD203B41FA5}">
                      <a16:colId xmlns:a16="http://schemas.microsoft.com/office/drawing/2014/main" val="3206210555"/>
                    </a:ext>
                  </a:extLst>
                </a:gridCol>
                <a:gridCol w="916781">
                  <a:extLst>
                    <a:ext uri="{9D8B030D-6E8A-4147-A177-3AD203B41FA5}">
                      <a16:colId xmlns:a16="http://schemas.microsoft.com/office/drawing/2014/main" val="1638638504"/>
                    </a:ext>
                  </a:extLst>
                </a:gridCol>
              </a:tblGrid>
              <a:tr h="253931">
                <a:tc>
                  <a:txBody>
                    <a:bodyPr/>
                    <a:lstStyle/>
                    <a:p>
                      <a:pPr marL="0" marR="0" algn="ctr">
                        <a:lnSpc>
                          <a:spcPct val="107000"/>
                        </a:lnSpc>
                        <a:spcBef>
                          <a:spcPts val="0"/>
                        </a:spcBef>
                        <a:spcAft>
                          <a:spcPts val="0"/>
                        </a:spcAft>
                      </a:pPr>
                      <a:r>
                        <a:rPr lang="en-US" sz="1000" dirty="0">
                          <a:effectLst/>
                        </a:rPr>
                        <a:t>Vessel position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tc>
                <a:tc>
                  <a:txBody>
                    <a:bodyPr/>
                    <a:lstStyle/>
                    <a:p>
                      <a:pPr marL="0" marR="0" algn="ctr">
                        <a:lnSpc>
                          <a:spcPct val="107000"/>
                        </a:lnSpc>
                        <a:spcBef>
                          <a:spcPts val="0"/>
                        </a:spcBef>
                        <a:spcAft>
                          <a:spcPts val="0"/>
                        </a:spcAft>
                      </a:pPr>
                      <a:r>
                        <a:rPr lang="en-US" sz="1000" dirty="0">
                          <a:effectLst/>
                        </a:rPr>
                        <a:t>Day length 8:16h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ctr">
                        <a:lnSpc>
                          <a:spcPct val="107000"/>
                        </a:lnSpc>
                        <a:spcBef>
                          <a:spcPts val="0"/>
                        </a:spcBef>
                        <a:spcAft>
                          <a:spcPts val="0"/>
                        </a:spcAft>
                      </a:pPr>
                      <a:r>
                        <a:rPr lang="en-US" sz="1000">
                          <a:effectLst/>
                        </a:rPr>
                        <a:t>Day length 10:14h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ctr">
                        <a:lnSpc>
                          <a:spcPct val="107000"/>
                        </a:lnSpc>
                        <a:spcBef>
                          <a:spcPts val="0"/>
                        </a:spcBef>
                        <a:spcAft>
                          <a:spcPts val="0"/>
                        </a:spcAft>
                      </a:pPr>
                      <a:r>
                        <a:rPr lang="en-US" sz="1000">
                          <a:effectLst/>
                        </a:rPr>
                        <a:t>Day length 12:12h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ctr">
                        <a:lnSpc>
                          <a:spcPct val="107000"/>
                        </a:lnSpc>
                        <a:spcBef>
                          <a:spcPts val="0"/>
                        </a:spcBef>
                        <a:spcAft>
                          <a:spcPts val="0"/>
                        </a:spcAft>
                      </a:pPr>
                      <a:r>
                        <a:rPr lang="en-US" sz="1000">
                          <a:effectLst/>
                        </a:rPr>
                        <a:t>Day length 14:8h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ctr">
                        <a:lnSpc>
                          <a:spcPct val="107000"/>
                        </a:lnSpc>
                        <a:spcBef>
                          <a:spcPts val="0"/>
                        </a:spcBef>
                        <a:spcAft>
                          <a:spcPts val="0"/>
                        </a:spcAft>
                      </a:pPr>
                      <a:r>
                        <a:rPr lang="en-US" sz="1000" dirty="0">
                          <a:effectLst/>
                        </a:rPr>
                        <a:t>Day length 16:8h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1291208935"/>
                  </a:ext>
                </a:extLst>
              </a:tr>
              <a:tr h="123777">
                <a:tc>
                  <a:txBody>
                    <a:bodyPr/>
                    <a:lstStyle/>
                    <a:p>
                      <a:pPr marL="0" marR="0" algn="ctr">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101.8</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114.8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145.6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159.4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184.5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781741266"/>
                  </a:ext>
                </a:extLst>
              </a:tr>
              <a:tr h="123777">
                <a:tc>
                  <a:txBody>
                    <a:bodyPr/>
                    <a:lstStyle/>
                    <a:p>
                      <a:pPr marL="0" marR="0" algn="ctr">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104.7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151.3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147.9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176.6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2123764116"/>
                  </a:ext>
                </a:extLst>
              </a:tr>
              <a:tr h="123777">
                <a:tc>
                  <a:txBody>
                    <a:bodyPr/>
                    <a:lstStyle/>
                    <a:p>
                      <a:pPr marL="0" marR="0" algn="ctr">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75.5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91.9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156.3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164.7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189.5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3166701332"/>
                  </a:ext>
                </a:extLst>
              </a:tr>
              <a:tr h="123777">
                <a:tc>
                  <a:txBody>
                    <a:bodyPr/>
                    <a:lstStyle/>
                    <a:p>
                      <a:pPr marL="0" marR="0" algn="ctr">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88.9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106.1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127.8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137.3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164.2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2769930160"/>
                  </a:ext>
                </a:extLst>
              </a:tr>
              <a:tr h="123777">
                <a:tc>
                  <a:txBody>
                    <a:bodyPr/>
                    <a:lstStyle/>
                    <a:p>
                      <a:pPr marL="0" marR="0" algn="ctr">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92.7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115.7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139.3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152.8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164.8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3217130382"/>
                  </a:ext>
                </a:extLst>
              </a:tr>
              <a:tr h="123777">
                <a:tc>
                  <a:txBody>
                    <a:bodyPr/>
                    <a:lstStyle/>
                    <a:p>
                      <a:pPr marL="0" marR="0" algn="ctr">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86.5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109.0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138.3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152.7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171.3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1311103662"/>
                  </a:ext>
                </a:extLst>
              </a:tr>
              <a:tr h="123777">
                <a:tc>
                  <a:txBody>
                    <a:bodyPr/>
                    <a:lstStyle/>
                    <a:p>
                      <a:pPr marL="0" marR="0" algn="ctr">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110.7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125.3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133.1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169.6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1624300309"/>
                  </a:ext>
                </a:extLst>
              </a:tr>
              <a:tr h="123777">
                <a:tc>
                  <a:txBody>
                    <a:bodyPr/>
                    <a:lstStyle/>
                    <a:p>
                      <a:pPr marL="0" marR="0" algn="ctr">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95.1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112.8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141.7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168.0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194.6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1376025008"/>
                  </a:ext>
                </a:extLst>
              </a:tr>
              <a:tr h="123777">
                <a:tc>
                  <a:txBody>
                    <a:bodyPr/>
                    <a:lstStyle/>
                    <a:p>
                      <a:pPr marL="0" marR="0" algn="ctr">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85.2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101.9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128.4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156.7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170.9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480898005"/>
                  </a:ext>
                </a:extLst>
              </a:tr>
              <a:tr h="123777">
                <a:tc>
                  <a:txBody>
                    <a:bodyPr/>
                    <a:lstStyle/>
                    <a:p>
                      <a:pPr marL="0" marR="0" algn="ctr">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102.4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144.8</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157.4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171.0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3699560219"/>
                  </a:ext>
                </a:extLst>
              </a:tr>
              <a:tr h="123777">
                <a:tc>
                  <a:txBody>
                    <a:bodyPr/>
                    <a:lstStyle/>
                    <a:p>
                      <a:pPr marL="0" marR="0" algn="ctr">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87.8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101.3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138.1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148.7</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162.6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1698116863"/>
                  </a:ext>
                </a:extLst>
              </a:tr>
              <a:tr h="123777">
                <a:tc>
                  <a:txBody>
                    <a:bodyPr/>
                    <a:lstStyle/>
                    <a:p>
                      <a:pPr marL="0" marR="0" algn="ctr">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76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102.8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132.0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145.5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175.3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4048513867"/>
                  </a:ext>
                </a:extLst>
              </a:tr>
              <a:tr h="123777">
                <a:tc>
                  <a:txBody>
                    <a:bodyPr/>
                    <a:lstStyle/>
                    <a:p>
                      <a:pPr marL="0" marR="0" algn="ctr">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86.6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99.7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139.3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154.4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177.4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4087545126"/>
                  </a:ext>
                </a:extLst>
              </a:tr>
              <a:tr h="203062">
                <a:tc>
                  <a:txBody>
                    <a:bodyPr/>
                    <a:lstStyle/>
                    <a:p>
                      <a:pPr marL="0" marR="0" algn="ctr">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96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110.4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141.5</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145.7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160.1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1019184106"/>
                  </a:ext>
                </a:extLst>
              </a:tr>
              <a:tr h="123777">
                <a:tc>
                  <a:txBody>
                    <a:bodyPr/>
                    <a:lstStyle/>
                    <a:p>
                      <a:pPr marL="0" marR="0" algn="ctr">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78.1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100.1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137.4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138.3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161.5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3310312275"/>
                  </a:ext>
                </a:extLst>
              </a:tr>
              <a:tr h="123777">
                <a:tc>
                  <a:txBody>
                    <a:bodyPr/>
                    <a:lstStyle/>
                    <a:p>
                      <a:pPr marL="0" marR="0" algn="ctr">
                        <a:lnSpc>
                          <a:spcPct val="107000"/>
                        </a:lnSpc>
                        <a:spcBef>
                          <a:spcPts val="0"/>
                        </a:spcBef>
                        <a:spcAft>
                          <a:spcPts val="0"/>
                        </a:spcAft>
                      </a:pPr>
                      <a:r>
                        <a:rPr lang="en-US" sz="1000">
                          <a:effectLst/>
                        </a:rPr>
                        <a:t>18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78.5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107.8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135.4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147.7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165.3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897230859"/>
                  </a:ext>
                </a:extLst>
              </a:tr>
              <a:tr h="123777">
                <a:tc>
                  <a:txBody>
                    <a:bodyPr/>
                    <a:lstStyle/>
                    <a:p>
                      <a:pPr marL="0" marR="0" algn="ctr">
                        <a:lnSpc>
                          <a:spcPct val="107000"/>
                        </a:lnSpc>
                        <a:spcBef>
                          <a:spcPts val="0"/>
                        </a:spcBef>
                        <a:spcAft>
                          <a:spcPts val="0"/>
                        </a:spcAft>
                      </a:pPr>
                      <a:r>
                        <a:rPr lang="en-US" sz="1000">
                          <a:effectLst/>
                        </a:rPr>
                        <a:t>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93.2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103.5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137.1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148.7</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178.3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4137050199"/>
                  </a:ext>
                </a:extLst>
              </a:tr>
              <a:tr h="123777">
                <a:tc>
                  <a:txBody>
                    <a:bodyPr/>
                    <a:lstStyle/>
                    <a:p>
                      <a:pPr marL="0" marR="0" algn="ctr">
                        <a:lnSpc>
                          <a:spcPct val="107000"/>
                        </a:lnSpc>
                        <a:spcBef>
                          <a:spcPts val="0"/>
                        </a:spcBef>
                        <a:spcAft>
                          <a:spcPts val="0"/>
                        </a:spcAft>
                      </a:pPr>
                      <a:r>
                        <a:rPr lang="en-US" sz="1000">
                          <a:effectLst/>
                        </a:rPr>
                        <a:t>20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82.3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108.2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136.7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152.1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173.4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2304441429"/>
                  </a:ext>
                </a:extLst>
              </a:tr>
              <a:tr h="123777">
                <a:tc>
                  <a:txBody>
                    <a:bodyPr/>
                    <a:lstStyle/>
                    <a:p>
                      <a:pPr marL="0" marR="0" algn="ctr">
                        <a:lnSpc>
                          <a:spcPct val="107000"/>
                        </a:lnSpc>
                        <a:spcBef>
                          <a:spcPts val="0"/>
                        </a:spcBef>
                        <a:spcAft>
                          <a:spcPts val="0"/>
                        </a:spcAft>
                      </a:pPr>
                      <a:r>
                        <a:rPr lang="en-US" sz="1000">
                          <a:effectLst/>
                        </a:rPr>
                        <a:t>21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97.5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110.6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142.2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137.7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161.8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504700507"/>
                  </a:ext>
                </a:extLst>
              </a:tr>
              <a:tr h="123777">
                <a:tc>
                  <a:txBody>
                    <a:bodyPr/>
                    <a:lstStyle/>
                    <a:p>
                      <a:pPr marL="0" marR="0" algn="ctr">
                        <a:lnSpc>
                          <a:spcPct val="107000"/>
                        </a:lnSpc>
                        <a:spcBef>
                          <a:spcPts val="0"/>
                        </a:spcBef>
                        <a:spcAft>
                          <a:spcPts val="0"/>
                        </a:spcAft>
                      </a:pPr>
                      <a:r>
                        <a:rPr lang="en-US" sz="1000">
                          <a:effectLst/>
                        </a:rPr>
                        <a:t>22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81.7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103.2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154.1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155.7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175.9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3739179323"/>
                  </a:ext>
                </a:extLst>
              </a:tr>
              <a:tr h="123777">
                <a:tc>
                  <a:txBody>
                    <a:bodyPr/>
                    <a:lstStyle/>
                    <a:p>
                      <a:pPr marL="0" marR="0" algn="ctr">
                        <a:lnSpc>
                          <a:spcPct val="107000"/>
                        </a:lnSpc>
                        <a:spcBef>
                          <a:spcPts val="0"/>
                        </a:spcBef>
                        <a:spcAft>
                          <a:spcPts val="0"/>
                        </a:spcAft>
                      </a:pPr>
                      <a:r>
                        <a:rPr lang="en-US" sz="1000">
                          <a:effectLst/>
                        </a:rPr>
                        <a:t>23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84.8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101.1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139.0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154.3</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173.0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2744437832"/>
                  </a:ext>
                </a:extLst>
              </a:tr>
              <a:tr h="123777">
                <a:tc>
                  <a:txBody>
                    <a:bodyPr/>
                    <a:lstStyle/>
                    <a:p>
                      <a:pPr marL="0" marR="0" algn="ctr">
                        <a:lnSpc>
                          <a:spcPct val="107000"/>
                        </a:lnSpc>
                        <a:spcBef>
                          <a:spcPts val="0"/>
                        </a:spcBef>
                        <a:spcAft>
                          <a:spcPts val="0"/>
                        </a:spcAft>
                      </a:pPr>
                      <a:r>
                        <a:rPr lang="en-US" sz="1000">
                          <a:effectLst/>
                        </a:rPr>
                        <a:t>24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78.7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99.2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131.1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131.1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163.1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14208263"/>
                  </a:ext>
                </a:extLst>
              </a:tr>
              <a:tr h="123777">
                <a:tc>
                  <a:txBody>
                    <a:bodyPr/>
                    <a:lstStyle/>
                    <a:p>
                      <a:pPr marL="0" marR="0" algn="ctr">
                        <a:lnSpc>
                          <a:spcPct val="107000"/>
                        </a:lnSpc>
                        <a:spcBef>
                          <a:spcPts val="0"/>
                        </a:spcBef>
                        <a:spcAft>
                          <a:spcPts val="0"/>
                        </a:spcAft>
                      </a:pPr>
                      <a:r>
                        <a:rPr lang="en-US" sz="1000">
                          <a:effectLst/>
                        </a:rPr>
                        <a:t>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88.2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107.6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128.1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145.0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179.4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919366156"/>
                  </a:ext>
                </a:extLst>
              </a:tr>
              <a:tr h="123777">
                <a:tc>
                  <a:txBody>
                    <a:bodyPr/>
                    <a:lstStyle/>
                    <a:p>
                      <a:pPr marL="0" marR="0" algn="ctr">
                        <a:lnSpc>
                          <a:spcPct val="107000"/>
                        </a:lnSpc>
                        <a:spcBef>
                          <a:spcPts val="0"/>
                        </a:spcBef>
                        <a:spcAft>
                          <a:spcPts val="0"/>
                        </a:spcAft>
                      </a:pPr>
                      <a:r>
                        <a:rPr lang="en-US" sz="1000">
                          <a:effectLst/>
                        </a:rPr>
                        <a:t>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84.7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100.4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134.0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152.4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185.0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1467665907"/>
                  </a:ext>
                </a:extLst>
              </a:tr>
              <a:tr h="123777">
                <a:tc>
                  <a:txBody>
                    <a:bodyPr/>
                    <a:lstStyle/>
                    <a:p>
                      <a:pPr marL="0" marR="0" algn="ctr">
                        <a:lnSpc>
                          <a:spcPct val="107000"/>
                        </a:lnSpc>
                        <a:spcBef>
                          <a:spcPts val="0"/>
                        </a:spcBef>
                        <a:spcAft>
                          <a:spcPts val="0"/>
                        </a:spcAft>
                      </a:pPr>
                      <a:r>
                        <a:rPr lang="en-US" sz="1000">
                          <a:effectLst/>
                        </a:rPr>
                        <a:t>27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97.1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120.5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150.0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149.1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188.9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1022528609"/>
                  </a:ext>
                </a:extLst>
              </a:tr>
              <a:tr h="123777">
                <a:tc>
                  <a:txBody>
                    <a:bodyPr/>
                    <a:lstStyle/>
                    <a:p>
                      <a:pPr marL="0" marR="0" algn="ctr">
                        <a:lnSpc>
                          <a:spcPct val="107000"/>
                        </a:lnSpc>
                        <a:spcBef>
                          <a:spcPts val="0"/>
                        </a:spcBef>
                        <a:spcAft>
                          <a:spcPts val="0"/>
                        </a:spcAft>
                      </a:pPr>
                      <a:r>
                        <a:rPr lang="en-US" sz="1000">
                          <a:effectLst/>
                        </a:rPr>
                        <a:t>28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129.8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164.1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170.0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185.9</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2177043049"/>
                  </a:ext>
                </a:extLst>
              </a:tr>
              <a:tr h="123777">
                <a:tc>
                  <a:txBody>
                    <a:bodyPr/>
                    <a:lstStyle/>
                    <a:p>
                      <a:pPr marL="0" marR="0" algn="ctr">
                        <a:lnSpc>
                          <a:spcPct val="107000"/>
                        </a:lnSpc>
                        <a:spcBef>
                          <a:spcPts val="0"/>
                        </a:spcBef>
                        <a:spcAft>
                          <a:spcPts val="0"/>
                        </a:spcAft>
                      </a:pPr>
                      <a:r>
                        <a:rPr lang="en-US" sz="1000">
                          <a:effectLst/>
                        </a:rPr>
                        <a:t>29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94.1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116.4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141.1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150.1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169.6</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3796351907"/>
                  </a:ext>
                </a:extLst>
              </a:tr>
              <a:tr h="123777">
                <a:tc>
                  <a:txBody>
                    <a:bodyPr/>
                    <a:lstStyle/>
                    <a:p>
                      <a:pPr marL="0" marR="0" algn="ctr">
                        <a:lnSpc>
                          <a:spcPct val="107000"/>
                        </a:lnSpc>
                        <a:spcBef>
                          <a:spcPts val="0"/>
                        </a:spcBef>
                        <a:spcAft>
                          <a:spcPts val="0"/>
                        </a:spcAft>
                      </a:pPr>
                      <a:r>
                        <a:rPr lang="en-US" sz="1000">
                          <a:effectLst/>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86.6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102.9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146.7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162.2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183.5</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2018599350"/>
                  </a:ext>
                </a:extLst>
              </a:tr>
              <a:tr h="123777">
                <a:tc>
                  <a:txBody>
                    <a:bodyPr/>
                    <a:lstStyle/>
                    <a:p>
                      <a:pPr marL="0" marR="0" algn="ctr">
                        <a:lnSpc>
                          <a:spcPct val="107000"/>
                        </a:lnSpc>
                        <a:spcBef>
                          <a:spcPts val="0"/>
                        </a:spcBef>
                        <a:spcAft>
                          <a:spcPts val="0"/>
                        </a:spcAft>
                      </a:pPr>
                      <a:r>
                        <a:rPr lang="en-US" sz="1000">
                          <a:effectLst/>
                        </a:rPr>
                        <a:t>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74.6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99.1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140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150.6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185.2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2401366249"/>
                  </a:ext>
                </a:extLst>
              </a:tr>
              <a:tr h="203062">
                <a:tc>
                  <a:txBody>
                    <a:bodyPr/>
                    <a:lstStyle/>
                    <a:p>
                      <a:pPr marL="0" marR="0">
                        <a:lnSpc>
                          <a:spcPct val="107000"/>
                        </a:lnSpc>
                        <a:spcBef>
                          <a:spcPts val="0"/>
                        </a:spcBef>
                        <a:spcAft>
                          <a:spcPts val="0"/>
                        </a:spcAft>
                      </a:pPr>
                      <a:r>
                        <a:rPr lang="en-US" sz="1000">
                          <a:effectLst/>
                        </a:rPr>
                        <a:t>Average μmol.s</a:t>
                      </a:r>
                      <a:r>
                        <a:rPr lang="en-US" sz="1000" baseline="30000">
                          <a:effectLst/>
                        </a:rPr>
                        <a:t>-1</a:t>
                      </a:r>
                      <a:r>
                        <a:rPr lang="en-US" sz="1000">
                          <a:effectLst/>
                        </a:rPr>
                        <a:t>m</a:t>
                      </a:r>
                      <a:r>
                        <a:rPr lang="en-US" sz="1000" baseline="30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87.55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106.69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140.27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150.66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174.55</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1045177139"/>
                  </a:ext>
                </a:extLst>
              </a:tr>
              <a:tr h="177731">
                <a:tc>
                  <a:txBody>
                    <a:bodyPr/>
                    <a:lstStyle/>
                    <a:p>
                      <a:pPr marL="0" marR="0">
                        <a:lnSpc>
                          <a:spcPct val="107000"/>
                        </a:lnSpc>
                        <a:spcBef>
                          <a:spcPts val="0"/>
                        </a:spcBef>
                        <a:spcAft>
                          <a:spcPts val="0"/>
                        </a:spcAft>
                      </a:pPr>
                      <a:r>
                        <a:rPr lang="en-US" sz="1000" dirty="0">
                          <a:effectLst/>
                        </a:rPr>
                        <a:t>Standard deviation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8.00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7.74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8.978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a:effectLst/>
                        </a:rPr>
                        <a:t>9.50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tc>
                  <a:txBody>
                    <a:bodyPr/>
                    <a:lstStyle/>
                    <a:p>
                      <a:pPr marL="0" marR="0" algn="r">
                        <a:lnSpc>
                          <a:spcPct val="107000"/>
                        </a:lnSpc>
                        <a:spcBef>
                          <a:spcPts val="0"/>
                        </a:spcBef>
                        <a:spcAft>
                          <a:spcPts val="0"/>
                        </a:spcAft>
                      </a:pPr>
                      <a:r>
                        <a:rPr lang="en-US" sz="1100" dirty="0">
                          <a:effectLst/>
                        </a:rPr>
                        <a:t>9.64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5609" marR="45609" marT="0" marB="0" anchor="b"/>
                </a:tc>
                <a:extLst>
                  <a:ext uri="{0D108BD9-81ED-4DB2-BD59-A6C34878D82A}">
                    <a16:rowId xmlns:a16="http://schemas.microsoft.com/office/drawing/2014/main" val="3255635871"/>
                  </a:ext>
                </a:extLst>
              </a:tr>
            </a:tbl>
          </a:graphicData>
        </a:graphic>
      </p:graphicFrame>
      <p:sp>
        <p:nvSpPr>
          <p:cNvPr id="8" name="Rectangle 7">
            <a:extLst>
              <a:ext uri="{FF2B5EF4-FFF2-40B4-BE49-F238E27FC236}">
                <a16:creationId xmlns:a16="http://schemas.microsoft.com/office/drawing/2014/main" id="{8B620BE0-66C3-4773-A28C-F02884BBD5AD}"/>
              </a:ext>
            </a:extLst>
          </p:cNvPr>
          <p:cNvSpPr/>
          <p:nvPr/>
        </p:nvSpPr>
        <p:spPr>
          <a:xfrm>
            <a:off x="6172200" y="1361081"/>
            <a:ext cx="2867608" cy="1068113"/>
          </a:xfrm>
          <a:prstGeom prst="rect">
            <a:avLst/>
          </a:prstGeom>
        </p:spPr>
        <p:txBody>
          <a:bodyPr wrap="square">
            <a:spAutoFit/>
          </a:bodyPr>
          <a:lstStyle/>
          <a:p>
            <a:pPr algn="just">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We used </a:t>
            </a:r>
            <a:r>
              <a:rPr lang="en-US" sz="1500" b="1" dirty="0">
                <a:latin typeface="Times New Roman" panose="02020603050405020304" pitchFamily="18" charset="0"/>
                <a:ea typeface="Calibri" panose="020F0502020204030204" pitchFamily="34" charset="0"/>
                <a:cs typeface="Times New Roman" panose="02020603050405020304" pitchFamily="18" charset="0"/>
              </a:rPr>
              <a:t>simple linear regression </a:t>
            </a:r>
            <a:r>
              <a:rPr lang="en-US" sz="1500" dirty="0">
                <a:latin typeface="Times New Roman" panose="02020603050405020304" pitchFamily="18" charset="0"/>
                <a:ea typeface="Calibri" panose="020F0502020204030204" pitchFamily="34" charset="0"/>
                <a:cs typeface="Times New Roman" panose="02020603050405020304" pitchFamily="18" charset="0"/>
              </a:rPr>
              <a:t>to show the impact of different light exposition on the absorption of algae.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53909F2D-5EC1-4C50-BE97-869A6151B90B}"/>
              </a:ext>
            </a:extLst>
          </p:cNvPr>
          <p:cNvSpPr/>
          <p:nvPr/>
        </p:nvSpPr>
        <p:spPr>
          <a:xfrm>
            <a:off x="6234404" y="2732681"/>
            <a:ext cx="2743200" cy="772519"/>
          </a:xfrm>
          <a:prstGeom prst="rect">
            <a:avLst/>
          </a:prstGeom>
        </p:spPr>
        <p:txBody>
          <a:bodyPr wrap="square">
            <a:spAutoFit/>
          </a:bodyPr>
          <a:lstStyle/>
          <a:p>
            <a:pPr algn="just">
              <a:lnSpc>
                <a:spcPct val="107000"/>
              </a:lnSpc>
              <a:spcBef>
                <a:spcPts val="1200"/>
              </a:spcBef>
              <a:spcAft>
                <a:spcPts val="800"/>
              </a:spcAft>
            </a:pPr>
            <a:r>
              <a:rPr lang="en-US" sz="1400" u="sng" dirty="0">
                <a:latin typeface="Times New Roman" panose="02020603050405020304" pitchFamily="18" charset="0"/>
                <a:ea typeface="Calibri" panose="020F0502020204030204" pitchFamily="34" charset="0"/>
                <a:cs typeface="Times New Roman" panose="02020603050405020304" pitchFamily="18" charset="0"/>
              </a:rPr>
              <a:t>Table 6</a:t>
            </a:r>
            <a:r>
              <a:rPr lang="en-US" sz="1400" dirty="0">
                <a:latin typeface="Times New Roman" panose="02020603050405020304" pitchFamily="18" charset="0"/>
                <a:ea typeface="Calibri" panose="020F0502020204030204" pitchFamily="34" charset="0"/>
                <a:cs typeface="Times New Roman" panose="02020603050405020304" pitchFamily="18" charset="0"/>
              </a:rPr>
              <a:t>: Mean of absorption of photon by culture with different light exposition during production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3F1DA194-5DA0-4E06-B399-B97603E530A2}"/>
              </a:ext>
            </a:extLst>
          </p:cNvPr>
          <p:cNvGraphicFramePr>
            <a:graphicFrameLocks noGrp="1"/>
          </p:cNvGraphicFramePr>
          <p:nvPr>
            <p:extLst>
              <p:ext uri="{D42A27DB-BD31-4B8C-83A1-F6EECF244321}">
                <p14:modId xmlns:p14="http://schemas.microsoft.com/office/powerpoint/2010/main" val="1725641947"/>
              </p:ext>
            </p:extLst>
          </p:nvPr>
        </p:nvGraphicFramePr>
        <p:xfrm>
          <a:off x="6380454" y="3568319"/>
          <a:ext cx="2451100" cy="1765681"/>
        </p:xfrm>
        <a:graphic>
          <a:graphicData uri="http://schemas.openxmlformats.org/drawingml/2006/table">
            <a:tbl>
              <a:tblPr firstRow="1" firstCol="1" bandRow="1">
                <a:tableStyleId>{5C22544A-7EE6-4342-B048-85BDC9FD1C3A}</a:tableStyleId>
              </a:tblPr>
              <a:tblGrid>
                <a:gridCol w="1295400">
                  <a:extLst>
                    <a:ext uri="{9D8B030D-6E8A-4147-A177-3AD203B41FA5}">
                      <a16:colId xmlns:a16="http://schemas.microsoft.com/office/drawing/2014/main" val="1505570671"/>
                    </a:ext>
                  </a:extLst>
                </a:gridCol>
                <a:gridCol w="1155700">
                  <a:extLst>
                    <a:ext uri="{9D8B030D-6E8A-4147-A177-3AD203B41FA5}">
                      <a16:colId xmlns:a16="http://schemas.microsoft.com/office/drawing/2014/main" val="400724822"/>
                    </a:ext>
                  </a:extLst>
                </a:gridCol>
              </a:tblGrid>
              <a:tr h="182880">
                <a:tc>
                  <a:txBody>
                    <a:bodyPr/>
                    <a:lstStyle/>
                    <a:p>
                      <a:pPr marL="0" marR="0">
                        <a:lnSpc>
                          <a:spcPct val="107000"/>
                        </a:lnSpc>
                        <a:spcBef>
                          <a:spcPts val="0"/>
                        </a:spcBef>
                        <a:spcAft>
                          <a:spcPts val="0"/>
                        </a:spcAft>
                      </a:pPr>
                      <a:r>
                        <a:rPr lang="en-US" sz="1400">
                          <a:effectLst/>
                        </a:rPr>
                        <a:t>Light exposition (hours)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a:effectLst/>
                        </a:rPr>
                        <a:t>Mean of photon absorption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07885750"/>
                  </a:ext>
                </a:extLst>
              </a:tr>
              <a:tr h="182880">
                <a:tc>
                  <a:txBody>
                    <a:bodyPr/>
                    <a:lstStyle/>
                    <a:p>
                      <a:pPr marL="0" marR="0" algn="r">
                        <a:lnSpc>
                          <a:spcPct val="107000"/>
                        </a:lnSpc>
                        <a:spcBef>
                          <a:spcPts val="0"/>
                        </a:spcBef>
                        <a:spcAft>
                          <a:spcPts val="0"/>
                        </a:spcAft>
                      </a:pPr>
                      <a:r>
                        <a:rPr lang="en-US" sz="14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a:effectLst/>
                        </a:rPr>
                        <a:t>87.55862069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38394185"/>
                  </a:ext>
                </a:extLst>
              </a:tr>
              <a:tr h="182880">
                <a:tc>
                  <a:txBody>
                    <a:bodyPr/>
                    <a:lstStyle/>
                    <a:p>
                      <a:pPr marL="0" marR="0" algn="r">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a:effectLst/>
                        </a:rPr>
                        <a:t>106.6976715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42160106"/>
                  </a:ext>
                </a:extLst>
              </a:tr>
              <a:tr h="182880">
                <a:tc>
                  <a:txBody>
                    <a:bodyPr/>
                    <a:lstStyle/>
                    <a:p>
                      <a:pPr marL="0" marR="0" algn="r">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a:effectLst/>
                        </a:rPr>
                        <a:t>140.274033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96963641"/>
                  </a:ext>
                </a:extLst>
              </a:tr>
              <a:tr h="182880">
                <a:tc>
                  <a:txBody>
                    <a:bodyPr/>
                    <a:lstStyle/>
                    <a:p>
                      <a:pPr marL="0" marR="0" algn="r">
                        <a:lnSpc>
                          <a:spcPct val="107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a:effectLst/>
                        </a:rPr>
                        <a:t>150.6629743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19556285"/>
                  </a:ext>
                </a:extLst>
              </a:tr>
              <a:tr h="182880">
                <a:tc>
                  <a:txBody>
                    <a:bodyPr/>
                    <a:lstStyle/>
                    <a:p>
                      <a:pPr marL="0" marR="0" algn="r">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dirty="0">
                          <a:effectLst/>
                        </a:rPr>
                        <a:t>174.5581831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44902200"/>
                  </a:ext>
                </a:extLst>
              </a:tr>
            </a:tbl>
          </a:graphicData>
        </a:graphic>
      </p:graphicFrame>
    </p:spTree>
    <p:extLst>
      <p:ext uri="{BB962C8B-B14F-4D97-AF65-F5344CB8AC3E}">
        <p14:creationId xmlns:p14="http://schemas.microsoft.com/office/powerpoint/2010/main" val="3839906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5128</TotalTime>
  <Words>1979</Words>
  <Application>Microsoft Office PowerPoint</Application>
  <PresentationFormat>On-screen Show (4:3)</PresentationFormat>
  <Paragraphs>515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Cambria Math</vt:lpstr>
      <vt:lpstr>inherit</vt:lpstr>
      <vt:lpstr>Times New Roman</vt:lpstr>
      <vt:lpstr>Wingdings</vt:lpstr>
      <vt:lpstr>Wingdings 2</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Group-10</dc:title>
  <dc:creator>Simrah</dc:creator>
  <cp:lastModifiedBy>Kaledia Ouattara</cp:lastModifiedBy>
  <cp:revision>41</cp:revision>
  <dcterms:created xsi:type="dcterms:W3CDTF">2018-04-20T13:29:58Z</dcterms:created>
  <dcterms:modified xsi:type="dcterms:W3CDTF">2023-03-14T09:18:59Z</dcterms:modified>
</cp:coreProperties>
</file>