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5" r:id="rId9"/>
    <p:sldId id="26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1" d="100"/>
          <a:sy n="61" d="100"/>
        </p:scale>
        <p:origin x="-140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19A54A-239F-435A-B796-372C98D73B15}"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655E0-AFDA-49B0-BD7D-443B77133EB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19A54A-239F-435A-B796-372C98D73B15}"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655E0-AFDA-49B0-BD7D-443B77133EB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19A54A-239F-435A-B796-372C98D73B15}"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655E0-AFDA-49B0-BD7D-443B77133EB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19A54A-239F-435A-B796-372C98D73B15}"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655E0-AFDA-49B0-BD7D-443B77133EB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19A54A-239F-435A-B796-372C98D73B15}"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655E0-AFDA-49B0-BD7D-443B77133EB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19A54A-239F-435A-B796-372C98D73B15}" type="datetimeFigureOut">
              <a:rPr lang="en-US" smtClean="0"/>
              <a:t>9/30/2019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6655E0-AFDA-49B0-BD7D-443B77133EB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19A54A-239F-435A-B796-372C98D73B15}" type="datetimeFigureOut">
              <a:rPr lang="en-US" smtClean="0"/>
              <a:t>9/30/2019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6655E0-AFDA-49B0-BD7D-443B77133EB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19A54A-239F-435A-B796-372C98D73B15}" type="datetimeFigureOut">
              <a:rPr lang="en-US" smtClean="0"/>
              <a:t>9/30/2019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6655E0-AFDA-49B0-BD7D-443B77133EB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19A54A-239F-435A-B796-372C98D73B15}" type="datetimeFigureOut">
              <a:rPr lang="en-US" smtClean="0"/>
              <a:t>9/30/2019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6655E0-AFDA-49B0-BD7D-443B77133EB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19A54A-239F-435A-B796-372C98D73B15}" type="datetimeFigureOut">
              <a:rPr lang="en-US" smtClean="0"/>
              <a:t>9/30/2019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6655E0-AFDA-49B0-BD7D-443B77133EB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19A54A-239F-435A-B796-372C98D73B15}" type="datetimeFigureOut">
              <a:rPr lang="en-US" smtClean="0"/>
              <a:t>9/30/2019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6655E0-AFDA-49B0-BD7D-443B77133EB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19A54A-239F-435A-B796-372C98D73B15}" type="datetimeFigureOut">
              <a:rPr lang="en-US" smtClean="0"/>
              <a:t>9/30/2019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6655E0-AFDA-49B0-BD7D-443B77133E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200400"/>
            <a:ext cx="7772400" cy="1470025"/>
          </a:xfrm>
        </p:spPr>
        <p:txBody>
          <a:bodyPr>
            <a:noAutofit/>
          </a:bodyPr>
          <a:lstStyle/>
          <a:p>
            <a:r>
              <a:rPr lang="en-US" sz="6000" b="1" dirty="0">
                <a:solidFill>
                  <a:srgbClr val="FF0000"/>
                </a:solidFill>
              </a:rPr>
              <a:t>TEXT CLASSIFICATION USING NAÏVE BAYES</a:t>
            </a:r>
            <a:r>
              <a:rPr lang="en-US" sz="6000" dirty="0">
                <a:solidFill>
                  <a:srgbClr val="FF0000"/>
                </a:solidFill>
              </a:rPr>
              <a:t/>
            </a:r>
            <a:br>
              <a:rPr lang="en-US" sz="6000" dirty="0">
                <a:solidFill>
                  <a:srgbClr val="FF0000"/>
                </a:solidFill>
              </a:rPr>
            </a:br>
            <a:endParaRPr lang="en-US" sz="6000" dirty="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PROBLEM STATEMENT</a:t>
            </a:r>
            <a:r>
              <a:rPr lang="en-US" dirty="0">
                <a:solidFill>
                  <a:srgbClr val="C00000"/>
                </a:solidFill>
              </a:rPr>
              <a:t/>
            </a:r>
            <a:br>
              <a:rPr lang="en-US" dirty="0">
                <a:solidFill>
                  <a:srgbClr val="C00000"/>
                </a:solidFill>
              </a:rPr>
            </a:br>
            <a:endParaRPr lang="en-US" dirty="0">
              <a:solidFill>
                <a:srgbClr val="C00000"/>
              </a:solidFill>
            </a:endParaRPr>
          </a:p>
        </p:txBody>
      </p:sp>
      <p:sp>
        <p:nvSpPr>
          <p:cNvPr id="3" name="Content Placeholder 2"/>
          <p:cNvSpPr>
            <a:spLocks noGrp="1"/>
          </p:cNvSpPr>
          <p:nvPr>
            <p:ph idx="1"/>
          </p:nvPr>
        </p:nvSpPr>
        <p:spPr/>
        <p:txBody>
          <a:bodyPr>
            <a:normAutofit/>
          </a:bodyPr>
          <a:lstStyle/>
          <a:p>
            <a:r>
              <a:rPr lang="en-US" sz="2400" dirty="0"/>
              <a:t>Imagine, you own a large e-commerce website which shows relevant products to a user based on his/her search and </a:t>
            </a:r>
            <a:r>
              <a:rPr lang="en-US" sz="2400" dirty="0" smtClean="0"/>
              <a:t>preferences.</a:t>
            </a:r>
          </a:p>
          <a:p>
            <a:r>
              <a:rPr lang="en-US" sz="2400" dirty="0" smtClean="0"/>
              <a:t>Every </a:t>
            </a:r>
            <a:r>
              <a:rPr lang="en-US" sz="2400" dirty="0"/>
              <a:t>time you want to add new products you have to read their descriptions and manually assign a category to </a:t>
            </a:r>
            <a:r>
              <a:rPr lang="en-US" sz="2400" dirty="0" smtClean="0"/>
              <a:t>them.</a:t>
            </a:r>
          </a:p>
          <a:p>
            <a:r>
              <a:rPr lang="en-US" sz="2400" dirty="0"/>
              <a:t>This procedure can cost you too much time and </a:t>
            </a:r>
            <a:r>
              <a:rPr lang="en-US" sz="2400" dirty="0" smtClean="0"/>
              <a:t>money.</a:t>
            </a:r>
          </a:p>
          <a:p>
            <a:pPr>
              <a:buNone/>
            </a:pPr>
            <a:endParaRPr lang="en-US" sz="2400" dirty="0" smtClean="0"/>
          </a:p>
          <a:p>
            <a:r>
              <a:rPr lang="en-US" sz="2400" b="1" dirty="0" smtClean="0"/>
              <a:t>If </a:t>
            </a:r>
            <a:r>
              <a:rPr lang="en-US" sz="2400" b="1" dirty="0"/>
              <a:t>you develop an automatic text classifier, you can easily add many new products and tag them automatically without actually reading the </a:t>
            </a:r>
            <a:r>
              <a:rPr lang="en-US" sz="2400" b="1" dirty="0" smtClean="0"/>
              <a:t>descriptions.</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6">
                    <a:lumMod val="50000"/>
                  </a:schemeClr>
                </a:solidFill>
              </a:rPr>
              <a:t>APPROACH TO A SOLUTION</a:t>
            </a:r>
            <a:r>
              <a:rPr lang="en-US" dirty="0">
                <a:solidFill>
                  <a:schemeClr val="accent6">
                    <a:lumMod val="50000"/>
                  </a:schemeClr>
                </a:solidFill>
              </a:rPr>
              <a:t/>
            </a:r>
            <a:br>
              <a:rPr lang="en-US" dirty="0">
                <a:solidFill>
                  <a:schemeClr val="accent6">
                    <a:lumMod val="50000"/>
                  </a:schemeClr>
                </a:solidFill>
              </a:rPr>
            </a:br>
            <a:endParaRPr lang="en-US" dirty="0">
              <a:solidFill>
                <a:schemeClr val="accent6">
                  <a:lumMod val="50000"/>
                </a:schemeClr>
              </a:solidFill>
            </a:endParaRPr>
          </a:p>
        </p:txBody>
      </p:sp>
      <p:sp>
        <p:nvSpPr>
          <p:cNvPr id="3" name="Content Placeholder 2"/>
          <p:cNvSpPr>
            <a:spLocks noGrp="1"/>
          </p:cNvSpPr>
          <p:nvPr>
            <p:ph idx="1"/>
          </p:nvPr>
        </p:nvSpPr>
        <p:spPr/>
        <p:txBody>
          <a:bodyPr>
            <a:normAutofit/>
          </a:bodyPr>
          <a:lstStyle/>
          <a:p>
            <a:r>
              <a:rPr lang="en-US" sz="2000" dirty="0" smtClean="0"/>
              <a:t>For </a:t>
            </a:r>
            <a:r>
              <a:rPr lang="en-US" sz="2000" dirty="0"/>
              <a:t>several decades now, document classification in the form of text classification systems have been widely implemented in numerous applications such as spam filtering, e-mails categorizing, directory maintenance, and ontology </a:t>
            </a:r>
            <a:r>
              <a:rPr lang="en-US" sz="2000" dirty="0" smtClean="0"/>
              <a:t>mapping.</a:t>
            </a:r>
          </a:p>
          <a:p>
            <a:pPr>
              <a:buNone/>
            </a:pPr>
            <a:endParaRPr lang="en-US" sz="2000" dirty="0" smtClean="0"/>
          </a:p>
          <a:p>
            <a:r>
              <a:rPr lang="en-US" sz="2000" dirty="0"/>
              <a:t>An increasing number of statistical and computational approaches have been developed for document classification, including k-nearest-neighbor (k-NN) classification, naive </a:t>
            </a:r>
            <a:r>
              <a:rPr lang="en-US" sz="2000" dirty="0" err="1"/>
              <a:t>Bayes</a:t>
            </a:r>
            <a:r>
              <a:rPr lang="en-US" sz="2000" dirty="0"/>
              <a:t> classification, support vector machines (SVMs), maximum entropy, decision tree induction, rule induction, and artificial neural networks</a:t>
            </a:r>
            <a:r>
              <a:rPr lang="en-US" sz="2000" dirty="0" smtClean="0"/>
              <a:t>.</a:t>
            </a:r>
          </a:p>
          <a:p>
            <a:pPr>
              <a:buNone/>
            </a:pPr>
            <a:endParaRPr lang="en-US" sz="2000" dirty="0" smtClean="0"/>
          </a:p>
          <a:p>
            <a:r>
              <a:rPr lang="en-US" sz="2000"/>
              <a:t>C</a:t>
            </a:r>
            <a:r>
              <a:rPr lang="en-US" sz="2000" smtClean="0"/>
              <a:t>reating </a:t>
            </a:r>
            <a:r>
              <a:rPr lang="en-US" sz="2000" dirty="0"/>
              <a:t>a classifier to link search texts to the item categories for a better user experience.</a:t>
            </a:r>
          </a:p>
          <a:p>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USING NAIVE BAYES</a:t>
            </a:r>
            <a:endParaRPr lang="en-US" dirty="0"/>
          </a:p>
        </p:txBody>
      </p:sp>
      <p:sp>
        <p:nvSpPr>
          <p:cNvPr id="3" name="Content Placeholder 2"/>
          <p:cNvSpPr>
            <a:spLocks noGrp="1"/>
          </p:cNvSpPr>
          <p:nvPr>
            <p:ph idx="1"/>
          </p:nvPr>
        </p:nvSpPr>
        <p:spPr/>
        <p:txBody>
          <a:bodyPr>
            <a:normAutofit/>
          </a:bodyPr>
          <a:lstStyle/>
          <a:p>
            <a:r>
              <a:rPr lang="en-US" sz="2000" dirty="0"/>
              <a:t>In the context of document classification, the </a:t>
            </a:r>
            <a:r>
              <a:rPr lang="en-US" sz="2000" dirty="0" err="1"/>
              <a:t>Bayes</a:t>
            </a:r>
            <a:r>
              <a:rPr lang="en-US" sz="2000" dirty="0"/>
              <a:t> theorem uses the fact that the probability of a particular document being annotated to a particular category, given that the document contains certain words in it, is equal to the probability of finding those certain words in that particular category, times the probability that any document is annotated to that category, divided by the probability of finding those words in any document, </a:t>
            </a:r>
            <a:endParaRPr lang="en-US" sz="2000" dirty="0" smtClean="0"/>
          </a:p>
          <a:p>
            <a:pPr>
              <a:buNone/>
            </a:pPr>
            <a:r>
              <a:rPr lang="en-US" sz="2000" dirty="0"/>
              <a:t> </a:t>
            </a:r>
            <a:r>
              <a:rPr lang="en-US" sz="2000" dirty="0" smtClean="0"/>
              <a:t>   </a:t>
            </a:r>
            <a:endParaRPr lang="en-US" sz="2000" dirty="0"/>
          </a:p>
        </p:txBody>
      </p:sp>
      <p:pic>
        <p:nvPicPr>
          <p:cNvPr id="4" name="Picture 3"/>
          <p:cNvPicPr/>
          <p:nvPr/>
        </p:nvPicPr>
        <p:blipFill>
          <a:blip r:embed="rId2" cstate="print"/>
          <a:stretch>
            <a:fillRect/>
          </a:stretch>
        </p:blipFill>
        <p:spPr>
          <a:xfrm>
            <a:off x="0" y="3962400"/>
            <a:ext cx="9144000" cy="28956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dirty="0" err="1"/>
              <a:t>Bayes</a:t>
            </a:r>
            <a:r>
              <a:rPr lang="en-US" dirty="0"/>
              <a:t> Theorem defines probability of an event based on the prior knowledge of factors that might be related to an event.</a:t>
            </a:r>
          </a:p>
          <a:p>
            <a:r>
              <a:rPr lang="en-US" b="1" i="1" dirty="0"/>
              <a:t>Mathematical Statement of </a:t>
            </a:r>
            <a:r>
              <a:rPr lang="en-US" b="1" i="1" dirty="0" err="1"/>
              <a:t>Bayes</a:t>
            </a:r>
            <a:r>
              <a:rPr lang="en-US" b="1" i="1" dirty="0"/>
              <a:t> Theorem is as follows :</a:t>
            </a:r>
          </a:p>
          <a:p>
            <a:endParaRPr lang="en-US" dirty="0"/>
          </a:p>
        </p:txBody>
      </p:sp>
      <p:pic>
        <p:nvPicPr>
          <p:cNvPr id="4" name="Picture 3"/>
          <p:cNvPicPr/>
          <p:nvPr/>
        </p:nvPicPr>
        <p:blipFill>
          <a:blip r:embed="rId2"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0" y="3657600"/>
            <a:ext cx="9144000" cy="32004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fontScale="85000" lnSpcReduction="20000"/>
          </a:bodyPr>
          <a:lstStyle/>
          <a:p>
            <a:r>
              <a:rPr lang="en-US" dirty="0"/>
              <a:t>Now, basically for a data point xi, we have to predict the class that the current output Y belongs to. Assume, there are total 'j' number of classes for output.</a:t>
            </a:r>
            <a:br>
              <a:rPr lang="en-US" dirty="0"/>
            </a:br>
            <a:r>
              <a:rPr lang="en-US" dirty="0"/>
              <a:t>Then,</a:t>
            </a:r>
            <a:br>
              <a:rPr lang="en-US" dirty="0"/>
            </a:br>
            <a:r>
              <a:rPr lang="en-US" dirty="0"/>
              <a:t>P(y=c1|x=xi) ---&gt; tells us that for given input xi what is the probability that y is c1.</a:t>
            </a:r>
            <a:br>
              <a:rPr lang="en-US" dirty="0"/>
            </a:br>
            <a:r>
              <a:rPr lang="en-US" dirty="0"/>
              <a:t>P(y=c2|x=xi) ---&gt; tells us that for given input xi what is the probability that y is c2.</a:t>
            </a:r>
            <a:br>
              <a:rPr lang="en-US" dirty="0"/>
            </a:br>
            <a:r>
              <a:rPr lang="en-US" dirty="0"/>
              <a:t>and so on till </a:t>
            </a:r>
            <a:r>
              <a:rPr lang="en-US" dirty="0" err="1"/>
              <a:t>cj</a:t>
            </a:r>
            <a:r>
              <a:rPr lang="en-US" dirty="0"/>
              <a:t>.</a:t>
            </a:r>
            <a:br>
              <a:rPr lang="en-US" dirty="0"/>
            </a:br>
            <a:endParaRPr lang="en-US" dirty="0"/>
          </a:p>
          <a:p>
            <a:r>
              <a:rPr lang="en-US" dirty="0"/>
              <a:t>Out of all these probabilities calculations, y belongs to that particular class which has maximum probability</a:t>
            </a:r>
            <a:r>
              <a:rPr lang="en-US" dirty="0" smtClean="0"/>
              <a:t>.</a:t>
            </a:r>
          </a:p>
          <a:p>
            <a:pPr>
              <a:buNone/>
            </a:pPr>
            <a:endParaRPr lang="en-US" dirty="0"/>
          </a:p>
          <a:p>
            <a:r>
              <a:rPr lang="en-US" dirty="0"/>
              <a:t>We will be using </a:t>
            </a:r>
            <a:r>
              <a:rPr lang="en-US" dirty="0" err="1"/>
              <a:t>Bayes</a:t>
            </a:r>
            <a:r>
              <a:rPr lang="en-US" dirty="0"/>
              <a:t> theorem to doing these probability calculations.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0" y="0"/>
            <a:ext cx="9144000" cy="1905000"/>
          </a:xfrm>
          <a:prstGeom prst="rect">
            <a:avLst/>
          </a:prstGeom>
        </p:spPr>
      </p:pic>
      <p:sp>
        <p:nvSpPr>
          <p:cNvPr id="3" name="Rectangle 2"/>
          <p:cNvSpPr/>
          <p:nvPr/>
        </p:nvSpPr>
        <p:spPr>
          <a:xfrm>
            <a:off x="723900" y="2286000"/>
            <a:ext cx="7696200" cy="3416320"/>
          </a:xfrm>
          <a:prstGeom prst="rect">
            <a:avLst/>
          </a:prstGeom>
        </p:spPr>
        <p:txBody>
          <a:bodyPr wrap="square">
            <a:spAutoFit/>
          </a:bodyPr>
          <a:lstStyle/>
          <a:p>
            <a:pPr algn="just">
              <a:buFont typeface="Arial" pitchFamily="34" charset="0"/>
              <a:buChar char="•"/>
            </a:pPr>
            <a:r>
              <a:rPr lang="en-US" sz="2400" dirty="0"/>
              <a:t>This gives us the probability that the output belongs to </a:t>
            </a:r>
            <a:r>
              <a:rPr lang="en-US" sz="2400" dirty="0" err="1"/>
              <a:t>jth</a:t>
            </a:r>
            <a:r>
              <a:rPr lang="en-US" sz="2400" dirty="0"/>
              <a:t> class for the current values of data point (xi</a:t>
            </a:r>
            <a:r>
              <a:rPr lang="en-US" sz="2400" dirty="0" smtClean="0"/>
              <a:t>).</a:t>
            </a:r>
          </a:p>
          <a:p>
            <a:pPr>
              <a:buFont typeface="Arial" pitchFamily="34" charset="0"/>
              <a:buChar char="•"/>
            </a:pPr>
            <a:endParaRPr lang="en-US" sz="2400" dirty="0" smtClean="0"/>
          </a:p>
          <a:p>
            <a:pPr algn="just">
              <a:buFont typeface="Arial" pitchFamily="34" charset="0"/>
              <a:buChar char="•"/>
            </a:pPr>
            <a:r>
              <a:rPr lang="en-US" sz="2400" dirty="0" smtClean="0"/>
              <a:t>Since </a:t>
            </a:r>
            <a:r>
              <a:rPr lang="en-US" sz="2400" dirty="0"/>
              <a:t>for all the classes 1,2,...,j the denominator will have the same value, so we can ignore this while doing comparison. Hence, we obtain the given formula to calculate probabilities.</a:t>
            </a:r>
            <a:r>
              <a:rPr lang="en-US" sz="2400" b="1" dirty="0"/>
              <a:t> </a:t>
            </a:r>
            <a:endParaRPr lang="en-US" sz="2400" b="1" dirty="0" smtClean="0"/>
          </a:p>
          <a:p>
            <a:pPr algn="just">
              <a:buFont typeface="Arial" pitchFamily="34" charset="0"/>
              <a:buChar char="•"/>
            </a:pPr>
            <a:endParaRPr lang="en-US" sz="2400" b="1" dirty="0"/>
          </a:p>
          <a:p>
            <a:pPr algn="just">
              <a:buFont typeface="Arial" pitchFamily="34" charset="0"/>
              <a:buChar char="•"/>
            </a:pPr>
            <a:endParaRPr lang="en-US" sz="2400" dirty="0"/>
          </a:p>
        </p:txBody>
      </p:sp>
      <p:pic>
        <p:nvPicPr>
          <p:cNvPr id="4" name="Content Placeholder 3"/>
          <p:cNvPicPr>
            <a:picLocks/>
          </p:cNvPicPr>
          <p:nvPr/>
        </p:nvPicPr>
        <p:blipFill>
          <a:blip r:embed="rId3"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0" y="5029200"/>
            <a:ext cx="9144000" cy="1828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ChangeArrowheads="1"/>
          </p:cNvSpPr>
          <p:nvPr/>
        </p:nvSpPr>
        <p:spPr bwMode="auto">
          <a:xfrm>
            <a:off x="419100" y="376803"/>
            <a:ext cx="8305800" cy="5350786"/>
          </a:xfrm>
          <a:prstGeom prst="rect">
            <a:avLst/>
          </a:prstGeom>
          <a:solidFill>
            <a:srgbClr val="FFFFFF"/>
          </a:solidFill>
          <a:ln w="9525">
            <a:noFill/>
            <a:miter lim="800000"/>
            <a:headEnd/>
            <a:tailEnd/>
          </a:ln>
          <a:effectLst/>
        </p:spPr>
        <p:txBody>
          <a:bodyPr vert="horz" wrap="square" lIns="0" tIns="117438" rIns="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NAIVE ASSUMPTION</a:t>
            </a:r>
            <a:endParaRPr kumimoji="0" lang="en-US" sz="20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The estimate for probability P(y=</a:t>
            </a:r>
            <a:r>
              <a:rPr kumimoji="0" lang="en-US" sz="20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cj</a:t>
            </a: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can be done directly from the number of training points.</a:t>
            </a:r>
          </a:p>
          <a:p>
            <a:pPr marL="0" marR="0" lvl="0" indent="0"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r>
            <a:b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Suppose there are 100 training points and 3 output classes, 10 belong to class c1, 30 belong to class C2 and remaining 60 belong to class C3.</a:t>
            </a:r>
          </a:p>
          <a:p>
            <a:pPr marL="0" marR="0" lvl="0" indent="0"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r>
            <a:b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The estimate values of class probabilities will be:</a:t>
            </a:r>
            <a:b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P(y = C1) = 10/100 = 0.1</a:t>
            </a:r>
            <a:b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P(y = C2) = 30/100 = 0.3</a:t>
            </a:r>
            <a:b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P(y = C3) = 60/100 = 0.6</a:t>
            </a:r>
          </a:p>
          <a:p>
            <a:pPr marL="0" marR="0" lvl="0" indent="0"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To make the probability estimate for P(x=</a:t>
            </a:r>
            <a:r>
              <a:rPr kumimoji="0" lang="en-US" sz="20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xi|y</a:t>
            </a: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a:t>
            </a:r>
            <a:r>
              <a:rPr kumimoji="0" lang="en-US" sz="20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cj</a:t>
            </a: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naive </a:t>
            </a:r>
            <a:r>
              <a:rPr kumimoji="0" lang="en-US" sz="20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bayes</a:t>
            </a: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classification algorithm assumes </a:t>
            </a:r>
            <a:r>
              <a:rPr kumimoji="0" lang="en-US" sz="20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all the features to be independent</a:t>
            </a: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So, we can calculate this by individually multiplying the probabilities obtained for all these features (assuming features to be independent), for the output of </a:t>
            </a:r>
            <a:r>
              <a:rPr kumimoji="0" lang="en-US" sz="20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jth</a:t>
            </a: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class.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a:t>P(x=</a:t>
            </a:r>
            <a:r>
              <a:rPr lang="en-US" dirty="0" err="1"/>
              <a:t>xi|y</a:t>
            </a:r>
            <a:r>
              <a:rPr lang="en-US" dirty="0"/>
              <a:t>=</a:t>
            </a:r>
            <a:r>
              <a:rPr lang="en-US" dirty="0" err="1"/>
              <a:t>cj</a:t>
            </a:r>
            <a:r>
              <a:rPr lang="en-US" dirty="0"/>
              <a:t>) = P(x=xi</a:t>
            </a:r>
            <a:r>
              <a:rPr lang="en-US" baseline="30000" dirty="0"/>
              <a:t>1</a:t>
            </a:r>
            <a:r>
              <a:rPr lang="en-US" dirty="0"/>
              <a:t>|y=</a:t>
            </a:r>
            <a:r>
              <a:rPr lang="en-US" dirty="0" err="1"/>
              <a:t>cj</a:t>
            </a:r>
            <a:r>
              <a:rPr lang="en-US" dirty="0"/>
              <a:t>) P(x=xi</a:t>
            </a:r>
            <a:r>
              <a:rPr lang="en-US" baseline="30000" dirty="0"/>
              <a:t>2</a:t>
            </a:r>
            <a:r>
              <a:rPr lang="en-US" dirty="0"/>
              <a:t>|y=</a:t>
            </a:r>
            <a:r>
              <a:rPr lang="en-US" dirty="0" err="1"/>
              <a:t>cj</a:t>
            </a:r>
            <a:r>
              <a:rPr lang="en-US" dirty="0"/>
              <a:t>) .... P(x=</a:t>
            </a:r>
            <a:r>
              <a:rPr lang="en-US" dirty="0" err="1"/>
              <a:t>xi</a:t>
            </a:r>
            <a:r>
              <a:rPr lang="en-US" baseline="30000" dirty="0" err="1"/>
              <a:t>n</a:t>
            </a:r>
            <a:r>
              <a:rPr lang="en-US" dirty="0" err="1"/>
              <a:t>|y</a:t>
            </a:r>
            <a:r>
              <a:rPr lang="en-US" dirty="0"/>
              <a:t>=</a:t>
            </a:r>
            <a:r>
              <a:rPr lang="en-US" dirty="0" err="1"/>
              <a:t>cj</a:t>
            </a:r>
            <a:r>
              <a:rPr lang="en-US" dirty="0"/>
              <a:t>)</a:t>
            </a:r>
          </a:p>
          <a:p>
            <a:r>
              <a:rPr lang="en-US" dirty="0"/>
              <a:t>here, xi</a:t>
            </a:r>
            <a:r>
              <a:rPr lang="en-US" baseline="30000" dirty="0"/>
              <a:t>1</a:t>
            </a:r>
            <a:r>
              <a:rPr lang="en-US" dirty="0"/>
              <a:t> denotes the value of 1st feature of </a:t>
            </a:r>
            <a:r>
              <a:rPr lang="en-US" dirty="0" err="1"/>
              <a:t>ith</a:t>
            </a:r>
            <a:r>
              <a:rPr lang="en-US" dirty="0"/>
              <a:t> data point and x=</a:t>
            </a:r>
            <a:r>
              <a:rPr lang="en-US" dirty="0" err="1"/>
              <a:t>xi</a:t>
            </a:r>
            <a:r>
              <a:rPr lang="en-US" baseline="30000" dirty="0" err="1"/>
              <a:t>n</a:t>
            </a:r>
            <a:r>
              <a:rPr lang="en-US" dirty="0"/>
              <a:t> denotes the value nth feature of the </a:t>
            </a:r>
            <a:r>
              <a:rPr lang="en-US" dirty="0" err="1"/>
              <a:t>ith</a:t>
            </a:r>
            <a:r>
              <a:rPr lang="en-US" dirty="0"/>
              <a:t> data point</a:t>
            </a:r>
            <a:r>
              <a:rPr lang="en-US" dirty="0" smtClean="0"/>
              <a:t>.</a:t>
            </a:r>
            <a:endParaRPr lang="en-US" dirty="0"/>
          </a:p>
          <a:p>
            <a:r>
              <a:rPr lang="en-US" dirty="0"/>
              <a:t>After taking up the naive assumption, we can easily calculate the individual probabilities and then by simply multiplying the result calculate the final probability P'.</a:t>
            </a:r>
          </a:p>
          <a:p>
            <a:endParaRPr lang="en-US" dirty="0"/>
          </a:p>
        </p:txBody>
      </p:sp>
      <p:pic>
        <p:nvPicPr>
          <p:cNvPr id="4" name="Picture 3"/>
          <p:cNvPicPr/>
          <p:nvPr/>
        </p:nvPicPr>
        <p:blipFill>
          <a:blip r:embed="rId2"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0" y="5562600"/>
            <a:ext cx="9144000" cy="1295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54</TotalTime>
  <Words>429</Words>
  <Application>Microsoft Office PowerPoint</Application>
  <PresentationFormat>On-screen Show (4:3)</PresentationFormat>
  <Paragraphs>34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TEXT CLASSIFICATION USING NAÏVE BAYES </vt:lpstr>
      <vt:lpstr>PROBLEM STATEMENT </vt:lpstr>
      <vt:lpstr>APPROACH TO A SOLUTION </vt:lpstr>
      <vt:lpstr>APPROACH USING NAIVE BAYES</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CLASSIFICATION USING NAÏVE BAYES</dc:title>
  <dc:creator>exam01</dc:creator>
  <cp:lastModifiedBy>exam01</cp:lastModifiedBy>
  <cp:revision>6</cp:revision>
  <dcterms:created xsi:type="dcterms:W3CDTF">2019-09-30T17:19:07Z</dcterms:created>
  <dcterms:modified xsi:type="dcterms:W3CDTF">2019-09-30T18:13:17Z</dcterms:modified>
</cp:coreProperties>
</file>