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BlWPZ0raxqBLig5d6TXjqVl7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450602-0F28-4CF3-B955-C515DC2DB815}">
  <a:tblStyle styleId="{CC450602-0F28-4CF3-B955-C515DC2DB81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AE7"/>
          </a:solidFill>
        </a:fill>
      </a:tcStyle>
    </a:wholeTbl>
    <a:band1H>
      <a:tcTxStyle/>
      <a:tcStyle>
        <a:fill>
          <a:solidFill>
            <a:srgbClr val="EBD2CC"/>
          </a:solidFill>
        </a:fill>
      </a:tcStyle>
    </a:band1H>
    <a:band2H>
      <a:tcTxStyle/>
    </a:band2H>
    <a:band1V>
      <a:tcTxStyle/>
      <a:tcStyle>
        <a:fill>
          <a:solidFill>
            <a:srgbClr val="EBD2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7C8751F8-C049-42EE-A0A8-6581A74F102E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B1FF709-28EA-4406-918B-E0D1A5F43CF9}" styleName="Table_2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4D094D98-7D9B-4C90-8D24-9BE64D5A7BB8}" styleName="Table_3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5EAE7"/>
          </a:solidFill>
        </a:fill>
      </a:tcStyle>
    </a:band1H>
    <a:band2H>
      <a:tcTxStyle/>
    </a:band2H>
    <a:band1V>
      <a:tcTxStyle/>
      <a:tcStyle>
        <a:fill>
          <a:solidFill>
            <a:srgbClr val="F5EA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8" name="Google Shape;48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0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id%60%2BASC&amp;sql_signature=e5dda847ecce9c7c510edda33f3383a118c12b534887063944ffe7a245a17cc5&amp;session_max_rows=25&amp;is_browse_distinct=0&amp;server=2" TargetMode="External"/><Relationship Id="rId4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financialTranId%60%2BASC&amp;sql_signature=32a224c3a6f4b3879f505adf5f4cd0a2688970f83fb91aa6e0a1d9d18d52a102&amp;session_max_rows=25&amp;is_browse_distinct=0&amp;server=2" TargetMode="External"/><Relationship Id="rId10" Type="http://schemas.openxmlformats.org/officeDocument/2006/relationships/image" Target="../media/image11.png"/><Relationship Id="rId9" Type="http://schemas.openxmlformats.org/officeDocument/2006/relationships/image" Target="../media/image4.jpg"/><Relationship Id="rId5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moduleId%60%2BASC&amp;sql_signature=0d00b834f6e3087fa4205d9b1d59a486d122e9470346071756c95dae6d2265f2&amp;session_max_rows=25&amp;is_browse_distinct=0&amp;server=2" TargetMode="External"/><Relationship Id="rId6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amount%60%2BASC&amp;sql_signature=c65adbc6328ca725fa17e01f53c24abbbc1dcc5f8c7dadae3fecf9da75c71641&amp;session_max_rows=25&amp;is_browse_distinct=0&amp;server=2" TargetMode="External"/><Relationship Id="rId7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headId%60%2BASC&amp;sql_signature=a8e85ed9f11495708a821bc0891400206e78e9564edb0e83cc978011770f0e07&amp;session_max_rows=25&amp;is_browse_distinct=0&amp;server=2" TargetMode="External"/><Relationship Id="rId8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crdr%60%2BASC&amp;sql_signature=f1cd20c795afd90f3146b5f2cc20704a48af77d3c3377bd79a3dafc8a4b44780&amp;session_max_rows=25&amp;is_browse_distinct=0&amp;server=2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financialYear%60%2BASC&amp;sql_signature=66c6dff19d27767c2faae3186496162fd9cdee0b5583054d41f9fb265c7d30a1&amp;session_max_rows=25&amp;is_browse_distinct=0&amp;server=2" TargetMode="External"/><Relationship Id="rId10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acadamicYear%60%2BASC&amp;sql_signature=12f9d5093ffeb66763d0dbf8efc4038a90d3ca40817cfa2bb6628304ec835ea9&amp;session_max_rows=25&amp;is_browse_distinct=0&amp;server=2" TargetMode="External"/><Relationship Id="rId13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moduleId%60%2BASC&amp;sql_signature=0d00b834f6e3087fa4205d9b1d59a486d122e9470346071756c95dae6d2265f2&amp;session_max_rows=25&amp;is_browse_distinct=0&amp;server=2" TargetMode="External"/><Relationship Id="rId12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id%60%2BASC&amp;sql_signature=e5dda847ecce9c7c510edda33f3383a118c12b534887063944ffe7a245a17cc5&amp;session_max_rows=25&amp;is_browse_distinct=0&amp;server=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id%60%2BASC&amp;sql_signature=774b5c0e2f89e4a479e739c5c158bd5b49f52aca1f230383caadcdf6d9a9729d&amp;session_max_rows=25&amp;is_browse_distinct=0&amp;server=2" TargetMode="External"/><Relationship Id="rId4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moduleId%60%2BASC&amp;sql_signature=7be98893c5d7e3a81fca7083ac1f25207edccb637c7a372a94bf36b05ff0ac4c&amp;session_max_rows=25&amp;is_browse_distinct=0&amp;server=2" TargetMode="External"/><Relationship Id="rId9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brId%60%2BASC&amp;sql_signature=dbbb4cd37bc35602df50730f5a613a8e5a2a11ed1748f81ee80fa34a662f842c&amp;session_max_rows=25&amp;is_browse_distinct=0&amp;server=2" TargetMode="External"/><Relationship Id="rId15" Type="http://schemas.openxmlformats.org/officeDocument/2006/relationships/image" Target="../media/image4.jpg"/><Relationship Id="rId14" Type="http://schemas.openxmlformats.org/officeDocument/2006/relationships/hyperlink" Target="http://db.13.235.97.32.xip.io/sql.php?db=gu20720&amp;table=financialTranDetail&amp;sql_query=SELECT%2B%2A%2BFROM%2B%60financialTranDetail%60%2B%2BORDER%2BBY%2B%60financialTranDetail%60.%60headId%60%2BASC&amp;sql_signature=a8e85ed9f11495708a821bc0891400206e78e9564edb0e83cc978011770f0e07&amp;session_max_rows=25&amp;is_browse_distinct=0&amp;server=2" TargetMode="External"/><Relationship Id="rId17" Type="http://schemas.openxmlformats.org/officeDocument/2006/relationships/image" Target="../media/image11.png"/><Relationship Id="rId16" Type="http://schemas.openxmlformats.org/officeDocument/2006/relationships/image" Target="../media/image12.png"/><Relationship Id="rId5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transId%60%2BASC&amp;sql_signature=67d3dfc3014d173f8f02341de3bb3ab47e97979a5a71701f3aa719b348b6c666&amp;session_max_rows=25&amp;is_browse_distinct=0&amp;server=2" TargetMode="External"/><Relationship Id="rId6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admno%60%2BASC&amp;sql_signature=58a981484f569c5218a00a054c12e684c0f6cf19a8abe73b7789e1cfc0d77388&amp;session_max_rows=25&amp;is_browse_distinct=0&amp;server=2" TargetMode="External"/><Relationship Id="rId7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rollno%60%2BASC&amp;sql_signature=c2947b0538d2eb53d8b9c6537338a8f8d81c756af5052149af291d3b6c53f205&amp;session_max_rows=25&amp;is_browse_distinct=0&amp;server=2" TargetMode="External"/><Relationship Id="rId8" Type="http://schemas.openxmlformats.org/officeDocument/2006/relationships/hyperlink" Target="http://db.13.235.97.32.xip.io/sql.php?db=gu20720&amp;table=common_fee_collection&amp;sql_query=SELECT%2B%2A%2B%2BFROM%2B%60common_fee_collection%60%2BWHERE%2B%60amount%60%2B%3D%2B11207.00%2B%2BORDER%2BBY%2B%60common_fee_collection%60.%60amount%60%2BASC&amp;sql_signature=25f9f85840dd22a89a26dbd523e203f105050dff82ad5ef379ea8302d920f8e7&amp;session_max_rows=25&amp;is_browse_distinct=0&amp;server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"/>
          <p:cNvGraphicFramePr/>
          <p:nvPr/>
        </p:nvGraphicFramePr>
        <p:xfrm>
          <a:off x="0" y="-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838200"/>
                <a:gridCol w="1701800"/>
                <a:gridCol w="355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/>
                        <a:t>Column in CSV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General Terminology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S.No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Date of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Year</a:t>
                      </a:r>
                      <a:r>
                        <a:rPr lang="en-IN" sz="1800"/>
                        <a:t>Academic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Academic year under which transaction has taken place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Session under which transaction has taken place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Alloted 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Considerable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Voucher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Entry Mode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Voucher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voucher number that is generated against every entry 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Roll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Student Roll 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Admno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Student Admission 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Student status (Regular/Withdrawn etc.)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Fee 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General/NON SAARC NRI/SAARC NRI – depending on feecategory of the student, the fees amount varies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Faculty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Ex:School of Engineering (branches)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" name="Google Shape;90;p2"/>
          <p:cNvGraphicFramePr/>
          <p:nvPr/>
        </p:nvGraphicFramePr>
        <p:xfrm>
          <a:off x="613410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838200"/>
                <a:gridCol w="2120900"/>
                <a:gridCol w="3098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Column in CSV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General Terminology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Program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Programs offered by Faculty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Ex: B.Tech, M.Tech etc.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Department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Departments under a specific Program of School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Ex: IT, CSE, EEE, ECE etc.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Batch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Group of students in a specific class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Ex: B.Tech in CSE 2017-18 IV Sem VIII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Receipt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Receipt number is generated for every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Q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Fee Head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Types of fees that student pays (fee types – exam fee, tuition fees etc.)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 to 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Due Amount, Paid Amount, Concession Amount, Scholarship Amount, Reverse Concession Amount, Writeoff Amount, Adjusted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These are different amounts that will be stored in DB tables (financial trans and common fee collection)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913120"/>
            <a:ext cx="944880" cy="94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3"/>
          <p:cNvGraphicFramePr/>
          <p:nvPr/>
        </p:nvGraphicFramePr>
        <p:xfrm>
          <a:off x="252843" y="381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727750"/>
                <a:gridCol w="3379275"/>
                <a:gridCol w="970225"/>
                <a:gridCol w="6654500"/>
              </a:tblGrid>
              <a:tr h="43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S.No.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DB Table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Column in CSV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Temporary_completedata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All the data(884950) in .csv file has to be stored in this DB Table once you import the data through import routine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Branches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 (Faculty Column in CSV)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24 Unique Branches from CSV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Feecategory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3 Fee Categories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Map each fee category with all the branches - (3 x 24)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Feecollectiontypes  </a:t>
                      </a:r>
                      <a:r>
                        <a:rPr b="1" lang="en-IN" sz="1600"/>
                        <a:t>(STATIC TABLE)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6 Types (1. academic, 2. academicmisc, 3. hostel, 4. hostelmisc, 5. transport,   6. transportmisc)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Map each fee type with all the branches - (6 x 24)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Feetypes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Q (Fee Head Column in CSV)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49 Feeheads (49 Unique Fee Heads from CSV)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Map each fee head with all the branches (49 x 24) map with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Entrymode   </a:t>
                      </a:r>
                      <a:r>
                        <a:rPr b="1" lang="en-IN" sz="1600"/>
                        <a:t>(STATIC TABLE) (REFER SLIDE 6)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12 Entry Modes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Module </a:t>
                      </a:r>
                      <a:r>
                        <a:rPr b="1" lang="en-IN" sz="1600"/>
                        <a:t>(STATIC TABLE) (REFER SLIDE 6)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6 Modules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/>
                        <a:t>academic, academicmisc, hostel,hostelmisc, transport,transportmisc</a:t>
                      </a:r>
                      <a:endParaRPr sz="1600" u="non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837" y="124385"/>
            <a:ext cx="909757" cy="9097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252843" y="6330434"/>
            <a:ext cx="9215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FURTHER 4 TABLES REFER NEXT SLIDE NO. 4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301562" y="1028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718900"/>
                <a:gridCol w="3338100"/>
                <a:gridCol w="958400"/>
                <a:gridCol w="6573450"/>
              </a:tblGrid>
              <a:tr h="5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S.No.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DB Table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Column in CSV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Financialtran (Parent) </a:t>
                      </a:r>
                      <a:r>
                        <a:rPr b="1" lang="en-IN" sz="1600"/>
                        <a:t>(REFER SLIDE 8)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12700" marR="5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Total Amount w.r.to </a:t>
                      </a:r>
                      <a:r>
                        <a:rPr b="0" lang="en-IN" sz="1600">
                          <a:solidFill>
                            <a:srgbClr val="000000"/>
                          </a:solidFill>
                        </a:rPr>
                        <a:t>DueAmount, Writeoff, Scholarship, Reverseconcession, concession</a:t>
                      </a:r>
                      <a:r>
                        <a:rPr lang="en-IN" sz="1600"/>
                        <a:t> will be stored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Financialtrandetail (Child) </a:t>
                      </a:r>
                      <a:r>
                        <a:rPr b="1" lang="en-IN" sz="1600"/>
                        <a:t>(REFER SLIDE 8)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12700" marR="50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Total Amount in Financialtran (Parent) Table is stored w.r.to head wise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Commonfeecollection (Parent) </a:t>
                      </a:r>
                      <a:r>
                        <a:rPr b="1" lang="en-IN" sz="1600"/>
                        <a:t>(REFER SLIDE 9)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Total Amount w.r.to </a:t>
                      </a:r>
                      <a:r>
                        <a:rPr b="0" lang="en-IN" sz="1600">
                          <a:solidFill>
                            <a:srgbClr val="000000"/>
                          </a:solidFill>
                        </a:rPr>
                        <a:t>Paidamount, Adjustable Amount, Refund amount</a:t>
                      </a:r>
                      <a:r>
                        <a:rPr b="0" lang="en-IN" sz="1600">
                          <a:solidFill>
                            <a:srgbClr val="006FC0"/>
                          </a:solidFill>
                        </a:rPr>
                        <a:t>, </a:t>
                      </a:r>
                      <a:r>
                        <a:rPr b="0" lang="en-IN" sz="1600">
                          <a:solidFill>
                            <a:srgbClr val="000000"/>
                          </a:solidFill>
                        </a:rPr>
                        <a:t>Fundtransfer 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5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Commonfeecollectionheadwise (Child) </a:t>
                      </a:r>
                      <a:r>
                        <a:rPr b="1" lang="en-IN" sz="1600"/>
                        <a:t>(REFER SLIDE 9)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Total Amount in Commonfeecollection (Parent) is stored w.r.to head wise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837" y="124385"/>
            <a:ext cx="909757" cy="90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4387523" y="1716113"/>
            <a:ext cx="190817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4 : feetypes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25900" y="3980589"/>
            <a:ext cx="11466300" cy="3081600"/>
          </a:xfrm>
          <a:prstGeom prst="rect">
            <a:avLst/>
          </a:prstGeom>
          <a:solidFill>
            <a:srgbClr val="F5DFD3"/>
          </a:solidFill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fee_category = id from feecategory table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(Consider all fee category comes under general and all                         Fee_Category_id should be 1)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f_name = exam fee, tuition fee etc.from csv feehead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Collection_id = id from feecollectiontype table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(Consider all collection id comes under Academic and all Fee_collection_id should be 1)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br_id = id from branches table (br_id is branch 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Seq_id is a number which is same for each fname irrespective of branch (ex: tution fee =1 where ever we have tuition fee it is 1 irrespective of branch)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Fee_type_ledger is same as fname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Fee_head_type = module id from module table (academic-1, academic misc -11, hostel-2 etc)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3343275" y="478390"/>
            <a:ext cx="601744" cy="754492"/>
          </a:xfrm>
          <a:custGeom>
            <a:rect b="b" l="l" r="r" t="t"/>
            <a:pathLst>
              <a:path extrusionOk="0" h="342900" w="760729">
                <a:moveTo>
                  <a:pt x="54863" y="272541"/>
                </a:moveTo>
                <a:lnTo>
                  <a:pt x="0" y="337692"/>
                </a:lnTo>
                <a:lnTo>
                  <a:pt x="85089" y="342518"/>
                </a:lnTo>
                <a:lnTo>
                  <a:pt x="76971" y="323723"/>
                </a:lnTo>
                <a:lnTo>
                  <a:pt x="63118" y="323723"/>
                </a:lnTo>
                <a:lnTo>
                  <a:pt x="53466" y="301371"/>
                </a:lnTo>
                <a:lnTo>
                  <a:pt x="65138" y="296328"/>
                </a:lnTo>
                <a:lnTo>
                  <a:pt x="54863" y="272541"/>
                </a:lnTo>
                <a:close/>
              </a:path>
              <a:path extrusionOk="0" h="342900" w="760729">
                <a:moveTo>
                  <a:pt x="65138" y="296328"/>
                </a:moveTo>
                <a:lnTo>
                  <a:pt x="53466" y="301371"/>
                </a:lnTo>
                <a:lnTo>
                  <a:pt x="63118" y="323723"/>
                </a:lnTo>
                <a:lnTo>
                  <a:pt x="74792" y="318679"/>
                </a:lnTo>
                <a:lnTo>
                  <a:pt x="65138" y="296328"/>
                </a:lnTo>
                <a:close/>
              </a:path>
              <a:path extrusionOk="0" h="342900" w="760729">
                <a:moveTo>
                  <a:pt x="74792" y="318679"/>
                </a:moveTo>
                <a:lnTo>
                  <a:pt x="63118" y="323723"/>
                </a:lnTo>
                <a:lnTo>
                  <a:pt x="76971" y="323723"/>
                </a:lnTo>
                <a:lnTo>
                  <a:pt x="74792" y="318679"/>
                </a:lnTo>
                <a:close/>
              </a:path>
              <a:path extrusionOk="0" h="342900" w="760729">
                <a:moveTo>
                  <a:pt x="750951" y="0"/>
                </a:moveTo>
                <a:lnTo>
                  <a:pt x="65138" y="296328"/>
                </a:lnTo>
                <a:lnTo>
                  <a:pt x="74792" y="318679"/>
                </a:lnTo>
                <a:lnTo>
                  <a:pt x="760602" y="22351"/>
                </a:lnTo>
                <a:lnTo>
                  <a:pt x="75095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17674" y="971752"/>
            <a:ext cx="220345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2: FeeCategory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232674" y="953893"/>
            <a:ext cx="6425801" cy="286385"/>
          </a:xfrm>
          <a:custGeom>
            <a:rect b="b" l="l" r="r" t="t"/>
            <a:pathLst>
              <a:path extrusionOk="0" h="429894" w="6469380">
                <a:moveTo>
                  <a:pt x="6395084" y="353313"/>
                </a:moveTo>
                <a:lnTo>
                  <a:pt x="6393570" y="379231"/>
                </a:lnTo>
                <a:lnTo>
                  <a:pt x="6406260" y="379983"/>
                </a:lnTo>
                <a:lnTo>
                  <a:pt x="6404864" y="404240"/>
                </a:lnTo>
                <a:lnTo>
                  <a:pt x="6392109" y="404240"/>
                </a:lnTo>
                <a:lnTo>
                  <a:pt x="6390640" y="429386"/>
                </a:lnTo>
                <a:lnTo>
                  <a:pt x="6449313" y="404240"/>
                </a:lnTo>
                <a:lnTo>
                  <a:pt x="6404864" y="404240"/>
                </a:lnTo>
                <a:lnTo>
                  <a:pt x="6392153" y="403487"/>
                </a:lnTo>
                <a:lnTo>
                  <a:pt x="6451072" y="403487"/>
                </a:lnTo>
                <a:lnTo>
                  <a:pt x="6468872" y="395858"/>
                </a:lnTo>
                <a:lnTo>
                  <a:pt x="6395084" y="353313"/>
                </a:lnTo>
                <a:close/>
              </a:path>
              <a:path extrusionOk="0" h="429894" w="6469380">
                <a:moveTo>
                  <a:pt x="6393570" y="379231"/>
                </a:moveTo>
                <a:lnTo>
                  <a:pt x="6392153" y="403487"/>
                </a:lnTo>
                <a:lnTo>
                  <a:pt x="6404864" y="404240"/>
                </a:lnTo>
                <a:lnTo>
                  <a:pt x="6406260" y="379983"/>
                </a:lnTo>
                <a:lnTo>
                  <a:pt x="6393570" y="379231"/>
                </a:lnTo>
                <a:close/>
              </a:path>
              <a:path extrusionOk="0" h="429894" w="6469380">
                <a:moveTo>
                  <a:pt x="1524" y="0"/>
                </a:moveTo>
                <a:lnTo>
                  <a:pt x="0" y="24383"/>
                </a:lnTo>
                <a:lnTo>
                  <a:pt x="6392153" y="403487"/>
                </a:lnTo>
                <a:lnTo>
                  <a:pt x="6393570" y="379231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3803" y="68453"/>
            <a:ext cx="1878042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4579225" y="38766"/>
            <a:ext cx="265422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1: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-302303">
            <a:off x="5341612" y="1878705"/>
            <a:ext cx="1378230" cy="311917"/>
          </a:xfrm>
          <a:custGeom>
            <a:rect b="b" l="l" r="r" t="t"/>
            <a:pathLst>
              <a:path extrusionOk="0" h="567689" w="1383029">
                <a:moveTo>
                  <a:pt x="56641" y="496950"/>
                </a:moveTo>
                <a:lnTo>
                  <a:pt x="0" y="560577"/>
                </a:lnTo>
                <a:lnTo>
                  <a:pt x="84836" y="567689"/>
                </a:lnTo>
                <a:lnTo>
                  <a:pt x="77142" y="548386"/>
                </a:lnTo>
                <a:lnTo>
                  <a:pt x="63500" y="548386"/>
                </a:lnTo>
                <a:lnTo>
                  <a:pt x="54483" y="525779"/>
                </a:lnTo>
                <a:lnTo>
                  <a:pt x="66261" y="521085"/>
                </a:lnTo>
                <a:lnTo>
                  <a:pt x="56641" y="496950"/>
                </a:lnTo>
                <a:close/>
              </a:path>
              <a:path extrusionOk="0" h="567689" w="1383029">
                <a:moveTo>
                  <a:pt x="66261" y="521085"/>
                </a:moveTo>
                <a:lnTo>
                  <a:pt x="54483" y="525779"/>
                </a:lnTo>
                <a:lnTo>
                  <a:pt x="63500" y="548386"/>
                </a:lnTo>
                <a:lnTo>
                  <a:pt x="75272" y="543694"/>
                </a:lnTo>
                <a:lnTo>
                  <a:pt x="66261" y="521085"/>
                </a:lnTo>
                <a:close/>
              </a:path>
              <a:path extrusionOk="0" h="567689" w="1383029">
                <a:moveTo>
                  <a:pt x="75272" y="543694"/>
                </a:moveTo>
                <a:lnTo>
                  <a:pt x="63500" y="548386"/>
                </a:lnTo>
                <a:lnTo>
                  <a:pt x="77142" y="548386"/>
                </a:lnTo>
                <a:lnTo>
                  <a:pt x="75272" y="543694"/>
                </a:lnTo>
                <a:close/>
              </a:path>
              <a:path extrusionOk="0" h="567689" w="1383029">
                <a:moveTo>
                  <a:pt x="1373759" y="0"/>
                </a:moveTo>
                <a:lnTo>
                  <a:pt x="66261" y="521085"/>
                </a:lnTo>
                <a:lnTo>
                  <a:pt x="75272" y="543694"/>
                </a:lnTo>
                <a:lnTo>
                  <a:pt x="1382776" y="22605"/>
                </a:lnTo>
                <a:lnTo>
                  <a:pt x="137375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84269" y="1913623"/>
            <a:ext cx="851113" cy="289823"/>
          </a:xfrm>
          <a:custGeom>
            <a:rect b="b" l="l" r="r" t="t"/>
            <a:pathLst>
              <a:path extrusionOk="0" h="487680" w="866775">
                <a:moveTo>
                  <a:pt x="793792" y="461350"/>
                </a:moveTo>
                <a:lnTo>
                  <a:pt x="781240" y="483996"/>
                </a:lnTo>
                <a:lnTo>
                  <a:pt x="866330" y="487679"/>
                </a:lnTo>
                <a:lnTo>
                  <a:pt x="852516" y="467487"/>
                </a:lnTo>
                <a:lnTo>
                  <a:pt x="804862" y="467487"/>
                </a:lnTo>
                <a:lnTo>
                  <a:pt x="793792" y="461350"/>
                </a:lnTo>
                <a:close/>
              </a:path>
              <a:path extrusionOk="0" h="487680" w="866775">
                <a:moveTo>
                  <a:pt x="805644" y="439968"/>
                </a:moveTo>
                <a:lnTo>
                  <a:pt x="793792" y="461350"/>
                </a:lnTo>
                <a:lnTo>
                  <a:pt x="804862" y="467487"/>
                </a:lnTo>
                <a:lnTo>
                  <a:pt x="816800" y="446150"/>
                </a:lnTo>
                <a:lnTo>
                  <a:pt x="805644" y="439968"/>
                </a:lnTo>
                <a:close/>
              </a:path>
              <a:path extrusionOk="0" h="487680" w="866775">
                <a:moveTo>
                  <a:pt x="818197" y="417321"/>
                </a:moveTo>
                <a:lnTo>
                  <a:pt x="805644" y="439968"/>
                </a:lnTo>
                <a:lnTo>
                  <a:pt x="816800" y="446150"/>
                </a:lnTo>
                <a:lnTo>
                  <a:pt x="804862" y="467487"/>
                </a:lnTo>
                <a:lnTo>
                  <a:pt x="852516" y="467487"/>
                </a:lnTo>
                <a:lnTo>
                  <a:pt x="818197" y="417321"/>
                </a:lnTo>
                <a:close/>
              </a:path>
              <a:path extrusionOk="0" h="487680" w="866775">
                <a:moveTo>
                  <a:pt x="11811" y="0"/>
                </a:moveTo>
                <a:lnTo>
                  <a:pt x="0" y="21335"/>
                </a:lnTo>
                <a:lnTo>
                  <a:pt x="793792" y="461350"/>
                </a:lnTo>
                <a:lnTo>
                  <a:pt x="805644" y="439968"/>
                </a:lnTo>
                <a:lnTo>
                  <a:pt x="1181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738513" y="879566"/>
            <a:ext cx="4053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232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3 :  feecollectiontype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5"/>
          <p:cNvGraphicFramePr/>
          <p:nvPr/>
        </p:nvGraphicFramePr>
        <p:xfrm>
          <a:off x="325899" y="2247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743150"/>
                <a:gridCol w="1741825"/>
                <a:gridCol w="1460425"/>
                <a:gridCol w="1767950"/>
                <a:gridCol w="600500"/>
                <a:gridCol w="1280900"/>
                <a:gridCol w="2126775"/>
                <a:gridCol w="1726900"/>
              </a:tblGrid>
              <a:tr h="5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id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Fee_category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F_name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Collection_id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Br_id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Seq_id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Fee_type_ledger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Fee_headtype</a:t>
                      </a:r>
                      <a:endParaRPr sz="1800"/>
                    </a:p>
                  </a:txBody>
                  <a:tcPr marT="44375" marB="44375" marR="93275" marL="93275"/>
                </a:tc>
              </a:tr>
              <a:tr h="29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Tuition fee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Tuition fee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</a:tr>
              <a:tr h="29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 fee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 fee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4375" marB="44375" marR="93275" marL="93275"/>
                </a:tc>
              </a:tr>
              <a:tr h="29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Hostel fee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Hostel Fee</a:t>
                      </a:r>
                      <a:endParaRPr/>
                    </a:p>
                  </a:txBody>
                  <a:tcPr marT="44375" marB="44375" marR="93275" marL="93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4375" marB="44375" marR="93275" marL="93275"/>
                </a:tc>
              </a:tr>
            </a:tbl>
          </a:graphicData>
        </a:graphic>
      </p:graphicFrame>
      <p:sp>
        <p:nvSpPr>
          <p:cNvPr id="120" name="Google Shape;120;p5"/>
          <p:cNvSpPr/>
          <p:nvPr/>
        </p:nvSpPr>
        <p:spPr>
          <a:xfrm>
            <a:off x="369933" y="2921621"/>
            <a:ext cx="247015" cy="990600"/>
          </a:xfrm>
          <a:custGeom>
            <a:rect b="b" l="l" r="r" t="t"/>
            <a:pathLst>
              <a:path extrusionOk="0" h="990600" w="247015">
                <a:moveTo>
                  <a:pt x="0" y="990600"/>
                </a:moveTo>
                <a:lnTo>
                  <a:pt x="246887" y="990600"/>
                </a:lnTo>
                <a:lnTo>
                  <a:pt x="246887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cap="flat" cmpd="sng" w="243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99" y="129933"/>
            <a:ext cx="771996" cy="7719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807776" y="1967446"/>
            <a:ext cx="181140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88" l="-34481" r="-310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1450884" y="1928719"/>
            <a:ext cx="66215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200619" y="1928718"/>
            <a:ext cx="3341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4603926" y="1928718"/>
            <a:ext cx="38345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121698" y="1943642"/>
            <a:ext cx="368708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6844635" y="1934870"/>
            <a:ext cx="49804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8542574" y="1928722"/>
            <a:ext cx="498043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0296635" y="1943009"/>
            <a:ext cx="498043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4038252" y="290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1938500"/>
                <a:gridCol w="1938500"/>
              </a:tblGrid>
              <a:tr h="21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Branch 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6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School of Engineering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1" name="Google Shape;131;p5"/>
          <p:cNvGraphicFramePr/>
          <p:nvPr/>
        </p:nvGraphicFramePr>
        <p:xfrm>
          <a:off x="326933" y="1222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1349175"/>
                <a:gridCol w="1349175"/>
                <a:gridCol w="1349175"/>
              </a:tblGrid>
              <a:tr h="30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Fee_category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Br_id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General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2" name="Google Shape;132;p5"/>
          <p:cNvGraphicFramePr/>
          <p:nvPr/>
        </p:nvGraphicFramePr>
        <p:xfrm>
          <a:off x="6490405" y="1253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1320975"/>
                <a:gridCol w="1320975"/>
                <a:gridCol w="1320975"/>
                <a:gridCol w="1320975"/>
              </a:tblGrid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Id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Collection_head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Collection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-desc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Br_id</a:t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23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1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Academic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Academic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/>
                        <a:t>1</a:t>
                      </a:r>
                      <a:endParaRPr sz="10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498248" y="564512"/>
            <a:ext cx="217910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5 : entrymode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8059" y="68453"/>
            <a:ext cx="1878042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7945742" y="507361"/>
            <a:ext cx="217910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6 : Module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498247" y="93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956225"/>
                <a:gridCol w="3204600"/>
                <a:gridCol w="1240975"/>
                <a:gridCol w="1524000"/>
              </a:tblGrid>
              <a:tr h="36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Entry_modename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crdr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entrymodeno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DUE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REVDUE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SCHOLARSHIPREV/REVCONCESSION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CONCESSION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RCPT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REVRCPT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JV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REVJV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PMT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REVPMT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Fundtransfer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+ ve and -ve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2" name="Google Shape;142;p6"/>
          <p:cNvGraphicFramePr/>
          <p:nvPr/>
        </p:nvGraphicFramePr>
        <p:xfrm>
          <a:off x="7945742" y="935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1951025"/>
                <a:gridCol w="1219200"/>
              </a:tblGrid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Module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Module 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academic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academicmisc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hostel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hostelmisc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transportmisc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2365" y="5370519"/>
            <a:ext cx="867228" cy="8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498246" y="6233166"/>
            <a:ext cx="7259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NOTE :  ENTRY MODE &amp; MODULE TABLES will remain static as provided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7"/>
          <p:cNvGraphicFramePr/>
          <p:nvPr/>
        </p:nvGraphicFramePr>
        <p:xfrm>
          <a:off x="361194" y="868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{7C8751F8-C049-42EE-A0A8-6581A74F102E}</a:tableStyleId>
              </a:tblPr>
              <a:tblGrid>
                <a:gridCol w="1824075"/>
                <a:gridCol w="1255375"/>
                <a:gridCol w="1394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Entry Mode Name/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Vochure type (Column F)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crdr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entrymode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DUE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REVDUE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SCHOLARSHIPREV/REVCONCESSION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CONCESSION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RCPT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REVRCPT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JV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REVJV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PMT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REVPMT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Fundtransfer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+ ve and -ve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1" name="Google Shape;151;p7"/>
          <p:cNvGraphicFramePr/>
          <p:nvPr/>
        </p:nvGraphicFramePr>
        <p:xfrm>
          <a:off x="5059329" y="1136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{7C8751F8-C049-42EE-A0A8-6581A74F102E}</a:tableStyleId>
              </a:tblPr>
              <a:tblGrid>
                <a:gridCol w="1099100"/>
                <a:gridCol w="2024675"/>
                <a:gridCol w="1472350"/>
                <a:gridCol w="2154275"/>
              </a:tblGrid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CSV Column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CSV (R-Z)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Adjusted Receipt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Additional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Due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Writeoff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Scholarship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Type of concession =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Reverse concession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Concession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IN" sz="1600">
                          <a:solidFill>
                            <a:srgbClr val="FF0000"/>
                          </a:solidFill>
                        </a:rPr>
                        <a:t>Type of concession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Paid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Paid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Adjusted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Adjusted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Refund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NULL its 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NOT NULL reflects 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Refund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B050"/>
                          </a:solidFill>
                        </a:rPr>
                        <a:t>Fund transfer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2" name="Google Shape;152;p7"/>
          <p:cNvSpPr/>
          <p:nvPr/>
        </p:nvSpPr>
        <p:spPr>
          <a:xfrm>
            <a:off x="5595257" y="119743"/>
            <a:ext cx="293914" cy="27214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5606142" y="564041"/>
            <a:ext cx="293914" cy="27214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5856516" y="108632"/>
            <a:ext cx="3332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Stored in financial_trans DB Table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5900056" y="515446"/>
            <a:ext cx="4216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Stored in common_fee_collection DB Table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901" y="190923"/>
            <a:ext cx="775732" cy="77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8"/>
          <p:cNvGraphicFramePr/>
          <p:nvPr/>
        </p:nvGraphicFramePr>
        <p:xfrm>
          <a:off x="100013" y="1273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814375"/>
                <a:gridCol w="942550"/>
                <a:gridCol w="900550"/>
                <a:gridCol w="900550"/>
                <a:gridCol w="1197875"/>
                <a:gridCol w="566300"/>
                <a:gridCol w="1304025"/>
                <a:gridCol w="1182050"/>
                <a:gridCol w="797700"/>
                <a:gridCol w="1247975"/>
                <a:gridCol w="600575"/>
                <a:gridCol w="1479375"/>
              </a:tblGrid>
              <a:tr h="6400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modul</a:t>
                      </a:r>
                      <a:endParaRPr sz="180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transid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admno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amount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crd</a:t>
                      </a:r>
                      <a:endParaRPr sz="180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tranDate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acadYear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Entry</a:t>
                      </a:r>
                      <a:endParaRPr sz="180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mode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voucherno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brid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Type of</a:t>
                      </a:r>
                      <a:endParaRPr sz="1800"/>
                    </a:p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concession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</a:tr>
              <a:tr h="118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25202</a:t>
                      </a:r>
                      <a:endParaRPr sz="180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73633</a:t>
                      </a:r>
                      <a:endParaRPr sz="180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92075" marR="18796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11CET  BT101  146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9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138000.0</a:t>
                      </a:r>
                      <a:endParaRPr/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14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01-08-2011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2011-</a:t>
                      </a:r>
                      <a:endParaRPr sz="180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2012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576499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1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980" marR="1790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Either 1 or 2  based on  entry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</a:tr>
            </a:tbl>
          </a:graphicData>
        </a:graphic>
      </p:graphicFrame>
      <p:sp>
        <p:nvSpPr>
          <p:cNvPr id="162" name="Google Shape;162;p8"/>
          <p:cNvSpPr txBox="1"/>
          <p:nvPr/>
        </p:nvSpPr>
        <p:spPr>
          <a:xfrm>
            <a:off x="330168" y="888736"/>
            <a:ext cx="424206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7 : Financial_trans (Parent Table)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4599414" y="5021071"/>
            <a:ext cx="10255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DB Table: F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623324" y="5021071"/>
            <a:ext cx="89979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inancial_t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522847" y="5021071"/>
            <a:ext cx="53467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ran_d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7055727" y="5021071"/>
            <a:ext cx="74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etails (C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804615" y="5021071"/>
            <a:ext cx="95376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hild Table)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68" name="Google Shape;168;p8"/>
          <p:cNvGraphicFramePr/>
          <p:nvPr/>
        </p:nvGraphicFramePr>
        <p:xfrm>
          <a:off x="330176" y="47494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{CC450602-0F28-4CF3-B955-C515DC2DB815}</a:tableStyleId>
              </a:tblPr>
              <a:tblGrid>
                <a:gridCol w="1155075"/>
                <a:gridCol w="1674500"/>
                <a:gridCol w="1208400"/>
                <a:gridCol w="1188075"/>
                <a:gridCol w="913775"/>
                <a:gridCol w="621025"/>
                <a:gridCol w="675000"/>
                <a:gridCol w="1711325"/>
              </a:tblGrid>
              <a:tr h="566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financialTranId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moduleId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81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amount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headId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crdr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</a:rPr>
                        <a:t>brid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</a:rPr>
                        <a:t>head_name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</a:tr>
              <a:tr h="360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656280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252026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81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128000.00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Tution Fee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</a:tr>
              <a:tr h="360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656281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252026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81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10000.00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Security Fee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/>
                </a:tc>
              </a:tr>
            </a:tbl>
          </a:graphicData>
        </a:graphic>
      </p:graphicFrame>
      <p:sp>
        <p:nvSpPr>
          <p:cNvPr id="169" name="Google Shape;169;p8"/>
          <p:cNvSpPr/>
          <p:nvPr/>
        </p:nvSpPr>
        <p:spPr>
          <a:xfrm>
            <a:off x="605253" y="3008183"/>
            <a:ext cx="1845945" cy="1400175"/>
          </a:xfrm>
          <a:custGeom>
            <a:rect b="b" l="l" r="r" t="t"/>
            <a:pathLst>
              <a:path extrusionOk="0" h="1400175" w="1845945">
                <a:moveTo>
                  <a:pt x="1777357" y="1363793"/>
                </a:moveTo>
                <a:lnTo>
                  <a:pt x="1761731" y="1384427"/>
                </a:lnTo>
                <a:lnTo>
                  <a:pt x="1845424" y="1400048"/>
                </a:lnTo>
                <a:lnTo>
                  <a:pt x="1831303" y="1371473"/>
                </a:lnTo>
                <a:lnTo>
                  <a:pt x="1787512" y="1371473"/>
                </a:lnTo>
                <a:lnTo>
                  <a:pt x="1777357" y="1363793"/>
                </a:lnTo>
                <a:close/>
              </a:path>
              <a:path extrusionOk="0" h="1400175" w="1845945">
                <a:moveTo>
                  <a:pt x="1792079" y="1344353"/>
                </a:moveTo>
                <a:lnTo>
                  <a:pt x="1777357" y="1363793"/>
                </a:lnTo>
                <a:lnTo>
                  <a:pt x="1787512" y="1371473"/>
                </a:lnTo>
                <a:lnTo>
                  <a:pt x="1802244" y="1352042"/>
                </a:lnTo>
                <a:lnTo>
                  <a:pt x="1792079" y="1344353"/>
                </a:lnTo>
                <a:close/>
              </a:path>
              <a:path extrusionOk="0" h="1400175" w="1845945">
                <a:moveTo>
                  <a:pt x="1807705" y="1323720"/>
                </a:moveTo>
                <a:lnTo>
                  <a:pt x="1792079" y="1344353"/>
                </a:lnTo>
                <a:lnTo>
                  <a:pt x="1802244" y="1352042"/>
                </a:lnTo>
                <a:lnTo>
                  <a:pt x="1787512" y="1371473"/>
                </a:lnTo>
                <a:lnTo>
                  <a:pt x="1831303" y="1371473"/>
                </a:lnTo>
                <a:lnTo>
                  <a:pt x="1807705" y="1323720"/>
                </a:lnTo>
                <a:close/>
              </a:path>
              <a:path extrusionOk="0" h="1400175" w="1845945">
                <a:moveTo>
                  <a:pt x="14706" y="0"/>
                </a:moveTo>
                <a:lnTo>
                  <a:pt x="0" y="19558"/>
                </a:lnTo>
                <a:lnTo>
                  <a:pt x="1777357" y="1363793"/>
                </a:lnTo>
                <a:lnTo>
                  <a:pt x="1792079" y="1344353"/>
                </a:lnTo>
                <a:lnTo>
                  <a:pt x="1470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3965804" y="3008630"/>
            <a:ext cx="1212850" cy="1287145"/>
          </a:xfrm>
          <a:custGeom>
            <a:rect b="b" l="l" r="r" t="t"/>
            <a:pathLst>
              <a:path extrusionOk="0" h="1287145" w="1212850">
                <a:moveTo>
                  <a:pt x="1151450" y="1239557"/>
                </a:moveTo>
                <a:lnTo>
                  <a:pt x="1132586" y="1257300"/>
                </a:lnTo>
                <a:lnTo>
                  <a:pt x="1212596" y="1286637"/>
                </a:lnTo>
                <a:lnTo>
                  <a:pt x="1201218" y="1248791"/>
                </a:lnTo>
                <a:lnTo>
                  <a:pt x="1160145" y="1248791"/>
                </a:lnTo>
                <a:lnTo>
                  <a:pt x="1151450" y="1239557"/>
                </a:lnTo>
                <a:close/>
              </a:path>
              <a:path extrusionOk="0" h="1287145" w="1212850">
                <a:moveTo>
                  <a:pt x="1169251" y="1222816"/>
                </a:moveTo>
                <a:lnTo>
                  <a:pt x="1151450" y="1239557"/>
                </a:lnTo>
                <a:lnTo>
                  <a:pt x="1160145" y="1248791"/>
                </a:lnTo>
                <a:lnTo>
                  <a:pt x="1177925" y="1232027"/>
                </a:lnTo>
                <a:lnTo>
                  <a:pt x="1169251" y="1222816"/>
                </a:lnTo>
                <a:close/>
              </a:path>
              <a:path extrusionOk="0" h="1287145" w="1212850">
                <a:moveTo>
                  <a:pt x="1188085" y="1205103"/>
                </a:moveTo>
                <a:lnTo>
                  <a:pt x="1169251" y="1222816"/>
                </a:lnTo>
                <a:lnTo>
                  <a:pt x="1177925" y="1232027"/>
                </a:lnTo>
                <a:lnTo>
                  <a:pt x="1160145" y="1248791"/>
                </a:lnTo>
                <a:lnTo>
                  <a:pt x="1201218" y="1248791"/>
                </a:lnTo>
                <a:lnTo>
                  <a:pt x="1188085" y="1205103"/>
                </a:lnTo>
                <a:close/>
              </a:path>
              <a:path extrusionOk="0" h="1287145" w="1212850">
                <a:moveTo>
                  <a:pt x="17780" y="0"/>
                </a:moveTo>
                <a:lnTo>
                  <a:pt x="0" y="16764"/>
                </a:lnTo>
                <a:lnTo>
                  <a:pt x="1151450" y="1239557"/>
                </a:lnTo>
                <a:lnTo>
                  <a:pt x="1169251" y="1222816"/>
                </a:lnTo>
                <a:lnTo>
                  <a:pt x="1778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55935" y="0"/>
            <a:ext cx="1878042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3599703" y="4219763"/>
            <a:ext cx="8592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headid </a:t>
            </a: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is id of feetypes table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934387" y="3133596"/>
            <a:ext cx="44672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Type of concession is 1 for concession and 2 for  scholarship and for remaining all it is null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443670" y="646588"/>
            <a:ext cx="7434563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Consider </a:t>
            </a:r>
            <a:r>
              <a:rPr b="1" lang="en-I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due,concession,scholarship,writeoff,revconcession/revscholarship</a:t>
            </a: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433" y="5783364"/>
            <a:ext cx="984885" cy="98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4611233" y="2869674"/>
            <a:ext cx="73404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transid </a:t>
            </a:r>
            <a:r>
              <a:rPr lang="en-IN" sz="14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is unique random number for each transaction</a:t>
            </a:r>
            <a:endParaRPr/>
          </a:p>
          <a:p>
            <a:pPr indent="0" lvl="0" marL="12700" marR="0" rtl="0" algn="r">
              <a:spcBef>
                <a:spcPts val="1125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Moduleid</a:t>
            </a:r>
            <a:r>
              <a:rPr lang="en-IN" sz="14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  will get from module table.</a:t>
            </a:r>
            <a:endParaRPr/>
          </a:p>
          <a:p>
            <a:pPr indent="0" lvl="0" marL="12700" marR="0" rtl="0" algn="r">
              <a:spcBef>
                <a:spcPts val="1125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Crdr &amp; entry mode</a:t>
            </a:r>
            <a:r>
              <a:rPr lang="en-IN" sz="14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 will get from entry mode table</a:t>
            </a:r>
            <a:endParaRPr/>
          </a:p>
          <a:p>
            <a:pPr indent="0" lvl="0" marL="12700" marR="0" rtl="0" algn="l">
              <a:spcBef>
                <a:spcPts val="11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6F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-113260" y="4305453"/>
            <a:ext cx="61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06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DB Table 8 : Financial_transdetail (Child Table)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9"/>
          <p:cNvGraphicFramePr/>
          <p:nvPr/>
        </p:nvGraphicFramePr>
        <p:xfrm>
          <a:off x="564769" y="78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{FB1FF709-28EA-4406-918B-E0D1A5F43CF9}</a:tableStyleId>
              </a:tblPr>
              <a:tblGrid>
                <a:gridCol w="885825"/>
                <a:gridCol w="1109975"/>
                <a:gridCol w="902975"/>
                <a:gridCol w="1523375"/>
                <a:gridCol w="1370975"/>
                <a:gridCol w="1087750"/>
                <a:gridCol w="608975"/>
                <a:gridCol w="1727200"/>
                <a:gridCol w="1581150"/>
              </a:tblGrid>
              <a:tr h="4584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moduleId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transId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admno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rollno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amount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brId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acadamicYear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financialYear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7475" marB="0" marR="0" marL="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534873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668214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20GCFC10300</a:t>
                      </a:r>
                      <a:endParaRPr sz="1800"/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275" marB="0" marR="0" marL="0"/>
                </a:tc>
                <a:tc>
                  <a:txBody>
                    <a:bodyPr/>
                    <a:lstStyle/>
                    <a:p>
                      <a:pPr indent="0" lvl="0" marL="92710" marR="1422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3171T020C  UGCFC101N  003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97000.00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2016-2017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/>
                    </a:p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2016-2017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/>
                </a:tc>
              </a:tr>
            </a:tbl>
          </a:graphicData>
        </a:graphic>
      </p:graphicFrame>
      <p:graphicFrame>
        <p:nvGraphicFramePr>
          <p:cNvPr id="183" name="Google Shape;183;p9"/>
          <p:cNvGraphicFramePr/>
          <p:nvPr/>
        </p:nvGraphicFramePr>
        <p:xfrm>
          <a:off x="577169" y="2698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{FB1FF709-28EA-4406-918B-E0D1A5F43CF9}</a:tableStyleId>
              </a:tblPr>
              <a:tblGrid>
                <a:gridCol w="2664450"/>
                <a:gridCol w="2243450"/>
                <a:gridCol w="1085225"/>
                <a:gridCol w="1641475"/>
              </a:tblGrid>
              <a:tr h="8278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displayReceiptNo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Entrymode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  <a:tc>
                  <a:txBody>
                    <a:bodyPr/>
                    <a:lstStyle/>
                    <a:p>
                      <a:pPr indent="0" lvl="0" marL="92710" marR="5403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Paid  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inactive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</a:tr>
              <a:tr h="11049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2020-2021/AIE/C13/2169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12065" marR="0" rtl="0" algn="l">
                        <a:lnSpc>
                          <a:spcPct val="100000"/>
                        </a:lnSpc>
                        <a:spcBef>
                          <a:spcPts val="1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28-08-2020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890" marR="89535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Either 0/1 based  on entry and rev  entry</a:t>
                      </a:r>
                      <a:endParaRPr sz="1800"/>
                    </a:p>
                    <a:p>
                      <a:pPr indent="0" lvl="0" marL="8890" marR="0" rtl="0" algn="l">
                        <a:lnSpc>
                          <a:spcPct val="116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respectively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/>
                </a:tc>
              </a:tr>
            </a:tbl>
          </a:graphicData>
        </a:graphic>
      </p:graphicFrame>
      <p:sp>
        <p:nvSpPr>
          <p:cNvPr id="184" name="Google Shape;184;p9"/>
          <p:cNvSpPr txBox="1"/>
          <p:nvPr/>
        </p:nvSpPr>
        <p:spPr>
          <a:xfrm>
            <a:off x="620063" y="331470"/>
            <a:ext cx="5073165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Calibri"/>
              <a:buNone/>
            </a:pPr>
            <a:r>
              <a:rPr b="0" i="0" lang="en-IN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DB Table 9 : Common_fee_collection (Parent Table)</a:t>
            </a:r>
            <a:endParaRPr/>
          </a:p>
        </p:txBody>
      </p:sp>
      <p:graphicFrame>
        <p:nvGraphicFramePr>
          <p:cNvPr id="185" name="Google Shape;185;p9"/>
          <p:cNvGraphicFramePr/>
          <p:nvPr/>
        </p:nvGraphicFramePr>
        <p:xfrm>
          <a:off x="564766" y="570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{4D094D98-7D9B-4C90-8D24-9BE64D5A7BB8}</a:tableStyleId>
              </a:tblPr>
              <a:tblGrid>
                <a:gridCol w="995050"/>
                <a:gridCol w="1121400"/>
                <a:gridCol w="1133525"/>
                <a:gridCol w="605800"/>
                <a:gridCol w="382850"/>
                <a:gridCol w="1458600"/>
                <a:gridCol w="620400"/>
                <a:gridCol w="1251575"/>
              </a:tblGrid>
              <a:tr h="1000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moduleId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</a:rPr>
                        <a:t>receiptId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 gridSpan="2"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sng">
                          <a:solidFill>
                            <a:schemeClr val="lt1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headId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headName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brid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amount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1086394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534873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Tution Fee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87000.00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1086395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534873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 Fee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/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10000.00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/>
                </a:tc>
              </a:tr>
            </a:tbl>
          </a:graphicData>
        </a:graphic>
      </p:graphicFrame>
      <p:sp>
        <p:nvSpPr>
          <p:cNvPr id="186" name="Google Shape;186;p9"/>
          <p:cNvSpPr/>
          <p:nvPr/>
        </p:nvSpPr>
        <p:spPr>
          <a:xfrm flipH="1" rot="-2868184">
            <a:off x="6522090" y="2184220"/>
            <a:ext cx="1594439" cy="2213643"/>
          </a:xfrm>
          <a:custGeom>
            <a:rect b="b" l="l" r="r" t="t"/>
            <a:pathLst>
              <a:path extrusionOk="0" h="2548890" w="1882775">
                <a:moveTo>
                  <a:pt x="1827138" y="2494458"/>
                </a:moveTo>
                <a:lnTo>
                  <a:pt x="1806359" y="2509774"/>
                </a:lnTo>
                <a:lnTo>
                  <a:pt x="1882178" y="2548509"/>
                </a:lnTo>
                <a:lnTo>
                  <a:pt x="1874621" y="2504694"/>
                </a:lnTo>
                <a:lnTo>
                  <a:pt x="1834680" y="2504694"/>
                </a:lnTo>
                <a:lnTo>
                  <a:pt x="1827138" y="2494458"/>
                </a:lnTo>
                <a:close/>
              </a:path>
              <a:path extrusionOk="0" h="2548890" w="1882775">
                <a:moveTo>
                  <a:pt x="1846808" y="2479960"/>
                </a:moveTo>
                <a:lnTo>
                  <a:pt x="1827138" y="2494458"/>
                </a:lnTo>
                <a:lnTo>
                  <a:pt x="1834680" y="2504694"/>
                </a:lnTo>
                <a:lnTo>
                  <a:pt x="1854365" y="2490216"/>
                </a:lnTo>
                <a:lnTo>
                  <a:pt x="1846808" y="2479960"/>
                </a:lnTo>
                <a:close/>
              </a:path>
              <a:path extrusionOk="0" h="2548890" w="1882775">
                <a:moveTo>
                  <a:pt x="1867700" y="2464562"/>
                </a:moveTo>
                <a:lnTo>
                  <a:pt x="1846808" y="2479960"/>
                </a:lnTo>
                <a:lnTo>
                  <a:pt x="1854365" y="2490216"/>
                </a:lnTo>
                <a:lnTo>
                  <a:pt x="1834680" y="2504694"/>
                </a:lnTo>
                <a:lnTo>
                  <a:pt x="1874621" y="2504694"/>
                </a:lnTo>
                <a:lnTo>
                  <a:pt x="1867700" y="2464562"/>
                </a:lnTo>
                <a:close/>
              </a:path>
              <a:path extrusionOk="0" h="2548890" w="1882775">
                <a:moveTo>
                  <a:pt x="19634" y="0"/>
                </a:moveTo>
                <a:lnTo>
                  <a:pt x="0" y="14477"/>
                </a:lnTo>
                <a:lnTo>
                  <a:pt x="1827138" y="2494458"/>
                </a:lnTo>
                <a:lnTo>
                  <a:pt x="1846808" y="2479960"/>
                </a:lnTo>
                <a:lnTo>
                  <a:pt x="1963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155935" y="0"/>
            <a:ext cx="1878042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/>
          <p:nvPr/>
        </p:nvSpPr>
        <p:spPr>
          <a:xfrm>
            <a:off x="1014414" y="1956998"/>
            <a:ext cx="2205760" cy="2827981"/>
          </a:xfrm>
          <a:custGeom>
            <a:rect b="b" l="l" r="r" t="t"/>
            <a:pathLst>
              <a:path extrusionOk="0" h="2548890" w="1882775">
                <a:moveTo>
                  <a:pt x="1827138" y="2494458"/>
                </a:moveTo>
                <a:lnTo>
                  <a:pt x="1806359" y="2509774"/>
                </a:lnTo>
                <a:lnTo>
                  <a:pt x="1882178" y="2548509"/>
                </a:lnTo>
                <a:lnTo>
                  <a:pt x="1874621" y="2504694"/>
                </a:lnTo>
                <a:lnTo>
                  <a:pt x="1834680" y="2504694"/>
                </a:lnTo>
                <a:lnTo>
                  <a:pt x="1827138" y="2494458"/>
                </a:lnTo>
                <a:close/>
              </a:path>
              <a:path extrusionOk="0" h="2548890" w="1882775">
                <a:moveTo>
                  <a:pt x="1846808" y="2479960"/>
                </a:moveTo>
                <a:lnTo>
                  <a:pt x="1827138" y="2494458"/>
                </a:lnTo>
                <a:lnTo>
                  <a:pt x="1834680" y="2504694"/>
                </a:lnTo>
                <a:lnTo>
                  <a:pt x="1854365" y="2490216"/>
                </a:lnTo>
                <a:lnTo>
                  <a:pt x="1846808" y="2479960"/>
                </a:lnTo>
                <a:close/>
              </a:path>
              <a:path extrusionOk="0" h="2548890" w="1882775">
                <a:moveTo>
                  <a:pt x="1867700" y="2464562"/>
                </a:moveTo>
                <a:lnTo>
                  <a:pt x="1846808" y="2479960"/>
                </a:lnTo>
                <a:lnTo>
                  <a:pt x="1854365" y="2490216"/>
                </a:lnTo>
                <a:lnTo>
                  <a:pt x="1834680" y="2504694"/>
                </a:lnTo>
                <a:lnTo>
                  <a:pt x="1874621" y="2504694"/>
                </a:lnTo>
                <a:lnTo>
                  <a:pt x="1867700" y="2464562"/>
                </a:lnTo>
                <a:close/>
              </a:path>
              <a:path extrusionOk="0" h="2548890" w="1882775">
                <a:moveTo>
                  <a:pt x="19634" y="0"/>
                </a:moveTo>
                <a:lnTo>
                  <a:pt x="0" y="14477"/>
                </a:lnTo>
                <a:lnTo>
                  <a:pt x="1827138" y="2494458"/>
                </a:lnTo>
                <a:lnTo>
                  <a:pt x="1846808" y="2479960"/>
                </a:lnTo>
                <a:lnTo>
                  <a:pt x="1963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87755" y="2536960"/>
            <a:ext cx="3804235" cy="326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980706" y="5764947"/>
            <a:ext cx="938461" cy="93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564769" y="4215367"/>
            <a:ext cx="6093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6FC0"/>
                </a:solidFill>
                <a:latin typeface="Gill Sans"/>
                <a:ea typeface="Gill Sans"/>
                <a:cs typeface="Gill Sans"/>
                <a:sym typeface="Gill Sans"/>
              </a:rPr>
              <a:t>DB Table 10 : Common_fee_collection_headwise (Child Table)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2024-02-16T06:07:33Z</dcterms:created>
  <dc:creator>chandana p</dc:creator>
</cp:coreProperties>
</file>