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9" r:id="rId10"/>
    <p:sldId id="267" r:id="rId11"/>
    <p:sldId id="268" r:id="rId12"/>
    <p:sldId id="270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3" r:id="rId22"/>
    <p:sldId id="284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14A7-7ACB-468A-9AB3-7887C191737C}" type="datetimeFigureOut">
              <a:rPr lang="en-US" smtClean="0"/>
              <a:pPr/>
              <a:t>1/6/2021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1281-E1FC-4D73-96D9-E085539714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0"/>
            <a:ext cx="728667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PIG </a:t>
            </a:r>
            <a:r>
              <a:rPr lang="en-IN" sz="2000" b="1" dirty="0"/>
              <a:t>Running </a:t>
            </a:r>
            <a:r>
              <a:rPr lang="en-IN" sz="2000" b="1" dirty="0" smtClean="0"/>
              <a:t>Modes</a:t>
            </a:r>
          </a:p>
          <a:p>
            <a:endParaRPr lang="en-IN" sz="1000" b="1" dirty="0" smtClean="0"/>
          </a:p>
          <a:p>
            <a:r>
              <a:rPr lang="en-US" sz="2000" dirty="0" smtClean="0"/>
              <a:t>We can manually override the default mode is –x or –</a:t>
            </a:r>
            <a:r>
              <a:rPr lang="en-US" sz="2000" dirty="0" err="1" smtClean="0"/>
              <a:t>exectype</a:t>
            </a:r>
            <a:r>
              <a:rPr lang="en-US" sz="2000" dirty="0" smtClean="0"/>
              <a:t> options</a:t>
            </a:r>
          </a:p>
          <a:p>
            <a:endParaRPr lang="en-US" sz="2000" dirty="0" smtClean="0"/>
          </a:p>
          <a:p>
            <a:r>
              <a:rPr lang="en-US" sz="2000" dirty="0" smtClean="0"/>
              <a:t>$ pig –x local</a:t>
            </a:r>
          </a:p>
          <a:p>
            <a:r>
              <a:rPr lang="en-US" sz="2000" dirty="0" smtClean="0"/>
              <a:t>$pig –x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endParaRPr lang="en-US" sz="1000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Bulding</a:t>
            </a:r>
            <a:r>
              <a:rPr lang="en-US" sz="2000" b="1" dirty="0" smtClean="0"/>
              <a:t> blocks</a:t>
            </a:r>
          </a:p>
          <a:p>
            <a:endParaRPr lang="en-US" sz="2000" b="1" dirty="0" smtClean="0"/>
          </a:p>
          <a:p>
            <a:pPr>
              <a:buFontTx/>
              <a:buChar char="-"/>
            </a:pPr>
            <a:r>
              <a:rPr lang="en-US" sz="2000" dirty="0" smtClean="0"/>
              <a:t>Field – piece of data Ex: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Tuple</a:t>
            </a:r>
            <a:r>
              <a:rPr lang="en-US" sz="2000" dirty="0" smtClean="0"/>
              <a:t> – ordered set of fields represented with “(“ and “)”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Ex : (10.3, </a:t>
            </a:r>
            <a:r>
              <a:rPr lang="en-US" sz="2000" dirty="0" err="1" smtClean="0"/>
              <a:t>abc</a:t>
            </a:r>
            <a:r>
              <a:rPr lang="en-US" sz="2000" dirty="0" smtClean="0"/>
              <a:t>, 5)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Bag – collection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representd</a:t>
            </a:r>
            <a:r>
              <a:rPr lang="en-US" sz="2000" dirty="0" smtClean="0"/>
              <a:t> with “{“ and “}”</a:t>
            </a:r>
          </a:p>
          <a:p>
            <a:r>
              <a:rPr lang="en-US" sz="2000" dirty="0" smtClean="0"/>
              <a:t>              Ex: { (10.3, </a:t>
            </a:r>
            <a:r>
              <a:rPr lang="en-US" sz="2000" dirty="0" err="1" smtClean="0"/>
              <a:t>abc</a:t>
            </a:r>
            <a:r>
              <a:rPr lang="en-US" sz="2000" dirty="0" smtClean="0"/>
              <a:t>, 5), (def, 12,13.5) }</a:t>
            </a:r>
          </a:p>
          <a:p>
            <a:endParaRPr lang="en-IN" sz="1000" dirty="0"/>
          </a:p>
          <a:p>
            <a:r>
              <a:rPr lang="en-IN" sz="2000" b="1" dirty="0" smtClean="0"/>
              <a:t>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7086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Grouping data</a:t>
            </a:r>
          </a:p>
          <a:p>
            <a:endParaRPr lang="en-IN" b="1" dirty="0" smtClean="0"/>
          </a:p>
          <a:p>
            <a:r>
              <a:rPr lang="en-IN" dirty="0" smtClean="0"/>
              <a:t>grunt&gt; group1 = group data by age;</a:t>
            </a:r>
          </a:p>
          <a:p>
            <a:endParaRPr lang="en-IN" dirty="0" smtClean="0"/>
          </a:p>
          <a:p>
            <a:r>
              <a:rPr lang="en-IN" dirty="0" smtClean="0"/>
              <a:t>grunt&gt; describe group1;</a:t>
            </a:r>
          </a:p>
          <a:p>
            <a:r>
              <a:rPr lang="en-IN" dirty="0" smtClean="0"/>
              <a:t>	group1: {group: </a:t>
            </a:r>
            <a:r>
              <a:rPr lang="en-IN" dirty="0" err="1" smtClean="0"/>
              <a:t>int,data</a:t>
            </a:r>
            <a:r>
              <a:rPr lang="en-IN" dirty="0" smtClean="0"/>
              <a:t>: {(age: </a:t>
            </a:r>
            <a:r>
              <a:rPr lang="en-IN" dirty="0" err="1" smtClean="0"/>
              <a:t>int</a:t>
            </a:r>
            <a:r>
              <a:rPr lang="en-IN" dirty="0" smtClean="0"/>
              <a:t>)}}</a:t>
            </a:r>
          </a:p>
          <a:p>
            <a:endParaRPr lang="en-US" dirty="0" smtClean="0"/>
          </a:p>
          <a:p>
            <a:r>
              <a:rPr lang="en-IN" dirty="0" smtClean="0"/>
              <a:t>grunt&gt; dump group1;</a:t>
            </a:r>
          </a:p>
          <a:p>
            <a:endParaRPr lang="en-IN" dirty="0" smtClean="0"/>
          </a:p>
          <a:p>
            <a:r>
              <a:rPr lang="en-IN" dirty="0" smtClean="0"/>
              <a:t>(12,{(12)})</a:t>
            </a:r>
          </a:p>
          <a:p>
            <a:r>
              <a:rPr lang="en-IN" dirty="0" smtClean="0"/>
              <a:t>(19,{(19)})</a:t>
            </a:r>
          </a:p>
          <a:p>
            <a:r>
              <a:rPr lang="en-IN" dirty="0" smtClean="0"/>
              <a:t>(24,{(24),(24)})</a:t>
            </a:r>
          </a:p>
          <a:p>
            <a:r>
              <a:rPr lang="en-IN" dirty="0" smtClean="0"/>
              <a:t>(25,{(25)})</a:t>
            </a:r>
          </a:p>
          <a:p>
            <a:r>
              <a:rPr lang="en-IN" dirty="0" smtClean="0"/>
              <a:t>(27,{(27)})</a:t>
            </a:r>
          </a:p>
          <a:p>
            <a:r>
              <a:rPr lang="en-IN" dirty="0" smtClean="0"/>
              <a:t>(35,{(35),(35)})</a:t>
            </a:r>
          </a:p>
          <a:p>
            <a:r>
              <a:rPr lang="en-IN" dirty="0" smtClean="0"/>
              <a:t>(45,{(45)})</a:t>
            </a:r>
          </a:p>
          <a:p>
            <a:r>
              <a:rPr lang="en-IN" dirty="0" smtClean="0"/>
              <a:t>(55,{(55)})</a:t>
            </a:r>
          </a:p>
          <a:p>
            <a:r>
              <a:rPr lang="en-IN" dirty="0" smtClean="0"/>
              <a:t>(65,{(65)})</a:t>
            </a:r>
          </a:p>
          <a:p>
            <a:endParaRPr lang="en-IN" dirty="0" smtClean="0"/>
          </a:p>
          <a:p>
            <a:r>
              <a:rPr lang="en-IN" dirty="0" smtClean="0"/>
              <a:t>The data bag is grouped by ‘age’ therefore Group element contain unique values</a:t>
            </a:r>
          </a:p>
          <a:p>
            <a:r>
              <a:rPr lang="en-US" dirty="0" smtClean="0"/>
              <a:t> To see how pig transforms data</a:t>
            </a:r>
          </a:p>
          <a:p>
            <a:r>
              <a:rPr lang="en-IN" dirty="0" smtClean="0"/>
              <a:t>grunt &gt; ILLUSTRAGE group1;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394692"/>
            <a:ext cx="800105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FOREACH</a:t>
            </a:r>
          </a:p>
          <a:p>
            <a:r>
              <a:rPr lang="en-US" dirty="0" smtClean="0"/>
              <a:t> 	FOREACH&lt;bag&gt; GENERATE &lt;data&gt;</a:t>
            </a:r>
          </a:p>
          <a:p>
            <a:r>
              <a:rPr lang="en-US" dirty="0" smtClean="0"/>
              <a:t>Iterates over each element in the bag and produce  a result.</a:t>
            </a:r>
          </a:p>
          <a:p>
            <a:endParaRPr lang="en-US" dirty="0" smtClean="0"/>
          </a:p>
          <a:p>
            <a:r>
              <a:rPr lang="en-US" dirty="0" smtClean="0"/>
              <a:t>grunt&gt; records = LOAD ‘std.txt’ USING </a:t>
            </a:r>
            <a:r>
              <a:rPr lang="en-US" dirty="0" err="1" smtClean="0"/>
              <a:t>PigStorage</a:t>
            </a:r>
            <a:r>
              <a:rPr lang="en-US" dirty="0" smtClean="0"/>
              <a:t>(‘ , ’) AS (</a:t>
            </a:r>
            <a:r>
              <a:rPr lang="en-US" dirty="0" err="1" smtClean="0"/>
              <a:t>roll:int</a:t>
            </a:r>
            <a:r>
              <a:rPr lang="en-US" dirty="0" smtClean="0"/>
              <a:t>, </a:t>
            </a:r>
            <a:r>
              <a:rPr lang="en-US" dirty="0" err="1" smtClean="0"/>
              <a:t>name:chararray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grunt&gt; dump records;</a:t>
            </a:r>
          </a:p>
          <a:p>
            <a:endParaRPr lang="en-US" dirty="0" smtClean="0"/>
          </a:p>
          <a:p>
            <a:r>
              <a:rPr lang="en-US" dirty="0" smtClean="0"/>
              <a:t>(501,aaa)</a:t>
            </a:r>
          </a:p>
          <a:p>
            <a:r>
              <a:rPr lang="en-US" dirty="0" smtClean="0"/>
              <a:t>(502,hhh)</a:t>
            </a:r>
          </a:p>
          <a:p>
            <a:r>
              <a:rPr lang="en-US" dirty="0" smtClean="0"/>
              <a:t>(507,yyy)</a:t>
            </a:r>
          </a:p>
          <a:p>
            <a:r>
              <a:rPr lang="en-US" dirty="0" smtClean="0"/>
              <a:t>(204,rrr)</a:t>
            </a:r>
          </a:p>
          <a:p>
            <a:r>
              <a:rPr lang="en-US" dirty="0" smtClean="0"/>
              <a:t>(510,bbb)</a:t>
            </a:r>
          </a:p>
          <a:p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runt&gt; </a:t>
            </a:r>
            <a:r>
              <a:rPr lang="en-US" dirty="0" err="1" smtClean="0"/>
              <a:t>stdname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records generate name;</a:t>
            </a:r>
          </a:p>
          <a:p>
            <a:r>
              <a:rPr lang="en-US" dirty="0"/>
              <a:t>g</a:t>
            </a:r>
            <a:r>
              <a:rPr lang="en-US" dirty="0" smtClean="0"/>
              <a:t>runt&gt; dump </a:t>
            </a:r>
            <a:r>
              <a:rPr lang="en-US" dirty="0" err="1" smtClean="0"/>
              <a:t>stdname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hhh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yyy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bbb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21429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grunt&gt;  </a:t>
            </a:r>
            <a:r>
              <a:rPr lang="en-US" dirty="0" err="1" smtClean="0"/>
              <a:t>stdroll</a:t>
            </a:r>
            <a:r>
              <a:rPr lang="en-US" dirty="0" smtClean="0"/>
              <a:t>  =  </a:t>
            </a:r>
            <a:r>
              <a:rPr lang="en-US" dirty="0" err="1" smtClean="0"/>
              <a:t>foreach</a:t>
            </a:r>
            <a:r>
              <a:rPr lang="en-US" dirty="0" smtClean="0"/>
              <a:t> records generate roll;</a:t>
            </a:r>
          </a:p>
          <a:p>
            <a:r>
              <a:rPr lang="en-US" dirty="0"/>
              <a:t>g</a:t>
            </a:r>
            <a:r>
              <a:rPr lang="en-US" dirty="0" smtClean="0"/>
              <a:t>runt&gt; dump </a:t>
            </a:r>
            <a:r>
              <a:rPr lang="en-US" dirty="0" err="1" smtClean="0"/>
              <a:t>stdroll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(501)</a:t>
            </a:r>
          </a:p>
          <a:p>
            <a:r>
              <a:rPr lang="en-US" dirty="0" smtClean="0"/>
              <a:t>(502)</a:t>
            </a:r>
          </a:p>
          <a:p>
            <a:r>
              <a:rPr lang="en-US" dirty="0" smtClean="0"/>
              <a:t>(507)</a:t>
            </a:r>
          </a:p>
          <a:p>
            <a:r>
              <a:rPr lang="en-US" dirty="0" smtClean="0"/>
              <a:t>(204)</a:t>
            </a:r>
          </a:p>
          <a:p>
            <a:r>
              <a:rPr lang="en-US" dirty="0" smtClean="0"/>
              <a:t>(510)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5720" y="2714620"/>
            <a:ext cx="828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 smtClean="0"/>
              <a:t> 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83582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JOIN</a:t>
            </a:r>
          </a:p>
          <a:p>
            <a:pPr algn="just"/>
            <a:endParaRPr lang="en-IN" sz="1200" dirty="0" smtClean="0"/>
          </a:p>
          <a:p>
            <a:pPr algn="just"/>
            <a:r>
              <a:rPr lang="en-IN" dirty="0" smtClean="0"/>
              <a:t>The </a:t>
            </a:r>
            <a:r>
              <a:rPr lang="en-IN" b="1" dirty="0" smtClean="0"/>
              <a:t>JOIN</a:t>
            </a:r>
            <a:r>
              <a:rPr lang="en-IN" dirty="0" smtClean="0"/>
              <a:t> operator is used to combine records from two or more relations. While performing a join operation, we declare one (or a group of) </a:t>
            </a:r>
            <a:r>
              <a:rPr lang="en-IN" dirty="0" err="1" smtClean="0"/>
              <a:t>tuple</a:t>
            </a:r>
            <a:r>
              <a:rPr lang="en-IN" dirty="0" smtClean="0"/>
              <a:t>(s) from each relation, as keys. When these keys match, the two particular </a:t>
            </a:r>
            <a:r>
              <a:rPr lang="en-IN" dirty="0" err="1" smtClean="0"/>
              <a:t>tuples</a:t>
            </a:r>
            <a:r>
              <a:rPr lang="en-IN" dirty="0" smtClean="0"/>
              <a:t> are matched, else the records are dropped. Joins can be of the following types −</a:t>
            </a:r>
          </a:p>
          <a:p>
            <a:pPr algn="just"/>
            <a:r>
              <a:rPr lang="en-IN" dirty="0" smtClean="0"/>
              <a:t>	</a:t>
            </a:r>
          </a:p>
          <a:p>
            <a:pPr algn="just"/>
            <a:r>
              <a:rPr lang="en-IN" dirty="0"/>
              <a:t>	</a:t>
            </a:r>
            <a:r>
              <a:rPr lang="en-IN" dirty="0" smtClean="0"/>
              <a:t>Self-join</a:t>
            </a:r>
          </a:p>
          <a:p>
            <a:pPr algn="just"/>
            <a:r>
              <a:rPr lang="en-IN" dirty="0" smtClean="0"/>
              <a:t>	Inner-join</a:t>
            </a:r>
          </a:p>
          <a:p>
            <a:pPr algn="just"/>
            <a:r>
              <a:rPr lang="en-IN" dirty="0" smtClean="0"/>
              <a:t>	Outer-join − left join, right join, and full join</a:t>
            </a:r>
          </a:p>
          <a:p>
            <a:pPr algn="just"/>
            <a:endParaRPr lang="en-US" dirty="0" smtClean="0"/>
          </a:p>
          <a:p>
            <a:pPr algn="just"/>
            <a:r>
              <a:rPr lang="en-IN" b="1" dirty="0" smtClean="0"/>
              <a:t>Self-join</a:t>
            </a:r>
          </a:p>
          <a:p>
            <a:r>
              <a:rPr lang="en-IN" dirty="0" smtClean="0"/>
              <a:t>	Self-join is used to join a table with itself.</a:t>
            </a:r>
            <a:endParaRPr lang="en-IN" b="1" dirty="0" smtClean="0"/>
          </a:p>
          <a:p>
            <a:r>
              <a:rPr lang="en-IN" b="1" dirty="0" smtClean="0"/>
              <a:t>Inner Join</a:t>
            </a:r>
          </a:p>
          <a:p>
            <a:r>
              <a:rPr lang="en-IN" dirty="0" smtClean="0"/>
              <a:t>	Default </a:t>
            </a:r>
            <a:r>
              <a:rPr lang="en-IN" dirty="0"/>
              <a:t>Join is Inner Join – Rows are joined where the keys match – Rows that do not have matches are not included in the result 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643446"/>
            <a:ext cx="2105030" cy="134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b="1" dirty="0"/>
              <a:t>Outer Join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596" y="928670"/>
            <a:ext cx="8215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Records </a:t>
            </a:r>
            <a:r>
              <a:rPr lang="en-IN" dirty="0"/>
              <a:t>which will not join with the ‘other’ record-set are still included in the result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Left </a:t>
            </a:r>
            <a:r>
              <a:rPr lang="en-IN" b="1" dirty="0"/>
              <a:t>Outer </a:t>
            </a:r>
            <a:r>
              <a:rPr lang="en-IN" dirty="0"/>
              <a:t>– Records from the first data-set are included whether they </a:t>
            </a:r>
            <a:endParaRPr lang="en-IN" dirty="0" smtClean="0"/>
          </a:p>
          <a:p>
            <a:pPr algn="just"/>
            <a:r>
              <a:rPr lang="en-IN" dirty="0" smtClean="0"/>
              <a:t>have </a:t>
            </a:r>
            <a:r>
              <a:rPr lang="en-IN" dirty="0"/>
              <a:t>a match or not. Fields from the unmatched (second) bag are set to null.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Right </a:t>
            </a:r>
            <a:r>
              <a:rPr lang="en-IN" b="1" dirty="0"/>
              <a:t>Outer </a:t>
            </a:r>
            <a:r>
              <a:rPr lang="en-IN" dirty="0"/>
              <a:t>– The opposite of Left Outer Join: Records from the </a:t>
            </a:r>
            <a:endParaRPr lang="en-IN" dirty="0" smtClean="0"/>
          </a:p>
          <a:p>
            <a:pPr algn="just"/>
            <a:r>
              <a:rPr lang="en-IN" dirty="0" smtClean="0"/>
              <a:t>second </a:t>
            </a:r>
            <a:r>
              <a:rPr lang="en-IN" dirty="0"/>
              <a:t>data-set are included no matter what. Fields from the </a:t>
            </a:r>
            <a:endParaRPr lang="en-IN" dirty="0" smtClean="0"/>
          </a:p>
          <a:p>
            <a:pPr algn="just"/>
            <a:r>
              <a:rPr lang="en-IN" dirty="0" smtClean="0"/>
              <a:t>unmatched </a:t>
            </a:r>
            <a:r>
              <a:rPr lang="en-IN" dirty="0"/>
              <a:t>(first) bag are set to null.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Full </a:t>
            </a:r>
            <a:r>
              <a:rPr lang="en-IN" b="1" dirty="0"/>
              <a:t>Outer </a:t>
            </a:r>
            <a:r>
              <a:rPr lang="en-IN" dirty="0"/>
              <a:t>– Records from both sides are included. For </a:t>
            </a:r>
            <a:endParaRPr lang="en-IN" dirty="0" smtClean="0"/>
          </a:p>
          <a:p>
            <a:pPr algn="just"/>
            <a:r>
              <a:rPr lang="en-IN" dirty="0" smtClean="0"/>
              <a:t>unmatched </a:t>
            </a:r>
            <a:r>
              <a:rPr lang="en-IN" dirty="0"/>
              <a:t>records the fields from the ‘other’ bag are set to null.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2894" y="1214422"/>
            <a:ext cx="1409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928670"/>
            <a:ext cx="77153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[</a:t>
            </a:r>
            <a:r>
              <a:rPr lang="en-US" sz="1700" dirty="0" err="1" smtClean="0"/>
              <a:t>cloudera@localhost</a:t>
            </a:r>
            <a:r>
              <a:rPr lang="en-US" sz="1700" dirty="0" smtClean="0"/>
              <a:t> ~]$ cat&gt;a.txt</a:t>
            </a:r>
          </a:p>
          <a:p>
            <a:r>
              <a:rPr lang="en-US" sz="1700" dirty="0" smtClean="0"/>
              <a:t>1,2,3</a:t>
            </a:r>
          </a:p>
          <a:p>
            <a:r>
              <a:rPr lang="en-US" sz="1700" dirty="0" smtClean="0"/>
              <a:t>4,2,1</a:t>
            </a:r>
          </a:p>
          <a:p>
            <a:r>
              <a:rPr lang="en-US" sz="1700" dirty="0" smtClean="0"/>
              <a:t>8,3,4</a:t>
            </a:r>
          </a:p>
          <a:p>
            <a:r>
              <a:rPr lang="en-US" sz="1700" dirty="0" smtClean="0"/>
              <a:t>4,3,3</a:t>
            </a:r>
          </a:p>
          <a:p>
            <a:r>
              <a:rPr lang="en-US" sz="1700" dirty="0" smtClean="0"/>
              <a:t>7,2,5</a:t>
            </a:r>
          </a:p>
          <a:p>
            <a:r>
              <a:rPr lang="en-US" sz="1700" dirty="0" smtClean="0"/>
              <a:t>8,4,3</a:t>
            </a:r>
          </a:p>
          <a:p>
            <a:r>
              <a:rPr lang="en-US" sz="1700" dirty="0" smtClean="0"/>
              <a:t>[</a:t>
            </a:r>
            <a:r>
              <a:rPr lang="en-US" sz="1700" dirty="0" err="1" smtClean="0"/>
              <a:t>cloudera@localhost</a:t>
            </a:r>
            <a:r>
              <a:rPr lang="en-US" sz="1700" dirty="0" smtClean="0"/>
              <a:t> ~]$ cat&gt;b.txt</a:t>
            </a:r>
          </a:p>
          <a:p>
            <a:r>
              <a:rPr lang="en-US" sz="1700" dirty="0" smtClean="0"/>
              <a:t>2,4</a:t>
            </a:r>
          </a:p>
          <a:p>
            <a:r>
              <a:rPr lang="en-US" sz="1700" dirty="0" smtClean="0"/>
              <a:t>8,9</a:t>
            </a:r>
          </a:p>
          <a:p>
            <a:r>
              <a:rPr lang="en-US" sz="1700" dirty="0" smtClean="0"/>
              <a:t>1,3</a:t>
            </a:r>
          </a:p>
          <a:p>
            <a:r>
              <a:rPr lang="en-US" sz="1700" dirty="0" smtClean="0"/>
              <a:t>2,7</a:t>
            </a:r>
          </a:p>
          <a:p>
            <a:r>
              <a:rPr lang="en-US" sz="1700" dirty="0" smtClean="0"/>
              <a:t>2,9</a:t>
            </a:r>
          </a:p>
          <a:p>
            <a:r>
              <a:rPr lang="en-US" sz="1700" dirty="0" smtClean="0"/>
              <a:t>4,6</a:t>
            </a:r>
          </a:p>
          <a:p>
            <a:r>
              <a:rPr lang="en-US" sz="1700" dirty="0" smtClean="0"/>
              <a:t>4,9</a:t>
            </a:r>
          </a:p>
          <a:p>
            <a:r>
              <a:rPr lang="en-US" sz="1700" dirty="0" smtClean="0"/>
              <a:t>[</a:t>
            </a:r>
            <a:r>
              <a:rPr lang="en-US" sz="1700" dirty="0" err="1" smtClean="0"/>
              <a:t>cloudera@localhost</a:t>
            </a:r>
            <a:r>
              <a:rPr lang="en-US" sz="1700" dirty="0" smtClean="0"/>
              <a:t> ~]$ </a:t>
            </a:r>
            <a:r>
              <a:rPr lang="en-US" sz="1700" dirty="0" err="1" smtClean="0"/>
              <a:t>hadoop</a:t>
            </a:r>
            <a:r>
              <a:rPr lang="en-US" sz="1700" dirty="0" smtClean="0"/>
              <a:t> </a:t>
            </a:r>
            <a:r>
              <a:rPr lang="en-US" sz="1700" dirty="0" err="1" smtClean="0"/>
              <a:t>fs</a:t>
            </a:r>
            <a:r>
              <a:rPr lang="en-US" sz="1700" dirty="0" smtClean="0"/>
              <a:t> -put a.txt</a:t>
            </a:r>
          </a:p>
          <a:p>
            <a:r>
              <a:rPr lang="en-US" sz="1700" dirty="0" smtClean="0"/>
              <a:t>[</a:t>
            </a:r>
            <a:r>
              <a:rPr lang="en-US" sz="1700" dirty="0" err="1" smtClean="0"/>
              <a:t>cloudera@localhost</a:t>
            </a:r>
            <a:r>
              <a:rPr lang="en-US" sz="1700" dirty="0" smtClean="0"/>
              <a:t> ~]$ </a:t>
            </a:r>
            <a:r>
              <a:rPr lang="en-US" sz="1700" dirty="0" err="1" smtClean="0"/>
              <a:t>hadoop</a:t>
            </a:r>
            <a:r>
              <a:rPr lang="en-US" sz="1700" dirty="0" smtClean="0"/>
              <a:t> </a:t>
            </a:r>
            <a:r>
              <a:rPr lang="en-US" sz="1700" dirty="0" err="1" smtClean="0"/>
              <a:t>fs</a:t>
            </a:r>
            <a:r>
              <a:rPr lang="en-US" sz="1700" dirty="0" smtClean="0"/>
              <a:t> -put b.txt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Self join</a:t>
            </a:r>
          </a:p>
          <a:p>
            <a:endParaRPr lang="en-US" b="1" dirty="0" smtClean="0"/>
          </a:p>
          <a:p>
            <a:pPr algn="just"/>
            <a:r>
              <a:rPr lang="en-IN" dirty="0" smtClean="0"/>
              <a:t>Self-join is used to join a table with itself as if the table were two relations, temporarily renaming at least one relation.</a:t>
            </a:r>
            <a:endParaRPr lang="en-US" b="1" dirty="0" smtClean="0"/>
          </a:p>
          <a:p>
            <a:endParaRPr lang="en-IN" b="1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i.e</a:t>
            </a:r>
            <a:r>
              <a:rPr lang="en-IN" dirty="0" smtClean="0"/>
              <a:t> we join one table to itself rather than joining two tables.</a:t>
            </a:r>
          </a:p>
          <a:p>
            <a:endParaRPr lang="en-US" dirty="0" smtClean="0"/>
          </a:p>
          <a:p>
            <a:r>
              <a:rPr lang="en-US" dirty="0" smtClean="0"/>
              <a:t>grunt&gt; ONE= load 'a.txt'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(a1:int,a2:int,a3:int);</a:t>
            </a:r>
          </a:p>
          <a:p>
            <a:endParaRPr lang="en-US" dirty="0" smtClean="0"/>
          </a:p>
          <a:p>
            <a:r>
              <a:rPr lang="en-US" dirty="0" smtClean="0"/>
              <a:t>grunt&gt; TWO = load 'a.txt'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(a1:int,a2:int,a3:int);</a:t>
            </a:r>
          </a:p>
          <a:p>
            <a:endParaRPr lang="en-US" dirty="0" smtClean="0"/>
          </a:p>
          <a:p>
            <a:r>
              <a:rPr lang="en-US" dirty="0" smtClean="0"/>
              <a:t>SELFJ = JOIN ONE by a1 , TWO BY a1;</a:t>
            </a:r>
          </a:p>
          <a:p>
            <a:endParaRPr lang="en-US" dirty="0" smtClean="0"/>
          </a:p>
          <a:p>
            <a:r>
              <a:rPr lang="en-IN" dirty="0" smtClean="0"/>
              <a:t>grunt&gt; describe SELFJ;                                </a:t>
            </a:r>
          </a:p>
          <a:p>
            <a:r>
              <a:rPr lang="en-IN" dirty="0" smtClean="0"/>
              <a:t>SELFJ: {ONE::a1: </a:t>
            </a:r>
            <a:r>
              <a:rPr lang="en-IN" dirty="0" err="1" smtClean="0"/>
              <a:t>int,ONE</a:t>
            </a:r>
            <a:r>
              <a:rPr lang="en-IN" dirty="0" smtClean="0"/>
              <a:t>::a2: </a:t>
            </a:r>
            <a:r>
              <a:rPr lang="en-IN" dirty="0" err="1" smtClean="0"/>
              <a:t>int,ONE</a:t>
            </a:r>
            <a:r>
              <a:rPr lang="en-IN" dirty="0" smtClean="0"/>
              <a:t>::a3: </a:t>
            </a:r>
            <a:r>
              <a:rPr lang="en-IN" dirty="0" err="1" smtClean="0"/>
              <a:t>int,TWO</a:t>
            </a:r>
            <a:r>
              <a:rPr lang="en-IN" dirty="0" smtClean="0"/>
              <a:t>::a1: </a:t>
            </a:r>
            <a:r>
              <a:rPr lang="en-IN" dirty="0" err="1" smtClean="0"/>
              <a:t>int,TWO</a:t>
            </a:r>
            <a:r>
              <a:rPr lang="en-IN" dirty="0" smtClean="0"/>
              <a:t>::a2: </a:t>
            </a:r>
            <a:r>
              <a:rPr lang="en-IN" dirty="0" err="1" smtClean="0"/>
              <a:t>int,TWO</a:t>
            </a:r>
            <a:r>
              <a:rPr lang="en-IN" dirty="0" smtClean="0"/>
              <a:t>::a3: </a:t>
            </a:r>
            <a:r>
              <a:rPr lang="en-IN" dirty="0" err="1" smtClean="0"/>
              <a:t>int</a:t>
            </a: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1" y="3810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err="1" smtClean="0"/>
              <a:t>Equi</a:t>
            </a:r>
            <a:r>
              <a:rPr lang="en-US" b="1" dirty="0" smtClean="0"/>
              <a:t>-join</a:t>
            </a:r>
          </a:p>
          <a:p>
            <a:r>
              <a:rPr lang="en-IN" b="1" dirty="0" smtClean="0"/>
              <a:t>	inner Join</a:t>
            </a:r>
            <a:r>
              <a:rPr lang="en-IN" dirty="0" smtClean="0"/>
              <a:t> is used quite frequently; it is also referred to as </a:t>
            </a:r>
            <a:r>
              <a:rPr lang="en-IN" b="1" dirty="0" smtClean="0"/>
              <a:t>equijoin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An inner join returns rows when there is a match in both tables.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grunt&gt; A = load 'a.txt'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(a1:int,a2:int,a3:int);</a:t>
            </a:r>
          </a:p>
          <a:p>
            <a:endParaRPr lang="en-US" dirty="0" smtClean="0"/>
          </a:p>
          <a:p>
            <a:r>
              <a:rPr lang="en-US" dirty="0" smtClean="0"/>
              <a:t>grunt&gt; B = load 'b.txt'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(b1:int,b2:int,b3:int);</a:t>
            </a:r>
          </a:p>
          <a:p>
            <a:endParaRPr lang="en-US" dirty="0" smtClean="0"/>
          </a:p>
          <a:p>
            <a:r>
              <a:rPr lang="en-US" dirty="0" smtClean="0"/>
              <a:t>grunt&gt; X = Join A by a1, B by b1;</a:t>
            </a:r>
          </a:p>
          <a:p>
            <a:endParaRPr lang="en-US" dirty="0" smtClean="0"/>
          </a:p>
          <a:p>
            <a:r>
              <a:rPr lang="en-US" dirty="0" smtClean="0"/>
              <a:t>grunt&gt; Dump X;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384327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(1,2,3,1,3,)</a:t>
            </a:r>
          </a:p>
          <a:p>
            <a:r>
              <a:rPr lang="en-US" dirty="0" smtClean="0"/>
              <a:t>(4,2,1,4,6,)</a:t>
            </a:r>
          </a:p>
          <a:p>
            <a:r>
              <a:rPr lang="en-US" dirty="0" smtClean="0"/>
              <a:t>(4,2,1,4,9,)</a:t>
            </a:r>
          </a:p>
          <a:p>
            <a:r>
              <a:rPr lang="en-US" dirty="0" smtClean="0"/>
              <a:t>(4,3,3,4,6,)</a:t>
            </a:r>
          </a:p>
          <a:p>
            <a:r>
              <a:rPr lang="en-US" dirty="0" smtClean="0"/>
              <a:t>(4,3,3,4,9,)</a:t>
            </a:r>
          </a:p>
          <a:p>
            <a:r>
              <a:rPr lang="en-US" dirty="0" smtClean="0"/>
              <a:t>(8,3,4,8,9,)</a:t>
            </a:r>
          </a:p>
          <a:p>
            <a:r>
              <a:rPr lang="en-US" dirty="0" smtClean="0"/>
              <a:t>(8,4,3,8,9,)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51344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Left outer join</a:t>
            </a:r>
          </a:p>
          <a:p>
            <a:endParaRPr lang="en-US" dirty="0" smtClean="0"/>
          </a:p>
          <a:p>
            <a:r>
              <a:rPr lang="en-US" dirty="0" smtClean="0"/>
              <a:t>A = LOAD  ‘A.txt'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(a1:int,a2:int,a3:int);</a:t>
            </a:r>
          </a:p>
          <a:p>
            <a:endParaRPr lang="en-US" dirty="0" smtClean="0"/>
          </a:p>
          <a:p>
            <a:r>
              <a:rPr lang="en-US" dirty="0" smtClean="0"/>
              <a:t>B = LOAD, ‘B.txt'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(b1:int,b2:int);</a:t>
            </a:r>
          </a:p>
          <a:p>
            <a:endParaRPr lang="en-US" dirty="0" smtClean="0"/>
          </a:p>
          <a:p>
            <a:r>
              <a:rPr lang="en-US" dirty="0" smtClean="0"/>
              <a:t>LEFTJ = JOIN A by a1 LEFT OUTER, B BY b1;</a:t>
            </a:r>
          </a:p>
          <a:p>
            <a:endParaRPr lang="en-US" dirty="0" smtClean="0"/>
          </a:p>
          <a:p>
            <a:r>
              <a:rPr lang="en-US" dirty="0" smtClean="0"/>
              <a:t>DUMP LEFTJ;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(1,2,3,1,3)</a:t>
            </a:r>
          </a:p>
          <a:p>
            <a:r>
              <a:rPr lang="en-US" dirty="0" smtClean="0"/>
              <a:t>(4,3,3,4,9)</a:t>
            </a:r>
          </a:p>
          <a:p>
            <a:r>
              <a:rPr lang="en-US" dirty="0" smtClean="0"/>
              <a:t>(4,3,3,4,6)</a:t>
            </a:r>
          </a:p>
          <a:p>
            <a:r>
              <a:rPr lang="en-US" dirty="0" smtClean="0"/>
              <a:t>(4,2,1,4,9)</a:t>
            </a:r>
          </a:p>
          <a:p>
            <a:r>
              <a:rPr lang="en-US" dirty="0" smtClean="0"/>
              <a:t>(4,2,1,4,6)</a:t>
            </a:r>
          </a:p>
          <a:p>
            <a:r>
              <a:rPr lang="en-US" dirty="0" smtClean="0"/>
              <a:t>(7,2,5,,)</a:t>
            </a:r>
          </a:p>
          <a:p>
            <a:r>
              <a:rPr lang="en-US" dirty="0" smtClean="0"/>
              <a:t>(8,4,3,8,9)</a:t>
            </a:r>
          </a:p>
          <a:p>
            <a:r>
              <a:rPr lang="en-US" dirty="0" smtClean="0"/>
              <a:t>(8,3,4,8,9)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143380"/>
            <a:ext cx="13525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Right outer join</a:t>
            </a:r>
          </a:p>
          <a:p>
            <a:endParaRPr lang="en-US" dirty="0" smtClean="0"/>
          </a:p>
          <a:p>
            <a:r>
              <a:rPr lang="en-US" dirty="0" smtClean="0"/>
              <a:t>A = LOAD  ‘A.txt'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(a1:int,a2:int,a3:int);</a:t>
            </a:r>
          </a:p>
          <a:p>
            <a:endParaRPr lang="en-US" dirty="0" smtClean="0"/>
          </a:p>
          <a:p>
            <a:r>
              <a:rPr lang="en-US" dirty="0" smtClean="0"/>
              <a:t>B = LOAD, ‘B.txt'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(b1:int,b2:int);</a:t>
            </a:r>
          </a:p>
          <a:p>
            <a:endParaRPr lang="en-US" dirty="0" smtClean="0"/>
          </a:p>
          <a:p>
            <a:r>
              <a:rPr lang="en-US" dirty="0" smtClean="0"/>
              <a:t>RIGHTJ = JOIN A by a1 RIGHT OUTER, B BY b1;</a:t>
            </a:r>
          </a:p>
          <a:p>
            <a:endParaRPr lang="en-US" dirty="0" smtClean="0"/>
          </a:p>
          <a:p>
            <a:r>
              <a:rPr lang="en-US" dirty="0" smtClean="0"/>
              <a:t>DUMP RIGHTJ;</a:t>
            </a:r>
          </a:p>
          <a:p>
            <a:endParaRPr lang="en-IN" dirty="0" smtClean="0"/>
          </a:p>
          <a:p>
            <a:r>
              <a:rPr lang="en-IN" dirty="0" smtClean="0"/>
              <a:t>(1,2,3,1,3)</a:t>
            </a:r>
          </a:p>
          <a:p>
            <a:r>
              <a:rPr lang="en-IN" dirty="0" smtClean="0"/>
              <a:t>(,,,2,4)</a:t>
            </a:r>
          </a:p>
          <a:p>
            <a:r>
              <a:rPr lang="en-IN" dirty="0" smtClean="0"/>
              <a:t>(,,,2,7)</a:t>
            </a:r>
          </a:p>
          <a:p>
            <a:r>
              <a:rPr lang="en-IN" dirty="0" smtClean="0"/>
              <a:t>(,,,2,9)</a:t>
            </a:r>
          </a:p>
          <a:p>
            <a:r>
              <a:rPr lang="en-IN" dirty="0" smtClean="0"/>
              <a:t>(4,2,1,4,6)</a:t>
            </a:r>
          </a:p>
          <a:p>
            <a:r>
              <a:rPr lang="en-IN" dirty="0" smtClean="0"/>
              <a:t>(4,2,1,4,9)</a:t>
            </a:r>
          </a:p>
          <a:p>
            <a:r>
              <a:rPr lang="en-IN" dirty="0" smtClean="0"/>
              <a:t>(4,3,3,4,6)</a:t>
            </a:r>
          </a:p>
          <a:p>
            <a:r>
              <a:rPr lang="en-IN" dirty="0" smtClean="0"/>
              <a:t>(4,3,3,4,9)</a:t>
            </a:r>
          </a:p>
          <a:p>
            <a:r>
              <a:rPr lang="en-IN" dirty="0" smtClean="0"/>
              <a:t>(8,3,4,8,9)</a:t>
            </a:r>
          </a:p>
          <a:p>
            <a:r>
              <a:rPr lang="en-IN" dirty="0" smtClean="0"/>
              <a:t>(8,4,3,8,9)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571876"/>
            <a:ext cx="1352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14290"/>
            <a:ext cx="203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Schema Data Types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42918"/>
            <a:ext cx="742955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35846"/>
            <a:ext cx="7391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Full join</a:t>
            </a:r>
          </a:p>
          <a:p>
            <a:endParaRPr lang="en-US" dirty="0" smtClean="0"/>
          </a:p>
          <a:p>
            <a:r>
              <a:rPr lang="en-US" dirty="0" smtClean="0"/>
              <a:t>A = LOAD  ‘A.txt'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(a1:int,a2:int,a3:int);</a:t>
            </a:r>
          </a:p>
          <a:p>
            <a:endParaRPr lang="en-US" dirty="0" smtClean="0"/>
          </a:p>
          <a:p>
            <a:r>
              <a:rPr lang="en-US" dirty="0" smtClean="0"/>
              <a:t>B = LOAD, ‘B.txt'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(b1:int,b2:int);</a:t>
            </a:r>
          </a:p>
          <a:p>
            <a:endParaRPr lang="en-US" dirty="0" smtClean="0"/>
          </a:p>
          <a:p>
            <a:r>
              <a:rPr lang="en-US" dirty="0" smtClean="0"/>
              <a:t>FULLJ = JOIN A by a1 FULL, B BY b1;</a:t>
            </a:r>
          </a:p>
          <a:p>
            <a:endParaRPr lang="en-US" dirty="0" smtClean="0"/>
          </a:p>
          <a:p>
            <a:r>
              <a:rPr lang="en-US" dirty="0" smtClean="0"/>
              <a:t>DUMP FULLJ;</a:t>
            </a:r>
          </a:p>
          <a:p>
            <a:endParaRPr lang="en-US" dirty="0" smtClean="0"/>
          </a:p>
          <a:p>
            <a:r>
              <a:rPr lang="en-US" dirty="0" smtClean="0"/>
              <a:t>(1,2,3,1,3)</a:t>
            </a:r>
          </a:p>
          <a:p>
            <a:r>
              <a:rPr lang="en-US" dirty="0" smtClean="0"/>
              <a:t>(,,,2,4)</a:t>
            </a:r>
          </a:p>
          <a:p>
            <a:r>
              <a:rPr lang="en-US" dirty="0" smtClean="0"/>
              <a:t>(,,,2,7)</a:t>
            </a:r>
          </a:p>
          <a:p>
            <a:r>
              <a:rPr lang="en-US" dirty="0" smtClean="0"/>
              <a:t>(,,,2,9)</a:t>
            </a:r>
          </a:p>
          <a:p>
            <a:r>
              <a:rPr lang="en-US" dirty="0" smtClean="0"/>
              <a:t>(4,2,1,4,6)</a:t>
            </a:r>
          </a:p>
          <a:p>
            <a:r>
              <a:rPr lang="en-US" dirty="0" smtClean="0"/>
              <a:t>(4,2,1,4,9)</a:t>
            </a:r>
          </a:p>
          <a:p>
            <a:r>
              <a:rPr lang="en-US" dirty="0" smtClean="0"/>
              <a:t>(4,3,3,4,6)</a:t>
            </a:r>
          </a:p>
          <a:p>
            <a:r>
              <a:rPr lang="en-US" dirty="0" smtClean="0"/>
              <a:t>(4,3,3,4,9)</a:t>
            </a:r>
          </a:p>
          <a:p>
            <a:r>
              <a:rPr lang="en-US" dirty="0" smtClean="0"/>
              <a:t>(7,2,5,,)</a:t>
            </a:r>
          </a:p>
          <a:p>
            <a:r>
              <a:rPr lang="en-US" dirty="0" smtClean="0"/>
              <a:t>(8,3,4,8,9)</a:t>
            </a:r>
          </a:p>
          <a:p>
            <a:r>
              <a:rPr lang="en-US" dirty="0" smtClean="0"/>
              <a:t>(8,4,3,8,9)</a:t>
            </a:r>
          </a:p>
          <a:p>
            <a:endParaRPr lang="en-US" dirty="0" smtClean="0"/>
          </a:p>
          <a:p>
            <a:endParaRPr lang="en-I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786190"/>
            <a:ext cx="1362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85728"/>
            <a:ext cx="8358246" cy="861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UNION &amp; SPLIT</a:t>
            </a:r>
          </a:p>
          <a:p>
            <a:endParaRPr lang="en-US" sz="1050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UNION combines multiple relations together whereas SPLIT  partitions a relation in to multiple ones.</a:t>
            </a:r>
          </a:p>
          <a:p>
            <a:endParaRPr lang="en-US" sz="1050" dirty="0" smtClean="0"/>
          </a:p>
          <a:p>
            <a:r>
              <a:rPr lang="en-IN" dirty="0" smtClean="0"/>
              <a:t>grunt&gt; cat a.txt</a:t>
            </a:r>
          </a:p>
          <a:p>
            <a:r>
              <a:rPr lang="en-IN" dirty="0" smtClean="0"/>
              <a:t>1,2,3</a:t>
            </a:r>
          </a:p>
          <a:p>
            <a:r>
              <a:rPr lang="en-IN" dirty="0" smtClean="0"/>
              <a:t>4,2,1</a:t>
            </a:r>
          </a:p>
          <a:p>
            <a:r>
              <a:rPr lang="en-IN" dirty="0" smtClean="0"/>
              <a:t>8,3,4</a:t>
            </a:r>
          </a:p>
          <a:p>
            <a:r>
              <a:rPr lang="en-IN" dirty="0" smtClean="0"/>
              <a:t>grunt&gt; cat b.txt</a:t>
            </a:r>
          </a:p>
          <a:p>
            <a:r>
              <a:rPr lang="en-IN" dirty="0" smtClean="0"/>
              <a:t>4,3,3</a:t>
            </a:r>
          </a:p>
          <a:p>
            <a:r>
              <a:rPr lang="en-IN" dirty="0" smtClean="0"/>
              <a:t>7,2,5</a:t>
            </a:r>
          </a:p>
          <a:p>
            <a:r>
              <a:rPr lang="en-IN" dirty="0" smtClean="0"/>
              <a:t>8,4,3</a:t>
            </a:r>
          </a:p>
          <a:p>
            <a:endParaRPr lang="en-IN" sz="1000" b="1" dirty="0" smtClean="0"/>
          </a:p>
          <a:p>
            <a:r>
              <a:rPr lang="en-IN" dirty="0" smtClean="0"/>
              <a:t>grunt&gt; a = load 'a.txt' using </a:t>
            </a:r>
            <a:r>
              <a:rPr lang="en-IN" dirty="0" err="1" smtClean="0"/>
              <a:t>PigStorage</a:t>
            </a:r>
            <a:r>
              <a:rPr lang="en-IN" dirty="0" smtClean="0"/>
              <a:t>(',') as (a1:int, a2:int, a3:int);</a:t>
            </a:r>
          </a:p>
          <a:p>
            <a:r>
              <a:rPr lang="en-IN" dirty="0" smtClean="0"/>
              <a:t>grunt&gt; b = load 'b.txt' using </a:t>
            </a:r>
            <a:r>
              <a:rPr lang="en-IN" dirty="0" err="1" smtClean="0"/>
              <a:t>PigStorage</a:t>
            </a:r>
            <a:r>
              <a:rPr lang="en-IN" dirty="0" smtClean="0"/>
              <a:t>(',') as (b1:int, b2:int, b3:int);</a:t>
            </a:r>
          </a:p>
          <a:p>
            <a:endParaRPr lang="en-US" sz="1100" dirty="0" smtClean="0"/>
          </a:p>
          <a:p>
            <a:r>
              <a:rPr lang="en-US" dirty="0" smtClean="0"/>
              <a:t>grunt&gt; dump a;</a:t>
            </a:r>
          </a:p>
          <a:p>
            <a:r>
              <a:rPr lang="en-IN" dirty="0" smtClean="0"/>
              <a:t>(1,2,3)</a:t>
            </a:r>
          </a:p>
          <a:p>
            <a:r>
              <a:rPr lang="en-IN" dirty="0" smtClean="0"/>
              <a:t>(4,2,1)</a:t>
            </a:r>
          </a:p>
          <a:p>
            <a:r>
              <a:rPr lang="en-IN" dirty="0" smtClean="0"/>
              <a:t>(8,3,4)</a:t>
            </a:r>
          </a:p>
          <a:p>
            <a:r>
              <a:rPr lang="en-US" dirty="0" smtClean="0"/>
              <a:t>grunt&gt; dump b;</a:t>
            </a:r>
          </a:p>
          <a:p>
            <a:r>
              <a:rPr lang="en-US" dirty="0" smtClean="0"/>
              <a:t>(4,3,3)</a:t>
            </a:r>
          </a:p>
          <a:p>
            <a:r>
              <a:rPr lang="en-US" dirty="0" smtClean="0"/>
              <a:t>(7,2,5)</a:t>
            </a:r>
          </a:p>
          <a:p>
            <a:r>
              <a:rPr lang="en-US" dirty="0" smtClean="0"/>
              <a:t>(8,4,3)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357166"/>
            <a:ext cx="750099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grunt&gt; c = UNION a, b;</a:t>
            </a:r>
          </a:p>
          <a:p>
            <a:r>
              <a:rPr lang="en-IN" dirty="0" smtClean="0"/>
              <a:t>(1,2,3)</a:t>
            </a:r>
          </a:p>
          <a:p>
            <a:r>
              <a:rPr lang="en-IN" dirty="0" smtClean="0"/>
              <a:t>(4,2,1)</a:t>
            </a:r>
          </a:p>
          <a:p>
            <a:r>
              <a:rPr lang="en-IN" dirty="0" smtClean="0"/>
              <a:t>(8,3,4)</a:t>
            </a:r>
          </a:p>
          <a:p>
            <a:r>
              <a:rPr lang="en-IN" dirty="0" smtClean="0"/>
              <a:t>(4,3,3)</a:t>
            </a:r>
          </a:p>
          <a:p>
            <a:r>
              <a:rPr lang="en-IN" dirty="0" smtClean="0"/>
              <a:t>(7,2,5)</a:t>
            </a:r>
          </a:p>
          <a:p>
            <a:r>
              <a:rPr lang="en-IN" dirty="0" smtClean="0"/>
              <a:t>(8,4,3)</a:t>
            </a:r>
          </a:p>
          <a:p>
            <a:endParaRPr lang="en-IN" dirty="0" smtClean="0"/>
          </a:p>
          <a:p>
            <a:r>
              <a:rPr lang="en-IN" dirty="0" smtClean="0"/>
              <a:t>grunt&gt; SPLIT  c  into  sp1  if  $0 == 4,  sp2  if  $0  ==  8;</a:t>
            </a:r>
          </a:p>
          <a:p>
            <a:endParaRPr lang="en-US" dirty="0" smtClean="0"/>
          </a:p>
          <a:p>
            <a:r>
              <a:rPr lang="en-US" dirty="0" smtClean="0"/>
              <a:t>Split operation on ‘c’ sends a </a:t>
            </a:r>
            <a:r>
              <a:rPr lang="en-US" dirty="0" err="1" smtClean="0"/>
              <a:t>tuple</a:t>
            </a:r>
            <a:r>
              <a:rPr lang="en-US" dirty="0" smtClean="0"/>
              <a:t> to sp1 if its first field ($0) is 0 , and to sp2 if it’s 1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grunt&gt; dump sp1;</a:t>
            </a:r>
          </a:p>
          <a:p>
            <a:r>
              <a:rPr lang="en-US" dirty="0" smtClean="0"/>
              <a:t>(4,3,3)</a:t>
            </a:r>
          </a:p>
          <a:p>
            <a:r>
              <a:rPr lang="en-US" dirty="0" smtClean="0"/>
              <a:t>(4,2,1)</a:t>
            </a:r>
          </a:p>
          <a:p>
            <a:endParaRPr lang="en-US" dirty="0" smtClean="0"/>
          </a:p>
          <a:p>
            <a:r>
              <a:rPr lang="en-US" dirty="0" smtClean="0"/>
              <a:t>grunt &gt; dump sp2;</a:t>
            </a:r>
          </a:p>
          <a:p>
            <a:r>
              <a:rPr lang="en-US" dirty="0" smtClean="0"/>
              <a:t>(8,4,3)</a:t>
            </a:r>
          </a:p>
          <a:p>
            <a:r>
              <a:rPr lang="en-US" dirty="0" smtClean="0"/>
              <a:t>(8,3,4)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878" y="214290"/>
            <a:ext cx="8501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FOREACH with Functions</a:t>
            </a:r>
          </a:p>
          <a:p>
            <a:r>
              <a:rPr lang="en-IN" dirty="0" smtClean="0"/>
              <a:t>            – Pig comes with many functions  including COUNT, FLATTEN, CONCAT, etc... </a:t>
            </a:r>
          </a:p>
          <a:p>
            <a:r>
              <a:rPr lang="en-IN" dirty="0" smtClean="0"/>
              <a:t>            – Can implement a custom function</a:t>
            </a:r>
          </a:p>
          <a:p>
            <a:r>
              <a:rPr lang="en-US" b="1" u="sng" dirty="0" smtClean="0"/>
              <a:t>COUNT:</a:t>
            </a:r>
          </a:p>
          <a:p>
            <a:endParaRPr lang="en-IN" b="1" u="sng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4348" y="1428736"/>
            <a:ext cx="77153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grunt&gt; chars = LOAD 'char.txt' AS (c:chararray);</a:t>
            </a:r>
          </a:p>
          <a:p>
            <a:r>
              <a:rPr lang="en-IN" dirty="0" smtClean="0"/>
              <a:t>grunt&gt; </a:t>
            </a:r>
            <a:r>
              <a:rPr lang="en-IN" dirty="0" err="1" smtClean="0"/>
              <a:t>chargrp</a:t>
            </a:r>
            <a:r>
              <a:rPr lang="en-IN" dirty="0" smtClean="0"/>
              <a:t> = GROUP chars by c;</a:t>
            </a:r>
          </a:p>
          <a:p>
            <a:r>
              <a:rPr lang="en-IN" dirty="0" smtClean="0"/>
              <a:t>grunt&gt; dump </a:t>
            </a:r>
            <a:r>
              <a:rPr lang="en-IN" dirty="0" err="1" smtClean="0"/>
              <a:t>chargrp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(a,{(a),(a),(a)})</a:t>
            </a:r>
          </a:p>
          <a:p>
            <a:r>
              <a:rPr lang="en-IN" dirty="0" smtClean="0"/>
              <a:t>(c,{(c),(c)})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,{(</a:t>
            </a:r>
            <a:r>
              <a:rPr lang="en-IN" dirty="0" err="1" smtClean="0"/>
              <a:t>i</a:t>
            </a:r>
            <a:r>
              <a:rPr lang="en-IN" dirty="0" smtClean="0"/>
              <a:t>),(</a:t>
            </a:r>
            <a:r>
              <a:rPr lang="en-IN" dirty="0" err="1" smtClean="0"/>
              <a:t>i</a:t>
            </a:r>
            <a:r>
              <a:rPr lang="en-IN" dirty="0" smtClean="0"/>
              <a:t>),(</a:t>
            </a:r>
            <a:r>
              <a:rPr lang="en-IN" dirty="0" err="1" smtClean="0"/>
              <a:t>i</a:t>
            </a:r>
            <a:r>
              <a:rPr lang="en-IN" dirty="0" smtClean="0"/>
              <a:t>)})</a:t>
            </a:r>
          </a:p>
          <a:p>
            <a:r>
              <a:rPr lang="en-IN" dirty="0" smtClean="0"/>
              <a:t>(k,{(k),(k),(k),(k)})</a:t>
            </a:r>
          </a:p>
          <a:p>
            <a:r>
              <a:rPr lang="en-IN" dirty="0" smtClean="0"/>
              <a:t>(l,{(l),(l)})</a:t>
            </a:r>
          </a:p>
          <a:p>
            <a:endParaRPr lang="en-IN" dirty="0" smtClean="0"/>
          </a:p>
          <a:p>
            <a:r>
              <a:rPr lang="en-IN" dirty="0" smtClean="0"/>
              <a:t>grunt&gt; describe </a:t>
            </a:r>
            <a:r>
              <a:rPr lang="en-IN" dirty="0" err="1" smtClean="0"/>
              <a:t>chargrp</a:t>
            </a:r>
            <a:r>
              <a:rPr lang="en-IN" dirty="0" smtClean="0"/>
              <a:t>;                                                        </a:t>
            </a:r>
          </a:p>
          <a:p>
            <a:r>
              <a:rPr lang="en-IN" dirty="0" smtClean="0"/>
              <a:t>             </a:t>
            </a:r>
            <a:r>
              <a:rPr lang="en-IN" dirty="0" err="1" smtClean="0"/>
              <a:t>chargrp</a:t>
            </a:r>
            <a:r>
              <a:rPr lang="en-IN" dirty="0" smtClean="0"/>
              <a:t>: {group: </a:t>
            </a:r>
            <a:r>
              <a:rPr lang="en-IN" dirty="0" err="1" smtClean="0"/>
              <a:t>chararray,chars</a:t>
            </a:r>
            <a:r>
              <a:rPr lang="en-IN" dirty="0" smtClean="0"/>
              <a:t>: {(c: </a:t>
            </a:r>
            <a:r>
              <a:rPr lang="en-IN" dirty="0" err="1" smtClean="0"/>
              <a:t>chararray</a:t>
            </a:r>
            <a:r>
              <a:rPr lang="en-IN" dirty="0" smtClean="0"/>
              <a:t>)}}</a:t>
            </a:r>
          </a:p>
          <a:p>
            <a:endParaRPr lang="en-IN" sz="900" dirty="0" smtClean="0"/>
          </a:p>
          <a:p>
            <a:r>
              <a:rPr lang="en-IN" dirty="0" smtClean="0"/>
              <a:t>grunt&gt; counts = FOREACH </a:t>
            </a:r>
            <a:r>
              <a:rPr lang="en-IN" dirty="0" err="1" smtClean="0"/>
              <a:t>chargrp</a:t>
            </a:r>
            <a:r>
              <a:rPr lang="en-IN" dirty="0" smtClean="0"/>
              <a:t> GENERATE group, COUNT(chars);</a:t>
            </a:r>
          </a:p>
          <a:p>
            <a:r>
              <a:rPr lang="en-IN" dirty="0" smtClean="0"/>
              <a:t>(a,3)</a:t>
            </a:r>
          </a:p>
          <a:p>
            <a:r>
              <a:rPr lang="en-IN" dirty="0" smtClean="0"/>
              <a:t>(c,2)</a:t>
            </a:r>
          </a:p>
          <a:p>
            <a:r>
              <a:rPr lang="en-IN" dirty="0" smtClean="0"/>
              <a:t>(i,3)</a:t>
            </a:r>
          </a:p>
          <a:p>
            <a:r>
              <a:rPr lang="en-IN" dirty="0" smtClean="0"/>
              <a:t>(k,4)</a:t>
            </a:r>
          </a:p>
          <a:p>
            <a:r>
              <a:rPr lang="en-IN" dirty="0" smtClean="0"/>
              <a:t>(l,2)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071547"/>
            <a:ext cx="80010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Load Command</a:t>
            </a:r>
          </a:p>
          <a:p>
            <a:r>
              <a:rPr lang="en-IN" sz="2000" dirty="0" smtClean="0"/>
              <a:t> </a:t>
            </a:r>
          </a:p>
          <a:p>
            <a:r>
              <a:rPr lang="en-IN" sz="2000" dirty="0" smtClean="0"/>
              <a:t>	LOAD </a:t>
            </a:r>
            <a:r>
              <a:rPr lang="en-IN" sz="2000" dirty="0"/>
              <a:t>'data' [USING function] [AS schema]; </a:t>
            </a:r>
          </a:p>
          <a:p>
            <a:endParaRPr lang="en-IN" sz="2000" dirty="0" smtClean="0"/>
          </a:p>
          <a:p>
            <a:r>
              <a:rPr lang="en-IN" sz="2000" dirty="0" smtClean="0"/>
              <a:t>• </a:t>
            </a:r>
            <a:r>
              <a:rPr lang="en-IN" sz="2000" dirty="0"/>
              <a:t>data – name of the directory or file – Must be in single quotes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/>
              <a:t>• USING – specifies the load function to use </a:t>
            </a:r>
            <a:endParaRPr lang="en-IN" sz="2000" dirty="0" smtClean="0"/>
          </a:p>
          <a:p>
            <a:r>
              <a:rPr lang="en-IN" sz="2000" dirty="0"/>
              <a:t>	</a:t>
            </a:r>
            <a:r>
              <a:rPr lang="en-IN" sz="2000" dirty="0" smtClean="0"/>
              <a:t>– </a:t>
            </a:r>
            <a:r>
              <a:rPr lang="en-IN" sz="2000" dirty="0"/>
              <a:t>By default uses </a:t>
            </a:r>
            <a:r>
              <a:rPr lang="en-IN" sz="2000" dirty="0" err="1"/>
              <a:t>PigStorage</a:t>
            </a:r>
            <a:r>
              <a:rPr lang="en-IN" sz="2000" dirty="0"/>
              <a:t> w</a:t>
            </a:r>
            <a:r>
              <a:rPr lang="en-IN" sz="2000" dirty="0" smtClean="0"/>
              <a:t>hich </a:t>
            </a:r>
            <a:r>
              <a:rPr lang="en-IN" sz="2000" dirty="0"/>
              <a:t>parses each line into fields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          using </a:t>
            </a:r>
            <a:r>
              <a:rPr lang="en-IN" sz="2000" dirty="0"/>
              <a:t>a </a:t>
            </a:r>
            <a:r>
              <a:rPr lang="en-IN" sz="2000" dirty="0" smtClean="0"/>
              <a:t>delimiter.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</a:t>
            </a:r>
            <a:r>
              <a:rPr lang="en-IN" sz="2000" dirty="0"/>
              <a:t>	</a:t>
            </a:r>
            <a:r>
              <a:rPr lang="en-IN" sz="2000" dirty="0" smtClean="0"/>
              <a:t>-  Default  delimiter </a:t>
            </a:r>
            <a:r>
              <a:rPr lang="en-IN" sz="2000" dirty="0"/>
              <a:t>is tab </a:t>
            </a:r>
            <a:r>
              <a:rPr lang="en-IN" sz="2000" dirty="0" smtClean="0"/>
              <a:t>(“\</a:t>
            </a:r>
            <a:r>
              <a:rPr lang="en-IN" sz="2000" dirty="0"/>
              <a:t>t‟)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• </a:t>
            </a:r>
            <a:r>
              <a:rPr lang="en-IN" sz="2000" dirty="0"/>
              <a:t>AS </a:t>
            </a:r>
            <a:r>
              <a:rPr lang="en-IN" sz="2000" dirty="0" smtClean="0"/>
              <a:t> – </a:t>
            </a:r>
            <a:r>
              <a:rPr lang="en-IN" sz="2000" dirty="0"/>
              <a:t>assign a schema to incoming </a:t>
            </a:r>
            <a:r>
              <a:rPr lang="en-IN" sz="2000" dirty="0" smtClean="0"/>
              <a:t>data</a:t>
            </a:r>
          </a:p>
          <a:p>
            <a:r>
              <a:rPr lang="en-IN" sz="2000" dirty="0" smtClean="0"/>
              <a:t>         </a:t>
            </a:r>
            <a:r>
              <a:rPr lang="en-IN" sz="2000" dirty="0"/>
              <a:t>– Assigns names to fields 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– </a:t>
            </a:r>
            <a:r>
              <a:rPr lang="en-IN" sz="2000" dirty="0"/>
              <a:t>Declares types to fields 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94692"/>
            <a:ext cx="5943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LOADING DATA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b="1" dirty="0" err="1" smtClean="0"/>
              <a:t>Create</a:t>
            </a:r>
            <a:r>
              <a:rPr lang="fr-FR" b="1" dirty="0" smtClean="0"/>
              <a:t> file in local file system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cloudera</a:t>
            </a:r>
            <a:r>
              <a:rPr lang="fr-FR" dirty="0" smtClean="0"/>
              <a:t>@</a:t>
            </a:r>
            <a:r>
              <a:rPr lang="fr-FR" dirty="0" err="1" smtClean="0"/>
              <a:t>localhost</a:t>
            </a:r>
            <a:r>
              <a:rPr lang="fr-FR" dirty="0" smtClean="0"/>
              <a:t> ~]$ cat &gt; a.txt</a:t>
            </a:r>
          </a:p>
          <a:p>
            <a:endParaRPr lang="fr-FR" dirty="0" smtClean="0"/>
          </a:p>
          <a:p>
            <a:r>
              <a:rPr lang="fr-FR" dirty="0" smtClean="0"/>
              <a:t>25</a:t>
            </a:r>
          </a:p>
          <a:p>
            <a:r>
              <a:rPr lang="fr-FR" dirty="0" smtClean="0"/>
              <a:t>35</a:t>
            </a:r>
          </a:p>
          <a:p>
            <a:r>
              <a:rPr lang="fr-FR" dirty="0" smtClean="0"/>
              <a:t>45</a:t>
            </a:r>
          </a:p>
          <a:p>
            <a:r>
              <a:rPr lang="fr-FR" dirty="0" smtClean="0"/>
              <a:t>55</a:t>
            </a:r>
          </a:p>
          <a:p>
            <a:r>
              <a:rPr lang="fr-FR" dirty="0" smtClean="0"/>
              <a:t>65</a:t>
            </a:r>
          </a:p>
          <a:p>
            <a:r>
              <a:rPr lang="fr-FR" dirty="0" smtClean="0"/>
              <a:t>24</a:t>
            </a:r>
          </a:p>
          <a:p>
            <a:r>
              <a:rPr lang="fr-FR" dirty="0" smtClean="0"/>
              <a:t>12</a:t>
            </a:r>
          </a:p>
          <a:p>
            <a:r>
              <a:rPr lang="fr-FR" dirty="0" smtClean="0"/>
              <a:t>19</a:t>
            </a:r>
          </a:p>
          <a:p>
            <a:r>
              <a:rPr lang="fr-FR" dirty="0" smtClean="0"/>
              <a:t>27</a:t>
            </a:r>
          </a:p>
          <a:p>
            <a:r>
              <a:rPr lang="fr-FR" dirty="0" smtClean="0"/>
              <a:t>35</a:t>
            </a:r>
          </a:p>
          <a:p>
            <a:r>
              <a:rPr lang="fr-FR" dirty="0" smtClean="0"/>
              <a:t>24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/>
              <a:t>Copy file </a:t>
            </a:r>
            <a:r>
              <a:rPr lang="fr-FR" b="1" dirty="0" err="1" smtClean="0"/>
              <a:t>from</a:t>
            </a:r>
            <a:r>
              <a:rPr lang="fr-FR" b="1" dirty="0" smtClean="0"/>
              <a:t> local file system to </a:t>
            </a:r>
            <a:r>
              <a:rPr lang="fr-FR" b="1" dirty="0" err="1" smtClean="0"/>
              <a:t>hdfs</a:t>
            </a:r>
            <a:endParaRPr lang="fr-FR" b="1" dirty="0" smtClean="0"/>
          </a:p>
          <a:p>
            <a:r>
              <a:rPr lang="fr-FR" dirty="0" smtClean="0"/>
              <a:t>[</a:t>
            </a:r>
            <a:r>
              <a:rPr lang="fr-FR" dirty="0" err="1" smtClean="0"/>
              <a:t>cloudera</a:t>
            </a:r>
            <a:r>
              <a:rPr lang="fr-FR" dirty="0" smtClean="0"/>
              <a:t>@</a:t>
            </a:r>
            <a:r>
              <a:rPr lang="fr-FR" dirty="0" err="1" smtClean="0"/>
              <a:t>localhost</a:t>
            </a:r>
            <a:r>
              <a:rPr lang="fr-FR" dirty="0" smtClean="0"/>
              <a:t> ~]$ </a:t>
            </a:r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 err="1" smtClean="0"/>
              <a:t>fs</a:t>
            </a:r>
            <a:r>
              <a:rPr lang="fr-FR" dirty="0" smtClean="0"/>
              <a:t>  -put a.txt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7467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 data to pig storage</a:t>
            </a:r>
          </a:p>
          <a:p>
            <a:endParaRPr lang="en-IN" b="1" dirty="0" smtClean="0"/>
          </a:p>
          <a:p>
            <a:r>
              <a:rPr lang="en-IN" dirty="0" smtClean="0"/>
              <a:t>grunt&gt; data = load ‘a.txt' using </a:t>
            </a:r>
            <a:r>
              <a:rPr lang="en-IN" dirty="0" err="1" smtClean="0"/>
              <a:t>PigStorage</a:t>
            </a:r>
            <a:r>
              <a:rPr lang="en-IN" dirty="0" smtClean="0"/>
              <a:t>() as (age: </a:t>
            </a:r>
            <a:r>
              <a:rPr lang="en-IN" dirty="0" err="1" smtClean="0"/>
              <a:t>int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grunt&gt; dump data;</a:t>
            </a:r>
          </a:p>
          <a:p>
            <a:endParaRPr lang="en-IN" dirty="0" smtClean="0"/>
          </a:p>
          <a:p>
            <a:r>
              <a:rPr lang="sv-SE" dirty="0" smtClean="0"/>
              <a:t>(25)</a:t>
            </a:r>
          </a:p>
          <a:p>
            <a:r>
              <a:rPr lang="sv-SE" dirty="0" smtClean="0"/>
              <a:t>(35)</a:t>
            </a:r>
          </a:p>
          <a:p>
            <a:r>
              <a:rPr lang="sv-SE" dirty="0" smtClean="0"/>
              <a:t>(45)</a:t>
            </a:r>
          </a:p>
          <a:p>
            <a:r>
              <a:rPr lang="sv-SE" dirty="0" smtClean="0"/>
              <a:t>(55)</a:t>
            </a:r>
          </a:p>
          <a:p>
            <a:r>
              <a:rPr lang="sv-SE" dirty="0" smtClean="0"/>
              <a:t>(65)</a:t>
            </a:r>
          </a:p>
          <a:p>
            <a:r>
              <a:rPr lang="sv-SE" dirty="0" smtClean="0"/>
              <a:t>(24)</a:t>
            </a:r>
          </a:p>
          <a:p>
            <a:r>
              <a:rPr lang="sv-SE" dirty="0" smtClean="0"/>
              <a:t>(12)</a:t>
            </a:r>
          </a:p>
          <a:p>
            <a:r>
              <a:rPr lang="sv-SE" dirty="0" smtClean="0"/>
              <a:t>(19)</a:t>
            </a:r>
          </a:p>
          <a:p>
            <a:r>
              <a:rPr lang="sv-SE" dirty="0" smtClean="0"/>
              <a:t>(27)</a:t>
            </a:r>
          </a:p>
          <a:p>
            <a:r>
              <a:rPr lang="sv-SE" dirty="0" smtClean="0"/>
              <a:t>(35)</a:t>
            </a:r>
          </a:p>
          <a:p>
            <a:r>
              <a:rPr lang="sv-SE" dirty="0" smtClean="0"/>
              <a:t>(24)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357166"/>
            <a:ext cx="7786742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b="1" dirty="0"/>
              <a:t>Pig Latin – Diagnostic Tools </a:t>
            </a:r>
            <a:endParaRPr lang="en-IN" sz="2000" b="1" dirty="0" smtClean="0"/>
          </a:p>
          <a:p>
            <a:endParaRPr lang="en-IN" sz="2000" b="1" dirty="0"/>
          </a:p>
          <a:p>
            <a:r>
              <a:rPr lang="en-IN" sz="2000" dirty="0" smtClean="0"/>
              <a:t>	• </a:t>
            </a:r>
            <a:r>
              <a:rPr lang="en-IN" sz="2000" dirty="0"/>
              <a:t>Display the structure of the Bag </a:t>
            </a:r>
          </a:p>
          <a:p>
            <a:r>
              <a:rPr lang="en-IN" sz="2000" dirty="0" smtClean="0"/>
              <a:t>		grunt</a:t>
            </a:r>
            <a:r>
              <a:rPr lang="en-IN" sz="2000" dirty="0"/>
              <a:t>&gt; DESCRIBE &lt;</a:t>
            </a:r>
            <a:r>
              <a:rPr lang="en-IN" sz="2000" dirty="0" err="1"/>
              <a:t>bag_name</a:t>
            </a:r>
            <a:r>
              <a:rPr lang="en-IN" sz="2000" dirty="0"/>
              <a:t>&gt;; </a:t>
            </a:r>
            <a:endParaRPr lang="en-IN" sz="2000" dirty="0" smtClean="0"/>
          </a:p>
          <a:p>
            <a:r>
              <a:rPr lang="en-US" sz="2000" dirty="0" smtClean="0"/>
              <a:t>	                </a:t>
            </a:r>
            <a:r>
              <a:rPr lang="en-US" sz="2000" b="1" dirty="0">
                <a:solidFill>
                  <a:srgbClr val="7030A0"/>
                </a:solidFill>
              </a:rPr>
              <a:t>e</a:t>
            </a:r>
            <a:r>
              <a:rPr lang="en-US" sz="2000" b="1" dirty="0" smtClean="0">
                <a:solidFill>
                  <a:srgbClr val="7030A0"/>
                </a:solidFill>
              </a:rPr>
              <a:t>x: DESCRIBE data;</a:t>
            </a:r>
          </a:p>
          <a:p>
            <a:endParaRPr lang="en-IN" sz="2000" dirty="0"/>
          </a:p>
          <a:p>
            <a:r>
              <a:rPr lang="en-IN" sz="2000" dirty="0" smtClean="0"/>
              <a:t>	• </a:t>
            </a:r>
            <a:r>
              <a:rPr lang="en-IN" sz="2000" dirty="0"/>
              <a:t>Display Execution Plan </a:t>
            </a:r>
          </a:p>
          <a:p>
            <a:endParaRPr lang="en-IN" sz="1050" dirty="0" smtClean="0"/>
          </a:p>
          <a:p>
            <a:r>
              <a:rPr lang="en-IN" sz="2000" dirty="0" smtClean="0"/>
              <a:t>		– </a:t>
            </a:r>
            <a:r>
              <a:rPr lang="en-IN" sz="2000" dirty="0"/>
              <a:t>Produces Various reports </a:t>
            </a:r>
          </a:p>
          <a:p>
            <a:r>
              <a:rPr lang="en-IN" sz="2000" dirty="0" smtClean="0"/>
              <a:t>			• </a:t>
            </a:r>
            <a:r>
              <a:rPr lang="en-IN" sz="2000" dirty="0"/>
              <a:t>Logical Plan </a:t>
            </a:r>
          </a:p>
          <a:p>
            <a:r>
              <a:rPr lang="en-IN" sz="2000" dirty="0" smtClean="0"/>
              <a:t>			• </a:t>
            </a:r>
            <a:r>
              <a:rPr lang="en-IN" sz="2000" dirty="0" err="1"/>
              <a:t>MapReduce</a:t>
            </a:r>
            <a:r>
              <a:rPr lang="en-IN" sz="2000" dirty="0"/>
              <a:t> Plan </a:t>
            </a:r>
          </a:p>
          <a:p>
            <a:endParaRPr lang="en-IN" sz="1050" dirty="0" smtClean="0"/>
          </a:p>
          <a:p>
            <a:r>
              <a:rPr lang="en-IN" sz="2000" dirty="0"/>
              <a:t>	</a:t>
            </a:r>
            <a:r>
              <a:rPr lang="en-IN" sz="2000" dirty="0" smtClean="0"/>
              <a:t>	grunt</a:t>
            </a:r>
            <a:r>
              <a:rPr lang="en-IN" sz="2000" dirty="0"/>
              <a:t>&gt; EXPLAIN &lt;</a:t>
            </a:r>
            <a:r>
              <a:rPr lang="en-IN" sz="2000" dirty="0" err="1"/>
              <a:t>bag_name</a:t>
            </a:r>
            <a:r>
              <a:rPr lang="en-IN" sz="2000" dirty="0"/>
              <a:t>&gt;; </a:t>
            </a:r>
            <a:endParaRPr lang="en-IN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>
                <a:solidFill>
                  <a:srgbClr val="7030A0"/>
                </a:solidFill>
              </a:rPr>
              <a:t>ex: EXPLAIN data;</a:t>
            </a:r>
          </a:p>
          <a:p>
            <a:endParaRPr lang="en-IN" sz="2000" dirty="0"/>
          </a:p>
          <a:p>
            <a:r>
              <a:rPr lang="en-IN" sz="2000" dirty="0" smtClean="0"/>
              <a:t>	• </a:t>
            </a:r>
            <a:r>
              <a:rPr lang="en-IN" sz="2000" dirty="0"/>
              <a:t>Illustrate how Pig engine transforms the </a:t>
            </a:r>
            <a:r>
              <a:rPr lang="en-IN" sz="2000" dirty="0" smtClean="0"/>
              <a:t>data </a:t>
            </a:r>
            <a:endParaRPr lang="en-IN" sz="2000" dirty="0"/>
          </a:p>
          <a:p>
            <a:r>
              <a:rPr lang="en-IN" sz="2000" dirty="0"/>
              <a:t>	</a:t>
            </a:r>
            <a:r>
              <a:rPr lang="en-IN" sz="2000" dirty="0" smtClean="0"/>
              <a:t>	grunt</a:t>
            </a:r>
            <a:r>
              <a:rPr lang="en-IN" sz="2000" dirty="0"/>
              <a:t>&gt; ILLUSTRATE &lt;</a:t>
            </a:r>
            <a:r>
              <a:rPr lang="en-IN" sz="2000" dirty="0" err="1"/>
              <a:t>bag_name</a:t>
            </a:r>
            <a:r>
              <a:rPr lang="en-IN" sz="2000" dirty="0"/>
              <a:t>&gt;; </a:t>
            </a:r>
            <a:endParaRPr lang="en-IN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>
                <a:solidFill>
                  <a:srgbClr val="7030A0"/>
                </a:solidFill>
              </a:rPr>
              <a:t>ex: ILLUSTRATE data;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/>
              <a:t>Filter data</a:t>
            </a:r>
          </a:p>
          <a:p>
            <a:endParaRPr lang="sv-SE" b="1" dirty="0" smtClean="0"/>
          </a:p>
          <a:p>
            <a:r>
              <a:rPr lang="sv-SE" dirty="0" smtClean="0"/>
              <a:t>grunt&gt; grunt&gt; filter1 = filter data by age &gt; 30;</a:t>
            </a:r>
          </a:p>
          <a:p>
            <a:endParaRPr lang="sv-SE" dirty="0" smtClean="0"/>
          </a:p>
          <a:p>
            <a:r>
              <a:rPr lang="sv-SE" dirty="0" smtClean="0"/>
              <a:t>grunt&gt; dump filter1;</a:t>
            </a:r>
          </a:p>
          <a:p>
            <a:endParaRPr lang="sv-SE" dirty="0" smtClean="0"/>
          </a:p>
          <a:p>
            <a:r>
              <a:rPr lang="sv-SE" dirty="0" smtClean="0"/>
              <a:t>(35)</a:t>
            </a:r>
          </a:p>
          <a:p>
            <a:r>
              <a:rPr lang="sv-SE" dirty="0" smtClean="0"/>
              <a:t>(45)</a:t>
            </a:r>
          </a:p>
          <a:p>
            <a:r>
              <a:rPr lang="sv-SE" dirty="0" smtClean="0"/>
              <a:t>(55)</a:t>
            </a:r>
          </a:p>
          <a:p>
            <a:r>
              <a:rPr lang="sv-SE" dirty="0" smtClean="0"/>
              <a:t>(65)</a:t>
            </a:r>
          </a:p>
          <a:p>
            <a:r>
              <a:rPr lang="sv-SE" dirty="0" smtClean="0"/>
              <a:t>(35)</a:t>
            </a:r>
          </a:p>
          <a:p>
            <a:endParaRPr lang="sv-SE" dirty="0" smtClean="0"/>
          </a:p>
          <a:p>
            <a:r>
              <a:rPr lang="en-IN" dirty="0" smtClean="0"/>
              <a:t>grunt&gt; filter2 = filter data by age &lt; 20;</a:t>
            </a:r>
          </a:p>
          <a:p>
            <a:endParaRPr lang="en-IN" dirty="0" smtClean="0"/>
          </a:p>
          <a:p>
            <a:r>
              <a:rPr lang="en-IN" dirty="0" smtClean="0"/>
              <a:t>grunt&gt; dump filter2;</a:t>
            </a:r>
          </a:p>
          <a:p>
            <a:endParaRPr lang="en-IN" dirty="0" smtClean="0"/>
          </a:p>
          <a:p>
            <a:r>
              <a:rPr lang="en-IN" dirty="0" smtClean="0"/>
              <a:t>(12)</a:t>
            </a:r>
          </a:p>
          <a:p>
            <a:r>
              <a:rPr lang="en-IN" dirty="0" smtClean="0"/>
              <a:t>(19)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71628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Sort data </a:t>
            </a:r>
          </a:p>
          <a:p>
            <a:endParaRPr lang="en-US" b="1" dirty="0" smtClean="0"/>
          </a:p>
          <a:p>
            <a:r>
              <a:rPr lang="en-US" b="1" dirty="0" smtClean="0"/>
              <a:t>Sort by Ascending order</a:t>
            </a:r>
          </a:p>
          <a:p>
            <a:endParaRPr lang="en-IN" b="1" dirty="0" smtClean="0"/>
          </a:p>
          <a:p>
            <a:r>
              <a:rPr lang="en-IN" dirty="0" smtClean="0"/>
              <a:t>grunt&gt; sort1 = order data by age ASC;</a:t>
            </a:r>
          </a:p>
          <a:p>
            <a:endParaRPr lang="en-IN" dirty="0" smtClean="0"/>
          </a:p>
          <a:p>
            <a:r>
              <a:rPr lang="en-IN" dirty="0" smtClean="0"/>
              <a:t>grunt&gt; dump sort1;</a:t>
            </a:r>
          </a:p>
          <a:p>
            <a:endParaRPr lang="en-IN" dirty="0" smtClean="0"/>
          </a:p>
          <a:p>
            <a:r>
              <a:rPr lang="en-IN" dirty="0" smtClean="0"/>
              <a:t>(12)</a:t>
            </a:r>
          </a:p>
          <a:p>
            <a:r>
              <a:rPr lang="en-IN" dirty="0" smtClean="0"/>
              <a:t>(19)</a:t>
            </a:r>
          </a:p>
          <a:p>
            <a:r>
              <a:rPr lang="en-IN" dirty="0" smtClean="0"/>
              <a:t>(24)</a:t>
            </a:r>
          </a:p>
          <a:p>
            <a:r>
              <a:rPr lang="en-IN" dirty="0" smtClean="0"/>
              <a:t>(24)</a:t>
            </a:r>
          </a:p>
          <a:p>
            <a:r>
              <a:rPr lang="en-IN" dirty="0" smtClean="0"/>
              <a:t>(25)</a:t>
            </a:r>
          </a:p>
          <a:p>
            <a:r>
              <a:rPr lang="en-IN" dirty="0" smtClean="0"/>
              <a:t>(27)</a:t>
            </a:r>
          </a:p>
          <a:p>
            <a:r>
              <a:rPr lang="en-IN" dirty="0" smtClean="0"/>
              <a:t>(35)</a:t>
            </a:r>
          </a:p>
          <a:p>
            <a:r>
              <a:rPr lang="en-IN" dirty="0" smtClean="0"/>
              <a:t>(35)</a:t>
            </a:r>
          </a:p>
          <a:p>
            <a:r>
              <a:rPr lang="en-IN" dirty="0" smtClean="0"/>
              <a:t>(45)</a:t>
            </a:r>
          </a:p>
          <a:p>
            <a:r>
              <a:rPr lang="en-IN" dirty="0" smtClean="0"/>
              <a:t>(55)</a:t>
            </a:r>
          </a:p>
          <a:p>
            <a:r>
              <a:rPr lang="en-IN" dirty="0" smtClean="0"/>
              <a:t>(65)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Sort by Descending order</a:t>
            </a:r>
          </a:p>
          <a:p>
            <a:endParaRPr lang="en-IN" b="1" dirty="0" smtClean="0"/>
          </a:p>
          <a:p>
            <a:r>
              <a:rPr lang="en-IN" dirty="0" smtClean="0"/>
              <a:t>grunt&gt; sort2 = order data by age DESC;</a:t>
            </a:r>
          </a:p>
          <a:p>
            <a:endParaRPr lang="en-IN" dirty="0" smtClean="0"/>
          </a:p>
          <a:p>
            <a:r>
              <a:rPr lang="en-IN" dirty="0" smtClean="0"/>
              <a:t>grunt&gt; dump sort2;</a:t>
            </a:r>
          </a:p>
          <a:p>
            <a:endParaRPr lang="en-IN" dirty="0" smtClean="0"/>
          </a:p>
          <a:p>
            <a:r>
              <a:rPr lang="en-IN" dirty="0" smtClean="0"/>
              <a:t>(65)</a:t>
            </a:r>
          </a:p>
          <a:p>
            <a:r>
              <a:rPr lang="en-IN" dirty="0" smtClean="0"/>
              <a:t>(55)</a:t>
            </a:r>
          </a:p>
          <a:p>
            <a:r>
              <a:rPr lang="en-IN" dirty="0" smtClean="0"/>
              <a:t>(45)</a:t>
            </a:r>
          </a:p>
          <a:p>
            <a:r>
              <a:rPr lang="en-IN" dirty="0" smtClean="0"/>
              <a:t>(35)</a:t>
            </a:r>
          </a:p>
          <a:p>
            <a:r>
              <a:rPr lang="en-IN" dirty="0" smtClean="0"/>
              <a:t>(35)</a:t>
            </a:r>
          </a:p>
          <a:p>
            <a:r>
              <a:rPr lang="en-IN" dirty="0" smtClean="0"/>
              <a:t>(27)</a:t>
            </a:r>
          </a:p>
          <a:p>
            <a:r>
              <a:rPr lang="en-IN" dirty="0" smtClean="0"/>
              <a:t>(25)</a:t>
            </a:r>
          </a:p>
          <a:p>
            <a:r>
              <a:rPr lang="en-IN" dirty="0" smtClean="0"/>
              <a:t>(24)</a:t>
            </a:r>
          </a:p>
          <a:p>
            <a:r>
              <a:rPr lang="en-IN" dirty="0" smtClean="0"/>
              <a:t>(24)</a:t>
            </a:r>
          </a:p>
          <a:p>
            <a:r>
              <a:rPr lang="en-IN" dirty="0" smtClean="0"/>
              <a:t>(19)</a:t>
            </a:r>
          </a:p>
          <a:p>
            <a:r>
              <a:rPr lang="en-IN" dirty="0" smtClean="0"/>
              <a:t>(12)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1048</Words>
  <Application>Microsoft Office PowerPoint</Application>
  <PresentationFormat>On-screen Show (4:3)</PresentationFormat>
  <Paragraphs>420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EXAM</dc:creator>
  <cp:lastModifiedBy>admin</cp:lastModifiedBy>
  <cp:revision>30</cp:revision>
  <dcterms:created xsi:type="dcterms:W3CDTF">2016-09-22T05:54:02Z</dcterms:created>
  <dcterms:modified xsi:type="dcterms:W3CDTF">2021-01-06T08:34:01Z</dcterms:modified>
</cp:coreProperties>
</file>