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12/28/2023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Open Shortest Path First (</a:t>
            </a:r>
            <a:r>
              <a:rPr lang="en-US" b="1" dirty="0" err="1"/>
              <a:t>OSPF</a:t>
            </a:r>
            <a:r>
              <a:rPr lang="en-US" b="1" dirty="0"/>
              <a:t>)</a:t>
            </a:r>
            <a:endParaRPr lang="en-US" dirty="0"/>
          </a:p>
        </p:txBody>
      </p:sp>
      <p:sp>
        <p:nvSpPr>
          <p:cNvPr id="3" name="Subtitle 2"/>
          <p:cNvSpPr>
            <a:spLocks noGrp="1"/>
          </p:cNvSpPr>
          <p:nvPr>
            <p:ph type="subTitle" idx="1"/>
          </p:nvPr>
        </p:nvSpPr>
        <p:spPr/>
        <p:txBody>
          <a:bodyPr/>
          <a:lstStyle/>
          <a:p>
            <a:r>
              <a:rPr lang="en-US" dirty="0" smtClean="0"/>
              <a:t>Routing Algorithm</a:t>
            </a:r>
            <a:endParaRPr lang="en-US" dirty="0"/>
          </a:p>
        </p:txBody>
      </p:sp>
    </p:spTree>
    <p:extLst>
      <p:ext uri="{BB962C8B-B14F-4D97-AF65-F5344CB8AC3E}">
        <p14:creationId xmlns:p14="http://schemas.microsoft.com/office/powerpoint/2010/main" val="1629194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Building Link-State Database:</a:t>
            </a:r>
            <a:endParaRPr lang="en-US" dirty="0"/>
          </a:p>
          <a:p>
            <a:r>
              <a:rPr lang="en-US" dirty="0"/>
              <a:t>Routers build a Link-State Database (</a:t>
            </a:r>
            <a:r>
              <a:rPr lang="en-US" dirty="0" err="1"/>
              <a:t>LSDB</a:t>
            </a:r>
            <a:r>
              <a:rPr lang="en-US" dirty="0"/>
              <a:t>) based on the </a:t>
            </a:r>
            <a:r>
              <a:rPr lang="en-US" dirty="0" err="1"/>
              <a:t>LSAs</a:t>
            </a:r>
            <a:r>
              <a:rPr lang="en-US" dirty="0"/>
              <a:t> they receive from neighbors. This database contains a map of the network</a:t>
            </a:r>
            <a:r>
              <a:rPr lang="en-US" dirty="0" smtClean="0"/>
              <a:t>.</a:t>
            </a:r>
          </a:p>
          <a:p>
            <a:r>
              <a:rPr lang="en-US" b="1" dirty="0"/>
              <a:t>Shortest Path Calculation:</a:t>
            </a:r>
            <a:endParaRPr lang="en-US" dirty="0"/>
          </a:p>
          <a:p>
            <a:r>
              <a:rPr lang="en-US" dirty="0"/>
              <a:t>Using the </a:t>
            </a:r>
            <a:r>
              <a:rPr lang="en-US" dirty="0" err="1"/>
              <a:t>LSDB</a:t>
            </a:r>
            <a:r>
              <a:rPr lang="en-US" dirty="0"/>
              <a:t>, each router independently calculates the shortest path to every other router in the network using </a:t>
            </a:r>
            <a:r>
              <a:rPr lang="en-US" dirty="0" err="1"/>
              <a:t>Dijkstra's</a:t>
            </a:r>
            <a:r>
              <a:rPr lang="en-US" dirty="0"/>
              <a:t> algorithm.</a:t>
            </a:r>
          </a:p>
          <a:p>
            <a:r>
              <a:rPr lang="en-US" dirty="0"/>
              <a:t>This ensures that each router knows the most efficient path to reach any destination.</a:t>
            </a:r>
          </a:p>
          <a:p>
            <a:endParaRPr lang="en-US" dirty="0"/>
          </a:p>
          <a:p>
            <a:endParaRPr lang="en-US" dirty="0"/>
          </a:p>
        </p:txBody>
      </p:sp>
    </p:spTree>
    <p:extLst>
      <p:ext uri="{BB962C8B-B14F-4D97-AF65-F5344CB8AC3E}">
        <p14:creationId xmlns:p14="http://schemas.microsoft.com/office/powerpoint/2010/main" val="422278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Updating Routing Table:</a:t>
            </a:r>
            <a:endParaRPr lang="en-US" dirty="0"/>
          </a:p>
          <a:p>
            <a:r>
              <a:rPr lang="en-US" dirty="0"/>
              <a:t>After the calculations, routers update their routing tables with the optimal paths to reach different destinations.</a:t>
            </a:r>
          </a:p>
          <a:p>
            <a:r>
              <a:rPr lang="en-US" b="1" dirty="0"/>
              <a:t>Adaptation to Network Changes:</a:t>
            </a:r>
            <a:endParaRPr lang="en-US" dirty="0"/>
          </a:p>
          <a:p>
            <a:r>
              <a:rPr lang="en-US" dirty="0"/>
              <a:t>If a link goes down or experiences increased latency (e.g., a link between </a:t>
            </a:r>
            <a:r>
              <a:rPr lang="en-US" dirty="0" err="1"/>
              <a:t>R1</a:t>
            </a:r>
            <a:r>
              <a:rPr lang="en-US" dirty="0"/>
              <a:t> and </a:t>
            </a:r>
            <a:r>
              <a:rPr lang="en-US" dirty="0" err="1"/>
              <a:t>R2</a:t>
            </a:r>
            <a:r>
              <a:rPr lang="en-US" dirty="0"/>
              <a:t>), </a:t>
            </a:r>
            <a:r>
              <a:rPr lang="en-US" dirty="0" err="1"/>
              <a:t>OSPF</a:t>
            </a:r>
            <a:r>
              <a:rPr lang="en-US" dirty="0"/>
              <a:t> quickly adapts.</a:t>
            </a:r>
          </a:p>
          <a:p>
            <a:r>
              <a:rPr lang="en-US" dirty="0"/>
              <a:t>Routers exchange updated </a:t>
            </a:r>
            <a:r>
              <a:rPr lang="en-US" dirty="0" err="1"/>
              <a:t>LSAs</a:t>
            </a:r>
            <a:r>
              <a:rPr lang="en-US" dirty="0"/>
              <a:t>, recalculate the shortest paths, and update their routing tables accordingly.</a:t>
            </a:r>
          </a:p>
          <a:p>
            <a:r>
              <a:rPr lang="en-US" dirty="0"/>
              <a:t>This example illustrates how </a:t>
            </a:r>
            <a:r>
              <a:rPr lang="en-US" dirty="0" err="1"/>
              <a:t>OSPF</a:t>
            </a:r>
            <a:r>
              <a:rPr lang="en-US" dirty="0"/>
              <a:t> dynamically adapts to changes in the network, ensuring that routers always have up-to-date information and can choose the most efficient paths for data transmission</a:t>
            </a:r>
            <a:r>
              <a:rPr lang="en-US" dirty="0" smtClean="0"/>
              <a:t>.</a:t>
            </a:r>
            <a:endParaRPr lang="en-US" dirty="0"/>
          </a:p>
        </p:txBody>
      </p:sp>
    </p:spTree>
    <p:extLst>
      <p:ext uri="{BB962C8B-B14F-4D97-AF65-F5344CB8AC3E}">
        <p14:creationId xmlns:p14="http://schemas.microsoft.com/office/powerpoint/2010/main" val="236398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State Routing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link-state routing protocol is a type of routing protocol used in computer networks, where routers share information about the state of their links with all other routers in the </a:t>
            </a:r>
            <a:r>
              <a:rPr lang="en-US" dirty="0" smtClean="0"/>
              <a:t>network.</a:t>
            </a:r>
          </a:p>
          <a:p>
            <a:r>
              <a:rPr lang="en-US" dirty="0" smtClean="0"/>
              <a:t>Each </a:t>
            </a:r>
            <a:r>
              <a:rPr lang="en-US" dirty="0"/>
              <a:t>router maintains a detailed map (database) of the entire network, showing the status and metrics of all links. Using this map, routers independently calculate the shortest paths to reach various destinations, enabling them to make intelligent and adaptive routing decisions based on real-time network </a:t>
            </a:r>
            <a:r>
              <a:rPr lang="en-US" dirty="0" smtClean="0"/>
              <a:t>conditions.</a:t>
            </a:r>
          </a:p>
          <a:p>
            <a:r>
              <a:rPr lang="en-US" dirty="0" smtClean="0"/>
              <a:t>Examples </a:t>
            </a:r>
            <a:r>
              <a:rPr lang="en-US" dirty="0"/>
              <a:t>of link-state routing protocols include </a:t>
            </a:r>
            <a:r>
              <a:rPr lang="en-US" dirty="0" err="1"/>
              <a:t>OSPF</a:t>
            </a:r>
            <a:r>
              <a:rPr lang="en-US" dirty="0"/>
              <a:t> (Open Shortest Path First) and IS-IS (Intermediate System to Intermediate System).</a:t>
            </a:r>
            <a:endParaRPr lang="en-US" dirty="0"/>
          </a:p>
        </p:txBody>
      </p:sp>
    </p:spTree>
    <p:extLst>
      <p:ext uri="{BB962C8B-B14F-4D97-AF65-F5344CB8AC3E}">
        <p14:creationId xmlns:p14="http://schemas.microsoft.com/office/powerpoint/2010/main" val="188937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a:t>Open Shortest Path First (</a:t>
            </a:r>
            <a:r>
              <a:rPr lang="en-US" dirty="0" err="1"/>
              <a:t>OSPF</a:t>
            </a:r>
            <a:r>
              <a:rPr lang="en-US" dirty="0"/>
              <a:t>) is a dynamic routing protocol used in computer networks to determine the most efficient paths for data to travel within an Internet Protocol (IP) </a:t>
            </a:r>
            <a:r>
              <a:rPr lang="en-US" dirty="0" smtClean="0"/>
              <a:t>network.</a:t>
            </a:r>
          </a:p>
          <a:p>
            <a:r>
              <a:rPr lang="en-US" dirty="0" smtClean="0"/>
              <a:t>It </a:t>
            </a:r>
            <a:r>
              <a:rPr lang="en-US" dirty="0"/>
              <a:t>falls under the category of link-state routing protocols, where routers exchange information about the state of their links, allowing each router to build a comprehensive map of the network.</a:t>
            </a:r>
            <a:endParaRPr lang="en-US" dirty="0"/>
          </a:p>
        </p:txBody>
      </p:sp>
    </p:spTree>
    <p:extLst>
      <p:ext uri="{BB962C8B-B14F-4D97-AF65-F5344CB8AC3E}">
        <p14:creationId xmlns:p14="http://schemas.microsoft.com/office/powerpoint/2010/main" val="70940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a:t>
            </a:r>
            <a:endParaRPr lang="en-US" dirty="0"/>
          </a:p>
        </p:txBody>
      </p:sp>
      <p:sp>
        <p:nvSpPr>
          <p:cNvPr id="3" name="Content Placeholder 2"/>
          <p:cNvSpPr>
            <a:spLocks noGrp="1"/>
          </p:cNvSpPr>
          <p:nvPr>
            <p:ph idx="1"/>
          </p:nvPr>
        </p:nvSpPr>
        <p:spPr/>
        <p:txBody>
          <a:bodyPr/>
          <a:lstStyle/>
          <a:p>
            <a:r>
              <a:rPr lang="en-US" dirty="0"/>
              <a:t>Imagine you have a large and complex network with many routers, and you want to ensure that data travels through the network in the most efficient way </a:t>
            </a:r>
            <a:r>
              <a:rPr lang="en-US" dirty="0" smtClean="0"/>
              <a:t>possible.</a:t>
            </a:r>
          </a:p>
          <a:p>
            <a:r>
              <a:rPr lang="en-US" dirty="0" err="1" smtClean="0"/>
              <a:t>OSPF</a:t>
            </a:r>
            <a:r>
              <a:rPr lang="en-US" dirty="0" smtClean="0"/>
              <a:t> </a:t>
            </a:r>
            <a:r>
              <a:rPr lang="en-US" dirty="0"/>
              <a:t>comes into play by helping routers share information about their connections and calculating optimal paths. It's like having a smart GPS system for your network, ensuring that data takes the shortest and most reliable routes.</a:t>
            </a:r>
            <a:endParaRPr lang="en-US" dirty="0"/>
          </a:p>
        </p:txBody>
      </p:sp>
    </p:spTree>
    <p:extLst>
      <p:ext uri="{BB962C8B-B14F-4D97-AF65-F5344CB8AC3E}">
        <p14:creationId xmlns:p14="http://schemas.microsoft.com/office/powerpoint/2010/main" val="1211298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a:t>The main purpose of </a:t>
            </a:r>
            <a:r>
              <a:rPr lang="en-US" dirty="0" err="1"/>
              <a:t>OSPF</a:t>
            </a:r>
            <a:r>
              <a:rPr lang="en-US" dirty="0"/>
              <a:t> is to enable routers in a network to communicate and collaboratively determine the best paths for data to </a:t>
            </a:r>
            <a:r>
              <a:rPr lang="en-US" dirty="0" smtClean="0"/>
              <a:t>travel.</a:t>
            </a:r>
          </a:p>
          <a:p>
            <a:r>
              <a:rPr lang="en-US" dirty="0" smtClean="0"/>
              <a:t>Unlike </a:t>
            </a:r>
            <a:r>
              <a:rPr lang="en-US" dirty="0"/>
              <a:t>some simpler routing protocols, </a:t>
            </a:r>
            <a:r>
              <a:rPr lang="en-US" dirty="0" err="1"/>
              <a:t>OSPF</a:t>
            </a:r>
            <a:r>
              <a:rPr lang="en-US" dirty="0"/>
              <a:t> takes into account various factors, such as the speed and reliability of network links, to make intelligent routing </a:t>
            </a:r>
            <a:r>
              <a:rPr lang="en-US" dirty="0" smtClean="0"/>
              <a:t>decisions.</a:t>
            </a:r>
          </a:p>
          <a:p>
            <a:r>
              <a:rPr lang="en-US" dirty="0" smtClean="0"/>
              <a:t>This </a:t>
            </a:r>
            <a:r>
              <a:rPr lang="en-US" dirty="0"/>
              <a:t>results in efficient and scalable routing, making </a:t>
            </a:r>
            <a:r>
              <a:rPr lang="en-US" dirty="0" err="1"/>
              <a:t>OSPF</a:t>
            </a:r>
            <a:r>
              <a:rPr lang="en-US" dirty="0"/>
              <a:t> particularly suitable for larger networks.</a:t>
            </a:r>
            <a:endParaRPr lang="en-US" dirty="0"/>
          </a:p>
        </p:txBody>
      </p:sp>
    </p:spTree>
    <p:extLst>
      <p:ext uri="{BB962C8B-B14F-4D97-AF65-F5344CB8AC3E}">
        <p14:creationId xmlns:p14="http://schemas.microsoft.com/office/powerpoint/2010/main" val="178532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for understanding</a:t>
            </a:r>
            <a:endParaRPr lang="en-US" dirty="0"/>
          </a:p>
        </p:txBody>
      </p:sp>
      <p:sp>
        <p:nvSpPr>
          <p:cNvPr id="3" name="Content Placeholder 2"/>
          <p:cNvSpPr>
            <a:spLocks noGrp="1"/>
          </p:cNvSpPr>
          <p:nvPr>
            <p:ph idx="1"/>
          </p:nvPr>
        </p:nvSpPr>
        <p:spPr/>
        <p:txBody>
          <a:bodyPr/>
          <a:lstStyle/>
          <a:p>
            <a:r>
              <a:rPr lang="en-US" dirty="0"/>
              <a:t>Let's say you have a corporate network with multiple offices connected by routers. </a:t>
            </a:r>
            <a:r>
              <a:rPr lang="en-US" dirty="0" err="1"/>
              <a:t>OSPF</a:t>
            </a:r>
            <a:r>
              <a:rPr lang="en-US" dirty="0"/>
              <a:t> helps these routers share information about their connections and network </a:t>
            </a:r>
            <a:r>
              <a:rPr lang="en-US" dirty="0" smtClean="0"/>
              <a:t>topology.</a:t>
            </a:r>
          </a:p>
          <a:p>
            <a:r>
              <a:rPr lang="en-US" dirty="0" smtClean="0"/>
              <a:t>If </a:t>
            </a:r>
            <a:r>
              <a:rPr lang="en-US" dirty="0"/>
              <a:t>a direct link between two offices becomes slow or fails, </a:t>
            </a:r>
            <a:r>
              <a:rPr lang="en-US" dirty="0" err="1"/>
              <a:t>OSPF</a:t>
            </a:r>
            <a:r>
              <a:rPr lang="en-US" dirty="0"/>
              <a:t> quickly adjusts and reroutes the data through an alternative path, ensuring that communication remains reliable and efficient. It's like having a dynamic roadmap for your network that adapts to changing conditions.</a:t>
            </a:r>
            <a:endParaRPr lang="en-US" dirty="0"/>
          </a:p>
        </p:txBody>
      </p:sp>
    </p:spTree>
    <p:extLst>
      <p:ext uri="{BB962C8B-B14F-4D97-AF65-F5344CB8AC3E}">
        <p14:creationId xmlns:p14="http://schemas.microsoft.com/office/powerpoint/2010/main" val="141927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idx="1"/>
          </p:nvPr>
        </p:nvSpPr>
        <p:spPr/>
        <p:txBody>
          <a:bodyPr/>
          <a:lstStyle/>
          <a:p>
            <a:r>
              <a:rPr lang="en-US" dirty="0"/>
              <a:t>Let's consider a simplified example of </a:t>
            </a:r>
            <a:r>
              <a:rPr lang="en-US" dirty="0" err="1"/>
              <a:t>OSPF</a:t>
            </a:r>
            <a:r>
              <a:rPr lang="en-US" dirty="0"/>
              <a:t> in action in a network with three routers. The goal is to demonstrate how </a:t>
            </a:r>
            <a:r>
              <a:rPr lang="en-US" dirty="0" err="1"/>
              <a:t>OSPF</a:t>
            </a:r>
            <a:r>
              <a:rPr lang="en-US" dirty="0"/>
              <a:t> helps determine the optimal paths for data transmission</a:t>
            </a:r>
            <a:r>
              <a:rPr lang="en-US" dirty="0" smtClean="0"/>
              <a:t>.</a:t>
            </a:r>
          </a:p>
          <a:p>
            <a:endParaRPr lang="en-US" dirty="0">
              <a:solidFill>
                <a:sysClr val="windowText" lastClr="000000"/>
              </a:solidFill>
            </a:endParaRPr>
          </a:p>
        </p:txBody>
      </p:sp>
      <p:sp>
        <p:nvSpPr>
          <p:cNvPr id="6" name="Rectangle 5"/>
          <p:cNvSpPr/>
          <p:nvPr/>
        </p:nvSpPr>
        <p:spPr>
          <a:xfrm>
            <a:off x="5133703" y="4075611"/>
            <a:ext cx="744583"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4380411" y="4916473"/>
            <a:ext cx="753292" cy="575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78286" y="4916473"/>
            <a:ext cx="753292" cy="575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4911634" y="4532811"/>
            <a:ext cx="222069" cy="383662"/>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5133703" y="5199017"/>
            <a:ext cx="718457" cy="532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5878286" y="4532811"/>
            <a:ext cx="143691" cy="391886"/>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5355771" y="4244944"/>
            <a:ext cx="309155" cy="369332"/>
          </a:xfrm>
          <a:prstGeom prst="rect">
            <a:avLst/>
          </a:prstGeom>
          <a:noFill/>
        </p:spPr>
        <p:txBody>
          <a:bodyPr wrap="square" rtlCol="0">
            <a:spAutoFit/>
          </a:bodyPr>
          <a:lstStyle/>
          <a:p>
            <a:r>
              <a:rPr lang="en-US" dirty="0"/>
              <a:t>1</a:t>
            </a:r>
          </a:p>
        </p:txBody>
      </p:sp>
      <p:sp>
        <p:nvSpPr>
          <p:cNvPr id="26" name="TextBox 25"/>
          <p:cNvSpPr txBox="1"/>
          <p:nvPr/>
        </p:nvSpPr>
        <p:spPr>
          <a:xfrm>
            <a:off x="4545874" y="5199017"/>
            <a:ext cx="365760" cy="369332"/>
          </a:xfrm>
          <a:prstGeom prst="rect">
            <a:avLst/>
          </a:prstGeom>
          <a:noFill/>
        </p:spPr>
        <p:txBody>
          <a:bodyPr wrap="square" rtlCol="0">
            <a:spAutoFit/>
          </a:bodyPr>
          <a:lstStyle/>
          <a:p>
            <a:r>
              <a:rPr lang="en-US" dirty="0" smtClean="0"/>
              <a:t>2</a:t>
            </a:r>
            <a:endParaRPr lang="en-US" dirty="0"/>
          </a:p>
        </p:txBody>
      </p:sp>
      <p:sp>
        <p:nvSpPr>
          <p:cNvPr id="27" name="TextBox 26"/>
          <p:cNvSpPr txBox="1"/>
          <p:nvPr/>
        </p:nvSpPr>
        <p:spPr>
          <a:xfrm>
            <a:off x="6074229" y="5204339"/>
            <a:ext cx="496388"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152167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 this scenario, we have three routers (</a:t>
            </a:r>
            <a:r>
              <a:rPr lang="en-US" dirty="0" err="1"/>
              <a:t>R1</a:t>
            </a:r>
            <a:r>
              <a:rPr lang="en-US" dirty="0"/>
              <a:t>, </a:t>
            </a:r>
            <a:r>
              <a:rPr lang="en-US" dirty="0" err="1"/>
              <a:t>R2</a:t>
            </a:r>
            <a:r>
              <a:rPr lang="en-US" dirty="0"/>
              <a:t>, and </a:t>
            </a:r>
            <a:r>
              <a:rPr lang="en-US" dirty="0" err="1"/>
              <a:t>R3</a:t>
            </a:r>
            <a:r>
              <a:rPr lang="en-US" dirty="0"/>
              <a:t>) connected in a </a:t>
            </a:r>
            <a:r>
              <a:rPr lang="en-US" dirty="0" smtClean="0"/>
              <a:t>triangle.</a:t>
            </a:r>
          </a:p>
          <a:p>
            <a:r>
              <a:rPr lang="en-US" dirty="0" smtClean="0"/>
              <a:t>Each </a:t>
            </a:r>
            <a:r>
              <a:rPr lang="en-US" dirty="0"/>
              <a:t>link between routers has a certain cost associated with it, representing factors like bandwidth or delay</a:t>
            </a:r>
            <a:r>
              <a:rPr lang="en-US" dirty="0" smtClean="0"/>
              <a:t>.</a:t>
            </a:r>
          </a:p>
          <a:p>
            <a:r>
              <a:rPr lang="en-US" b="1" dirty="0"/>
              <a:t>Initial Setup:</a:t>
            </a:r>
            <a:endParaRPr lang="en-US" dirty="0"/>
          </a:p>
          <a:p>
            <a:r>
              <a:rPr lang="en-US" dirty="0"/>
              <a:t>Initially, each router has information about its directly connected links.</a:t>
            </a:r>
          </a:p>
          <a:p>
            <a:r>
              <a:rPr lang="en-US" dirty="0" err="1"/>
              <a:t>R1</a:t>
            </a:r>
            <a:r>
              <a:rPr lang="en-US" dirty="0"/>
              <a:t> is directly connected to </a:t>
            </a:r>
            <a:r>
              <a:rPr lang="en-US" dirty="0" err="1"/>
              <a:t>R2</a:t>
            </a:r>
            <a:r>
              <a:rPr lang="en-US" dirty="0"/>
              <a:t> and </a:t>
            </a:r>
            <a:r>
              <a:rPr lang="en-US" dirty="0" err="1"/>
              <a:t>R3</a:t>
            </a:r>
            <a:r>
              <a:rPr lang="en-US" dirty="0"/>
              <a:t>.</a:t>
            </a:r>
          </a:p>
          <a:p>
            <a:r>
              <a:rPr lang="en-US" dirty="0" err="1"/>
              <a:t>R2</a:t>
            </a:r>
            <a:r>
              <a:rPr lang="en-US" dirty="0"/>
              <a:t> is directly connected to </a:t>
            </a:r>
            <a:r>
              <a:rPr lang="en-US" dirty="0" err="1"/>
              <a:t>R1</a:t>
            </a:r>
            <a:r>
              <a:rPr lang="en-US" dirty="0"/>
              <a:t> and </a:t>
            </a:r>
            <a:r>
              <a:rPr lang="en-US" dirty="0" err="1"/>
              <a:t>R3</a:t>
            </a:r>
            <a:r>
              <a:rPr lang="en-US" dirty="0"/>
              <a:t>.</a:t>
            </a:r>
          </a:p>
          <a:p>
            <a:r>
              <a:rPr lang="en-US" dirty="0" err="1"/>
              <a:t>R3</a:t>
            </a:r>
            <a:r>
              <a:rPr lang="en-US" dirty="0"/>
              <a:t> is directly connected to </a:t>
            </a:r>
            <a:r>
              <a:rPr lang="en-US" dirty="0" err="1"/>
              <a:t>R1</a:t>
            </a:r>
            <a:r>
              <a:rPr lang="en-US" dirty="0"/>
              <a:t> and </a:t>
            </a:r>
            <a:r>
              <a:rPr lang="en-US" dirty="0" err="1"/>
              <a:t>R2</a:t>
            </a:r>
            <a:r>
              <a:rPr lang="en-US" dirty="0" smtClean="0"/>
              <a:t>.</a:t>
            </a:r>
            <a:endParaRPr lang="en-US" dirty="0"/>
          </a:p>
        </p:txBody>
      </p:sp>
    </p:spTree>
    <p:extLst>
      <p:ext uri="{BB962C8B-B14F-4D97-AF65-F5344CB8AC3E}">
        <p14:creationId xmlns:p14="http://schemas.microsoft.com/office/powerpoint/2010/main" val="660832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b="1" dirty="0" err="1"/>
              <a:t>OSPF</a:t>
            </a:r>
            <a:r>
              <a:rPr lang="en-US" b="1" dirty="0"/>
              <a:t> </a:t>
            </a:r>
            <a:r>
              <a:rPr lang="en-US" b="1" dirty="0" smtClean="0"/>
              <a:t>Operation:</a:t>
            </a:r>
          </a:p>
          <a:p>
            <a:r>
              <a:rPr lang="en-US" b="1" dirty="0"/>
              <a:t>Link-State Advertisements (</a:t>
            </a:r>
            <a:r>
              <a:rPr lang="en-US" b="1" dirty="0" err="1"/>
              <a:t>LSAs</a:t>
            </a:r>
            <a:r>
              <a:rPr lang="en-US" b="1" dirty="0"/>
              <a:t>):</a:t>
            </a:r>
            <a:endParaRPr lang="en-US" dirty="0"/>
          </a:p>
          <a:p>
            <a:r>
              <a:rPr lang="en-US" dirty="0"/>
              <a:t>Each router generates Link-State Advertisements (</a:t>
            </a:r>
            <a:r>
              <a:rPr lang="en-US" dirty="0" err="1"/>
              <a:t>LSAs</a:t>
            </a:r>
            <a:r>
              <a:rPr lang="en-US" dirty="0"/>
              <a:t>) that describe its local state and sends them to its neighbors.</a:t>
            </a:r>
          </a:p>
          <a:p>
            <a:r>
              <a:rPr lang="en-US" dirty="0"/>
              <a:t>For example, </a:t>
            </a:r>
            <a:r>
              <a:rPr lang="en-US" dirty="0" err="1"/>
              <a:t>R1</a:t>
            </a:r>
            <a:r>
              <a:rPr lang="en-US" dirty="0"/>
              <a:t> sends </a:t>
            </a:r>
            <a:r>
              <a:rPr lang="en-US" dirty="0" err="1"/>
              <a:t>LSAs</a:t>
            </a:r>
            <a:r>
              <a:rPr lang="en-US" dirty="0"/>
              <a:t> to </a:t>
            </a:r>
            <a:r>
              <a:rPr lang="en-US" dirty="0" err="1"/>
              <a:t>R2</a:t>
            </a:r>
            <a:r>
              <a:rPr lang="en-US" dirty="0"/>
              <a:t> and </a:t>
            </a:r>
            <a:r>
              <a:rPr lang="en-US" dirty="0" err="1"/>
              <a:t>R3</a:t>
            </a:r>
            <a:r>
              <a:rPr lang="en-US" dirty="0"/>
              <a:t>, describing its links and associated costs.</a:t>
            </a:r>
          </a:p>
          <a:p>
            <a:endParaRPr lang="en-US" dirty="0"/>
          </a:p>
        </p:txBody>
      </p:sp>
    </p:spTree>
    <p:extLst>
      <p:ext uri="{BB962C8B-B14F-4D97-AF65-F5344CB8AC3E}">
        <p14:creationId xmlns:p14="http://schemas.microsoft.com/office/powerpoint/2010/main" val="394626669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TotalTime>
  <Words>746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Open Shortest Path First (OSPF)</vt:lpstr>
      <vt:lpstr>Link State Routing</vt:lpstr>
      <vt:lpstr>Definition</vt:lpstr>
      <vt:lpstr>Understanding</vt:lpstr>
      <vt:lpstr>Purpose</vt:lpstr>
      <vt:lpstr>Simple Example for understanding</vt:lpstr>
      <vt:lpstr>Another Example</vt:lpstr>
      <vt:lpstr>Example</vt:lpstr>
      <vt:lpstr>Example</vt:lpstr>
      <vt:lpstr>Example</vt:lpstr>
      <vt:lpstr>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Shortest Path First (OSPF)</dc:title>
  <dc:creator>Syed Atir Raza</dc:creator>
  <cp:lastModifiedBy>Syed Atir Raza</cp:lastModifiedBy>
  <cp:revision>2</cp:revision>
  <dcterms:created xsi:type="dcterms:W3CDTF">2023-12-28T10:11:59Z</dcterms:created>
  <dcterms:modified xsi:type="dcterms:W3CDTF">2023-12-28T10:28:11Z</dcterms:modified>
</cp:coreProperties>
</file>