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Physical Structures/ Topologies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342019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a:t>
            </a:r>
          </a:p>
        </p:txBody>
      </p:sp>
      <p:sp>
        <p:nvSpPr>
          <p:cNvPr id="3" name="Text Placeholder 2"/>
          <p:cNvSpPr>
            <a:spLocks noGrp="1"/>
          </p:cNvSpPr>
          <p:nvPr>
            <p:ph type="body" idx="1"/>
          </p:nvPr>
        </p:nvSpPr>
        <p:spPr/>
        <p:txBody>
          <a:bodyPr/>
          <a:lstStyle/>
          <a:p>
            <a:r>
              <a:rPr lang="en-US" dirty="0" smtClean="0"/>
              <a:t>Definition</a:t>
            </a:r>
            <a:endParaRPr lang="en-US" dirty="0"/>
          </a:p>
        </p:txBody>
      </p:sp>
      <p:sp>
        <p:nvSpPr>
          <p:cNvPr id="4" name="Content Placeholder 3"/>
          <p:cNvSpPr>
            <a:spLocks noGrp="1"/>
          </p:cNvSpPr>
          <p:nvPr>
            <p:ph sz="half" idx="2"/>
          </p:nvPr>
        </p:nvSpPr>
        <p:spPr/>
        <p:txBody>
          <a:bodyPr>
            <a:normAutofit fontScale="62500" lnSpcReduction="20000"/>
          </a:bodyPr>
          <a:lstStyle/>
          <a:p>
            <a:r>
              <a:rPr lang="en-US" dirty="0"/>
              <a:t>A star network, star topology is one of the most common network </a:t>
            </a:r>
            <a:r>
              <a:rPr lang="en-US" dirty="0" smtClean="0"/>
              <a:t>setups.</a:t>
            </a:r>
          </a:p>
          <a:p>
            <a:r>
              <a:rPr lang="en-US" dirty="0" smtClean="0"/>
              <a:t>In </a:t>
            </a:r>
            <a:r>
              <a:rPr lang="en-US" dirty="0"/>
              <a:t>this configuration, every node connects to a central network device, like a hub, switch, or </a:t>
            </a:r>
            <a:r>
              <a:rPr lang="en-US" dirty="0" smtClean="0"/>
              <a:t>computer.</a:t>
            </a:r>
          </a:p>
          <a:p>
            <a:r>
              <a:rPr lang="en-US" dirty="0" smtClean="0"/>
              <a:t>The </a:t>
            </a:r>
            <a:r>
              <a:rPr lang="en-US" dirty="0"/>
              <a:t>central network device acts as a server and the peripheral devices act as </a:t>
            </a:r>
            <a:r>
              <a:rPr lang="en-US" dirty="0" smtClean="0"/>
              <a:t>clients.</a:t>
            </a:r>
          </a:p>
          <a:p>
            <a:r>
              <a:rPr lang="en-US" dirty="0" smtClean="0"/>
              <a:t>Depending </a:t>
            </a:r>
            <a:r>
              <a:rPr lang="en-US" dirty="0"/>
              <a:t>on the type of network card used in each computer of the star topology, a coaxial cable or a RJ-45 network cable is used to connect computers together.</a:t>
            </a:r>
          </a:p>
        </p:txBody>
      </p:sp>
      <p:sp>
        <p:nvSpPr>
          <p:cNvPr id="5" name="Text Placeholder 4"/>
          <p:cNvSpPr>
            <a:spLocks noGrp="1"/>
          </p:cNvSpPr>
          <p:nvPr>
            <p:ph type="body" sz="quarter" idx="3"/>
          </p:nvPr>
        </p:nvSpPr>
        <p:spPr/>
        <p:txBody>
          <a:bodyPr/>
          <a:lstStyle/>
          <a:p>
            <a:r>
              <a:rPr lang="en-US" dirty="0" smtClean="0"/>
              <a:t>Illustration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529388" y="3396342"/>
            <a:ext cx="4019550" cy="2299063"/>
          </a:xfrm>
          <a:prstGeom prst="rect">
            <a:avLst/>
          </a:prstGeom>
        </p:spPr>
      </p:pic>
    </p:spTree>
    <p:extLst>
      <p:ext uri="{BB962C8B-B14F-4D97-AF65-F5344CB8AC3E}">
        <p14:creationId xmlns:p14="http://schemas.microsoft.com/office/powerpoint/2010/main" val="374307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Topology</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Centralized management of the network, through the use of the central computer, hub, or </a:t>
            </a:r>
            <a:r>
              <a:rPr lang="en-US" dirty="0" smtClean="0"/>
              <a:t>switch.</a:t>
            </a:r>
          </a:p>
          <a:p>
            <a:r>
              <a:rPr lang="en-US" dirty="0" smtClean="0"/>
              <a:t>Easy </a:t>
            </a:r>
            <a:r>
              <a:rPr lang="en-US" dirty="0"/>
              <a:t>to add another computer to the </a:t>
            </a:r>
            <a:r>
              <a:rPr lang="en-US" dirty="0" smtClean="0"/>
              <a:t>network.</a:t>
            </a:r>
          </a:p>
          <a:p>
            <a:r>
              <a:rPr lang="en-US" dirty="0" smtClean="0"/>
              <a:t>If </a:t>
            </a:r>
            <a:r>
              <a:rPr lang="en-US" dirty="0"/>
              <a:t>one computer on the network fails, the rest of the network continues to function </a:t>
            </a:r>
            <a:r>
              <a:rPr lang="en-US" dirty="0" smtClean="0"/>
              <a:t>normally.</a:t>
            </a:r>
          </a:p>
          <a:p>
            <a:r>
              <a:rPr lang="en-US" dirty="0" smtClean="0"/>
              <a:t>The </a:t>
            </a:r>
            <a:r>
              <a:rPr lang="en-US" dirty="0"/>
              <a:t>star topology is used in local-area networks (LANs), High-speed LANs often use a star topology with a central hub.</a:t>
            </a:r>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70000" lnSpcReduction="20000"/>
          </a:bodyPr>
          <a:lstStyle/>
          <a:p>
            <a:r>
              <a:rPr lang="en-US" dirty="0"/>
              <a:t>Can have a higher cost to implement, especially when using a switch or router as the central network </a:t>
            </a:r>
            <a:r>
              <a:rPr lang="en-US" dirty="0" smtClean="0"/>
              <a:t>device.</a:t>
            </a:r>
          </a:p>
          <a:p>
            <a:r>
              <a:rPr lang="en-US" dirty="0" smtClean="0"/>
              <a:t>The </a:t>
            </a:r>
            <a:r>
              <a:rPr lang="en-US" dirty="0"/>
              <a:t>central network device determines the performance and number of nodes the network can </a:t>
            </a:r>
            <a:r>
              <a:rPr lang="en-US" dirty="0" smtClean="0"/>
              <a:t>handle.</a:t>
            </a:r>
          </a:p>
          <a:p>
            <a:r>
              <a:rPr lang="en-US" dirty="0" smtClean="0"/>
              <a:t>If </a:t>
            </a:r>
            <a:r>
              <a:rPr lang="en-US" dirty="0"/>
              <a:t>the central computer, hub, or switch fails, the entire network goes down and all computers are disconnected from the network</a:t>
            </a:r>
          </a:p>
        </p:txBody>
      </p:sp>
    </p:spTree>
    <p:extLst>
      <p:ext uri="{BB962C8B-B14F-4D97-AF65-F5344CB8AC3E}">
        <p14:creationId xmlns:p14="http://schemas.microsoft.com/office/powerpoint/2010/main" val="99079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sp>
        <p:nvSpPr>
          <p:cNvPr id="3" name="Text Placeholder 2"/>
          <p:cNvSpPr>
            <a:spLocks noGrp="1"/>
          </p:cNvSpPr>
          <p:nvPr>
            <p:ph type="body" idx="1"/>
          </p:nvPr>
        </p:nvSpPr>
        <p:spPr/>
        <p:txBody>
          <a:bodyPr/>
          <a:lstStyle/>
          <a:p>
            <a:r>
              <a:rPr lang="en-US" dirty="0" smtClean="0"/>
              <a:t>Definition</a:t>
            </a:r>
            <a:endParaRPr lang="en-US" dirty="0"/>
          </a:p>
        </p:txBody>
      </p:sp>
      <p:sp>
        <p:nvSpPr>
          <p:cNvPr id="4" name="Content Placeholder 3"/>
          <p:cNvSpPr>
            <a:spLocks noGrp="1"/>
          </p:cNvSpPr>
          <p:nvPr>
            <p:ph sz="half" idx="2"/>
          </p:nvPr>
        </p:nvSpPr>
        <p:spPr/>
        <p:txBody>
          <a:bodyPr/>
          <a:lstStyle/>
          <a:p>
            <a:r>
              <a:rPr lang="en-US" dirty="0"/>
              <a:t>a line topology, a bus topology is a network setup in which each computer and network device are connected to a single cable or backbone.</a:t>
            </a:r>
          </a:p>
        </p:txBody>
      </p:sp>
      <p:sp>
        <p:nvSpPr>
          <p:cNvPr id="5" name="Text Placeholder 4"/>
          <p:cNvSpPr>
            <a:spLocks noGrp="1"/>
          </p:cNvSpPr>
          <p:nvPr>
            <p:ph type="body" sz="quarter" idx="3"/>
          </p:nvPr>
        </p:nvSpPr>
        <p:spPr/>
        <p:txBody>
          <a:bodyPr/>
          <a:lstStyle/>
          <a:p>
            <a:r>
              <a:rPr lang="en-US" dirty="0" smtClean="0"/>
              <a:t>Illustration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180137" y="3607330"/>
            <a:ext cx="4988605" cy="1670064"/>
          </a:xfrm>
          <a:prstGeom prst="rect">
            <a:avLst/>
          </a:prstGeom>
        </p:spPr>
      </p:pic>
    </p:spTree>
    <p:extLst>
      <p:ext uri="{BB962C8B-B14F-4D97-AF65-F5344CB8AC3E}">
        <p14:creationId xmlns:p14="http://schemas.microsoft.com/office/powerpoint/2010/main" val="37116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topology</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It works well when you have a small </a:t>
            </a:r>
            <a:r>
              <a:rPr lang="en-US" dirty="0" smtClean="0"/>
              <a:t>network.</a:t>
            </a:r>
          </a:p>
          <a:p>
            <a:r>
              <a:rPr lang="en-US" dirty="0" smtClean="0"/>
              <a:t>It's </a:t>
            </a:r>
            <a:r>
              <a:rPr lang="en-US" dirty="0"/>
              <a:t>the easiest network topology for connecting computers or peripherals in a linear </a:t>
            </a:r>
            <a:r>
              <a:rPr lang="en-US" dirty="0" smtClean="0"/>
              <a:t>fashion.</a:t>
            </a:r>
          </a:p>
          <a:p>
            <a:r>
              <a:rPr lang="en-US" dirty="0" smtClean="0"/>
              <a:t>It </a:t>
            </a:r>
            <a:r>
              <a:rPr lang="en-US" dirty="0"/>
              <a:t>requires less cable length than a star topology. </a:t>
            </a:r>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a:xfrm>
            <a:off x="6180669" y="3243262"/>
            <a:ext cx="4988073" cy="2765652"/>
          </a:xfrm>
        </p:spPr>
        <p:txBody>
          <a:bodyPr>
            <a:normAutofit fontScale="62500" lnSpcReduction="20000"/>
          </a:bodyPr>
          <a:lstStyle/>
          <a:p>
            <a:r>
              <a:rPr lang="en-US" dirty="0"/>
              <a:t>It can be difficult to identify the problems if the whole network goes </a:t>
            </a:r>
            <a:r>
              <a:rPr lang="en-US" dirty="0" smtClean="0"/>
              <a:t>down.</a:t>
            </a:r>
          </a:p>
          <a:p>
            <a:r>
              <a:rPr lang="en-US" dirty="0" smtClean="0"/>
              <a:t>It </a:t>
            </a:r>
            <a:r>
              <a:rPr lang="en-US" dirty="0"/>
              <a:t>can be hard to troubleshoot individual device </a:t>
            </a:r>
            <a:r>
              <a:rPr lang="en-US" dirty="0" smtClean="0"/>
              <a:t>issues.</a:t>
            </a:r>
          </a:p>
          <a:p>
            <a:r>
              <a:rPr lang="en-US" dirty="0" smtClean="0"/>
              <a:t>Bus </a:t>
            </a:r>
            <a:r>
              <a:rPr lang="en-US" dirty="0"/>
              <a:t>topology is not great for large </a:t>
            </a:r>
            <a:r>
              <a:rPr lang="en-US" dirty="0" smtClean="0"/>
              <a:t>networks.</a:t>
            </a:r>
          </a:p>
          <a:p>
            <a:r>
              <a:rPr lang="en-US" dirty="0" smtClean="0"/>
              <a:t>Terminators </a:t>
            </a:r>
            <a:r>
              <a:rPr lang="en-US" dirty="0"/>
              <a:t>are required for both ends of the main </a:t>
            </a:r>
            <a:r>
              <a:rPr lang="en-US" dirty="0" smtClean="0"/>
              <a:t>cable.</a:t>
            </a:r>
          </a:p>
          <a:p>
            <a:r>
              <a:rPr lang="en-US" dirty="0" smtClean="0"/>
              <a:t>Additional </a:t>
            </a:r>
            <a:r>
              <a:rPr lang="en-US" dirty="0"/>
              <a:t>devices slow the network </a:t>
            </a:r>
            <a:r>
              <a:rPr lang="en-US" dirty="0" smtClean="0"/>
              <a:t>down.</a:t>
            </a:r>
          </a:p>
          <a:p>
            <a:r>
              <a:rPr lang="en-US" dirty="0" smtClean="0"/>
              <a:t>If </a:t>
            </a:r>
            <a:r>
              <a:rPr lang="en-US" dirty="0"/>
              <a:t>a main cable is damaged, the network fails or splits into two.</a:t>
            </a:r>
          </a:p>
        </p:txBody>
      </p:sp>
    </p:spTree>
    <p:extLst>
      <p:ext uri="{BB962C8B-B14F-4D97-AF65-F5344CB8AC3E}">
        <p14:creationId xmlns:p14="http://schemas.microsoft.com/office/powerpoint/2010/main" val="273712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Topology</a:t>
            </a:r>
            <a:endParaRPr lang="en-US" dirty="0"/>
          </a:p>
        </p:txBody>
      </p:sp>
      <p:sp>
        <p:nvSpPr>
          <p:cNvPr id="3" name="Text Placeholder 2"/>
          <p:cNvSpPr>
            <a:spLocks noGrp="1"/>
          </p:cNvSpPr>
          <p:nvPr>
            <p:ph type="body" idx="1"/>
          </p:nvPr>
        </p:nvSpPr>
        <p:spPr/>
        <p:txBody>
          <a:bodyPr/>
          <a:lstStyle/>
          <a:p>
            <a:r>
              <a:rPr lang="en-US" dirty="0" smtClean="0"/>
              <a:t>Definition</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A ring topology is a network configuration in which device connections create a circular data </a:t>
            </a:r>
            <a:r>
              <a:rPr lang="en-US" dirty="0" smtClean="0"/>
              <a:t>path.</a:t>
            </a:r>
          </a:p>
          <a:p>
            <a:r>
              <a:rPr lang="en-US" dirty="0" smtClean="0"/>
              <a:t>In </a:t>
            </a:r>
            <a:r>
              <a:rPr lang="en-US" dirty="0"/>
              <a:t>a ring network, packets of data travel from one device to the next until they reach their </a:t>
            </a:r>
            <a:r>
              <a:rPr lang="en-US" dirty="0" smtClean="0"/>
              <a:t>destination. Most </a:t>
            </a:r>
            <a:r>
              <a:rPr lang="en-US" dirty="0"/>
              <a:t>ring topologies allow packets to travel only in one direction, called a unidirectional ring network. Others permit data to move in either direction, called bidirectional. Ring topologies may be used in either local area networks (LANs) or wide area networks (WANs). </a:t>
            </a:r>
          </a:p>
        </p:txBody>
      </p:sp>
      <p:sp>
        <p:nvSpPr>
          <p:cNvPr id="5" name="Text Placeholder 4"/>
          <p:cNvSpPr>
            <a:spLocks noGrp="1"/>
          </p:cNvSpPr>
          <p:nvPr>
            <p:ph type="body" sz="quarter" idx="3"/>
          </p:nvPr>
        </p:nvSpPr>
        <p:spPr/>
        <p:txBody>
          <a:bodyPr/>
          <a:lstStyle/>
          <a:p>
            <a:r>
              <a:rPr lang="en-US" dirty="0" smtClean="0"/>
              <a:t>Illustration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180137" y="3370217"/>
            <a:ext cx="5053919" cy="2338252"/>
          </a:xfrm>
          <a:prstGeom prst="rect">
            <a:avLst/>
          </a:prstGeom>
        </p:spPr>
      </p:pic>
    </p:spTree>
    <p:extLst>
      <p:ext uri="{BB962C8B-B14F-4D97-AF65-F5344CB8AC3E}">
        <p14:creationId xmlns:p14="http://schemas.microsoft.com/office/powerpoint/2010/main" val="285279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Topology</a:t>
            </a:r>
            <a:endParaRPr lang="en-US" dirty="0"/>
          </a:p>
        </p:txBody>
      </p:sp>
      <p:sp>
        <p:nvSpPr>
          <p:cNvPr id="3" name="Text Placeholder 2"/>
          <p:cNvSpPr>
            <a:spLocks noGrp="1"/>
          </p:cNvSpPr>
          <p:nvPr>
            <p:ph type="body" idx="1"/>
          </p:nvPr>
        </p:nvSpPr>
        <p:spPr/>
        <p:txBody>
          <a:bodyPr/>
          <a:lstStyle/>
          <a:p>
            <a:r>
              <a:rPr lang="en-US" dirty="0" smtClean="0"/>
              <a:t>Advantage</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All data flows in one direction, reducing the chance of packet </a:t>
            </a:r>
            <a:r>
              <a:rPr lang="en-US" dirty="0" smtClean="0"/>
              <a:t>collisions.</a:t>
            </a:r>
          </a:p>
          <a:p>
            <a:r>
              <a:rPr lang="en-US" dirty="0" smtClean="0"/>
              <a:t>A </a:t>
            </a:r>
            <a:r>
              <a:rPr lang="en-US" dirty="0"/>
              <a:t>network server is not needed to control network connectivity between each </a:t>
            </a:r>
            <a:r>
              <a:rPr lang="en-US" dirty="0" smtClean="0"/>
              <a:t>workstation.</a:t>
            </a:r>
          </a:p>
          <a:p>
            <a:r>
              <a:rPr lang="en-US" dirty="0" smtClean="0"/>
              <a:t>Data </a:t>
            </a:r>
            <a:r>
              <a:rPr lang="en-US" dirty="0"/>
              <a:t>can transfer between workstations at high </a:t>
            </a:r>
            <a:r>
              <a:rPr lang="en-US" dirty="0" smtClean="0"/>
              <a:t>speeds.</a:t>
            </a:r>
          </a:p>
          <a:p>
            <a:r>
              <a:rPr lang="en-US" dirty="0" smtClean="0"/>
              <a:t>Additional </a:t>
            </a:r>
            <a:r>
              <a:rPr lang="en-US" dirty="0"/>
              <a:t>workstations can be added without impacting performance of the network.</a:t>
            </a:r>
          </a:p>
        </p:txBody>
      </p:sp>
      <p:sp>
        <p:nvSpPr>
          <p:cNvPr id="5" name="Text Placeholder 4"/>
          <p:cNvSpPr>
            <a:spLocks noGrp="1"/>
          </p:cNvSpPr>
          <p:nvPr>
            <p:ph type="body" sz="quarter" idx="3"/>
          </p:nvPr>
        </p:nvSpPr>
        <p:spPr/>
        <p:txBody>
          <a:bodyPr/>
          <a:lstStyle/>
          <a:p>
            <a:r>
              <a:rPr lang="en-US" dirty="0" smtClean="0"/>
              <a:t>Disadvantage</a:t>
            </a:r>
            <a:endParaRPr lang="en-US" dirty="0"/>
          </a:p>
        </p:txBody>
      </p:sp>
      <p:sp>
        <p:nvSpPr>
          <p:cNvPr id="6" name="Content Placeholder 5"/>
          <p:cNvSpPr>
            <a:spLocks noGrp="1"/>
          </p:cNvSpPr>
          <p:nvPr>
            <p:ph sz="quarter" idx="4"/>
          </p:nvPr>
        </p:nvSpPr>
        <p:spPr/>
        <p:txBody>
          <a:bodyPr>
            <a:normAutofit fontScale="70000" lnSpcReduction="20000"/>
          </a:bodyPr>
          <a:lstStyle/>
          <a:p>
            <a:r>
              <a:rPr lang="en-US" dirty="0"/>
              <a:t>All data being transferred over the network must pass through each workstation on the network, which can make it slower than a star </a:t>
            </a:r>
            <a:r>
              <a:rPr lang="en-US" dirty="0" smtClean="0"/>
              <a:t>topology.</a:t>
            </a:r>
          </a:p>
          <a:p>
            <a:r>
              <a:rPr lang="en-US" dirty="0" smtClean="0"/>
              <a:t>The </a:t>
            </a:r>
            <a:r>
              <a:rPr lang="en-US" dirty="0"/>
              <a:t>entire network will be impacted if one workstation shuts </a:t>
            </a:r>
            <a:r>
              <a:rPr lang="en-US" dirty="0" smtClean="0"/>
              <a:t>down.</a:t>
            </a:r>
          </a:p>
          <a:p>
            <a:r>
              <a:rPr lang="en-US" dirty="0" smtClean="0"/>
              <a:t>The </a:t>
            </a:r>
            <a:r>
              <a:rPr lang="en-US" dirty="0"/>
              <a:t>hardware needed to connect each workstation to the network is more expensive than Ethernet cards and hubs/switches.</a:t>
            </a:r>
          </a:p>
        </p:txBody>
      </p:sp>
    </p:spTree>
    <p:extLst>
      <p:ext uri="{BB962C8B-B14F-4D97-AF65-F5344CB8AC3E}">
        <p14:creationId xmlns:p14="http://schemas.microsoft.com/office/powerpoint/2010/main" val="235798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Structures</a:t>
            </a:r>
          </a:p>
        </p:txBody>
      </p:sp>
      <p:sp>
        <p:nvSpPr>
          <p:cNvPr id="3" name="Content Placeholder 2"/>
          <p:cNvSpPr>
            <a:spLocks noGrp="1"/>
          </p:cNvSpPr>
          <p:nvPr>
            <p:ph idx="1"/>
          </p:nvPr>
        </p:nvSpPr>
        <p:spPr/>
        <p:txBody>
          <a:bodyPr/>
          <a:lstStyle/>
          <a:p>
            <a:r>
              <a:rPr lang="en-US" dirty="0"/>
              <a:t>Before discussing networks, we need to define some network </a:t>
            </a:r>
            <a:r>
              <a:rPr lang="en-US" dirty="0" smtClean="0"/>
              <a:t>attributes.</a:t>
            </a:r>
          </a:p>
          <a:p>
            <a:r>
              <a:rPr lang="en-US" b="1" dirty="0" smtClean="0"/>
              <a:t>Type </a:t>
            </a:r>
            <a:r>
              <a:rPr lang="en-US" b="1" dirty="0"/>
              <a:t>of Connection </a:t>
            </a:r>
            <a:r>
              <a:rPr lang="en-US" dirty="0"/>
              <a:t>A network is two or more devices connected through links. A link is a communications pathway that transfers data from one device to another. There are two possible types of connections: point-to-point and multipoint</a:t>
            </a:r>
          </a:p>
        </p:txBody>
      </p:sp>
    </p:spTree>
    <p:extLst>
      <p:ext uri="{BB962C8B-B14F-4D97-AF65-F5344CB8AC3E}">
        <p14:creationId xmlns:p14="http://schemas.microsoft.com/office/powerpoint/2010/main" val="190116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a:t>
            </a:r>
          </a:p>
        </p:txBody>
      </p:sp>
      <p:sp>
        <p:nvSpPr>
          <p:cNvPr id="3" name="Content Placeholder 2"/>
          <p:cNvSpPr>
            <a:spLocks noGrp="1"/>
          </p:cNvSpPr>
          <p:nvPr>
            <p:ph idx="1"/>
          </p:nvPr>
        </p:nvSpPr>
        <p:spPr/>
        <p:txBody>
          <a:bodyPr/>
          <a:lstStyle/>
          <a:p>
            <a:r>
              <a:rPr lang="en-US" dirty="0"/>
              <a:t>A point-to-point connection provides a dedicated link between two devices. The entire capacity of the link is reserved for transmission between those two </a:t>
            </a:r>
            <a:r>
              <a:rPr lang="en-US" dirty="0" smtClean="0"/>
              <a:t>devices.</a:t>
            </a:r>
          </a:p>
          <a:p>
            <a:r>
              <a:rPr lang="en-US" dirty="0" smtClean="0"/>
              <a:t>Most </a:t>
            </a:r>
            <a:r>
              <a:rPr lang="en-US" dirty="0"/>
              <a:t>point-to-point connections use an actual length of wire or cable to connect the two ends, but other options, such as microwave or satellite links, are also possible When you change television channels by infrared remote control, you are establishing a point-to-point connection between the remote control and the television's control system.</a:t>
            </a:r>
          </a:p>
        </p:txBody>
      </p:sp>
    </p:spTree>
    <p:extLst>
      <p:ext uri="{BB962C8B-B14F-4D97-AF65-F5344CB8AC3E}">
        <p14:creationId xmlns:p14="http://schemas.microsoft.com/office/powerpoint/2010/main" val="365712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Multipoint </a:t>
            </a:r>
          </a:p>
        </p:txBody>
      </p:sp>
      <p:sp>
        <p:nvSpPr>
          <p:cNvPr id="3" name="Content Placeholder 2"/>
          <p:cNvSpPr>
            <a:spLocks noGrp="1"/>
          </p:cNvSpPr>
          <p:nvPr>
            <p:ph idx="1"/>
          </p:nvPr>
        </p:nvSpPr>
        <p:spPr/>
        <p:txBody>
          <a:bodyPr/>
          <a:lstStyle/>
          <a:p>
            <a:r>
              <a:rPr lang="en-US" dirty="0"/>
              <a:t>A multipoint (also called multi-drop) connection is one in which more than two specific devices share a single link In a multipoint environment, the capacity of the channel is shared, either spatially or </a:t>
            </a:r>
            <a:r>
              <a:rPr lang="en-US" dirty="0" smtClean="0"/>
              <a:t>temporally.</a:t>
            </a:r>
          </a:p>
          <a:p>
            <a:r>
              <a:rPr lang="en-US" dirty="0" smtClean="0"/>
              <a:t>If </a:t>
            </a:r>
            <a:r>
              <a:rPr lang="en-US" dirty="0"/>
              <a:t>several devices can use the link simultaneously, it is a spatially shared connection. If users must take turns, it is a timeshared connection.</a:t>
            </a:r>
          </a:p>
        </p:txBody>
      </p:sp>
    </p:spTree>
    <p:extLst>
      <p:ext uri="{BB962C8B-B14F-4D97-AF65-F5344CB8AC3E}">
        <p14:creationId xmlns:p14="http://schemas.microsoft.com/office/powerpoint/2010/main" val="204197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with Illustration</a:t>
            </a:r>
            <a:endParaRPr lang="en-US" dirty="0"/>
          </a:p>
        </p:txBody>
      </p:sp>
      <p:pic>
        <p:nvPicPr>
          <p:cNvPr id="4" name="Content Placeholder 3"/>
          <p:cNvPicPr>
            <a:picLocks noGrp="1" noChangeAspect="1"/>
          </p:cNvPicPr>
          <p:nvPr>
            <p:ph idx="1"/>
          </p:nvPr>
        </p:nvPicPr>
        <p:blipFill>
          <a:blip r:embed="rId2"/>
          <a:stretch>
            <a:fillRect/>
          </a:stretch>
        </p:blipFill>
        <p:spPr>
          <a:xfrm>
            <a:off x="2181496" y="2504990"/>
            <a:ext cx="8177349" cy="3621490"/>
          </a:xfrm>
          <a:prstGeom prst="rect">
            <a:avLst/>
          </a:prstGeom>
        </p:spPr>
      </p:pic>
    </p:spTree>
    <p:extLst>
      <p:ext uri="{BB962C8B-B14F-4D97-AF65-F5344CB8AC3E}">
        <p14:creationId xmlns:p14="http://schemas.microsoft.com/office/powerpoint/2010/main" val="92047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Topology</a:t>
            </a:r>
          </a:p>
        </p:txBody>
      </p:sp>
      <p:sp>
        <p:nvSpPr>
          <p:cNvPr id="3" name="Content Placeholder 2"/>
          <p:cNvSpPr>
            <a:spLocks noGrp="1"/>
          </p:cNvSpPr>
          <p:nvPr>
            <p:ph idx="1"/>
          </p:nvPr>
        </p:nvSpPr>
        <p:spPr/>
        <p:txBody>
          <a:bodyPr/>
          <a:lstStyle/>
          <a:p>
            <a:r>
              <a:rPr lang="en-US" dirty="0"/>
              <a:t>The term physical topology refers to the way in which a network is laid out </a:t>
            </a:r>
            <a:r>
              <a:rPr lang="en-US" dirty="0" smtClean="0"/>
              <a:t>physically.</a:t>
            </a:r>
          </a:p>
          <a:p>
            <a:r>
              <a:rPr lang="en-US" dirty="0" smtClean="0"/>
              <a:t>Two </a:t>
            </a:r>
            <a:r>
              <a:rPr lang="en-US" dirty="0"/>
              <a:t>or more devices </a:t>
            </a:r>
            <a:r>
              <a:rPr lang="en-US" b="1" dirty="0"/>
              <a:t>connect to a link</a:t>
            </a:r>
            <a:r>
              <a:rPr lang="en-US" dirty="0"/>
              <a:t>; two or more links </a:t>
            </a:r>
            <a:r>
              <a:rPr lang="en-US" b="1" dirty="0"/>
              <a:t>form a topology</a:t>
            </a:r>
            <a:r>
              <a:rPr lang="en-US" dirty="0"/>
              <a:t>. The topology of a network is the geometric representation of the relationship of all the links and linking devices (usually called nodes) to one another. There are four basic topologies possible: mesh, star, bus, and ring</a:t>
            </a:r>
          </a:p>
        </p:txBody>
      </p:sp>
    </p:spTree>
    <p:extLst>
      <p:ext uri="{BB962C8B-B14F-4D97-AF65-F5344CB8AC3E}">
        <p14:creationId xmlns:p14="http://schemas.microsoft.com/office/powerpoint/2010/main" val="312878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4" name="Text Placeholder 3"/>
          <p:cNvSpPr>
            <a:spLocks noGrp="1"/>
          </p:cNvSpPr>
          <p:nvPr>
            <p:ph type="body" idx="1"/>
          </p:nvPr>
        </p:nvSpPr>
        <p:spPr/>
        <p:txBody>
          <a:bodyPr/>
          <a:lstStyle/>
          <a:p>
            <a:r>
              <a:rPr lang="en-US" dirty="0" smtClean="0"/>
              <a:t>Definition</a:t>
            </a:r>
            <a:endParaRPr lang="en-US" dirty="0"/>
          </a:p>
        </p:txBody>
      </p:sp>
      <p:sp>
        <p:nvSpPr>
          <p:cNvPr id="3" name="Content Placeholder 2"/>
          <p:cNvSpPr>
            <a:spLocks noGrp="1"/>
          </p:cNvSpPr>
          <p:nvPr>
            <p:ph sz="half" idx="2"/>
          </p:nvPr>
        </p:nvSpPr>
        <p:spPr/>
        <p:txBody>
          <a:bodyPr>
            <a:normAutofit fontScale="62500" lnSpcReduction="20000"/>
          </a:bodyPr>
          <a:lstStyle/>
          <a:p>
            <a:r>
              <a:rPr lang="en-US" b="1" dirty="0" smtClean="0"/>
              <a:t>MESH: </a:t>
            </a:r>
            <a:r>
              <a:rPr lang="en-US" dirty="0" smtClean="0"/>
              <a:t>A </a:t>
            </a:r>
            <a:r>
              <a:rPr lang="en-US" dirty="0"/>
              <a:t>mesh topology is the one where every node is connected to every other node in the network. </a:t>
            </a:r>
            <a:endParaRPr lang="en-US" dirty="0" smtClean="0"/>
          </a:p>
          <a:p>
            <a:r>
              <a:rPr lang="en-US" dirty="0"/>
              <a:t>A mesh topology can be a full mesh topology or a partially connected mesh </a:t>
            </a:r>
            <a:r>
              <a:rPr lang="en-US" dirty="0" smtClean="0"/>
              <a:t>topology.</a:t>
            </a:r>
          </a:p>
          <a:p>
            <a:r>
              <a:rPr lang="en-US" dirty="0" smtClean="0"/>
              <a:t>In </a:t>
            </a:r>
            <a:r>
              <a:rPr lang="en-US" dirty="0"/>
              <a:t>a </a:t>
            </a:r>
            <a:r>
              <a:rPr lang="en-US" b="1" dirty="0"/>
              <a:t>full mesh topology</a:t>
            </a:r>
            <a:r>
              <a:rPr lang="en-US" dirty="0"/>
              <a:t>, every computer in the network has a connection to each of the other computers in that </a:t>
            </a:r>
            <a:r>
              <a:rPr lang="en-US" dirty="0" smtClean="0"/>
              <a:t>network.</a:t>
            </a:r>
          </a:p>
          <a:p>
            <a:r>
              <a:rPr lang="en-US" dirty="0" smtClean="0"/>
              <a:t>The </a:t>
            </a:r>
            <a:r>
              <a:rPr lang="en-US" dirty="0"/>
              <a:t>number of connections in this network can be calculated using the following formula (n is the number of computers in the network): </a:t>
            </a:r>
            <a:r>
              <a:rPr lang="en-US" b="1" dirty="0"/>
              <a:t>n(n-1)/2</a:t>
            </a:r>
          </a:p>
        </p:txBody>
      </p:sp>
      <p:sp>
        <p:nvSpPr>
          <p:cNvPr id="5" name="Text Placeholder 4"/>
          <p:cNvSpPr>
            <a:spLocks noGrp="1"/>
          </p:cNvSpPr>
          <p:nvPr>
            <p:ph type="body" sz="quarter" idx="3"/>
          </p:nvPr>
        </p:nvSpPr>
        <p:spPr/>
        <p:txBody>
          <a:bodyPr/>
          <a:lstStyle/>
          <a:p>
            <a:r>
              <a:rPr lang="en-US" dirty="0" smtClean="0"/>
              <a:t>Illustration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180138" y="3344091"/>
            <a:ext cx="4718050" cy="2531776"/>
          </a:xfrm>
          <a:prstGeom prst="rect">
            <a:avLst/>
          </a:prstGeom>
        </p:spPr>
      </p:pic>
    </p:spTree>
    <p:extLst>
      <p:ext uri="{BB962C8B-B14F-4D97-AF65-F5344CB8AC3E}">
        <p14:creationId xmlns:p14="http://schemas.microsoft.com/office/powerpoint/2010/main" val="367522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3" name="Content Placeholder 2"/>
          <p:cNvSpPr>
            <a:spLocks noGrp="1"/>
          </p:cNvSpPr>
          <p:nvPr>
            <p:ph idx="1"/>
          </p:nvPr>
        </p:nvSpPr>
        <p:spPr/>
        <p:txBody>
          <a:bodyPr/>
          <a:lstStyle/>
          <a:p>
            <a:r>
              <a:rPr lang="en-US" dirty="0"/>
              <a:t>In </a:t>
            </a:r>
            <a:r>
              <a:rPr lang="en-US" b="1" dirty="0"/>
              <a:t>a partially connected mesh </a:t>
            </a:r>
            <a:r>
              <a:rPr lang="en-US" dirty="0"/>
              <a:t>topology, at least two of the computers in the network have connections to multiple other computers in that </a:t>
            </a:r>
            <a:r>
              <a:rPr lang="en-US" dirty="0" smtClean="0"/>
              <a:t>network.</a:t>
            </a:r>
          </a:p>
          <a:p>
            <a:r>
              <a:rPr lang="en-US" dirty="0" smtClean="0"/>
              <a:t>It </a:t>
            </a:r>
            <a:r>
              <a:rPr lang="en-US" dirty="0"/>
              <a:t>is an inexpensive way to implement redundancy in a network. In the event that one of the primary computers or connections in the network fails, the rest of the network continues to operate normally. </a:t>
            </a:r>
          </a:p>
        </p:txBody>
      </p:sp>
    </p:spTree>
    <p:extLst>
      <p:ext uri="{BB962C8B-B14F-4D97-AF65-F5344CB8AC3E}">
        <p14:creationId xmlns:p14="http://schemas.microsoft.com/office/powerpoint/2010/main" val="218472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fontScale="85000" lnSpcReduction="10000"/>
          </a:bodyPr>
          <a:lstStyle/>
          <a:p>
            <a:r>
              <a:rPr lang="en-US" dirty="0" smtClean="0"/>
              <a:t>Can </a:t>
            </a:r>
            <a:r>
              <a:rPr lang="en-US" dirty="0"/>
              <a:t>handle high amounts of traffic, because </a:t>
            </a:r>
            <a:r>
              <a:rPr lang="en-US" dirty="0" smtClean="0"/>
              <a:t>multiple </a:t>
            </a:r>
            <a:r>
              <a:rPr lang="en-US" dirty="0"/>
              <a:t>devices can transmit data </a:t>
            </a:r>
            <a:r>
              <a:rPr lang="en-US" dirty="0" smtClean="0"/>
              <a:t>simultaneously.</a:t>
            </a:r>
          </a:p>
          <a:p>
            <a:r>
              <a:rPr lang="en-US" dirty="0" smtClean="0"/>
              <a:t>A </a:t>
            </a:r>
            <a:r>
              <a:rPr lang="en-US" dirty="0"/>
              <a:t>failure of one device does not cause a break in the network or transmission of </a:t>
            </a:r>
            <a:r>
              <a:rPr lang="en-US" dirty="0" smtClean="0"/>
              <a:t>data.</a:t>
            </a:r>
          </a:p>
          <a:p>
            <a:r>
              <a:rPr lang="en-US" dirty="0" smtClean="0"/>
              <a:t>Adding </a:t>
            </a:r>
            <a:r>
              <a:rPr lang="en-US" dirty="0"/>
              <a:t>additional devices does not disrupt data transmission between other devices. </a:t>
            </a:r>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a:t>The cost to implement is higher than other network topologies, making it a less desirable option.</a:t>
            </a:r>
          </a:p>
          <a:p>
            <a:r>
              <a:rPr lang="en-US" dirty="0"/>
              <a:t>Building and maintaining the topology is difficult and time consuming.</a:t>
            </a:r>
          </a:p>
          <a:p>
            <a:r>
              <a:rPr lang="en-US" dirty="0"/>
              <a:t>The chance of redundant connections is high, which adds to the high costs and potential for reduced efficiency</a:t>
            </a:r>
          </a:p>
          <a:p>
            <a:endParaRPr lang="en-US" dirty="0"/>
          </a:p>
        </p:txBody>
      </p:sp>
    </p:spTree>
    <p:extLst>
      <p:ext uri="{BB962C8B-B14F-4D97-AF65-F5344CB8AC3E}">
        <p14:creationId xmlns:p14="http://schemas.microsoft.com/office/powerpoint/2010/main" val="3710205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1110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Network Physical Structures/ Topologies</vt:lpstr>
      <vt:lpstr>Physical Structures</vt:lpstr>
      <vt:lpstr>Point-to-Point</vt:lpstr>
      <vt:lpstr>Multipoint </vt:lpstr>
      <vt:lpstr>Understanding with Illustration</vt:lpstr>
      <vt:lpstr>Physical Topology</vt:lpstr>
      <vt:lpstr>Mesh Topology</vt:lpstr>
      <vt:lpstr>Mesh Topology</vt:lpstr>
      <vt:lpstr>Mesh Topology</vt:lpstr>
      <vt:lpstr>STAR</vt:lpstr>
      <vt:lpstr>Star Topology</vt:lpstr>
      <vt:lpstr>Bus</vt:lpstr>
      <vt:lpstr>Bus topology</vt:lpstr>
      <vt:lpstr>Ring Topology</vt:lpstr>
      <vt:lpstr>Ring Topology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Structures</dc:title>
  <dc:creator>Syed Atir Raza</dc:creator>
  <cp:lastModifiedBy>Syed Atir Raza</cp:lastModifiedBy>
  <cp:revision>4</cp:revision>
  <dcterms:created xsi:type="dcterms:W3CDTF">2023-10-04T05:16:48Z</dcterms:created>
  <dcterms:modified xsi:type="dcterms:W3CDTF">2023-10-04T05:48:42Z</dcterms:modified>
</cp:coreProperties>
</file>