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7" r:id="rId4"/>
    <p:sldId id="258" r:id="rId5"/>
    <p:sldId id="259" r:id="rId6"/>
    <p:sldId id="261" r:id="rId7"/>
    <p:sldId id="263" r:id="rId8"/>
    <p:sldId id="262" r:id="rId9"/>
    <p:sldId id="264" r:id="rId10"/>
    <p:sldId id="267" r:id="rId11"/>
    <p:sldId id="268"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10/8/2023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Types of </a:t>
            </a:r>
            <a:r>
              <a:rPr lang="en-US" sz="3200" dirty="0" smtClean="0"/>
              <a:t>Network and Transmission media</a:t>
            </a:r>
            <a:endParaRPr lang="en-US" sz="3200" dirty="0"/>
          </a:p>
        </p:txBody>
      </p:sp>
      <p:sp>
        <p:nvSpPr>
          <p:cNvPr id="3" name="Subtitle 2"/>
          <p:cNvSpPr>
            <a:spLocks noGrp="1"/>
          </p:cNvSpPr>
          <p:nvPr>
            <p:ph type="subTitle" idx="1"/>
          </p:nvPr>
        </p:nvSpPr>
        <p:spPr/>
        <p:txBody>
          <a:bodyPr/>
          <a:lstStyle/>
          <a:p>
            <a:r>
              <a:rPr lang="en-US" dirty="0" smtClean="0"/>
              <a:t>Lecture Number 3</a:t>
            </a:r>
            <a:endParaRPr lang="en-US" dirty="0"/>
          </a:p>
        </p:txBody>
      </p:sp>
    </p:spTree>
    <p:extLst>
      <p:ext uri="{BB962C8B-B14F-4D97-AF65-F5344CB8AC3E}">
        <p14:creationId xmlns:p14="http://schemas.microsoft.com/office/powerpoint/2010/main" val="257510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Guided Media</a:t>
            </a:r>
          </a:p>
        </p:txBody>
      </p:sp>
      <p:sp>
        <p:nvSpPr>
          <p:cNvPr id="3" name="Content Placeholder 2"/>
          <p:cNvSpPr>
            <a:spLocks noGrp="1"/>
          </p:cNvSpPr>
          <p:nvPr>
            <p:ph sz="half" idx="1"/>
          </p:nvPr>
        </p:nvSpPr>
        <p:spPr/>
        <p:txBody>
          <a:bodyPr>
            <a:normAutofit fontScale="85000" lnSpcReduction="20000"/>
          </a:bodyPr>
          <a:lstStyle/>
          <a:p>
            <a:r>
              <a:rPr lang="en-US" b="1" dirty="0"/>
              <a:t>Unshielded Versus Shielded Twisted-Pair </a:t>
            </a:r>
            <a:r>
              <a:rPr lang="en-US" b="1" dirty="0" smtClean="0"/>
              <a:t>Cable</a:t>
            </a:r>
          </a:p>
          <a:p>
            <a:r>
              <a:rPr lang="en-US" dirty="0" smtClean="0"/>
              <a:t>The </a:t>
            </a:r>
            <a:r>
              <a:rPr lang="en-US" dirty="0"/>
              <a:t>most common twisted-pair cable used in communications is referred to as unshielded twisted-pair (</a:t>
            </a:r>
            <a:r>
              <a:rPr lang="en-US" dirty="0" err="1"/>
              <a:t>UTP</a:t>
            </a:r>
            <a:r>
              <a:rPr lang="en-US" dirty="0" smtClean="0"/>
              <a:t>).</a:t>
            </a:r>
          </a:p>
          <a:p>
            <a:r>
              <a:rPr lang="en-US" dirty="0" err="1" smtClean="0"/>
              <a:t>STP</a:t>
            </a:r>
            <a:r>
              <a:rPr lang="en-US" dirty="0" smtClean="0"/>
              <a:t> </a:t>
            </a:r>
            <a:r>
              <a:rPr lang="en-US" dirty="0"/>
              <a:t>cable has a metal foil or braided mesh covering that encases each pair of insulated conductors. Although metal casing improves the quality of cable by preventing the penetration of noise or crosstalk, it is bulkier and more expensive</a:t>
            </a:r>
          </a:p>
        </p:txBody>
      </p:sp>
      <p:sp>
        <p:nvSpPr>
          <p:cNvPr id="4" name="Content Placeholder 3"/>
          <p:cNvSpPr>
            <a:spLocks noGrp="1"/>
          </p:cNvSpPr>
          <p:nvPr>
            <p:ph sz="half" idx="2"/>
          </p:nvPr>
        </p:nvSpPr>
        <p:spPr/>
        <p:txBody>
          <a:bodyPr>
            <a:normAutofit fontScale="85000" lnSpcReduction="20000"/>
          </a:bodyPr>
          <a:lstStyle/>
          <a:p>
            <a:r>
              <a:rPr lang="en-US" dirty="0"/>
              <a:t>The most common </a:t>
            </a:r>
            <a:r>
              <a:rPr lang="en-US" dirty="0" err="1"/>
              <a:t>UTP</a:t>
            </a:r>
            <a:r>
              <a:rPr lang="en-US" dirty="0"/>
              <a:t> connector is </a:t>
            </a:r>
            <a:r>
              <a:rPr lang="en-US" dirty="0" err="1" smtClean="0"/>
              <a:t>RJ45</a:t>
            </a:r>
            <a:r>
              <a:rPr lang="en-US" dirty="0" smtClean="0"/>
              <a:t> </a:t>
            </a:r>
            <a:r>
              <a:rPr lang="en-US" dirty="0"/>
              <a:t>(RJ stands for registered jack</a:t>
            </a:r>
            <a:r>
              <a:rPr lang="en-US" dirty="0" smtClean="0"/>
              <a:t>)</a:t>
            </a:r>
          </a:p>
          <a:p>
            <a:r>
              <a:rPr lang="en-US" b="1" dirty="0" smtClean="0"/>
              <a:t>Applications:</a:t>
            </a:r>
          </a:p>
          <a:p>
            <a:r>
              <a:rPr lang="en-US" dirty="0" smtClean="0"/>
              <a:t>Twisted-pair </a:t>
            </a:r>
            <a:r>
              <a:rPr lang="en-US" dirty="0"/>
              <a:t>cables are used in telephone lines to provide voice and data channels. Local-area networks, such as </a:t>
            </a:r>
            <a:r>
              <a:rPr lang="en-US" dirty="0" err="1"/>
              <a:t>l0Base</a:t>
            </a:r>
            <a:r>
              <a:rPr lang="en-US" dirty="0"/>
              <a:t>-T and </a:t>
            </a:r>
            <a:r>
              <a:rPr lang="en-US" dirty="0" err="1"/>
              <a:t>l00Base</a:t>
            </a:r>
            <a:r>
              <a:rPr lang="en-US" dirty="0"/>
              <a:t>-T, also use twisted-pair cables.</a:t>
            </a:r>
          </a:p>
        </p:txBody>
      </p:sp>
    </p:spTree>
    <p:extLst>
      <p:ext uri="{BB962C8B-B14F-4D97-AF65-F5344CB8AC3E}">
        <p14:creationId xmlns:p14="http://schemas.microsoft.com/office/powerpoint/2010/main" val="211404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Guided Media</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Coaxial Cable </a:t>
            </a:r>
            <a:endParaRPr lang="en-US" b="1" dirty="0" smtClean="0"/>
          </a:p>
          <a:p>
            <a:r>
              <a:rPr lang="en-US" dirty="0"/>
              <a:t>Coaxial cable (or coax) carries signals of higher frequency ranges than those in twisted pair </a:t>
            </a:r>
            <a:r>
              <a:rPr lang="en-US" dirty="0" smtClean="0"/>
              <a:t>cable.</a:t>
            </a:r>
          </a:p>
          <a:p>
            <a:r>
              <a:rPr lang="en-US" dirty="0" smtClean="0"/>
              <a:t>coax </a:t>
            </a:r>
            <a:r>
              <a:rPr lang="en-US" dirty="0"/>
              <a:t>has a central core conductor of solid or stranded wire (</a:t>
            </a:r>
            <a:r>
              <a:rPr lang="en-US" dirty="0" err="1"/>
              <a:t>usuallycopper</a:t>
            </a:r>
            <a:r>
              <a:rPr lang="en-US" dirty="0"/>
              <a:t>) enclosed in an insulating sheath, which is, in turn, encased in an outer conductor of metal foil, braid, or a combination of the </a:t>
            </a:r>
            <a:r>
              <a:rPr lang="en-US" dirty="0" smtClean="0"/>
              <a:t>two.</a:t>
            </a:r>
          </a:p>
          <a:p>
            <a:r>
              <a:rPr lang="en-US" dirty="0" smtClean="0"/>
              <a:t>The </a:t>
            </a:r>
            <a:r>
              <a:rPr lang="en-US" dirty="0"/>
              <a:t>outer metallic wrapping serves both as a shield against noise and as the second conductor, which completes the circuit</a:t>
            </a:r>
            <a:r>
              <a:rPr lang="en-US" dirty="0" smtClean="0"/>
              <a:t>.</a:t>
            </a:r>
          </a:p>
          <a:p>
            <a:r>
              <a:rPr lang="en-US" dirty="0" smtClean="0"/>
              <a:t>This </a:t>
            </a:r>
            <a:r>
              <a:rPr lang="en-US" dirty="0"/>
              <a:t>outer conductor is also enclosed in an insulating sheath, and the whole cable is protected by a plastic cover. The most common type of connector used today is the </a:t>
            </a:r>
            <a:r>
              <a:rPr lang="en-US" dirty="0" err="1"/>
              <a:t>Bayone</a:t>
            </a:r>
            <a:r>
              <a:rPr lang="en-US" dirty="0"/>
              <a:t>-Neill-</a:t>
            </a:r>
            <a:r>
              <a:rPr lang="en-US" dirty="0" err="1"/>
              <a:t>Concelman</a:t>
            </a:r>
            <a:r>
              <a:rPr lang="en-US" dirty="0"/>
              <a:t> (</a:t>
            </a:r>
            <a:r>
              <a:rPr lang="en-US" dirty="0" err="1"/>
              <a:t>BNe</a:t>
            </a:r>
            <a:r>
              <a:rPr lang="en-US" dirty="0"/>
              <a:t>), connector.</a:t>
            </a:r>
            <a:endParaRPr lang="en-US" b="1" dirty="0"/>
          </a:p>
        </p:txBody>
      </p:sp>
    </p:spTree>
    <p:extLst>
      <p:ext uri="{BB962C8B-B14F-4D97-AF65-F5344CB8AC3E}">
        <p14:creationId xmlns:p14="http://schemas.microsoft.com/office/powerpoint/2010/main" val="170070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 Cable</a:t>
            </a:r>
            <a:endParaRPr lang="en-US" dirty="0"/>
          </a:p>
        </p:txBody>
      </p:sp>
      <p:pic>
        <p:nvPicPr>
          <p:cNvPr id="4" name="Content Placeholder 3"/>
          <p:cNvPicPr>
            <a:picLocks noGrp="1" noChangeAspect="1"/>
          </p:cNvPicPr>
          <p:nvPr>
            <p:ph idx="1"/>
          </p:nvPr>
        </p:nvPicPr>
        <p:blipFill>
          <a:blip r:embed="rId2"/>
          <a:stretch>
            <a:fillRect/>
          </a:stretch>
        </p:blipFill>
        <p:spPr>
          <a:xfrm>
            <a:off x="1948649" y="2965268"/>
            <a:ext cx="8597159" cy="2455817"/>
          </a:xfrm>
          <a:prstGeom prst="rect">
            <a:avLst/>
          </a:prstGeom>
        </p:spPr>
      </p:pic>
    </p:spTree>
    <p:extLst>
      <p:ext uri="{BB962C8B-B14F-4D97-AF65-F5344CB8AC3E}">
        <p14:creationId xmlns:p14="http://schemas.microsoft.com/office/powerpoint/2010/main" val="308073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Coax Cable uses</a:t>
            </a:r>
            <a:endParaRPr lang="en-US" dirty="0"/>
          </a:p>
        </p:txBody>
      </p:sp>
      <p:sp>
        <p:nvSpPr>
          <p:cNvPr id="3" name="Content Placeholder 2"/>
          <p:cNvSpPr>
            <a:spLocks noGrp="1"/>
          </p:cNvSpPr>
          <p:nvPr>
            <p:ph idx="1"/>
          </p:nvPr>
        </p:nvSpPr>
        <p:spPr/>
        <p:txBody>
          <a:bodyPr/>
          <a:lstStyle/>
          <a:p>
            <a:r>
              <a:rPr lang="en-US" b="1" dirty="0" smtClean="0"/>
              <a:t>Applications</a:t>
            </a:r>
            <a:endParaRPr lang="en-US" dirty="0" smtClean="0"/>
          </a:p>
          <a:p>
            <a:r>
              <a:rPr lang="en-US" dirty="0" smtClean="0"/>
              <a:t>Coaxial </a:t>
            </a:r>
            <a:r>
              <a:rPr lang="en-US" dirty="0"/>
              <a:t>cable was widely used in analog telephone </a:t>
            </a:r>
            <a:r>
              <a:rPr lang="en-US" dirty="0" err="1"/>
              <a:t>networks,digital</a:t>
            </a:r>
            <a:r>
              <a:rPr lang="en-US" dirty="0"/>
              <a:t> telephone networks Cable TV networks also use coaxial </a:t>
            </a:r>
            <a:r>
              <a:rPr lang="en-US" dirty="0" smtClean="0"/>
              <a:t>cables.</a:t>
            </a:r>
          </a:p>
          <a:p>
            <a:r>
              <a:rPr lang="en-US" dirty="0" smtClean="0"/>
              <a:t>Another </a:t>
            </a:r>
            <a:r>
              <a:rPr lang="en-US" dirty="0"/>
              <a:t>common application of coaxial cable is in traditional Ethernet LANs</a:t>
            </a:r>
          </a:p>
        </p:txBody>
      </p:sp>
    </p:spTree>
    <p:extLst>
      <p:ext uri="{BB962C8B-B14F-4D97-AF65-F5344CB8AC3E}">
        <p14:creationId xmlns:p14="http://schemas.microsoft.com/office/powerpoint/2010/main" val="314327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Fiber-Optic Cable</a:t>
            </a:r>
          </a:p>
        </p:txBody>
      </p:sp>
      <p:sp>
        <p:nvSpPr>
          <p:cNvPr id="3" name="Content Placeholder 2"/>
          <p:cNvSpPr>
            <a:spLocks noGrp="1"/>
          </p:cNvSpPr>
          <p:nvPr>
            <p:ph idx="1"/>
          </p:nvPr>
        </p:nvSpPr>
        <p:spPr/>
        <p:txBody>
          <a:bodyPr/>
          <a:lstStyle/>
          <a:p>
            <a:r>
              <a:rPr lang="en-US" dirty="0"/>
              <a:t>A fiber-optic cable is made of glass or plastic and transmits signals in the form of light. Light travels in a straight line as long as it is moving through a single uniform </a:t>
            </a:r>
            <a:r>
              <a:rPr lang="en-US" dirty="0" smtClean="0"/>
              <a:t>substance</a:t>
            </a:r>
          </a:p>
          <a:p>
            <a:r>
              <a:rPr lang="en-US" dirty="0"/>
              <a:t>If a ray of light traveling through one substance suddenly enters another substance(of a different density), the ray changes direction. Bending of light ray. </a:t>
            </a:r>
            <a:endParaRPr lang="en-US" dirty="0" smtClean="0"/>
          </a:p>
          <a:p>
            <a:r>
              <a:rPr lang="en-US" dirty="0"/>
              <a:t>Optical fibers use reflection to guide light through a channel. A glass or plastic core is surrounded by a cladding of less dense glass or plastic.</a:t>
            </a:r>
          </a:p>
        </p:txBody>
      </p:sp>
    </p:spTree>
    <p:extLst>
      <p:ext uri="{BB962C8B-B14F-4D97-AF65-F5344CB8AC3E}">
        <p14:creationId xmlns:p14="http://schemas.microsoft.com/office/powerpoint/2010/main" val="85518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Fiber Optics</a:t>
            </a:r>
            <a:endParaRPr lang="en-US" dirty="0"/>
          </a:p>
        </p:txBody>
      </p:sp>
      <p:pic>
        <p:nvPicPr>
          <p:cNvPr id="4" name="Content Placeholder 3"/>
          <p:cNvPicPr>
            <a:picLocks noGrp="1" noChangeAspect="1"/>
          </p:cNvPicPr>
          <p:nvPr>
            <p:ph idx="1"/>
          </p:nvPr>
        </p:nvPicPr>
        <p:blipFill>
          <a:blip r:embed="rId2"/>
          <a:stretch>
            <a:fillRect/>
          </a:stretch>
        </p:blipFill>
        <p:spPr>
          <a:xfrm>
            <a:off x="1295401" y="2664823"/>
            <a:ext cx="9207135" cy="1536474"/>
          </a:xfrm>
          <a:prstGeom prst="rect">
            <a:avLst/>
          </a:prstGeom>
        </p:spPr>
      </p:pic>
      <p:pic>
        <p:nvPicPr>
          <p:cNvPr id="5" name="Picture 4"/>
          <p:cNvPicPr>
            <a:picLocks noChangeAspect="1"/>
          </p:cNvPicPr>
          <p:nvPr/>
        </p:nvPicPr>
        <p:blipFill>
          <a:blip r:embed="rId3"/>
          <a:stretch>
            <a:fillRect/>
          </a:stretch>
        </p:blipFill>
        <p:spPr>
          <a:xfrm>
            <a:off x="1959429" y="4580121"/>
            <a:ext cx="8112034" cy="1350416"/>
          </a:xfrm>
          <a:prstGeom prst="rect">
            <a:avLst/>
          </a:prstGeom>
        </p:spPr>
      </p:pic>
    </p:spTree>
    <p:extLst>
      <p:ext uri="{BB962C8B-B14F-4D97-AF65-F5344CB8AC3E}">
        <p14:creationId xmlns:p14="http://schemas.microsoft.com/office/powerpoint/2010/main" val="3678705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Propagation Mode for Fiber Optics</a:t>
            </a:r>
            <a:endParaRPr lang="en-US" dirty="0"/>
          </a:p>
        </p:txBody>
      </p:sp>
      <p:pic>
        <p:nvPicPr>
          <p:cNvPr id="4" name="Content Placeholder 3"/>
          <p:cNvPicPr>
            <a:picLocks noGrp="1" noChangeAspect="1"/>
          </p:cNvPicPr>
          <p:nvPr>
            <p:ph idx="1"/>
          </p:nvPr>
        </p:nvPicPr>
        <p:blipFill>
          <a:blip r:embed="rId2"/>
          <a:stretch>
            <a:fillRect/>
          </a:stretch>
        </p:blipFill>
        <p:spPr>
          <a:xfrm>
            <a:off x="1920240" y="3017520"/>
            <a:ext cx="8334103" cy="2221621"/>
          </a:xfrm>
          <a:prstGeom prst="rect">
            <a:avLst/>
          </a:prstGeom>
        </p:spPr>
      </p:pic>
    </p:spTree>
    <p:extLst>
      <p:ext uri="{BB962C8B-B14F-4D97-AF65-F5344CB8AC3E}">
        <p14:creationId xmlns:p14="http://schemas.microsoft.com/office/powerpoint/2010/main" val="2861005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Propagation of Fiber optics</a:t>
            </a:r>
            <a:endParaRPr lang="en-US" dirty="0"/>
          </a:p>
        </p:txBody>
      </p:sp>
      <p:sp>
        <p:nvSpPr>
          <p:cNvPr id="3" name="Content Placeholder 2"/>
          <p:cNvSpPr>
            <a:spLocks noGrp="1"/>
          </p:cNvSpPr>
          <p:nvPr>
            <p:ph idx="1"/>
          </p:nvPr>
        </p:nvSpPr>
        <p:spPr/>
        <p:txBody>
          <a:bodyPr/>
          <a:lstStyle/>
          <a:p>
            <a:r>
              <a:rPr lang="en-US" b="1" dirty="0"/>
              <a:t>Multimode</a:t>
            </a:r>
            <a:r>
              <a:rPr lang="en-US" dirty="0"/>
              <a:t> is so named because multiple beams from a light source move through the core in different paths. How these beams move within the cable depends on the structure of the core, as shown in Figure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815737" y="3698876"/>
            <a:ext cx="8033657" cy="2447925"/>
          </a:xfrm>
          <a:prstGeom prst="rect">
            <a:avLst/>
          </a:prstGeom>
        </p:spPr>
      </p:pic>
    </p:spTree>
    <p:extLst>
      <p:ext uri="{BB962C8B-B14F-4D97-AF65-F5344CB8AC3E}">
        <p14:creationId xmlns:p14="http://schemas.microsoft.com/office/powerpoint/2010/main" val="1065978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Propagation of Fiber optics</a:t>
            </a:r>
          </a:p>
        </p:txBody>
      </p:sp>
      <p:sp>
        <p:nvSpPr>
          <p:cNvPr id="3" name="Content Placeholder 2"/>
          <p:cNvSpPr>
            <a:spLocks noGrp="1"/>
          </p:cNvSpPr>
          <p:nvPr>
            <p:ph idx="1"/>
          </p:nvPr>
        </p:nvSpPr>
        <p:spPr/>
        <p:txBody>
          <a:bodyPr>
            <a:normAutofit/>
          </a:bodyPr>
          <a:lstStyle/>
          <a:p>
            <a:r>
              <a:rPr lang="en-US" dirty="0"/>
              <a:t>In </a:t>
            </a:r>
            <a:r>
              <a:rPr lang="en-US" b="1" dirty="0"/>
              <a:t>multimode step-index </a:t>
            </a:r>
            <a:r>
              <a:rPr lang="en-US" dirty="0"/>
              <a:t>fiber, the density of the core remains constant from the center to the edges. A beam of light moves through this constant density in a straight line until it reaches the interface of the core and the </a:t>
            </a:r>
            <a:r>
              <a:rPr lang="en-US" dirty="0" err="1" smtClean="0"/>
              <a:t>cladding.The</a:t>
            </a:r>
            <a:r>
              <a:rPr lang="en-US" dirty="0" smtClean="0"/>
              <a:t> </a:t>
            </a:r>
            <a:r>
              <a:rPr lang="en-US" dirty="0"/>
              <a:t>term step index refers to the suddenness of this change, which contributes to the distortion of the signal as it passes through the </a:t>
            </a:r>
            <a:r>
              <a:rPr lang="en-US" dirty="0" smtClean="0"/>
              <a:t>fiber.</a:t>
            </a:r>
          </a:p>
          <a:p>
            <a:r>
              <a:rPr lang="en-US" dirty="0" smtClean="0"/>
              <a:t>A </a:t>
            </a:r>
            <a:r>
              <a:rPr lang="en-US" dirty="0"/>
              <a:t>second type of fiber, called </a:t>
            </a:r>
            <a:r>
              <a:rPr lang="en-US" b="1" dirty="0"/>
              <a:t>multimode graded-index fiber</a:t>
            </a:r>
            <a:r>
              <a:rPr lang="en-US" dirty="0"/>
              <a:t>, decreases this distortion of the signal through the cable. The word index here refers to the index of refraction.</a:t>
            </a:r>
          </a:p>
        </p:txBody>
      </p:sp>
    </p:spTree>
    <p:extLst>
      <p:ext uri="{BB962C8B-B14F-4D97-AF65-F5344CB8AC3E}">
        <p14:creationId xmlns:p14="http://schemas.microsoft.com/office/powerpoint/2010/main" val="1012884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Modes of Propagation of Fiber optics</a:t>
            </a:r>
          </a:p>
        </p:txBody>
      </p:sp>
      <p:sp>
        <p:nvSpPr>
          <p:cNvPr id="3" name="Content Placeholder 2"/>
          <p:cNvSpPr>
            <a:spLocks noGrp="1"/>
          </p:cNvSpPr>
          <p:nvPr>
            <p:ph idx="1"/>
          </p:nvPr>
        </p:nvSpPr>
        <p:spPr/>
        <p:txBody>
          <a:bodyPr/>
          <a:lstStyle/>
          <a:p>
            <a:r>
              <a:rPr lang="en-US" b="1" dirty="0"/>
              <a:t>Single-Mode:</a:t>
            </a:r>
            <a:r>
              <a:rPr lang="en-US" dirty="0"/>
              <a:t> Single-mode uses step-index fiber and a highly focused source of light that limits beams to a small range of angles, all close to the horizontal. </a:t>
            </a:r>
            <a:endParaRPr lang="en-US" dirty="0" smtClean="0"/>
          </a:p>
          <a:p>
            <a:endParaRPr lang="en-US" dirty="0"/>
          </a:p>
        </p:txBody>
      </p:sp>
      <p:pic>
        <p:nvPicPr>
          <p:cNvPr id="4" name="Picture 3"/>
          <p:cNvPicPr>
            <a:picLocks noChangeAspect="1"/>
          </p:cNvPicPr>
          <p:nvPr/>
        </p:nvPicPr>
        <p:blipFill>
          <a:blip r:embed="rId2"/>
          <a:stretch>
            <a:fillRect/>
          </a:stretch>
        </p:blipFill>
        <p:spPr>
          <a:xfrm>
            <a:off x="2142310" y="3899535"/>
            <a:ext cx="7302136" cy="2083254"/>
          </a:xfrm>
          <a:prstGeom prst="rect">
            <a:avLst/>
          </a:prstGeom>
        </p:spPr>
      </p:pic>
    </p:spTree>
    <p:extLst>
      <p:ext uri="{BB962C8B-B14F-4D97-AF65-F5344CB8AC3E}">
        <p14:creationId xmlns:p14="http://schemas.microsoft.com/office/powerpoint/2010/main" val="995555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a:t>The types of network are classified based upon the size, the area it covers and its physical </a:t>
            </a:r>
            <a:r>
              <a:rPr lang="en-US" dirty="0" smtClean="0"/>
              <a:t>architecture.</a:t>
            </a:r>
          </a:p>
          <a:p>
            <a:r>
              <a:rPr lang="en-US" dirty="0" smtClean="0"/>
              <a:t>The </a:t>
            </a:r>
            <a:r>
              <a:rPr lang="en-US" dirty="0"/>
              <a:t>three primary network categories are LAN, WAN and MAN. Each network differs in their characteristics such as distance, transmission speed, cables and cost. </a:t>
            </a:r>
          </a:p>
        </p:txBody>
      </p:sp>
    </p:spTree>
    <p:extLst>
      <p:ext uri="{BB962C8B-B14F-4D97-AF65-F5344CB8AC3E}">
        <p14:creationId xmlns:p14="http://schemas.microsoft.com/office/powerpoint/2010/main" val="3556506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a Fiber optics</a:t>
            </a:r>
            <a:endParaRPr lang="en-US" dirty="0"/>
          </a:p>
        </p:txBody>
      </p:sp>
      <p:sp>
        <p:nvSpPr>
          <p:cNvPr id="3" name="Content Placeholder 2"/>
          <p:cNvSpPr>
            <a:spLocks noGrp="1"/>
          </p:cNvSpPr>
          <p:nvPr>
            <p:ph idx="1"/>
          </p:nvPr>
        </p:nvSpPr>
        <p:spPr/>
        <p:txBody>
          <a:bodyPr/>
          <a:lstStyle/>
          <a:p>
            <a:r>
              <a:rPr lang="en-US" b="1" dirty="0"/>
              <a:t>The subscriber channel (</a:t>
            </a:r>
            <a:r>
              <a:rPr lang="en-US" b="1" dirty="0" smtClean="0"/>
              <a:t>SC)</a:t>
            </a:r>
          </a:p>
          <a:p>
            <a:r>
              <a:rPr lang="en-US" b="1" dirty="0" smtClean="0"/>
              <a:t>Connector</a:t>
            </a:r>
          </a:p>
          <a:p>
            <a:r>
              <a:rPr lang="en-US" b="1" dirty="0" smtClean="0"/>
              <a:t>The </a:t>
            </a:r>
            <a:r>
              <a:rPr lang="en-US" b="1" dirty="0"/>
              <a:t>straight-tip (ST) </a:t>
            </a:r>
            <a:r>
              <a:rPr lang="en-US" b="1" dirty="0" smtClean="0"/>
              <a:t>connector</a:t>
            </a:r>
          </a:p>
          <a:p>
            <a:r>
              <a:rPr lang="en-US" b="1" dirty="0" smtClean="0"/>
              <a:t>MT-RJ(mechanical </a:t>
            </a:r>
            <a:r>
              <a:rPr lang="en-US" b="1" dirty="0"/>
              <a:t>transfer registered jack) is a connector</a:t>
            </a:r>
          </a:p>
        </p:txBody>
      </p:sp>
    </p:spTree>
    <p:extLst>
      <p:ext uri="{BB962C8B-B14F-4D97-AF65-F5344CB8AC3E}">
        <p14:creationId xmlns:p14="http://schemas.microsoft.com/office/powerpoint/2010/main" val="410376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Fiber Optics</a:t>
            </a:r>
            <a:endParaRPr lang="en-US" dirty="0"/>
          </a:p>
        </p:txBody>
      </p:sp>
      <p:sp>
        <p:nvSpPr>
          <p:cNvPr id="3" name="Content Placeholder 2"/>
          <p:cNvSpPr>
            <a:spLocks noGrp="1"/>
          </p:cNvSpPr>
          <p:nvPr>
            <p:ph idx="1"/>
          </p:nvPr>
        </p:nvSpPr>
        <p:spPr/>
        <p:txBody>
          <a:bodyPr/>
          <a:lstStyle/>
          <a:p>
            <a:r>
              <a:rPr lang="en-US" dirty="0"/>
              <a:t>Fiber-optic cable is often found in backbone networks because its wide bandwidth is </a:t>
            </a:r>
            <a:r>
              <a:rPr lang="en-US" dirty="0" smtClean="0"/>
              <a:t>cost-effective.</a:t>
            </a:r>
          </a:p>
          <a:p>
            <a:r>
              <a:rPr lang="en-US" dirty="0" smtClean="0"/>
              <a:t>Some </a:t>
            </a:r>
            <a:r>
              <a:rPr lang="en-US" dirty="0"/>
              <a:t>cable TV companies use a combination of optical fiber and coaxial </a:t>
            </a:r>
            <a:r>
              <a:rPr lang="en-US" dirty="0" smtClean="0"/>
              <a:t>cable, thus </a:t>
            </a:r>
            <a:r>
              <a:rPr lang="en-US" dirty="0"/>
              <a:t>creating a hybrid </a:t>
            </a:r>
            <a:r>
              <a:rPr lang="en-US" dirty="0" smtClean="0"/>
              <a:t>network.</a:t>
            </a:r>
          </a:p>
          <a:p>
            <a:r>
              <a:rPr lang="en-US" dirty="0" smtClean="0"/>
              <a:t>Local-area </a:t>
            </a:r>
            <a:r>
              <a:rPr lang="en-US" dirty="0"/>
              <a:t>networks such as </a:t>
            </a:r>
            <a:r>
              <a:rPr lang="en-US" dirty="0" err="1"/>
              <a:t>100Base</a:t>
            </a:r>
            <a:r>
              <a:rPr lang="en-US" dirty="0"/>
              <a:t>-FX network (Fast Ethernet) and </a:t>
            </a:r>
            <a:r>
              <a:rPr lang="en-US" dirty="0" err="1"/>
              <a:t>1000Base</a:t>
            </a:r>
            <a:r>
              <a:rPr lang="en-US" dirty="0"/>
              <a:t>-X also use fiber-optic cable </a:t>
            </a:r>
          </a:p>
        </p:txBody>
      </p:sp>
    </p:spTree>
    <p:extLst>
      <p:ext uri="{BB962C8B-B14F-4D97-AF65-F5344CB8AC3E}">
        <p14:creationId xmlns:p14="http://schemas.microsoft.com/office/powerpoint/2010/main" val="2761243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and Disadvantages of Optical Fiber</a:t>
            </a:r>
          </a:p>
        </p:txBody>
      </p:sp>
      <p:sp>
        <p:nvSpPr>
          <p:cNvPr id="3" name="Content Placeholder 2"/>
          <p:cNvSpPr>
            <a:spLocks noGrp="1"/>
          </p:cNvSpPr>
          <p:nvPr>
            <p:ph idx="1"/>
          </p:nvPr>
        </p:nvSpPr>
        <p:spPr/>
        <p:txBody>
          <a:bodyPr>
            <a:normAutofit lnSpcReduction="10000"/>
          </a:bodyPr>
          <a:lstStyle/>
          <a:p>
            <a:r>
              <a:rPr lang="en-US" b="1" dirty="0" smtClean="0"/>
              <a:t>Advantages:</a:t>
            </a:r>
          </a:p>
          <a:p>
            <a:r>
              <a:rPr lang="en-US" dirty="0"/>
              <a:t>1 Higher </a:t>
            </a:r>
            <a:r>
              <a:rPr lang="en-US" dirty="0" smtClean="0"/>
              <a:t>bandwidth.</a:t>
            </a:r>
          </a:p>
          <a:p>
            <a:r>
              <a:rPr lang="en-US" dirty="0" smtClean="0"/>
              <a:t>2 </a:t>
            </a:r>
            <a:r>
              <a:rPr lang="en-US" dirty="0"/>
              <a:t>Less signal attenuation. Fiber-optic transmission distance is significantly </a:t>
            </a:r>
            <a:r>
              <a:rPr lang="en-US" dirty="0" err="1"/>
              <a:t>greaterthan</a:t>
            </a:r>
            <a:r>
              <a:rPr lang="en-US" dirty="0"/>
              <a:t> that of other guided media. A signal can run for 50 km without requiring regeneration. We need repeaters every 5 km for coaxial or </a:t>
            </a:r>
            <a:r>
              <a:rPr lang="en-US" dirty="0" err="1"/>
              <a:t>twistedpair</a:t>
            </a:r>
            <a:r>
              <a:rPr lang="en-US" dirty="0"/>
              <a:t> </a:t>
            </a:r>
            <a:r>
              <a:rPr lang="en-US" dirty="0" smtClean="0"/>
              <a:t>cable.</a:t>
            </a:r>
          </a:p>
          <a:p>
            <a:r>
              <a:rPr lang="en-US" dirty="0" smtClean="0"/>
              <a:t>3 </a:t>
            </a:r>
            <a:r>
              <a:rPr lang="en-US" dirty="0"/>
              <a:t>Immunity to electromagnetic interference. Electromagnetic noise cannot affect fiber-optic cables.</a:t>
            </a:r>
            <a:endParaRPr lang="en-US" b="1" dirty="0"/>
          </a:p>
        </p:txBody>
      </p:sp>
    </p:spTree>
    <p:extLst>
      <p:ext uri="{BB962C8B-B14F-4D97-AF65-F5344CB8AC3E}">
        <p14:creationId xmlns:p14="http://schemas.microsoft.com/office/powerpoint/2010/main" val="318193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a:t>4 Resistance to corrosive materials. Glass is more resistant to corrosive materials than </a:t>
            </a:r>
            <a:r>
              <a:rPr lang="en-US" dirty="0" smtClean="0"/>
              <a:t>copper.</a:t>
            </a:r>
          </a:p>
          <a:p>
            <a:r>
              <a:rPr lang="en-US" dirty="0" smtClean="0"/>
              <a:t>5 </a:t>
            </a:r>
            <a:r>
              <a:rPr lang="en-US" dirty="0"/>
              <a:t>Light weight. Fiber-optic cables are much lighter than copper </a:t>
            </a:r>
            <a:r>
              <a:rPr lang="en-US" dirty="0" smtClean="0"/>
              <a:t>cables.</a:t>
            </a:r>
          </a:p>
          <a:p>
            <a:r>
              <a:rPr lang="en-US" dirty="0" smtClean="0"/>
              <a:t>6 </a:t>
            </a:r>
            <a:r>
              <a:rPr lang="en-US" dirty="0"/>
              <a:t>Greater immunity to tapping. Fiber-optic cables are more immune to tapping than copper cables. Copper cables create antenna effects that can easily be tapped.</a:t>
            </a:r>
          </a:p>
        </p:txBody>
      </p:sp>
    </p:spTree>
    <p:extLst>
      <p:ext uri="{BB962C8B-B14F-4D97-AF65-F5344CB8AC3E}">
        <p14:creationId xmlns:p14="http://schemas.microsoft.com/office/powerpoint/2010/main" val="2203018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p>
        </p:txBody>
      </p:sp>
      <p:sp>
        <p:nvSpPr>
          <p:cNvPr id="3" name="Content Placeholder 2"/>
          <p:cNvSpPr>
            <a:spLocks noGrp="1"/>
          </p:cNvSpPr>
          <p:nvPr>
            <p:ph idx="1"/>
          </p:nvPr>
        </p:nvSpPr>
        <p:spPr/>
        <p:txBody>
          <a:bodyPr/>
          <a:lstStyle/>
          <a:p>
            <a:r>
              <a:rPr lang="en-US" dirty="0" smtClean="0"/>
              <a:t>1- Installation </a:t>
            </a:r>
            <a:r>
              <a:rPr lang="en-US" dirty="0"/>
              <a:t>and </a:t>
            </a:r>
            <a:r>
              <a:rPr lang="en-US" dirty="0" smtClean="0"/>
              <a:t>maintenance</a:t>
            </a:r>
          </a:p>
          <a:p>
            <a:r>
              <a:rPr lang="en-US" dirty="0" smtClean="0"/>
              <a:t>2- </a:t>
            </a:r>
            <a:r>
              <a:rPr lang="en-US" dirty="0"/>
              <a:t>Unidirectional light propagation. Propagation of light is unidirectional. If we need bidirectional communication, two fibers are </a:t>
            </a:r>
            <a:r>
              <a:rPr lang="en-US" dirty="0" smtClean="0"/>
              <a:t>needed.</a:t>
            </a:r>
          </a:p>
          <a:p>
            <a:r>
              <a:rPr lang="en-US" dirty="0" smtClean="0"/>
              <a:t>3 </a:t>
            </a:r>
            <a:r>
              <a:rPr lang="en-US" dirty="0"/>
              <a:t>Cost. The cable and the interfaces are relatively more expensive than those of other guided media. If the demand for bandwidth is not high, often the use of optical fiber cannot be justified.</a:t>
            </a:r>
          </a:p>
        </p:txBody>
      </p:sp>
    </p:spTree>
    <p:extLst>
      <p:ext uri="{BB962C8B-B14F-4D97-AF65-F5344CB8AC3E}">
        <p14:creationId xmlns:p14="http://schemas.microsoft.com/office/powerpoint/2010/main" val="2103483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a:t>
            </a:r>
            <a:endParaRPr lang="en-US" dirty="0"/>
          </a:p>
        </p:txBody>
      </p:sp>
      <p:sp>
        <p:nvSpPr>
          <p:cNvPr id="3" name="Content Placeholder 2"/>
          <p:cNvSpPr>
            <a:spLocks noGrp="1"/>
          </p:cNvSpPr>
          <p:nvPr>
            <p:ph idx="1"/>
          </p:nvPr>
        </p:nvSpPr>
        <p:spPr/>
        <p:txBody>
          <a:bodyPr>
            <a:normAutofit fontScale="92500"/>
          </a:bodyPr>
          <a:lstStyle/>
          <a:p>
            <a:r>
              <a:rPr lang="en-US" dirty="0"/>
              <a:t>Group of interconnected computers within a small area. (room, building, </a:t>
            </a:r>
            <a:r>
              <a:rPr lang="en-US" dirty="0" smtClean="0"/>
              <a:t>campus)</a:t>
            </a:r>
          </a:p>
          <a:p>
            <a:r>
              <a:rPr lang="en-US" dirty="0" smtClean="0"/>
              <a:t>Two </a:t>
            </a:r>
            <a:r>
              <a:rPr lang="en-US" dirty="0"/>
              <a:t>or more pc's can from a LAN to share files, folders, printers, applications and other </a:t>
            </a:r>
            <a:r>
              <a:rPr lang="en-US" dirty="0" smtClean="0"/>
              <a:t>devices.</a:t>
            </a:r>
          </a:p>
          <a:p>
            <a:r>
              <a:rPr lang="en-US" dirty="0" smtClean="0"/>
              <a:t>Coaxial </a:t>
            </a:r>
            <a:r>
              <a:rPr lang="en-US" dirty="0"/>
              <a:t>or CAT 5 cables are normally used for </a:t>
            </a:r>
            <a:r>
              <a:rPr lang="en-US" dirty="0" smtClean="0"/>
              <a:t>connections.</a:t>
            </a:r>
          </a:p>
          <a:p>
            <a:r>
              <a:rPr lang="en-US" dirty="0" smtClean="0"/>
              <a:t>Due </a:t>
            </a:r>
            <a:r>
              <a:rPr lang="en-US" dirty="0"/>
              <a:t>to short distances, errors and noise are minimum. Data transfer rate is 10 to 100 </a:t>
            </a:r>
            <a:r>
              <a:rPr lang="en-US" dirty="0" smtClean="0"/>
              <a:t>mbps.</a:t>
            </a:r>
          </a:p>
          <a:p>
            <a:r>
              <a:rPr lang="en-US" dirty="0" smtClean="0"/>
              <a:t>Example</a:t>
            </a:r>
            <a:r>
              <a:rPr lang="en-US" dirty="0"/>
              <a:t>: A computer lab in a school. </a:t>
            </a:r>
          </a:p>
        </p:txBody>
      </p:sp>
    </p:spTree>
    <p:extLst>
      <p:ext uri="{BB962C8B-B14F-4D97-AF65-F5344CB8AC3E}">
        <p14:creationId xmlns:p14="http://schemas.microsoft.com/office/powerpoint/2010/main" val="371669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 (Metropolitan Area Network)</a:t>
            </a:r>
          </a:p>
        </p:txBody>
      </p:sp>
      <p:sp>
        <p:nvSpPr>
          <p:cNvPr id="3" name="Content Placeholder 2"/>
          <p:cNvSpPr>
            <a:spLocks noGrp="1"/>
          </p:cNvSpPr>
          <p:nvPr>
            <p:ph idx="1"/>
          </p:nvPr>
        </p:nvSpPr>
        <p:spPr/>
        <p:txBody>
          <a:bodyPr/>
          <a:lstStyle/>
          <a:p>
            <a:r>
              <a:rPr lang="en-US" dirty="0"/>
              <a:t>Design to extend over a large </a:t>
            </a:r>
            <a:r>
              <a:rPr lang="en-US" dirty="0" smtClean="0"/>
              <a:t>area.</a:t>
            </a:r>
          </a:p>
          <a:p>
            <a:r>
              <a:rPr lang="en-US" dirty="0" smtClean="0"/>
              <a:t>Connecting </a:t>
            </a:r>
            <a:r>
              <a:rPr lang="en-US" dirty="0"/>
              <a:t>number of LAN's to form larger network, so that resources can be shared. Networks can be up to 5 to 50 </a:t>
            </a:r>
            <a:r>
              <a:rPr lang="en-US" dirty="0" smtClean="0"/>
              <a:t>km.</a:t>
            </a:r>
          </a:p>
          <a:p>
            <a:r>
              <a:rPr lang="en-US" dirty="0" smtClean="0"/>
              <a:t>Owned </a:t>
            </a:r>
            <a:r>
              <a:rPr lang="en-US" dirty="0"/>
              <a:t>by organization or individual. Data transfer rate is low compare to </a:t>
            </a:r>
            <a:r>
              <a:rPr lang="en-US" dirty="0" smtClean="0"/>
              <a:t>LAN.</a:t>
            </a:r>
          </a:p>
          <a:p>
            <a:r>
              <a:rPr lang="en-US" dirty="0" smtClean="0"/>
              <a:t>Example</a:t>
            </a:r>
            <a:r>
              <a:rPr lang="en-US" dirty="0"/>
              <a:t>: Organization with different branches located in the city</a:t>
            </a:r>
          </a:p>
        </p:txBody>
      </p:sp>
    </p:spTree>
    <p:extLst>
      <p:ext uri="{BB962C8B-B14F-4D97-AF65-F5344CB8AC3E}">
        <p14:creationId xmlns:p14="http://schemas.microsoft.com/office/powerpoint/2010/main" val="586195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WAN (Wide Area Network)</a:t>
            </a:r>
          </a:p>
        </p:txBody>
      </p:sp>
      <p:sp>
        <p:nvSpPr>
          <p:cNvPr id="3" name="Content Placeholder 2"/>
          <p:cNvSpPr>
            <a:spLocks noGrp="1"/>
          </p:cNvSpPr>
          <p:nvPr>
            <p:ph idx="1"/>
          </p:nvPr>
        </p:nvSpPr>
        <p:spPr/>
        <p:txBody>
          <a:bodyPr/>
          <a:lstStyle/>
          <a:p>
            <a:r>
              <a:rPr lang="en-US" dirty="0"/>
              <a:t>Are country and worldwide </a:t>
            </a:r>
            <a:r>
              <a:rPr lang="en-US" dirty="0" smtClean="0"/>
              <a:t>network.</a:t>
            </a:r>
          </a:p>
          <a:p>
            <a:r>
              <a:rPr lang="en-US" dirty="0" smtClean="0"/>
              <a:t>Contains </a:t>
            </a:r>
            <a:r>
              <a:rPr lang="en-US" dirty="0"/>
              <a:t>multiple LAN's and </a:t>
            </a:r>
            <a:r>
              <a:rPr lang="en-US" dirty="0" err="1" smtClean="0"/>
              <a:t>MAN's</a:t>
            </a:r>
            <a:r>
              <a:rPr lang="en-US" dirty="0" smtClean="0"/>
              <a:t>.</a:t>
            </a:r>
          </a:p>
          <a:p>
            <a:r>
              <a:rPr lang="en-US" dirty="0" smtClean="0"/>
              <a:t>Distinguished </a:t>
            </a:r>
            <a:r>
              <a:rPr lang="en-US" dirty="0"/>
              <a:t>in terms of geographical </a:t>
            </a:r>
            <a:r>
              <a:rPr lang="en-US" dirty="0" smtClean="0"/>
              <a:t>range.</a:t>
            </a:r>
          </a:p>
          <a:p>
            <a:r>
              <a:rPr lang="en-US" dirty="0" smtClean="0"/>
              <a:t>Uses </a:t>
            </a:r>
            <a:r>
              <a:rPr lang="en-US" dirty="0"/>
              <a:t>satellites and microwave </a:t>
            </a:r>
            <a:r>
              <a:rPr lang="en-US" dirty="0" smtClean="0"/>
              <a:t>relays.</a:t>
            </a:r>
          </a:p>
          <a:p>
            <a:r>
              <a:rPr lang="en-US" dirty="0" smtClean="0"/>
              <a:t>Data </a:t>
            </a:r>
            <a:r>
              <a:rPr lang="en-US" dirty="0"/>
              <a:t>transfer rate depends upon the ISP provider and varies over the location. Best example is the internet.</a:t>
            </a:r>
          </a:p>
        </p:txBody>
      </p:sp>
    </p:spTree>
    <p:extLst>
      <p:ext uri="{BB962C8B-B14F-4D97-AF65-F5344CB8AC3E}">
        <p14:creationId xmlns:p14="http://schemas.microsoft.com/office/powerpoint/2010/main" val="407898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Types</a:t>
            </a:r>
            <a:endParaRPr lang="en-US" dirty="0"/>
          </a:p>
        </p:txBody>
      </p:sp>
      <p:sp>
        <p:nvSpPr>
          <p:cNvPr id="3" name="Content Placeholder 2"/>
          <p:cNvSpPr>
            <a:spLocks noGrp="1"/>
          </p:cNvSpPr>
          <p:nvPr>
            <p:ph idx="1"/>
          </p:nvPr>
        </p:nvSpPr>
        <p:spPr/>
        <p:txBody>
          <a:bodyPr/>
          <a:lstStyle/>
          <a:p>
            <a:r>
              <a:rPr lang="en-US" b="1" dirty="0" err="1"/>
              <a:t>WLAN</a:t>
            </a:r>
            <a:r>
              <a:rPr lang="en-US" b="1" dirty="0"/>
              <a:t> (Wireless LAN) </a:t>
            </a:r>
            <a:r>
              <a:rPr lang="en-US" dirty="0"/>
              <a:t>: A LAN that uses high frequency radio waves for communication. Provides short range connectivity with high speed data transmission</a:t>
            </a:r>
            <a:r>
              <a:rPr lang="en-US" dirty="0" smtClean="0"/>
              <a:t>.</a:t>
            </a:r>
          </a:p>
          <a:p>
            <a:r>
              <a:rPr lang="en-US" b="1" dirty="0"/>
              <a:t>PAN (Personal Area Network) </a:t>
            </a:r>
            <a:r>
              <a:rPr lang="en-US" dirty="0"/>
              <a:t>Network organized by the individual user for its personal </a:t>
            </a:r>
            <a:r>
              <a:rPr lang="en-US" dirty="0" smtClean="0"/>
              <a:t>use.</a:t>
            </a:r>
          </a:p>
          <a:p>
            <a:r>
              <a:rPr lang="en-US" b="1" dirty="0"/>
              <a:t>SAN (Storage Area Network) </a:t>
            </a:r>
            <a:r>
              <a:rPr lang="en-US" dirty="0"/>
              <a:t>Connects servers to data storage devices via fiber-optic cables. </a:t>
            </a:r>
            <a:r>
              <a:rPr lang="en-US" b="1" dirty="0"/>
              <a:t>E.g.: </a:t>
            </a:r>
            <a:r>
              <a:rPr lang="en-US" dirty="0"/>
              <a:t>Used for daily backup of organization or a mirror </a:t>
            </a:r>
            <a:r>
              <a:rPr lang="en-US" dirty="0" smtClean="0"/>
              <a:t>copy.</a:t>
            </a:r>
            <a:endParaRPr lang="en-US" dirty="0"/>
          </a:p>
        </p:txBody>
      </p:sp>
    </p:spTree>
    <p:extLst>
      <p:ext uri="{BB962C8B-B14F-4D97-AF65-F5344CB8AC3E}">
        <p14:creationId xmlns:p14="http://schemas.microsoft.com/office/powerpoint/2010/main" val="120788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a:t>
            </a:r>
            <a:r>
              <a:rPr lang="en-US" dirty="0"/>
              <a:t>medium</a:t>
            </a:r>
          </a:p>
        </p:txBody>
      </p:sp>
      <p:sp>
        <p:nvSpPr>
          <p:cNvPr id="3" name="Content Placeholder 2"/>
          <p:cNvSpPr>
            <a:spLocks noGrp="1"/>
          </p:cNvSpPr>
          <p:nvPr>
            <p:ph idx="1"/>
          </p:nvPr>
        </p:nvSpPr>
        <p:spPr/>
        <p:txBody>
          <a:bodyPr/>
          <a:lstStyle/>
          <a:p>
            <a:r>
              <a:rPr lang="en-US" dirty="0"/>
              <a:t>A transmission medium can be broadly defined as anything that can carry information from a source to a destination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2612571" y="3762103"/>
            <a:ext cx="6884125" cy="1920240"/>
          </a:xfrm>
          <a:prstGeom prst="rect">
            <a:avLst/>
          </a:prstGeom>
        </p:spPr>
      </p:pic>
    </p:spTree>
    <p:extLst>
      <p:ext uri="{BB962C8B-B14F-4D97-AF65-F5344CB8AC3E}">
        <p14:creationId xmlns:p14="http://schemas.microsoft.com/office/powerpoint/2010/main" val="195440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of transmission media</a:t>
            </a:r>
          </a:p>
        </p:txBody>
      </p:sp>
      <p:pic>
        <p:nvPicPr>
          <p:cNvPr id="4" name="Content Placeholder 3"/>
          <p:cNvPicPr>
            <a:picLocks noGrp="1" noChangeAspect="1"/>
          </p:cNvPicPr>
          <p:nvPr>
            <p:ph idx="1"/>
          </p:nvPr>
        </p:nvPicPr>
        <p:blipFill>
          <a:blip r:embed="rId2"/>
          <a:stretch>
            <a:fillRect/>
          </a:stretch>
        </p:blipFill>
        <p:spPr>
          <a:xfrm>
            <a:off x="1205554" y="2847704"/>
            <a:ext cx="9691044" cy="3069770"/>
          </a:xfrm>
          <a:prstGeom prst="rect">
            <a:avLst/>
          </a:prstGeom>
        </p:spPr>
      </p:pic>
    </p:spTree>
    <p:extLst>
      <p:ext uri="{BB962C8B-B14F-4D97-AF65-F5344CB8AC3E}">
        <p14:creationId xmlns:p14="http://schemas.microsoft.com/office/powerpoint/2010/main" val="97575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Guided Media</a:t>
            </a:r>
          </a:p>
        </p:txBody>
      </p:sp>
      <p:sp>
        <p:nvSpPr>
          <p:cNvPr id="3" name="Content Placeholder 2"/>
          <p:cNvSpPr>
            <a:spLocks noGrp="1"/>
          </p:cNvSpPr>
          <p:nvPr>
            <p:ph sz="half" idx="1"/>
          </p:nvPr>
        </p:nvSpPr>
        <p:spPr/>
        <p:txBody>
          <a:bodyPr>
            <a:normAutofit fontScale="85000" lnSpcReduction="10000"/>
          </a:bodyPr>
          <a:lstStyle/>
          <a:p>
            <a:r>
              <a:rPr lang="en-US" b="1" dirty="0"/>
              <a:t>Guided Media</a:t>
            </a:r>
            <a:r>
              <a:rPr lang="en-US" dirty="0"/>
              <a:t>: Guided media, which are those that provide a medium from one device to another, include twisted-pair cable, coaxial cable, and fiber-optic cable</a:t>
            </a:r>
            <a:r>
              <a:rPr lang="en-US" dirty="0" smtClean="0"/>
              <a:t>.</a:t>
            </a:r>
          </a:p>
          <a:p>
            <a:r>
              <a:rPr lang="en-US" b="1" dirty="0"/>
              <a:t>Twisted-Pair Cable: </a:t>
            </a:r>
            <a:r>
              <a:rPr lang="en-US" dirty="0"/>
              <a:t>A twisted pair consists of two conductors (normally copper), each with its own plastic insulation, twisted together. One of the wires is used to carry signals to the receiver, and the other is used only as a ground reference.</a:t>
            </a:r>
          </a:p>
        </p:txBody>
      </p:sp>
      <p:pic>
        <p:nvPicPr>
          <p:cNvPr id="5" name="Content Placeholder 4"/>
          <p:cNvPicPr>
            <a:picLocks noGrp="1" noChangeAspect="1"/>
          </p:cNvPicPr>
          <p:nvPr>
            <p:ph sz="half" idx="2"/>
          </p:nvPr>
        </p:nvPicPr>
        <p:blipFill>
          <a:blip r:embed="rId2"/>
          <a:stretch>
            <a:fillRect/>
          </a:stretch>
        </p:blipFill>
        <p:spPr>
          <a:xfrm>
            <a:off x="6181725" y="2808514"/>
            <a:ext cx="5143772" cy="2926080"/>
          </a:xfrm>
          <a:prstGeom prst="rect">
            <a:avLst/>
          </a:prstGeom>
        </p:spPr>
      </p:pic>
    </p:spTree>
    <p:extLst>
      <p:ext uri="{BB962C8B-B14F-4D97-AF65-F5344CB8AC3E}">
        <p14:creationId xmlns:p14="http://schemas.microsoft.com/office/powerpoint/2010/main" val="15228921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1261</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Types of Network and Transmission media</vt:lpstr>
      <vt:lpstr>Types</vt:lpstr>
      <vt:lpstr>LAN</vt:lpstr>
      <vt:lpstr>MAN (Metropolitan Area Network)</vt:lpstr>
      <vt:lpstr>WAN (Wide Area Network)</vt:lpstr>
      <vt:lpstr>Other Types</vt:lpstr>
      <vt:lpstr>Transmission medium</vt:lpstr>
      <vt:lpstr>Classes of transmission media</vt:lpstr>
      <vt:lpstr>Guided Media</vt:lpstr>
      <vt:lpstr>Guided Media</vt:lpstr>
      <vt:lpstr>Guided Media</vt:lpstr>
      <vt:lpstr>Coax Cable</vt:lpstr>
      <vt:lpstr>Coax Cable uses</vt:lpstr>
      <vt:lpstr>Fiber-Optic Cable</vt:lpstr>
      <vt:lpstr>Fiber Optics</vt:lpstr>
      <vt:lpstr>Propagation Mode for Fiber Optics</vt:lpstr>
      <vt:lpstr>Modes of Propagation of Fiber optics</vt:lpstr>
      <vt:lpstr>Modes of Propagation of Fiber optics</vt:lpstr>
      <vt:lpstr>Modes of Propagation of Fiber optics</vt:lpstr>
      <vt:lpstr>Elements of a Fiber optics</vt:lpstr>
      <vt:lpstr>Applications of Fiber Optics</vt:lpstr>
      <vt:lpstr>Advantages and Disadvantages of Optical Fiber</vt:lpstr>
      <vt:lpstr>Advantages</vt:lpstr>
      <vt:lpstr>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Network based on size</dc:title>
  <dc:creator>Syed Atir Raza</dc:creator>
  <cp:lastModifiedBy>Syed Atir Raza</cp:lastModifiedBy>
  <cp:revision>3</cp:revision>
  <dcterms:created xsi:type="dcterms:W3CDTF">2023-10-08T06:56:25Z</dcterms:created>
  <dcterms:modified xsi:type="dcterms:W3CDTF">2023-10-08T07:22:08Z</dcterms:modified>
</cp:coreProperties>
</file>