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Unguided Media</a:t>
            </a:r>
            <a:endParaRPr lang="en-US" dirty="0"/>
          </a:p>
        </p:txBody>
      </p:sp>
      <p:sp>
        <p:nvSpPr>
          <p:cNvPr id="3" name="Subtitle 2"/>
          <p:cNvSpPr>
            <a:spLocks noGrp="1"/>
          </p:cNvSpPr>
          <p:nvPr>
            <p:ph type="subTitle" idx="1"/>
          </p:nvPr>
        </p:nvSpPr>
        <p:spPr/>
        <p:txBody>
          <a:bodyPr/>
          <a:lstStyle/>
          <a:p>
            <a:r>
              <a:rPr lang="en-US" dirty="0" smtClean="0"/>
              <a:t>Lecture 4</a:t>
            </a:r>
            <a:endParaRPr lang="en-US" dirty="0"/>
          </a:p>
        </p:txBody>
      </p:sp>
    </p:spTree>
    <p:extLst>
      <p:ext uri="{BB962C8B-B14F-4D97-AF65-F5344CB8AC3E}">
        <p14:creationId xmlns:p14="http://schemas.microsoft.com/office/powerpoint/2010/main" val="3604693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Unidirectional Antenna</a:t>
            </a:r>
          </a:p>
        </p:txBody>
      </p:sp>
      <p:sp>
        <p:nvSpPr>
          <p:cNvPr id="3" name="Content Placeholder 2"/>
          <p:cNvSpPr>
            <a:spLocks noGrp="1"/>
          </p:cNvSpPr>
          <p:nvPr>
            <p:ph idx="1"/>
          </p:nvPr>
        </p:nvSpPr>
        <p:spPr/>
        <p:txBody>
          <a:bodyPr/>
          <a:lstStyle/>
          <a:p>
            <a:r>
              <a:rPr lang="en-US" dirty="0"/>
              <a:t>Microwaves need unidirectional antennas that send out signals in one direction. Two types of antennas are used for microwave communications: the parabolic dish and the </a:t>
            </a:r>
            <a:r>
              <a:rPr lang="en-US" dirty="0" smtClean="0"/>
              <a:t>horn</a:t>
            </a:r>
          </a:p>
          <a:p>
            <a:r>
              <a:rPr lang="en-US" b="1" dirty="0"/>
              <a:t>Applications: </a:t>
            </a:r>
            <a:r>
              <a:rPr lang="en-US" dirty="0"/>
              <a:t>Microwaves are used for unicast communication such as cellular telephones, satellite networks, and wireless LANs</a:t>
            </a:r>
            <a:endParaRPr lang="en-US" dirty="0" smtClean="0"/>
          </a:p>
          <a:p>
            <a:endParaRPr lang="en-US" dirty="0"/>
          </a:p>
        </p:txBody>
      </p:sp>
      <p:pic>
        <p:nvPicPr>
          <p:cNvPr id="4" name="Picture 3"/>
          <p:cNvPicPr>
            <a:picLocks noChangeAspect="1"/>
          </p:cNvPicPr>
          <p:nvPr/>
        </p:nvPicPr>
        <p:blipFill>
          <a:blip r:embed="rId2"/>
          <a:stretch>
            <a:fillRect/>
          </a:stretch>
        </p:blipFill>
        <p:spPr>
          <a:xfrm>
            <a:off x="5551714" y="4689566"/>
            <a:ext cx="5344883" cy="1617376"/>
          </a:xfrm>
          <a:prstGeom prst="rect">
            <a:avLst/>
          </a:prstGeom>
        </p:spPr>
      </p:pic>
    </p:spTree>
    <p:extLst>
      <p:ext uri="{BB962C8B-B14F-4D97-AF65-F5344CB8AC3E}">
        <p14:creationId xmlns:p14="http://schemas.microsoft.com/office/powerpoint/2010/main" val="1758476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Infrared</a:t>
            </a:r>
          </a:p>
        </p:txBody>
      </p:sp>
      <p:sp>
        <p:nvSpPr>
          <p:cNvPr id="3" name="Content Placeholder 2"/>
          <p:cNvSpPr>
            <a:spLocks noGrp="1"/>
          </p:cNvSpPr>
          <p:nvPr>
            <p:ph idx="1"/>
          </p:nvPr>
        </p:nvSpPr>
        <p:spPr/>
        <p:txBody>
          <a:bodyPr>
            <a:normAutofit fontScale="92500" lnSpcReduction="20000"/>
          </a:bodyPr>
          <a:lstStyle/>
          <a:p>
            <a:r>
              <a:rPr lang="en-US" dirty="0"/>
              <a:t>Infrared waves, with frequencies from 300 GHz to 400 THz (wavelengths from 1 mm to 770 nm), can be used for short-range communication. Infrared waves, having high frequencies, cannot penetrate </a:t>
            </a:r>
            <a:r>
              <a:rPr lang="en-US" dirty="0" smtClean="0"/>
              <a:t>walls.</a:t>
            </a:r>
          </a:p>
          <a:p>
            <a:r>
              <a:rPr lang="en-US" dirty="0" smtClean="0"/>
              <a:t>This </a:t>
            </a:r>
            <a:r>
              <a:rPr lang="en-US" dirty="0"/>
              <a:t>advantageous characteristic prevents interference between one system and another; a </a:t>
            </a:r>
            <a:r>
              <a:rPr lang="en-US" dirty="0" err="1"/>
              <a:t>shortrange</a:t>
            </a:r>
            <a:r>
              <a:rPr lang="en-US" dirty="0"/>
              <a:t> communication system in one room cannot be affected by another system in the next </a:t>
            </a:r>
            <a:r>
              <a:rPr lang="en-US" dirty="0" smtClean="0"/>
              <a:t>room.</a:t>
            </a:r>
          </a:p>
          <a:p>
            <a:r>
              <a:rPr lang="en-US" dirty="0" smtClean="0"/>
              <a:t>When </a:t>
            </a:r>
            <a:r>
              <a:rPr lang="en-US" dirty="0"/>
              <a:t>we use our infrared remote control, we do not interfere with the use of the remote by our neighbors. Infrared signals useless for long-range communication. In addition, we cannot use infrared waves outside a building because the sun's rays contain infrared waves that can interfere with the communication.</a:t>
            </a:r>
          </a:p>
        </p:txBody>
      </p:sp>
    </p:spTree>
    <p:extLst>
      <p:ext uri="{BB962C8B-B14F-4D97-AF65-F5344CB8AC3E}">
        <p14:creationId xmlns:p14="http://schemas.microsoft.com/office/powerpoint/2010/main" val="482327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Infrared</a:t>
            </a:r>
            <a:endParaRPr lang="en-US" dirty="0"/>
          </a:p>
        </p:txBody>
      </p:sp>
      <p:sp>
        <p:nvSpPr>
          <p:cNvPr id="3" name="Content Placeholder 2"/>
          <p:cNvSpPr>
            <a:spLocks noGrp="1"/>
          </p:cNvSpPr>
          <p:nvPr>
            <p:ph idx="1"/>
          </p:nvPr>
        </p:nvSpPr>
        <p:spPr/>
        <p:txBody>
          <a:bodyPr/>
          <a:lstStyle/>
          <a:p>
            <a:r>
              <a:rPr lang="en-US" b="1" dirty="0" smtClean="0"/>
              <a:t>Applications:</a:t>
            </a:r>
          </a:p>
          <a:p>
            <a:r>
              <a:rPr lang="en-US" dirty="0" smtClean="0"/>
              <a:t>Infrared </a:t>
            </a:r>
            <a:r>
              <a:rPr lang="en-US" dirty="0"/>
              <a:t>signals can be used for short-range communication in a closed area using line-of-sight propagation. </a:t>
            </a:r>
          </a:p>
        </p:txBody>
      </p:sp>
    </p:spTree>
    <p:extLst>
      <p:ext uri="{BB962C8B-B14F-4D97-AF65-F5344CB8AC3E}">
        <p14:creationId xmlns:p14="http://schemas.microsoft.com/office/powerpoint/2010/main" val="2748623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UnGuided</a:t>
            </a:r>
            <a:r>
              <a:rPr lang="en-US" dirty="0" smtClean="0"/>
              <a:t> Media</a:t>
            </a:r>
            <a:endParaRPr lang="en-US" dirty="0"/>
          </a:p>
        </p:txBody>
      </p:sp>
      <p:sp>
        <p:nvSpPr>
          <p:cNvPr id="3" name="Content Placeholder 2"/>
          <p:cNvSpPr>
            <a:spLocks noGrp="1"/>
          </p:cNvSpPr>
          <p:nvPr>
            <p:ph idx="1"/>
          </p:nvPr>
        </p:nvSpPr>
        <p:spPr/>
        <p:txBody>
          <a:bodyPr/>
          <a:lstStyle/>
          <a:p>
            <a:r>
              <a:rPr lang="en-US" dirty="0"/>
              <a:t>Unguided media transport electromagnetic waves without using a physical </a:t>
            </a:r>
            <a:r>
              <a:rPr lang="en-US" dirty="0" smtClean="0"/>
              <a:t>conductor.</a:t>
            </a:r>
          </a:p>
          <a:p>
            <a:r>
              <a:rPr lang="en-US" dirty="0" smtClean="0"/>
              <a:t>This </a:t>
            </a:r>
            <a:r>
              <a:rPr lang="en-US" dirty="0"/>
              <a:t>type of communication is often referred to as wireless communication. </a:t>
            </a:r>
            <a:endParaRPr lang="en-US" dirty="0" smtClean="0"/>
          </a:p>
          <a:p>
            <a:r>
              <a:rPr lang="en-US" dirty="0" smtClean="0"/>
              <a:t>Radio Waves</a:t>
            </a:r>
          </a:p>
          <a:p>
            <a:r>
              <a:rPr lang="en-US" dirty="0" smtClean="0"/>
              <a:t>Microwaves</a:t>
            </a:r>
          </a:p>
          <a:p>
            <a:r>
              <a:rPr lang="en-US" dirty="0" smtClean="0"/>
              <a:t>Infrared</a:t>
            </a:r>
            <a:endParaRPr lang="en-US" dirty="0"/>
          </a:p>
        </p:txBody>
      </p:sp>
    </p:spTree>
    <p:extLst>
      <p:ext uri="{BB962C8B-B14F-4D97-AF65-F5344CB8AC3E}">
        <p14:creationId xmlns:p14="http://schemas.microsoft.com/office/powerpoint/2010/main" val="299925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Unguided Media</a:t>
            </a:r>
            <a:endParaRPr lang="en-US" dirty="0"/>
          </a:p>
        </p:txBody>
      </p:sp>
      <p:pic>
        <p:nvPicPr>
          <p:cNvPr id="4" name="Content Placeholder 3"/>
          <p:cNvPicPr>
            <a:picLocks noGrp="1" noChangeAspect="1"/>
          </p:cNvPicPr>
          <p:nvPr>
            <p:ph idx="1"/>
          </p:nvPr>
        </p:nvPicPr>
        <p:blipFill>
          <a:blip r:embed="rId2"/>
          <a:stretch>
            <a:fillRect/>
          </a:stretch>
        </p:blipFill>
        <p:spPr>
          <a:xfrm>
            <a:off x="2103120" y="3122024"/>
            <a:ext cx="7628709" cy="1708740"/>
          </a:xfrm>
          <a:prstGeom prst="rect">
            <a:avLst/>
          </a:prstGeom>
        </p:spPr>
      </p:pic>
    </p:spTree>
    <p:extLst>
      <p:ext uri="{BB962C8B-B14F-4D97-AF65-F5344CB8AC3E}">
        <p14:creationId xmlns:p14="http://schemas.microsoft.com/office/powerpoint/2010/main" val="394632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Unguided Media</a:t>
            </a:r>
            <a:endParaRPr lang="en-US" dirty="0"/>
          </a:p>
        </p:txBody>
      </p:sp>
      <p:sp>
        <p:nvSpPr>
          <p:cNvPr id="3" name="Content Placeholder 2"/>
          <p:cNvSpPr>
            <a:spLocks noGrp="1"/>
          </p:cNvSpPr>
          <p:nvPr>
            <p:ph idx="1"/>
          </p:nvPr>
        </p:nvSpPr>
        <p:spPr/>
        <p:txBody>
          <a:bodyPr/>
          <a:lstStyle/>
          <a:p>
            <a:r>
              <a:rPr lang="en-US" dirty="0"/>
              <a:t>Unguided signals can travel from the source to destination in several ways: ground propagation, sky propagation, and line-of-sight propagation, as shown in </a:t>
            </a:r>
            <a:r>
              <a:rPr lang="en-US" dirty="0" smtClean="0"/>
              <a:t>Figure</a:t>
            </a:r>
          </a:p>
          <a:p>
            <a:endParaRPr lang="en-US" dirty="0"/>
          </a:p>
        </p:txBody>
      </p:sp>
      <p:pic>
        <p:nvPicPr>
          <p:cNvPr id="4" name="Picture 3"/>
          <p:cNvPicPr>
            <a:picLocks noChangeAspect="1"/>
          </p:cNvPicPr>
          <p:nvPr/>
        </p:nvPicPr>
        <p:blipFill>
          <a:blip r:embed="rId2"/>
          <a:stretch>
            <a:fillRect/>
          </a:stretch>
        </p:blipFill>
        <p:spPr>
          <a:xfrm>
            <a:off x="2312126" y="3822247"/>
            <a:ext cx="7641771" cy="1925410"/>
          </a:xfrm>
          <a:prstGeom prst="rect">
            <a:avLst/>
          </a:prstGeom>
        </p:spPr>
      </p:pic>
    </p:spTree>
    <p:extLst>
      <p:ext uri="{BB962C8B-B14F-4D97-AF65-F5344CB8AC3E}">
        <p14:creationId xmlns:p14="http://schemas.microsoft.com/office/powerpoint/2010/main" val="3034360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Transmission</a:t>
            </a:r>
            <a:endParaRPr lang="en-US" dirty="0"/>
          </a:p>
        </p:txBody>
      </p:sp>
      <p:pic>
        <p:nvPicPr>
          <p:cNvPr id="4" name="Content Placeholder 3"/>
          <p:cNvPicPr>
            <a:picLocks noGrp="1" noChangeAspect="1"/>
          </p:cNvPicPr>
          <p:nvPr>
            <p:ph idx="1"/>
          </p:nvPr>
        </p:nvPicPr>
        <p:blipFill>
          <a:blip r:embed="rId2"/>
          <a:stretch>
            <a:fillRect/>
          </a:stretch>
        </p:blipFill>
        <p:spPr>
          <a:xfrm>
            <a:off x="1974668" y="3122025"/>
            <a:ext cx="8242663" cy="2212204"/>
          </a:xfrm>
          <a:prstGeom prst="rect">
            <a:avLst/>
          </a:prstGeom>
        </p:spPr>
      </p:pic>
    </p:spTree>
    <p:extLst>
      <p:ext uri="{BB962C8B-B14F-4D97-AF65-F5344CB8AC3E}">
        <p14:creationId xmlns:p14="http://schemas.microsoft.com/office/powerpoint/2010/main" val="2805873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RadioWaves</a:t>
            </a:r>
            <a:endParaRPr lang="en-US" dirty="0"/>
          </a:p>
        </p:txBody>
      </p:sp>
      <p:sp>
        <p:nvSpPr>
          <p:cNvPr id="3" name="Content Placeholder 2"/>
          <p:cNvSpPr>
            <a:spLocks noGrp="1"/>
          </p:cNvSpPr>
          <p:nvPr>
            <p:ph idx="1"/>
          </p:nvPr>
        </p:nvSpPr>
        <p:spPr/>
        <p:txBody>
          <a:bodyPr>
            <a:normAutofit fontScale="92500" lnSpcReduction="10000"/>
          </a:bodyPr>
          <a:lstStyle/>
          <a:p>
            <a:r>
              <a:rPr lang="en-US" dirty="0"/>
              <a:t>Electromagnetic waves ranging in frequencies between 3 kHz and 1 GHz are normally called radio </a:t>
            </a:r>
            <a:r>
              <a:rPr lang="en-US" dirty="0" smtClean="0"/>
              <a:t>waves.</a:t>
            </a:r>
          </a:p>
          <a:p>
            <a:r>
              <a:rPr lang="en-US" dirty="0" smtClean="0"/>
              <a:t>Radio </a:t>
            </a:r>
            <a:r>
              <a:rPr lang="en-US" dirty="0"/>
              <a:t>waves are </a:t>
            </a:r>
            <a:r>
              <a:rPr lang="en-US" dirty="0" err="1"/>
              <a:t>omni</a:t>
            </a:r>
            <a:r>
              <a:rPr lang="en-US" dirty="0"/>
              <a:t> directional. When an antenna transmits radio waves, they are propagated in all </a:t>
            </a:r>
            <a:r>
              <a:rPr lang="en-US" dirty="0" smtClean="0"/>
              <a:t>directions.</a:t>
            </a:r>
          </a:p>
          <a:p>
            <a:r>
              <a:rPr lang="en-US" dirty="0" smtClean="0"/>
              <a:t>This </a:t>
            </a:r>
            <a:r>
              <a:rPr lang="en-US" dirty="0"/>
              <a:t>means that the sending and receiving antennas do not have to be aligned. A sending antenna sends waves that can be received by any receiving </a:t>
            </a:r>
            <a:r>
              <a:rPr lang="en-US" dirty="0" smtClean="0"/>
              <a:t>antenna.</a:t>
            </a:r>
          </a:p>
          <a:p>
            <a:r>
              <a:rPr lang="en-US" dirty="0" smtClean="0"/>
              <a:t>The </a:t>
            </a:r>
            <a:r>
              <a:rPr lang="en-US" dirty="0" err="1"/>
              <a:t>omni</a:t>
            </a:r>
            <a:r>
              <a:rPr lang="en-US" dirty="0"/>
              <a:t> directional property has a disadvantage, too. The radio waves transmitted by one antenna are susceptible to interference by another antenna that may send signals using the same frequency or band.</a:t>
            </a:r>
          </a:p>
        </p:txBody>
      </p:sp>
    </p:spTree>
    <p:extLst>
      <p:ext uri="{BB962C8B-B14F-4D97-AF65-F5344CB8AC3E}">
        <p14:creationId xmlns:p14="http://schemas.microsoft.com/office/powerpoint/2010/main" val="14700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Omni directional Antenna</a:t>
            </a:r>
          </a:p>
        </p:txBody>
      </p:sp>
      <p:sp>
        <p:nvSpPr>
          <p:cNvPr id="3" name="Content Placeholder 2"/>
          <p:cNvSpPr>
            <a:spLocks noGrp="1"/>
          </p:cNvSpPr>
          <p:nvPr>
            <p:ph idx="1"/>
          </p:nvPr>
        </p:nvSpPr>
        <p:spPr/>
        <p:txBody>
          <a:bodyPr/>
          <a:lstStyle/>
          <a:p>
            <a:r>
              <a:rPr lang="en-US" dirty="0"/>
              <a:t>Radio waves use omnidirectional antennas that send out signals in all directions. Based on the wavelength, strength, and the purpose of transmission, we can have several types of antennas. Figure shows an omnidirectional antenna</a:t>
            </a:r>
            <a:r>
              <a:rPr lang="en-US" dirty="0" smtClean="0"/>
              <a:t>. </a:t>
            </a:r>
            <a:endParaRPr lang="en-US" dirty="0"/>
          </a:p>
        </p:txBody>
      </p:sp>
      <p:pic>
        <p:nvPicPr>
          <p:cNvPr id="4" name="Picture 3"/>
          <p:cNvPicPr>
            <a:picLocks noChangeAspect="1"/>
          </p:cNvPicPr>
          <p:nvPr/>
        </p:nvPicPr>
        <p:blipFill>
          <a:blip r:embed="rId2"/>
          <a:stretch>
            <a:fillRect/>
          </a:stretch>
        </p:blipFill>
        <p:spPr>
          <a:xfrm>
            <a:off x="5651726" y="4003676"/>
            <a:ext cx="4132354" cy="2143125"/>
          </a:xfrm>
          <a:prstGeom prst="rect">
            <a:avLst/>
          </a:prstGeom>
        </p:spPr>
      </p:pic>
    </p:spTree>
    <p:extLst>
      <p:ext uri="{BB962C8B-B14F-4D97-AF65-F5344CB8AC3E}">
        <p14:creationId xmlns:p14="http://schemas.microsoft.com/office/powerpoint/2010/main" val="3172203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Omni directional Antenna</a:t>
            </a:r>
          </a:p>
        </p:txBody>
      </p:sp>
      <p:sp>
        <p:nvSpPr>
          <p:cNvPr id="3" name="Content Placeholder 2"/>
          <p:cNvSpPr>
            <a:spLocks noGrp="1"/>
          </p:cNvSpPr>
          <p:nvPr>
            <p:ph idx="1"/>
          </p:nvPr>
        </p:nvSpPr>
        <p:spPr/>
        <p:txBody>
          <a:bodyPr/>
          <a:lstStyle/>
          <a:p>
            <a:r>
              <a:rPr lang="en-US" b="1" dirty="0" smtClean="0"/>
              <a:t>Applications</a:t>
            </a:r>
          </a:p>
          <a:p>
            <a:r>
              <a:rPr lang="en-US" dirty="0" smtClean="0"/>
              <a:t>The </a:t>
            </a:r>
            <a:r>
              <a:rPr lang="en-US" dirty="0"/>
              <a:t>Omni directional characteristics of radio waves make them useful for multicasting, in which there is one sender but many receivers. AM and FM radio, television, maritime radio, cordless phones, and paging are examples of multicasting.</a:t>
            </a:r>
          </a:p>
        </p:txBody>
      </p:sp>
    </p:spTree>
    <p:extLst>
      <p:ext uri="{BB962C8B-B14F-4D97-AF65-F5344CB8AC3E}">
        <p14:creationId xmlns:p14="http://schemas.microsoft.com/office/powerpoint/2010/main" val="161140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Microwaves</a:t>
            </a:r>
          </a:p>
        </p:txBody>
      </p:sp>
      <p:sp>
        <p:nvSpPr>
          <p:cNvPr id="3" name="Content Placeholder 2"/>
          <p:cNvSpPr>
            <a:spLocks noGrp="1"/>
          </p:cNvSpPr>
          <p:nvPr>
            <p:ph idx="1"/>
          </p:nvPr>
        </p:nvSpPr>
        <p:spPr/>
        <p:txBody>
          <a:bodyPr/>
          <a:lstStyle/>
          <a:p>
            <a:r>
              <a:rPr lang="en-US" dirty="0"/>
              <a:t>Electromagnetic waves having frequencies between 1 and 300 GHz are called microwaves. Microwaves are </a:t>
            </a:r>
            <a:r>
              <a:rPr lang="en-US" dirty="0" smtClean="0"/>
              <a:t>unidirectional.</a:t>
            </a:r>
          </a:p>
          <a:p>
            <a:r>
              <a:rPr lang="en-US" dirty="0" smtClean="0"/>
              <a:t>The </a:t>
            </a:r>
            <a:r>
              <a:rPr lang="en-US" dirty="0"/>
              <a:t>sending and receiving antennas need to be aligned. The unidirectional property has an obvious </a:t>
            </a:r>
            <a:r>
              <a:rPr lang="en-US" dirty="0" smtClean="0"/>
              <a:t>advantage.</a:t>
            </a:r>
          </a:p>
          <a:p>
            <a:r>
              <a:rPr lang="en-US" dirty="0" smtClean="0"/>
              <a:t>A </a:t>
            </a:r>
            <a:r>
              <a:rPr lang="en-US" dirty="0"/>
              <a:t>pair of antennas can be aligned without interfering with another pair of aligned antennas</a:t>
            </a:r>
          </a:p>
        </p:txBody>
      </p:sp>
    </p:spTree>
    <p:extLst>
      <p:ext uri="{BB962C8B-B14F-4D97-AF65-F5344CB8AC3E}">
        <p14:creationId xmlns:p14="http://schemas.microsoft.com/office/powerpoint/2010/main" val="81763210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29</TotalTime>
  <Words>500</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Garamond</vt:lpstr>
      <vt:lpstr>Organic</vt:lpstr>
      <vt:lpstr>Unguided Media</vt:lpstr>
      <vt:lpstr>UnGuided Media</vt:lpstr>
      <vt:lpstr>Unguided Media</vt:lpstr>
      <vt:lpstr>Unguided Media</vt:lpstr>
      <vt:lpstr>Modes of Transmission</vt:lpstr>
      <vt:lpstr>RadioWaves</vt:lpstr>
      <vt:lpstr>Omni directional Antenna</vt:lpstr>
      <vt:lpstr>Omni directional Antenna</vt:lpstr>
      <vt:lpstr>Microwaves</vt:lpstr>
      <vt:lpstr>Unidirectional Antenna</vt:lpstr>
      <vt:lpstr>Infrared</vt:lpstr>
      <vt:lpstr>Infrared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Unguided Media</dc:title>
  <dc:creator>Syed Atir Raza</dc:creator>
  <cp:lastModifiedBy>Syed Atir Raza</cp:lastModifiedBy>
  <cp:revision>3</cp:revision>
  <dcterms:created xsi:type="dcterms:W3CDTF">2023-10-12T16:27:53Z</dcterms:created>
  <dcterms:modified xsi:type="dcterms:W3CDTF">2023-10-12T16:57:10Z</dcterms:modified>
</cp:coreProperties>
</file>