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Network Devices </a:t>
            </a:r>
            <a:br>
              <a:rPr lang="en-US" b="1" dirty="0"/>
            </a:br>
            <a:endParaRPr lang="en-US" dirty="0"/>
          </a:p>
        </p:txBody>
      </p:sp>
      <p:sp>
        <p:nvSpPr>
          <p:cNvPr id="3" name="Subtitle 2"/>
          <p:cNvSpPr>
            <a:spLocks noGrp="1"/>
          </p:cNvSpPr>
          <p:nvPr>
            <p:ph type="subTitle" idx="1"/>
          </p:nvPr>
        </p:nvSpPr>
        <p:spPr/>
        <p:txBody>
          <a:bodyPr/>
          <a:lstStyle/>
          <a:p>
            <a:r>
              <a:rPr lang="en-US" dirty="0" smtClean="0"/>
              <a:t>Lecture 6</a:t>
            </a:r>
            <a:endParaRPr lang="en-US" dirty="0"/>
          </a:p>
        </p:txBody>
      </p:sp>
    </p:spTree>
    <p:extLst>
      <p:ext uri="{BB962C8B-B14F-4D97-AF65-F5344CB8AC3E}">
        <p14:creationId xmlns:p14="http://schemas.microsoft.com/office/powerpoint/2010/main" val="236654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Switches</a:t>
            </a:r>
          </a:p>
        </p:txBody>
      </p:sp>
      <p:sp>
        <p:nvSpPr>
          <p:cNvPr id="3" name="Content Placeholder 2"/>
          <p:cNvSpPr>
            <a:spLocks noGrp="1"/>
          </p:cNvSpPr>
          <p:nvPr>
            <p:ph idx="1"/>
          </p:nvPr>
        </p:nvSpPr>
        <p:spPr/>
        <p:txBody>
          <a:bodyPr>
            <a:normAutofit fontScale="92500" lnSpcReduction="20000"/>
          </a:bodyPr>
          <a:lstStyle/>
          <a:p>
            <a:r>
              <a:rPr lang="en-US" b="1" dirty="0"/>
              <a:t>Layer 2 switches</a:t>
            </a:r>
            <a:r>
              <a:rPr lang="en-US" dirty="0"/>
              <a:t>: These switches operate at the Data Link Layer (Layer 2) of the </a:t>
            </a:r>
            <a:r>
              <a:rPr lang="en-US" dirty="0" err="1"/>
              <a:t>OSI</a:t>
            </a:r>
            <a:r>
              <a:rPr lang="en-US" dirty="0"/>
              <a:t> model. They use MAC addresses to forward data packets within a local network. They're like traffic managers for devices within the same area.</a:t>
            </a:r>
          </a:p>
          <a:p>
            <a:r>
              <a:rPr lang="en-US" b="1" dirty="0"/>
              <a:t>Layer 3 switches</a:t>
            </a:r>
            <a:r>
              <a:rPr lang="en-US" dirty="0"/>
              <a:t>: Layer 3 switches operate at the Network Layer (Layer 3) of the </a:t>
            </a:r>
            <a:r>
              <a:rPr lang="en-US" dirty="0" err="1"/>
              <a:t>OSI</a:t>
            </a:r>
            <a:r>
              <a:rPr lang="en-US" dirty="0"/>
              <a:t> model. They can make routing decisions based on IP addresses, allowing them to connect different networks. They're like advanced traffic managers that can handle inter-network traffic.</a:t>
            </a:r>
          </a:p>
          <a:p>
            <a:r>
              <a:rPr lang="en-US" b="1" dirty="0" err="1"/>
              <a:t>PoE</a:t>
            </a:r>
            <a:r>
              <a:rPr lang="en-US" b="1" dirty="0"/>
              <a:t> switches</a:t>
            </a:r>
            <a:r>
              <a:rPr lang="en-US" dirty="0"/>
              <a:t>: Power over Ethernet (</a:t>
            </a:r>
            <a:r>
              <a:rPr lang="en-US" dirty="0" err="1"/>
              <a:t>PoE</a:t>
            </a:r>
            <a:r>
              <a:rPr lang="en-US" dirty="0"/>
              <a:t>) switches can supply power to devices like IP cameras and phones through the same Ethernet cable used for data. They're like electrical outlets and data ports rolled into one.</a:t>
            </a:r>
          </a:p>
          <a:p>
            <a:endParaRPr lang="en-US" dirty="0"/>
          </a:p>
        </p:txBody>
      </p:sp>
    </p:spTree>
    <p:extLst>
      <p:ext uri="{BB962C8B-B14F-4D97-AF65-F5344CB8AC3E}">
        <p14:creationId xmlns:p14="http://schemas.microsoft.com/office/powerpoint/2010/main" val="98255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Switches</a:t>
            </a:r>
          </a:p>
        </p:txBody>
      </p:sp>
      <p:sp>
        <p:nvSpPr>
          <p:cNvPr id="3" name="Content Placeholder 2"/>
          <p:cNvSpPr>
            <a:spLocks noGrp="1"/>
          </p:cNvSpPr>
          <p:nvPr>
            <p:ph idx="1"/>
          </p:nvPr>
        </p:nvSpPr>
        <p:spPr/>
        <p:txBody>
          <a:bodyPr>
            <a:normAutofit fontScale="92500" lnSpcReduction="20000"/>
          </a:bodyPr>
          <a:lstStyle/>
          <a:p>
            <a:r>
              <a:rPr lang="en-US" b="1" dirty="0"/>
              <a:t>Gigabit switches</a:t>
            </a:r>
            <a:r>
              <a:rPr lang="en-US" dirty="0"/>
              <a:t>: These switches support faster data transfer speeds, typically 1 gigabit per second. They're like high-speed highways for data within a network.</a:t>
            </a:r>
          </a:p>
          <a:p>
            <a:r>
              <a:rPr lang="en-US" b="1" dirty="0"/>
              <a:t>Rack-mounted switches</a:t>
            </a:r>
            <a:r>
              <a:rPr lang="en-US" dirty="0"/>
              <a:t>: These switches are designed to be installed in a standard equipment rack. They're like neatly organized shelves for network devices in a data center.</a:t>
            </a:r>
          </a:p>
          <a:p>
            <a:r>
              <a:rPr lang="en-US" b="1" dirty="0"/>
              <a:t>Desktop switches</a:t>
            </a:r>
            <a:r>
              <a:rPr lang="en-US" dirty="0"/>
              <a:t>: These switches are compact and designed to sit on a desk or tabletop. They're suitable for smaller networks and offices.</a:t>
            </a:r>
          </a:p>
          <a:p>
            <a:r>
              <a:rPr lang="en-US" b="1" dirty="0"/>
              <a:t>Modular switches</a:t>
            </a:r>
            <a:r>
              <a:rPr lang="en-US" dirty="0"/>
              <a:t>: Modular switches allow you to customize and expand your network by adding or removing modules for specific functionalities. They're like building blocks for a tailored network infrastructure.</a:t>
            </a:r>
          </a:p>
          <a:p>
            <a:endParaRPr lang="en-US" dirty="0"/>
          </a:p>
        </p:txBody>
      </p:sp>
    </p:spTree>
    <p:extLst>
      <p:ext uri="{BB962C8B-B14F-4D97-AF65-F5344CB8AC3E}">
        <p14:creationId xmlns:p14="http://schemas.microsoft.com/office/powerpoint/2010/main" val="203234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r>
              <a:rPr lang="en-US" dirty="0"/>
              <a:t>A router is a device like a switch that routes data packets based on their IP </a:t>
            </a:r>
            <a:r>
              <a:rPr lang="en-US" dirty="0" smtClean="0"/>
              <a:t>addresses.</a:t>
            </a:r>
          </a:p>
          <a:p>
            <a:r>
              <a:rPr lang="en-US" dirty="0" smtClean="0"/>
              <a:t>The </a:t>
            </a:r>
            <a:r>
              <a:rPr lang="en-US" dirty="0"/>
              <a:t>router is mainly a Network Layer </a:t>
            </a:r>
            <a:r>
              <a:rPr lang="en-US" dirty="0" smtClean="0"/>
              <a:t>device.</a:t>
            </a:r>
          </a:p>
          <a:p>
            <a:r>
              <a:rPr lang="en-US" dirty="0" smtClean="0"/>
              <a:t>Routers </a:t>
            </a:r>
            <a:r>
              <a:rPr lang="en-US" dirty="0"/>
              <a:t>normally connect LANs and WANs and have a dynamically updating routing table based on which they make decisions on routing the data </a:t>
            </a:r>
            <a:r>
              <a:rPr lang="en-US" dirty="0" smtClean="0"/>
              <a:t>packets.</a:t>
            </a:r>
          </a:p>
          <a:p>
            <a:r>
              <a:rPr lang="en-US" dirty="0" smtClean="0"/>
              <a:t>The </a:t>
            </a:r>
            <a:r>
              <a:rPr lang="en-US" dirty="0"/>
              <a:t>router divides the broadcast domains of hosts connected through it.</a:t>
            </a:r>
            <a:endParaRPr lang="en-US" dirty="0"/>
          </a:p>
        </p:txBody>
      </p:sp>
    </p:spTree>
    <p:extLst>
      <p:ext uri="{BB962C8B-B14F-4D97-AF65-F5344CB8AC3E}">
        <p14:creationId xmlns:p14="http://schemas.microsoft.com/office/powerpoint/2010/main" val="331061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Gateway</a:t>
            </a:r>
            <a:endParaRPr lang="en-US" dirty="0"/>
          </a:p>
        </p:txBody>
      </p:sp>
      <p:sp>
        <p:nvSpPr>
          <p:cNvPr id="3" name="Content Placeholder 2"/>
          <p:cNvSpPr>
            <a:spLocks noGrp="1"/>
          </p:cNvSpPr>
          <p:nvPr>
            <p:ph idx="1"/>
          </p:nvPr>
        </p:nvSpPr>
        <p:spPr/>
        <p:txBody>
          <a:bodyPr/>
          <a:lstStyle/>
          <a:p>
            <a:r>
              <a:rPr lang="en-US" dirty="0"/>
              <a:t>A gateway is like a door to another world in a </a:t>
            </a:r>
            <a:r>
              <a:rPr lang="en-US" dirty="0" smtClean="0"/>
              <a:t>network.</a:t>
            </a:r>
          </a:p>
          <a:p>
            <a:r>
              <a:rPr lang="en-US" dirty="0" smtClean="0"/>
              <a:t>It's </a:t>
            </a:r>
            <a:r>
              <a:rPr lang="en-US" dirty="0"/>
              <a:t>a special device that connects different networks, like your home network to the internet. </a:t>
            </a:r>
            <a:endParaRPr lang="en-US" dirty="0" smtClean="0"/>
          </a:p>
          <a:p>
            <a:r>
              <a:rPr lang="en-US" dirty="0"/>
              <a:t>I</a:t>
            </a:r>
            <a:r>
              <a:rPr lang="en-US" dirty="0" smtClean="0"/>
              <a:t>t </a:t>
            </a:r>
            <a:r>
              <a:rPr lang="en-US" dirty="0"/>
              <a:t>knows the way in and out, helping data find its destination. Think of it as a bridge between your local network and the wider world of the internet.</a:t>
            </a:r>
            <a:endParaRPr lang="en-US" dirty="0"/>
          </a:p>
        </p:txBody>
      </p:sp>
    </p:spTree>
    <p:extLst>
      <p:ext uri="{BB962C8B-B14F-4D97-AF65-F5344CB8AC3E}">
        <p14:creationId xmlns:p14="http://schemas.microsoft.com/office/powerpoint/2010/main" val="125333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Brouter</a:t>
            </a:r>
            <a:r>
              <a:rPr lang="en-US" dirty="0"/>
              <a:t> </a:t>
            </a:r>
            <a:endParaRPr lang="en-US" dirty="0"/>
          </a:p>
        </p:txBody>
      </p:sp>
      <p:sp>
        <p:nvSpPr>
          <p:cNvPr id="3" name="Content Placeholder 2"/>
          <p:cNvSpPr>
            <a:spLocks noGrp="1"/>
          </p:cNvSpPr>
          <p:nvPr>
            <p:ph idx="1"/>
          </p:nvPr>
        </p:nvSpPr>
        <p:spPr/>
        <p:txBody>
          <a:bodyPr/>
          <a:lstStyle/>
          <a:p>
            <a:r>
              <a:rPr lang="en-US" dirty="0"/>
              <a:t>It is also known as the bridging router is a device that combines features of both bridge and </a:t>
            </a:r>
            <a:r>
              <a:rPr lang="en-US" dirty="0" smtClean="0"/>
              <a:t>router.</a:t>
            </a:r>
          </a:p>
          <a:p>
            <a:r>
              <a:rPr lang="en-US" dirty="0" smtClean="0"/>
              <a:t>It </a:t>
            </a:r>
            <a:r>
              <a:rPr lang="en-US" dirty="0"/>
              <a:t>can work either at the data link layer or a network layer. Working as a router, it is capable of routing packets across networks and working as the bridge, it is capable of filtering local area network traffic.</a:t>
            </a:r>
            <a:endParaRPr lang="en-US" dirty="0"/>
          </a:p>
        </p:txBody>
      </p:sp>
    </p:spTree>
    <p:extLst>
      <p:ext uri="{BB962C8B-B14F-4D97-AF65-F5344CB8AC3E}">
        <p14:creationId xmlns:p14="http://schemas.microsoft.com/office/powerpoint/2010/main" val="424767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NIC</a:t>
            </a:r>
            <a:endParaRPr lang="en-US" dirty="0"/>
          </a:p>
        </p:txBody>
      </p:sp>
      <p:sp>
        <p:nvSpPr>
          <p:cNvPr id="3" name="Content Placeholder 2"/>
          <p:cNvSpPr>
            <a:spLocks noGrp="1"/>
          </p:cNvSpPr>
          <p:nvPr>
            <p:ph idx="1"/>
          </p:nvPr>
        </p:nvSpPr>
        <p:spPr/>
        <p:txBody>
          <a:bodyPr/>
          <a:lstStyle/>
          <a:p>
            <a:r>
              <a:rPr lang="en-US" dirty="0" err="1"/>
              <a:t>NIC</a:t>
            </a:r>
            <a:r>
              <a:rPr lang="en-US" dirty="0"/>
              <a:t> or network interface card is a network adapter that is used to connect the computer to the network. It is installed in the computer to establish a LAN. </a:t>
            </a:r>
            <a:endParaRPr lang="en-US" dirty="0" smtClean="0"/>
          </a:p>
          <a:p>
            <a:r>
              <a:rPr lang="en-US" dirty="0" smtClean="0"/>
              <a:t>It </a:t>
            </a:r>
            <a:r>
              <a:rPr lang="en-US" dirty="0"/>
              <a:t>has a unique id that is written on the chip, and it has a connector to connect the cable to it. The cable acts as an interface between the computer and the router or </a:t>
            </a:r>
            <a:r>
              <a:rPr lang="en-US" dirty="0" smtClean="0"/>
              <a:t>modem.</a:t>
            </a:r>
          </a:p>
          <a:p>
            <a:r>
              <a:rPr lang="en-US" dirty="0" err="1" smtClean="0"/>
              <a:t>NIC</a:t>
            </a:r>
            <a:r>
              <a:rPr lang="en-US" dirty="0" smtClean="0"/>
              <a:t> </a:t>
            </a:r>
            <a:r>
              <a:rPr lang="en-US" dirty="0"/>
              <a:t>card is a layer 2 device which means that it works on both the physical and data link layers of the network model. </a:t>
            </a:r>
            <a:endParaRPr lang="en-US" dirty="0"/>
          </a:p>
        </p:txBody>
      </p:sp>
    </p:spTree>
    <p:extLst>
      <p:ext uri="{BB962C8B-B14F-4D97-AF65-F5344CB8AC3E}">
        <p14:creationId xmlns:p14="http://schemas.microsoft.com/office/powerpoint/2010/main" val="194148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a:t>Network devices, also known as networking hardware, are physical devices that allow hardware on a computer network to communicate and interact with one </a:t>
            </a:r>
            <a:r>
              <a:rPr lang="en-US" dirty="0" smtClean="0"/>
              <a:t>another.</a:t>
            </a:r>
          </a:p>
          <a:p>
            <a:r>
              <a:rPr lang="en-US" dirty="0" smtClean="0"/>
              <a:t>For </a:t>
            </a:r>
            <a:r>
              <a:rPr lang="en-US" dirty="0"/>
              <a:t>example Repeater, Hub, Bridge, Switch, Routers, Gateway, </a:t>
            </a:r>
            <a:r>
              <a:rPr lang="en-US" dirty="0" err="1"/>
              <a:t>Brouter</a:t>
            </a:r>
            <a:r>
              <a:rPr lang="en-US" dirty="0"/>
              <a:t>, and </a:t>
            </a:r>
            <a:r>
              <a:rPr lang="en-US" dirty="0" err="1"/>
              <a:t>NIC</a:t>
            </a:r>
            <a:r>
              <a:rPr lang="en-US" dirty="0"/>
              <a:t>, etc.</a:t>
            </a:r>
            <a:endParaRPr lang="en-US" dirty="0"/>
          </a:p>
        </p:txBody>
      </p:sp>
    </p:spTree>
    <p:extLst>
      <p:ext uri="{BB962C8B-B14F-4D97-AF65-F5344CB8AC3E}">
        <p14:creationId xmlns:p14="http://schemas.microsoft.com/office/powerpoint/2010/main" val="2194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Repeater</a:t>
            </a:r>
            <a:endParaRPr lang="en-US" dirty="0"/>
          </a:p>
        </p:txBody>
      </p:sp>
      <p:sp>
        <p:nvSpPr>
          <p:cNvPr id="3" name="Content Placeholder 2"/>
          <p:cNvSpPr>
            <a:spLocks noGrp="1"/>
          </p:cNvSpPr>
          <p:nvPr>
            <p:ph idx="1"/>
          </p:nvPr>
        </p:nvSpPr>
        <p:spPr/>
        <p:txBody>
          <a:bodyPr>
            <a:normAutofit lnSpcReduction="10000"/>
          </a:bodyPr>
          <a:lstStyle/>
          <a:p>
            <a:r>
              <a:rPr lang="en-US" dirty="0"/>
              <a:t>A repeater operates at the physical </a:t>
            </a:r>
            <a:r>
              <a:rPr lang="en-US" dirty="0" smtClean="0"/>
              <a:t>layer.</a:t>
            </a:r>
          </a:p>
          <a:p>
            <a:r>
              <a:rPr lang="en-US" dirty="0"/>
              <a:t>A repeater is like a booster for network signals. It takes weak signals and makes them stronger so they can travel longer distances. Think of it as a friendly echo that helps your messages go further, ensuring everyone in the network can hear each other loud and clear</a:t>
            </a:r>
            <a:r>
              <a:rPr lang="en-US" dirty="0" smtClean="0"/>
              <a:t>.</a:t>
            </a:r>
          </a:p>
          <a:p>
            <a:r>
              <a:rPr lang="en-US" dirty="0" smtClean="0"/>
              <a:t>An </a:t>
            </a:r>
            <a:r>
              <a:rPr lang="en-US" dirty="0"/>
              <a:t>important point to be noted about repeaters is that they not only amplify the signal but also regenerate </a:t>
            </a:r>
            <a:r>
              <a:rPr lang="en-US" dirty="0" smtClean="0"/>
              <a:t>it.</a:t>
            </a:r>
          </a:p>
          <a:p>
            <a:r>
              <a:rPr lang="en-US" dirty="0" smtClean="0"/>
              <a:t>It </a:t>
            </a:r>
            <a:r>
              <a:rPr lang="en-US" dirty="0"/>
              <a:t>is a 2-port device. </a:t>
            </a:r>
            <a:endParaRPr lang="en-US" dirty="0"/>
          </a:p>
        </p:txBody>
      </p:sp>
    </p:spTree>
    <p:extLst>
      <p:ext uri="{BB962C8B-B14F-4D97-AF65-F5344CB8AC3E}">
        <p14:creationId xmlns:p14="http://schemas.microsoft.com/office/powerpoint/2010/main" val="2748689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Hub</a:t>
            </a:r>
            <a:endParaRPr lang="en-US" dirty="0"/>
          </a:p>
        </p:txBody>
      </p:sp>
      <p:sp>
        <p:nvSpPr>
          <p:cNvPr id="3" name="Content Placeholder 2"/>
          <p:cNvSpPr>
            <a:spLocks noGrp="1"/>
          </p:cNvSpPr>
          <p:nvPr>
            <p:ph idx="1"/>
          </p:nvPr>
        </p:nvSpPr>
        <p:spPr/>
        <p:txBody>
          <a:bodyPr/>
          <a:lstStyle/>
          <a:p>
            <a:r>
              <a:rPr lang="en-US" dirty="0"/>
              <a:t>A hub is like a busy town square where everyone </a:t>
            </a:r>
            <a:r>
              <a:rPr lang="en-US" dirty="0" smtClean="0"/>
              <a:t>gathers.</a:t>
            </a:r>
          </a:p>
          <a:p>
            <a:r>
              <a:rPr lang="en-US" dirty="0" smtClean="0"/>
              <a:t>It </a:t>
            </a:r>
            <a:r>
              <a:rPr lang="en-US" dirty="0"/>
              <a:t>connects different devices in a network so they can talk to each </a:t>
            </a:r>
            <a:r>
              <a:rPr lang="en-US" dirty="0" smtClean="0"/>
              <a:t>other.</a:t>
            </a:r>
          </a:p>
          <a:p>
            <a:r>
              <a:rPr lang="en-US" dirty="0" smtClean="0"/>
              <a:t>When </a:t>
            </a:r>
            <a:r>
              <a:rPr lang="en-US" dirty="0"/>
              <a:t>one device sends a message, the hub sends it to all the other devices. It's like a helpful messenger making sure everyone gets the </a:t>
            </a:r>
            <a:r>
              <a:rPr lang="en-US" dirty="0" smtClean="0"/>
              <a:t>news.</a:t>
            </a:r>
          </a:p>
          <a:p>
            <a:r>
              <a:rPr lang="en-US" dirty="0"/>
              <a:t>T</a:t>
            </a:r>
            <a:r>
              <a:rPr lang="en-US" dirty="0" smtClean="0"/>
              <a:t>hey </a:t>
            </a:r>
            <a:r>
              <a:rPr lang="en-US" dirty="0"/>
              <a:t>do not have the intelligence to find out the best path for data packets which leads to inefficiencies and wastage. </a:t>
            </a:r>
            <a:endParaRPr lang="en-US" dirty="0"/>
          </a:p>
        </p:txBody>
      </p:sp>
    </p:spTree>
    <p:extLst>
      <p:ext uri="{BB962C8B-B14F-4D97-AF65-F5344CB8AC3E}">
        <p14:creationId xmlns:p14="http://schemas.microsoft.com/office/powerpoint/2010/main" val="3595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hub</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Active Hub:- </a:t>
            </a:r>
            <a:r>
              <a:rPr lang="en-US" dirty="0"/>
              <a:t>These are the hubs that have their power supply and can clean, boost, and relay the signal along with the network. It serves both as a repeater as well as a wiring center. These are used to extend the maximum distance between nodes.</a:t>
            </a:r>
          </a:p>
          <a:p>
            <a:pPr fontAlgn="base"/>
            <a:r>
              <a:rPr lang="en-US" b="1" dirty="0"/>
              <a:t>Passive Hub:- </a:t>
            </a:r>
            <a:r>
              <a:rPr lang="en-US" dirty="0"/>
              <a:t>These are the hubs that collect wiring from nodes and power supply from the active hub. These hubs relay signals onto the network without cleaning and boosting them and can’t be used to extend the distance between nodes</a:t>
            </a:r>
            <a:r>
              <a:rPr lang="en-US" dirty="0" smtClean="0"/>
              <a:t>.</a:t>
            </a:r>
          </a:p>
          <a:p>
            <a:pPr fontAlgn="base"/>
            <a:r>
              <a:rPr lang="en-US" b="1" dirty="0"/>
              <a:t>Intelligent Hub:- </a:t>
            </a:r>
            <a:r>
              <a:rPr lang="en-US" dirty="0"/>
              <a:t>It works like an active hub and includes remote management capabilities. They also provide flexible data rates to network devices. It also enables an administrator to monitor the traffic passing through the hub and to configure each port in the hub</a:t>
            </a:r>
          </a:p>
          <a:p>
            <a:r>
              <a:rPr lang="en-US" dirty="0"/>
              <a:t/>
            </a:r>
            <a:br>
              <a:rPr lang="en-US" dirty="0"/>
            </a:br>
            <a:endParaRPr lang="en-US" dirty="0"/>
          </a:p>
        </p:txBody>
      </p:sp>
    </p:spTree>
    <p:extLst>
      <p:ext uri="{BB962C8B-B14F-4D97-AF65-F5344CB8AC3E}">
        <p14:creationId xmlns:p14="http://schemas.microsoft.com/office/powerpoint/2010/main" val="236693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Bridge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bridge is like a smart traffic </a:t>
            </a:r>
            <a:r>
              <a:rPr lang="en-US" dirty="0" err="1" smtClean="0"/>
              <a:t>wardon</a:t>
            </a:r>
            <a:r>
              <a:rPr lang="en-US" dirty="0" smtClean="0"/>
              <a:t> </a:t>
            </a:r>
            <a:r>
              <a:rPr lang="en-US" dirty="0"/>
              <a:t>for </a:t>
            </a:r>
            <a:r>
              <a:rPr lang="en-US" dirty="0" smtClean="0"/>
              <a:t>data.</a:t>
            </a:r>
          </a:p>
          <a:p>
            <a:r>
              <a:rPr lang="en-US" dirty="0" smtClean="0"/>
              <a:t>It </a:t>
            </a:r>
            <a:r>
              <a:rPr lang="en-US" dirty="0"/>
              <a:t>helps direct information in a network to the right </a:t>
            </a:r>
            <a:r>
              <a:rPr lang="en-US" dirty="0" smtClean="0"/>
              <a:t>place.</a:t>
            </a:r>
          </a:p>
          <a:p>
            <a:r>
              <a:rPr lang="en-US" dirty="0" smtClean="0"/>
              <a:t>Imagine </a:t>
            </a:r>
            <a:r>
              <a:rPr lang="en-US" dirty="0"/>
              <a:t>it as a bridge over a river, ensuring that cars (data) go to the correct destination without getting </a:t>
            </a:r>
            <a:r>
              <a:rPr lang="en-US" dirty="0" smtClean="0"/>
              <a:t>lost.</a:t>
            </a:r>
          </a:p>
          <a:p>
            <a:r>
              <a:rPr lang="en-US" dirty="0" smtClean="0"/>
              <a:t>This </a:t>
            </a:r>
            <a:r>
              <a:rPr lang="en-US" dirty="0"/>
              <a:t>makes networks work faster and more </a:t>
            </a:r>
            <a:r>
              <a:rPr lang="en-US" dirty="0" smtClean="0"/>
              <a:t>efficiently.</a:t>
            </a:r>
          </a:p>
          <a:p>
            <a:r>
              <a:rPr lang="en-US" dirty="0"/>
              <a:t>A bridge is a repeater, with add on the functionality of filtering content by reading the MAC addresses of the source and </a:t>
            </a:r>
            <a:r>
              <a:rPr lang="en-US" dirty="0" smtClean="0"/>
              <a:t>destination.</a:t>
            </a:r>
          </a:p>
          <a:p>
            <a:r>
              <a:rPr lang="en-US" dirty="0" smtClean="0"/>
              <a:t>It </a:t>
            </a:r>
            <a:r>
              <a:rPr lang="en-US" dirty="0"/>
              <a:t>is also used for interconnecting two LANs working on the same protocol. It has a single input and single output port, thus making it a 2 port device.</a:t>
            </a:r>
            <a:endParaRPr lang="en-US" dirty="0"/>
          </a:p>
        </p:txBody>
      </p:sp>
    </p:spTree>
    <p:extLst>
      <p:ext uri="{BB962C8B-B14F-4D97-AF65-F5344CB8AC3E}">
        <p14:creationId xmlns:p14="http://schemas.microsoft.com/office/powerpoint/2010/main" val="148963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Bridge</a:t>
            </a:r>
            <a:endParaRPr lang="en-US" dirty="0"/>
          </a:p>
        </p:txBody>
      </p:sp>
      <p:sp>
        <p:nvSpPr>
          <p:cNvPr id="3" name="Content Placeholder 2"/>
          <p:cNvSpPr>
            <a:spLocks noGrp="1"/>
          </p:cNvSpPr>
          <p:nvPr>
            <p:ph idx="1"/>
          </p:nvPr>
        </p:nvSpPr>
        <p:spPr/>
        <p:txBody>
          <a:bodyPr>
            <a:normAutofit fontScale="92500"/>
          </a:bodyPr>
          <a:lstStyle/>
          <a:p>
            <a:r>
              <a:rPr lang="en-US" b="1" dirty="0"/>
              <a:t>Transparent Bridges:- </a:t>
            </a:r>
            <a:r>
              <a:rPr lang="en-US" dirty="0"/>
              <a:t>These are the bridge in which the stations are completely unaware of the bridge’s existence i.e. whether or not a bridge is added or deleted from the network, reconfiguration of the stations is unnecessary. These bridges make use of two processes i.e. bridge forwarding and bridge learning.</a:t>
            </a:r>
          </a:p>
          <a:p>
            <a:r>
              <a:rPr lang="en-US" b="1" dirty="0"/>
              <a:t>Source Routing Bridges:- </a:t>
            </a:r>
            <a:r>
              <a:rPr lang="en-US" dirty="0"/>
              <a:t>In these bridges, routing operation is performed by the source station and the frame specifies which route to follow. The host can discover the frame by sending a special frame called the discovery frame, which spreads through the entire network using all possible paths to the destination.</a:t>
            </a:r>
          </a:p>
          <a:p>
            <a:endParaRPr lang="en-US" dirty="0"/>
          </a:p>
        </p:txBody>
      </p:sp>
    </p:spTree>
    <p:extLst>
      <p:ext uri="{BB962C8B-B14F-4D97-AF65-F5344CB8AC3E}">
        <p14:creationId xmlns:p14="http://schemas.microsoft.com/office/powerpoint/2010/main" val="33589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a:t>
            </a:r>
            <a:endParaRPr lang="en-US" dirty="0"/>
          </a:p>
        </p:txBody>
      </p:sp>
      <p:sp>
        <p:nvSpPr>
          <p:cNvPr id="3" name="Content Placeholder 2"/>
          <p:cNvSpPr>
            <a:spLocks noGrp="1"/>
          </p:cNvSpPr>
          <p:nvPr>
            <p:ph idx="1"/>
          </p:nvPr>
        </p:nvSpPr>
        <p:spPr/>
        <p:txBody>
          <a:bodyPr/>
          <a:lstStyle/>
          <a:p>
            <a:r>
              <a:rPr lang="en-US" dirty="0"/>
              <a:t>A switch is a multiport bridge with a buffer and a design that can boost its efficiency(a large number of ports imply less traffic) and performance. A switch is a data link layer </a:t>
            </a:r>
            <a:r>
              <a:rPr lang="en-US" dirty="0" smtClean="0"/>
              <a:t>device.</a:t>
            </a:r>
          </a:p>
          <a:p>
            <a:r>
              <a:rPr lang="en-US" dirty="0"/>
              <a:t>The switch can perform error checking before forwarding data, which makes it very efficient as it does not forward packets that have errors and forward good packets selectively to the correct port only.</a:t>
            </a:r>
            <a:endParaRPr lang="en-US" dirty="0"/>
          </a:p>
        </p:txBody>
      </p:sp>
    </p:spTree>
    <p:extLst>
      <p:ext uri="{BB962C8B-B14F-4D97-AF65-F5344CB8AC3E}">
        <p14:creationId xmlns:p14="http://schemas.microsoft.com/office/powerpoint/2010/main" val="9364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Switches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Unmanaged switches</a:t>
            </a:r>
            <a:r>
              <a:rPr lang="en-US" dirty="0"/>
              <a:t>: These are basic switches that work out of the box without any configuration. They're like plug-and-play devices, making them easy to use but with fewer customization options.</a:t>
            </a:r>
          </a:p>
          <a:p>
            <a:r>
              <a:rPr lang="en-US" b="1" dirty="0"/>
              <a:t>Managed switches</a:t>
            </a:r>
            <a:r>
              <a:rPr lang="en-US" dirty="0"/>
              <a:t>: Managed switches offer more control and customization. They allow you to configure settings, monitor traffic, and perform other advanced tasks. They're like having a control panel for your network.</a:t>
            </a:r>
          </a:p>
          <a:p>
            <a:r>
              <a:rPr lang="en-US" b="1" dirty="0"/>
              <a:t>Smart switches</a:t>
            </a:r>
            <a:r>
              <a:rPr lang="en-US" dirty="0"/>
              <a:t>: Smart switches are a middle ground between unmanaged and managed switches. They offer some customization options but are simpler to set up than fully managed switches.</a:t>
            </a:r>
          </a:p>
          <a:p>
            <a:endParaRPr lang="en-US" dirty="0"/>
          </a:p>
        </p:txBody>
      </p:sp>
    </p:spTree>
    <p:extLst>
      <p:ext uri="{BB962C8B-B14F-4D97-AF65-F5344CB8AC3E}">
        <p14:creationId xmlns:p14="http://schemas.microsoft.com/office/powerpoint/2010/main" val="5865161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TotalTime>
  <Words>1065</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Network Devices  </vt:lpstr>
      <vt:lpstr>Network Devices</vt:lpstr>
      <vt:lpstr>Repeater</vt:lpstr>
      <vt:lpstr>Hub</vt:lpstr>
      <vt:lpstr>Types of hub</vt:lpstr>
      <vt:lpstr>Bridge</vt:lpstr>
      <vt:lpstr>Types of Bridge</vt:lpstr>
      <vt:lpstr>Switch</vt:lpstr>
      <vt:lpstr>Types of Switches</vt:lpstr>
      <vt:lpstr>Types of Switches</vt:lpstr>
      <vt:lpstr>Types of Switches</vt:lpstr>
      <vt:lpstr>Router</vt:lpstr>
      <vt:lpstr>Gateway</vt:lpstr>
      <vt:lpstr>Brouter </vt:lpstr>
      <vt:lpstr>NIC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Devices</dc:title>
  <dc:creator>Syed Atir Raza</dc:creator>
  <cp:lastModifiedBy>Syed Atir Raza</cp:lastModifiedBy>
  <cp:revision>3</cp:revision>
  <dcterms:created xsi:type="dcterms:W3CDTF">2023-10-18T04:49:36Z</dcterms:created>
  <dcterms:modified xsi:type="dcterms:W3CDTF">2023-10-18T05:15:57Z</dcterms:modified>
</cp:coreProperties>
</file>