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10/29/2023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10/29/2023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10/29/2023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10/29/2023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DataLink</a:t>
            </a:r>
            <a:r>
              <a:rPr lang="en-US" dirty="0" smtClean="0"/>
              <a:t> Layer Functionalities</a:t>
            </a:r>
            <a:endParaRPr lang="en-US" dirty="0"/>
          </a:p>
        </p:txBody>
      </p:sp>
      <p:sp>
        <p:nvSpPr>
          <p:cNvPr id="3" name="Subtitle 2"/>
          <p:cNvSpPr>
            <a:spLocks noGrp="1"/>
          </p:cNvSpPr>
          <p:nvPr>
            <p:ph type="subTitle" idx="1"/>
          </p:nvPr>
        </p:nvSpPr>
        <p:spPr/>
        <p:txBody>
          <a:bodyPr/>
          <a:lstStyle/>
          <a:p>
            <a:r>
              <a:rPr lang="en-US" dirty="0" smtClean="0"/>
              <a:t>Lecture 9</a:t>
            </a:r>
            <a:endParaRPr lang="en-US" dirty="0"/>
          </a:p>
        </p:txBody>
      </p:sp>
    </p:spTree>
    <p:extLst>
      <p:ext uri="{BB962C8B-B14F-4D97-AF65-F5344CB8AC3E}">
        <p14:creationId xmlns:p14="http://schemas.microsoft.com/office/powerpoint/2010/main" val="3795353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 Count</a:t>
            </a:r>
            <a:endParaRPr lang="en-US" dirty="0"/>
          </a:p>
        </p:txBody>
      </p:sp>
      <p:sp>
        <p:nvSpPr>
          <p:cNvPr id="3" name="Content Placeholder 2"/>
          <p:cNvSpPr>
            <a:spLocks noGrp="1"/>
          </p:cNvSpPr>
          <p:nvPr>
            <p:ph idx="1"/>
          </p:nvPr>
        </p:nvSpPr>
        <p:spPr/>
        <p:txBody>
          <a:bodyPr>
            <a:normAutofit/>
          </a:bodyPr>
          <a:lstStyle/>
          <a:p>
            <a:r>
              <a:rPr lang="en-US" dirty="0"/>
              <a:t>Character counting in framing is like placing a label on each part of a message.</a:t>
            </a:r>
          </a:p>
          <a:p>
            <a:r>
              <a:rPr lang="en-US" dirty="0"/>
              <a:t>Imagine you have a message and you want to send it over a network. Instead of breaking the message into fixed-size chunks, you count the characters in each chunk and write that count at the </a:t>
            </a:r>
            <a:r>
              <a:rPr lang="en-US" dirty="0" smtClean="0"/>
              <a:t>beginning.</a:t>
            </a:r>
          </a:p>
          <a:p>
            <a:r>
              <a:rPr lang="en-US" dirty="0" smtClean="0"/>
              <a:t>This </a:t>
            </a:r>
            <a:r>
              <a:rPr lang="en-US" dirty="0"/>
              <a:t>count acts like a label, telling the receiver how many characters to expect in that chunk.</a:t>
            </a:r>
          </a:p>
          <a:p>
            <a:endParaRPr lang="en-US" dirty="0"/>
          </a:p>
        </p:txBody>
      </p:sp>
    </p:spTree>
    <p:extLst>
      <p:ext uri="{BB962C8B-B14F-4D97-AF65-F5344CB8AC3E}">
        <p14:creationId xmlns:p14="http://schemas.microsoft.com/office/powerpoint/2010/main" val="3835214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 Count</a:t>
            </a:r>
            <a:endParaRPr lang="en-US" dirty="0"/>
          </a:p>
        </p:txBody>
      </p:sp>
      <p:sp>
        <p:nvSpPr>
          <p:cNvPr id="3" name="Content Placeholder 2"/>
          <p:cNvSpPr>
            <a:spLocks noGrp="1"/>
          </p:cNvSpPr>
          <p:nvPr>
            <p:ph idx="1"/>
          </p:nvPr>
        </p:nvSpPr>
        <p:spPr/>
        <p:txBody>
          <a:bodyPr/>
          <a:lstStyle/>
          <a:p>
            <a:r>
              <a:rPr lang="en-US" dirty="0"/>
              <a:t>For example, if your message is "Hello!", character counting framing would send it like this: "</a:t>
            </a:r>
            <a:r>
              <a:rPr lang="en-US" dirty="0" err="1"/>
              <a:t>6Hello</a:t>
            </a:r>
            <a:r>
              <a:rPr lang="en-US" dirty="0"/>
              <a:t>!". The receiver sees the "6" and knows to expect six characters after it.</a:t>
            </a:r>
          </a:p>
          <a:p>
            <a:r>
              <a:rPr lang="en-US" dirty="0"/>
              <a:t>This way, the receiver can properly reconstruct the original message by reading the character count and extracting the correct number of characters from each chunk. It's a simple and effective way to organize data for transmission.</a:t>
            </a:r>
            <a:endParaRPr lang="en-US" dirty="0"/>
          </a:p>
        </p:txBody>
      </p:sp>
    </p:spTree>
    <p:extLst>
      <p:ext uri="{BB962C8B-B14F-4D97-AF65-F5344CB8AC3E}">
        <p14:creationId xmlns:p14="http://schemas.microsoft.com/office/powerpoint/2010/main" val="2806630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 Count</a:t>
            </a:r>
            <a:endParaRPr lang="en-US" dirty="0"/>
          </a:p>
        </p:txBody>
      </p:sp>
      <p:pic>
        <p:nvPicPr>
          <p:cNvPr id="4" name="Content Placeholder 3"/>
          <p:cNvPicPr>
            <a:picLocks noGrp="1" noChangeAspect="1"/>
          </p:cNvPicPr>
          <p:nvPr>
            <p:ph idx="1"/>
          </p:nvPr>
        </p:nvPicPr>
        <p:blipFill>
          <a:blip r:embed="rId2"/>
          <a:stretch>
            <a:fillRect/>
          </a:stretch>
        </p:blipFill>
        <p:spPr>
          <a:xfrm>
            <a:off x="2076994" y="2730137"/>
            <a:ext cx="7667104" cy="3123635"/>
          </a:xfrm>
          <a:prstGeom prst="rect">
            <a:avLst/>
          </a:prstGeom>
        </p:spPr>
      </p:pic>
    </p:spTree>
    <p:extLst>
      <p:ext uri="{BB962C8B-B14F-4D97-AF65-F5344CB8AC3E}">
        <p14:creationId xmlns:p14="http://schemas.microsoft.com/office/powerpoint/2010/main" val="3833746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Character counting</a:t>
            </a:r>
            <a:endParaRPr lang="en-US" dirty="0"/>
          </a:p>
        </p:txBody>
      </p:sp>
      <p:sp>
        <p:nvSpPr>
          <p:cNvPr id="3" name="Content Placeholder 2"/>
          <p:cNvSpPr>
            <a:spLocks noGrp="1"/>
          </p:cNvSpPr>
          <p:nvPr>
            <p:ph idx="1"/>
          </p:nvPr>
        </p:nvSpPr>
        <p:spPr/>
        <p:txBody>
          <a:bodyPr/>
          <a:lstStyle/>
          <a:p>
            <a:r>
              <a:rPr lang="en-US" b="1" dirty="0"/>
              <a:t>Handling Special Characters</a:t>
            </a:r>
            <a:r>
              <a:rPr lang="en-US" dirty="0"/>
              <a:t>: If the data being sent includes control characters or special symbols (like newline characters, tabs, etc.), counting characters may become problematic. These characters can be misinterpreted, leading to incorrect frame sizes.</a:t>
            </a:r>
          </a:p>
          <a:p>
            <a:r>
              <a:rPr lang="en-US" b="1" dirty="0"/>
              <a:t>Error Handling</a:t>
            </a:r>
            <a:r>
              <a:rPr lang="en-US" dirty="0"/>
              <a:t>: In case of errors during transmission, if a character is lost or corrupted, it can throw off the entire framing process. The receiver may misinterpret the character count, leading to data being improperly reconstructed.</a:t>
            </a:r>
          </a:p>
        </p:txBody>
      </p:sp>
    </p:spTree>
    <p:extLst>
      <p:ext uri="{BB962C8B-B14F-4D97-AF65-F5344CB8AC3E}">
        <p14:creationId xmlns:p14="http://schemas.microsoft.com/office/powerpoint/2010/main" val="2365618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Character Count</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Variable-Length Characters</a:t>
            </a:r>
            <a:r>
              <a:rPr lang="en-US" dirty="0"/>
              <a:t>: Different characters can have different byte lengths in certain character encodings. For example, in </a:t>
            </a:r>
            <a:r>
              <a:rPr lang="en-US" dirty="0" err="1"/>
              <a:t>UTF</a:t>
            </a:r>
            <a:r>
              <a:rPr lang="en-US" dirty="0"/>
              <a:t>-8 encoding, some characters can be represented by multiple bytes. This can cause issues in accurately counting characters.</a:t>
            </a:r>
          </a:p>
          <a:p>
            <a:r>
              <a:rPr lang="en-US" b="1" dirty="0"/>
              <a:t>Synchronization</a:t>
            </a:r>
            <a:r>
              <a:rPr lang="en-US" dirty="0"/>
              <a:t>: Both the sender and receiver need to agree on the character encoding and how they count characters. If there's a mismatch, frames may be received incorrectly.</a:t>
            </a:r>
          </a:p>
          <a:p>
            <a:r>
              <a:rPr lang="en-US" b="1" dirty="0"/>
              <a:t>Efficiency</a:t>
            </a:r>
            <a:r>
              <a:rPr lang="en-US" dirty="0"/>
              <a:t>: Character counting may not be the most efficient method, especially for encoding schemes that use variable-length characters. It may lead to inefficiencies in terms of bandwidth usage.</a:t>
            </a:r>
          </a:p>
        </p:txBody>
      </p:sp>
    </p:spTree>
    <p:extLst>
      <p:ext uri="{BB962C8B-B14F-4D97-AF65-F5344CB8AC3E}">
        <p14:creationId xmlns:p14="http://schemas.microsoft.com/office/powerpoint/2010/main" val="2547557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Providing services to the network layer:</a:t>
            </a:r>
          </a:p>
        </p:txBody>
      </p:sp>
      <p:sp>
        <p:nvSpPr>
          <p:cNvPr id="3" name="Content Placeholder 2"/>
          <p:cNvSpPr>
            <a:spLocks noGrp="1"/>
          </p:cNvSpPr>
          <p:nvPr>
            <p:ph idx="1"/>
          </p:nvPr>
        </p:nvSpPr>
        <p:spPr/>
        <p:txBody>
          <a:bodyPr/>
          <a:lstStyle/>
          <a:p>
            <a:r>
              <a:rPr lang="en-US" dirty="0" smtClean="0"/>
              <a:t>1 </a:t>
            </a:r>
            <a:r>
              <a:rPr lang="en-US" dirty="0"/>
              <a:t>Unacknowledged connectionless service. Appropriate for low error rate and real-time traffic. Ex: Ethernet </a:t>
            </a:r>
            <a:endParaRPr lang="en-US" dirty="0" smtClean="0"/>
          </a:p>
          <a:p>
            <a:r>
              <a:rPr lang="en-US" dirty="0" smtClean="0"/>
              <a:t>2</a:t>
            </a:r>
            <a:r>
              <a:rPr lang="en-US" dirty="0"/>
              <a:t>. Acknowledged connectionless service. Useful in unreliable channels, </a:t>
            </a:r>
            <a:r>
              <a:rPr lang="en-US" dirty="0" err="1"/>
              <a:t>WiFi</a:t>
            </a:r>
            <a:r>
              <a:rPr lang="en-US" dirty="0"/>
              <a:t>. </a:t>
            </a:r>
            <a:r>
              <a:rPr lang="en-US" dirty="0" err="1" smtClean="0"/>
              <a:t>Ack</a:t>
            </a:r>
            <a:r>
              <a:rPr lang="en-US" dirty="0" smtClean="0"/>
              <a:t>/Timer/Resend</a:t>
            </a:r>
          </a:p>
          <a:p>
            <a:r>
              <a:rPr lang="en-US" dirty="0" smtClean="0"/>
              <a:t>3</a:t>
            </a:r>
            <a:r>
              <a:rPr lang="en-US" dirty="0"/>
              <a:t>. Acknowledged connection-oriented service. Guarantee frames are received exactly once and in the right order. Appropriate over long, unreliable links such as a satellite channel or a </a:t>
            </a:r>
            <a:r>
              <a:rPr lang="en-US" dirty="0" err="1"/>
              <a:t>longdistance</a:t>
            </a:r>
            <a:r>
              <a:rPr lang="en-US" dirty="0"/>
              <a:t> telephone </a:t>
            </a:r>
            <a:r>
              <a:rPr lang="en-US" dirty="0" err="1"/>
              <a:t>circui</a:t>
            </a:r>
            <a:endParaRPr lang="en-US" dirty="0"/>
          </a:p>
        </p:txBody>
      </p:sp>
    </p:spTree>
    <p:extLst>
      <p:ext uri="{BB962C8B-B14F-4D97-AF65-F5344CB8AC3E}">
        <p14:creationId xmlns:p14="http://schemas.microsoft.com/office/powerpoint/2010/main" val="2539344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Functionalities</a:t>
            </a:r>
            <a:endParaRPr lang="en-US" dirty="0"/>
          </a:p>
        </p:txBody>
      </p:sp>
      <p:sp>
        <p:nvSpPr>
          <p:cNvPr id="3" name="Content Placeholder 2"/>
          <p:cNvSpPr>
            <a:spLocks noGrp="1"/>
          </p:cNvSpPr>
          <p:nvPr>
            <p:ph idx="1"/>
          </p:nvPr>
        </p:nvSpPr>
        <p:spPr/>
        <p:txBody>
          <a:bodyPr/>
          <a:lstStyle/>
          <a:p>
            <a:r>
              <a:rPr lang="en-US" b="1" dirty="0"/>
              <a:t>Framing:</a:t>
            </a:r>
            <a:r>
              <a:rPr lang="en-US" dirty="0"/>
              <a:t> Frames are the streams of bits received from the network layer into manageable data units. This division of stream of bits is done by Data Link </a:t>
            </a:r>
            <a:r>
              <a:rPr lang="en-US" dirty="0" smtClean="0"/>
              <a:t>Layer.</a:t>
            </a:r>
          </a:p>
          <a:p>
            <a:r>
              <a:rPr lang="en-US" b="1" dirty="0" smtClean="0"/>
              <a:t>Physical </a:t>
            </a:r>
            <a:r>
              <a:rPr lang="en-US" b="1" dirty="0"/>
              <a:t>Addressing:</a:t>
            </a:r>
            <a:r>
              <a:rPr lang="en-US" dirty="0"/>
              <a:t> The Data Link layer adds a header to the frame in order to define physical address of the sender or receiver of the frame, if the frames are to be distributed to different systems on the network.</a:t>
            </a:r>
          </a:p>
        </p:txBody>
      </p:sp>
    </p:spTree>
    <p:extLst>
      <p:ext uri="{BB962C8B-B14F-4D97-AF65-F5344CB8AC3E}">
        <p14:creationId xmlns:p14="http://schemas.microsoft.com/office/powerpoint/2010/main" val="3696489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Functionalities</a:t>
            </a:r>
            <a:endParaRPr lang="en-US" dirty="0"/>
          </a:p>
        </p:txBody>
      </p:sp>
      <p:sp>
        <p:nvSpPr>
          <p:cNvPr id="3" name="Content Placeholder 2"/>
          <p:cNvSpPr>
            <a:spLocks noGrp="1"/>
          </p:cNvSpPr>
          <p:nvPr>
            <p:ph idx="1"/>
          </p:nvPr>
        </p:nvSpPr>
        <p:spPr/>
        <p:txBody>
          <a:bodyPr>
            <a:normAutofit/>
          </a:bodyPr>
          <a:lstStyle/>
          <a:p>
            <a:r>
              <a:rPr lang="en-US" b="1" dirty="0"/>
              <a:t>Flow Control: </a:t>
            </a:r>
            <a:endParaRPr lang="en-US" b="1" dirty="0" smtClean="0"/>
          </a:p>
          <a:p>
            <a:r>
              <a:rPr lang="en-US" dirty="0" smtClean="0"/>
              <a:t>A </a:t>
            </a:r>
            <a:r>
              <a:rPr lang="en-US" dirty="0"/>
              <a:t>receiving node can receive the frames at a faster rate than it can process the frame. Without flow control, the receiver's buffer can overflow, and frames can get lost. </a:t>
            </a:r>
            <a:endParaRPr lang="en-US" dirty="0" smtClean="0"/>
          </a:p>
          <a:p>
            <a:r>
              <a:rPr lang="en-US" dirty="0" smtClean="0"/>
              <a:t>To </a:t>
            </a:r>
            <a:r>
              <a:rPr lang="en-US" dirty="0"/>
              <a:t>overcome this problem, the data link layer uses the flow control to prevent the sending node on one side of the link from overwhelming the receiving node on another side of the link. This prevents traffic jam at the receiver side. </a:t>
            </a:r>
          </a:p>
        </p:txBody>
      </p:sp>
    </p:spTree>
    <p:extLst>
      <p:ext uri="{BB962C8B-B14F-4D97-AF65-F5344CB8AC3E}">
        <p14:creationId xmlns:p14="http://schemas.microsoft.com/office/powerpoint/2010/main" val="80359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Functionalities</a:t>
            </a:r>
            <a:endParaRPr lang="en-US" dirty="0"/>
          </a:p>
        </p:txBody>
      </p:sp>
      <p:sp>
        <p:nvSpPr>
          <p:cNvPr id="3" name="Content Placeholder 2"/>
          <p:cNvSpPr>
            <a:spLocks noGrp="1"/>
          </p:cNvSpPr>
          <p:nvPr>
            <p:ph idx="1"/>
          </p:nvPr>
        </p:nvSpPr>
        <p:spPr/>
        <p:txBody>
          <a:bodyPr>
            <a:normAutofit fontScale="85000" lnSpcReduction="10000"/>
          </a:bodyPr>
          <a:lstStyle/>
          <a:p>
            <a:r>
              <a:rPr lang="en-US" b="1" dirty="0" smtClean="0"/>
              <a:t>Error Control:</a:t>
            </a:r>
          </a:p>
          <a:p>
            <a:r>
              <a:rPr lang="en-US" dirty="0" smtClean="0"/>
              <a:t>Error </a:t>
            </a:r>
            <a:r>
              <a:rPr lang="en-US" dirty="0"/>
              <a:t>control is achieved by adding a trailer at the end of the frame. Duplication of frames are also prevented by using this mechanism. Data Link Layers adds mechanism to prevent duplication of </a:t>
            </a:r>
            <a:r>
              <a:rPr lang="en-US" dirty="0" smtClean="0"/>
              <a:t>frames</a:t>
            </a:r>
          </a:p>
          <a:p>
            <a:r>
              <a:rPr lang="en-US" b="1" dirty="0"/>
              <a:t>Error detection</a:t>
            </a:r>
            <a:r>
              <a:rPr lang="en-US" dirty="0"/>
              <a:t>: Errors can be introduced by signal attenuation and noise. Data Link Layer protocol provides a mechanism to detect one or more errors. This is achieved by adding error detection bits in the frame and then receiving node can perform an error </a:t>
            </a:r>
            <a:r>
              <a:rPr lang="en-US" dirty="0" smtClean="0"/>
              <a:t>check.</a:t>
            </a:r>
          </a:p>
          <a:p>
            <a:r>
              <a:rPr lang="en-US" b="1" dirty="0" smtClean="0"/>
              <a:t>Error </a:t>
            </a:r>
            <a:r>
              <a:rPr lang="en-US" b="1" dirty="0"/>
              <a:t>correction:</a:t>
            </a:r>
            <a:r>
              <a:rPr lang="en-US" dirty="0"/>
              <a:t> Error correction is similar to the Error detection, except that receiving node not only detects the errors but also determine where the errors have occurred in the frame.</a:t>
            </a:r>
            <a:endParaRPr lang="en-US" dirty="0"/>
          </a:p>
        </p:txBody>
      </p:sp>
    </p:spTree>
    <p:extLst>
      <p:ext uri="{BB962C8B-B14F-4D97-AF65-F5344CB8AC3E}">
        <p14:creationId xmlns:p14="http://schemas.microsoft.com/office/powerpoint/2010/main" val="1181441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Functionalities</a:t>
            </a:r>
            <a:endParaRPr lang="en-US" dirty="0"/>
          </a:p>
        </p:txBody>
      </p:sp>
      <p:sp>
        <p:nvSpPr>
          <p:cNvPr id="3" name="Content Placeholder 2"/>
          <p:cNvSpPr>
            <a:spLocks noGrp="1"/>
          </p:cNvSpPr>
          <p:nvPr>
            <p:ph idx="1"/>
          </p:nvPr>
        </p:nvSpPr>
        <p:spPr/>
        <p:txBody>
          <a:bodyPr>
            <a:normAutofit lnSpcReduction="10000"/>
          </a:bodyPr>
          <a:lstStyle/>
          <a:p>
            <a:r>
              <a:rPr lang="en-US" b="1" dirty="0"/>
              <a:t>Access Control:</a:t>
            </a:r>
            <a:r>
              <a:rPr lang="en-US" dirty="0"/>
              <a:t> Protocols of this layer determine which of the devices has control over the link at any given time, when two or more devices are connected to the same </a:t>
            </a:r>
            <a:r>
              <a:rPr lang="en-US" dirty="0" smtClean="0"/>
              <a:t>link.</a:t>
            </a:r>
          </a:p>
          <a:p>
            <a:r>
              <a:rPr lang="en-US" b="1" dirty="0" smtClean="0"/>
              <a:t>Reliable </a:t>
            </a:r>
            <a:r>
              <a:rPr lang="en-US" b="1" dirty="0"/>
              <a:t>delivery:</a:t>
            </a:r>
            <a:r>
              <a:rPr lang="en-US" dirty="0"/>
              <a:t> Data Link Layer provides a reliable delivery service, i.e., transmits the network layer datagram without any error. A reliable delivery service is accomplished with transmissions and acknowledgements. A data link layer mainly provides the reliable delivery service over the links as they have higher error rates and they can be corrected locally, link at which an error occurs rather than forcing to retransmit the data.</a:t>
            </a:r>
          </a:p>
        </p:txBody>
      </p:sp>
    </p:spTree>
    <p:extLst>
      <p:ext uri="{BB962C8B-B14F-4D97-AF65-F5344CB8AC3E}">
        <p14:creationId xmlns:p14="http://schemas.microsoft.com/office/powerpoint/2010/main" val="3444813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Functionalities</a:t>
            </a:r>
            <a:endParaRPr lang="en-US" dirty="0"/>
          </a:p>
        </p:txBody>
      </p:sp>
      <p:sp>
        <p:nvSpPr>
          <p:cNvPr id="3" name="Content Placeholder 2"/>
          <p:cNvSpPr>
            <a:spLocks noGrp="1"/>
          </p:cNvSpPr>
          <p:nvPr>
            <p:ph idx="1"/>
          </p:nvPr>
        </p:nvSpPr>
        <p:spPr/>
        <p:txBody>
          <a:bodyPr/>
          <a:lstStyle/>
          <a:p>
            <a:r>
              <a:rPr lang="en-US" b="1" dirty="0"/>
              <a:t>Half-Duplex &amp; Full-Duplex:</a:t>
            </a:r>
            <a:r>
              <a:rPr lang="en-US" dirty="0"/>
              <a:t> </a:t>
            </a:r>
            <a:endParaRPr lang="en-US" dirty="0" smtClean="0"/>
          </a:p>
          <a:p>
            <a:r>
              <a:rPr lang="en-US" dirty="0" smtClean="0"/>
              <a:t>In </a:t>
            </a:r>
            <a:r>
              <a:rPr lang="en-US" dirty="0"/>
              <a:t>a Full-Duplex mode, both the nodes can transmit the data at the same time. In a Half-Duplex mode, only one node can transmit the data at the same time.</a:t>
            </a:r>
          </a:p>
        </p:txBody>
      </p:sp>
    </p:spTree>
    <p:extLst>
      <p:ext uri="{BB962C8B-B14F-4D97-AF65-F5344CB8AC3E}">
        <p14:creationId xmlns:p14="http://schemas.microsoft.com/office/powerpoint/2010/main" val="3418697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Framing</a:t>
            </a:r>
            <a:endParaRPr lang="en-US" dirty="0"/>
          </a:p>
        </p:txBody>
      </p:sp>
      <p:sp>
        <p:nvSpPr>
          <p:cNvPr id="3" name="Content Placeholder 2"/>
          <p:cNvSpPr>
            <a:spLocks noGrp="1"/>
          </p:cNvSpPr>
          <p:nvPr>
            <p:ph idx="1"/>
          </p:nvPr>
        </p:nvSpPr>
        <p:spPr/>
        <p:txBody>
          <a:bodyPr>
            <a:normAutofit fontScale="85000" lnSpcReduction="10000"/>
          </a:bodyPr>
          <a:lstStyle/>
          <a:p>
            <a:r>
              <a:rPr lang="en-US" dirty="0"/>
              <a:t>Framing in networking is like putting a letter in an envelope before sending it. It's a way to package chunks of data (called frames) so that they can be sent over a network.</a:t>
            </a:r>
          </a:p>
          <a:p>
            <a:r>
              <a:rPr lang="en-US" dirty="0"/>
              <a:t>Imagine you have a long message to send, but you can only send a limited amount of data at a </a:t>
            </a:r>
            <a:r>
              <a:rPr lang="en-US" dirty="0" smtClean="0"/>
              <a:t>time.</a:t>
            </a:r>
          </a:p>
          <a:p>
            <a:r>
              <a:rPr lang="en-US" dirty="0" smtClean="0"/>
              <a:t>Framing </a:t>
            </a:r>
            <a:r>
              <a:rPr lang="en-US" dirty="0"/>
              <a:t>helps break up this message into smaller, manageable pieces. Each piece (frame) gets a little "envelope" with information like where it's from, where it's going, and how big it is. This way, when it reaches its destination, the receiver knows how to put everything back together in the right order.</a:t>
            </a:r>
          </a:p>
          <a:p>
            <a:r>
              <a:rPr lang="en-US" dirty="0"/>
              <a:t>So, framing helps organize data for efficient and reliable transmission across a network.</a:t>
            </a:r>
          </a:p>
        </p:txBody>
      </p:sp>
    </p:spTree>
    <p:extLst>
      <p:ext uri="{BB962C8B-B14F-4D97-AF65-F5344CB8AC3E}">
        <p14:creationId xmlns:p14="http://schemas.microsoft.com/office/powerpoint/2010/main" val="674284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in Framing</a:t>
            </a:r>
            <a:endParaRPr lang="en-US" dirty="0"/>
          </a:p>
        </p:txBody>
      </p:sp>
      <p:sp>
        <p:nvSpPr>
          <p:cNvPr id="3" name="Content Placeholder 2"/>
          <p:cNvSpPr>
            <a:spLocks noGrp="1"/>
          </p:cNvSpPr>
          <p:nvPr>
            <p:ph idx="1"/>
          </p:nvPr>
        </p:nvSpPr>
        <p:spPr/>
        <p:txBody>
          <a:bodyPr/>
          <a:lstStyle/>
          <a:p>
            <a:r>
              <a:rPr lang="en-US" dirty="0" smtClean="0"/>
              <a:t>There are total 4 methods in framing:</a:t>
            </a:r>
          </a:p>
          <a:p>
            <a:r>
              <a:rPr lang="en-US" dirty="0" smtClean="0"/>
              <a:t>1. Character </a:t>
            </a:r>
            <a:r>
              <a:rPr lang="en-US" dirty="0"/>
              <a:t>count. </a:t>
            </a:r>
            <a:endParaRPr lang="en-US" dirty="0" smtClean="0"/>
          </a:p>
          <a:p>
            <a:r>
              <a:rPr lang="en-US" dirty="0" smtClean="0"/>
              <a:t>2</a:t>
            </a:r>
            <a:r>
              <a:rPr lang="en-US" dirty="0"/>
              <a:t>. Flag bytes with byte stuffing. </a:t>
            </a:r>
            <a:endParaRPr lang="en-US" dirty="0" smtClean="0"/>
          </a:p>
          <a:p>
            <a:r>
              <a:rPr lang="en-US" dirty="0" smtClean="0"/>
              <a:t>3</a:t>
            </a:r>
            <a:r>
              <a:rPr lang="en-US" dirty="0"/>
              <a:t>. Starting and ending flags, with bit stuffing. </a:t>
            </a:r>
            <a:endParaRPr lang="en-US" dirty="0" smtClean="0"/>
          </a:p>
          <a:p>
            <a:r>
              <a:rPr lang="en-US" dirty="0" smtClean="0"/>
              <a:t>4</a:t>
            </a:r>
            <a:r>
              <a:rPr lang="en-US" dirty="0"/>
              <a:t>. Physical layer coding violations.</a:t>
            </a:r>
          </a:p>
        </p:txBody>
      </p:sp>
    </p:spTree>
    <p:extLst>
      <p:ext uri="{BB962C8B-B14F-4D97-AF65-F5344CB8AC3E}">
        <p14:creationId xmlns:p14="http://schemas.microsoft.com/office/powerpoint/2010/main" val="205844744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23</TotalTime>
  <Words>1036</Words>
  <Application>Microsoft Office PowerPoint</Application>
  <PresentationFormat>Widescreen</PresentationFormat>
  <Paragraphs>50</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Garamond</vt:lpstr>
      <vt:lpstr>Organic</vt:lpstr>
      <vt:lpstr>DataLink Layer Functionalities</vt:lpstr>
      <vt:lpstr>Providing services to the network layer:</vt:lpstr>
      <vt:lpstr>Functionalities</vt:lpstr>
      <vt:lpstr>Functionalities</vt:lpstr>
      <vt:lpstr>Functionalities</vt:lpstr>
      <vt:lpstr>Functionalities</vt:lpstr>
      <vt:lpstr>Functionalities</vt:lpstr>
      <vt:lpstr>Framing</vt:lpstr>
      <vt:lpstr>Methods in Framing</vt:lpstr>
      <vt:lpstr>Character Count</vt:lpstr>
      <vt:lpstr>Character Count</vt:lpstr>
      <vt:lpstr>Character Count</vt:lpstr>
      <vt:lpstr>Problems with Character counting</vt:lpstr>
      <vt:lpstr>Problems with Character Count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DataLink Layer Functionalities</dc:title>
  <dc:creator>Syed Atir Raza</dc:creator>
  <cp:lastModifiedBy>Syed Atir Raza</cp:lastModifiedBy>
  <cp:revision>3</cp:revision>
  <dcterms:created xsi:type="dcterms:W3CDTF">2023-10-29T04:35:40Z</dcterms:created>
  <dcterms:modified xsi:type="dcterms:W3CDTF">2023-10-29T04:58:55Z</dcterms:modified>
</cp:coreProperties>
</file>