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303" r:id="rId3"/>
    <p:sldId id="405" r:id="rId4"/>
    <p:sldId id="387" r:id="rId5"/>
    <p:sldId id="369" r:id="rId6"/>
    <p:sldId id="371" r:id="rId7"/>
    <p:sldId id="370" r:id="rId8"/>
    <p:sldId id="372" r:id="rId9"/>
    <p:sldId id="406" r:id="rId10"/>
    <p:sldId id="373" r:id="rId11"/>
    <p:sldId id="374" r:id="rId12"/>
    <p:sldId id="375" r:id="rId13"/>
    <p:sldId id="408" r:id="rId14"/>
    <p:sldId id="376" r:id="rId15"/>
    <p:sldId id="378" r:id="rId16"/>
    <p:sldId id="404" r:id="rId17"/>
    <p:sldId id="397" r:id="rId18"/>
    <p:sldId id="379" r:id="rId19"/>
    <p:sldId id="380" r:id="rId20"/>
    <p:sldId id="381" r:id="rId21"/>
    <p:sldId id="382" r:id="rId22"/>
  </p:sldIdLst>
  <p:sldSz cx="12188825" cy="6858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7415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492" autoAdjust="0"/>
  </p:normalViewPr>
  <p:slideViewPr>
    <p:cSldViewPr>
      <p:cViewPr varScale="1">
        <p:scale>
          <a:sx n="69" d="100"/>
          <a:sy n="69" d="100"/>
        </p:scale>
        <p:origin x="672" y="6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89DAA3-1F40-4544-9C21-6E5B2E52D148}" type="datetimeFigureOut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DFD007E-6B44-4670-BC28-0C298F45686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565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C332C6-9485-4CD3-8BBB-7E604C0CB514}" type="datetimeFigureOut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noProof="0"/>
              <a:t>Click to edit Master text styles</a:t>
            </a:r>
          </a:p>
          <a:p>
            <a:pPr lvl="1"/>
            <a:r>
              <a:rPr noProof="0"/>
              <a:t>Second level</a:t>
            </a:r>
          </a:p>
          <a:p>
            <a:pPr lvl="2"/>
            <a:r>
              <a:rPr noProof="0"/>
              <a:t>Third level</a:t>
            </a:r>
          </a:p>
          <a:p>
            <a:pPr lvl="3"/>
            <a:r>
              <a:rPr noProof="0"/>
              <a:t>Fourth level</a:t>
            </a:r>
          </a:p>
          <a:p>
            <a:pPr lvl="4"/>
            <a:r>
              <a:rPr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957DB56-E9E1-406B-A0FD-B7A4A78FA84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29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80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76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2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6813" algn="l" defTabSz="1217613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1630363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A41E7-721D-4304-AEB7-ED2009826E1C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903DD-65E8-4F02-A30B-49B24B2D76F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29969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6EB32-9A3A-4193-8442-FDA168919AB5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B5E4-6F14-4EA2-8993-45879585CC5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864821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9E767-1DC9-42AA-8DAD-BCCF1F9066E8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F5F1-1838-41B6-8001-411249B0F6F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83862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850"/>
            <a:ext cx="163036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bottom graphic"/>
          <p:cNvGrpSpPr>
            <a:grpSpLocks/>
          </p:cNvGrpSpPr>
          <p:nvPr/>
        </p:nvGrpSpPr>
        <p:grpSpPr bwMode="auto">
          <a:xfrm>
            <a:off x="0" y="5408613"/>
            <a:ext cx="12188825" cy="1463675"/>
            <a:chOff x="0" y="4056912"/>
            <a:chExt cx="9144000" cy="1096862"/>
          </a:xfrm>
        </p:grpSpPr>
        <p:sp>
          <p:nvSpPr>
            <p:cNvPr id="6" name="Freeform 5"/>
            <p:cNvSpPr/>
            <p:nvPr/>
          </p:nvSpPr>
          <p:spPr bwMode="ltGray">
            <a:xfrm rot="5400000">
              <a:off x="4119931" y="118997"/>
              <a:ext cx="904138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7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758FE-3E4F-4002-9C29-925294946AB0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EF74B-E6B0-475B-96B5-3699D25BD04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5196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552D7-30E7-461F-807D-94454BB78054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8AD06-E9CC-463E-A67C-0FEB3C487EE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30650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BDDE-91F7-4456-8B33-4C0F3E4172EC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AD803-C13A-4BB3-BA30-60CAAB606FA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64941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E5D54-6308-4022-A944-C03FC438B169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68D5B-32F6-4410-8CC9-BAFD38A0DB8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82867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ottom graphic"/>
          <p:cNvGrpSpPr>
            <a:grpSpLocks/>
          </p:cNvGrpSpPr>
          <p:nvPr/>
        </p:nvGrpSpPr>
        <p:grpSpPr bwMode="auto">
          <a:xfrm>
            <a:off x="0" y="5408613"/>
            <a:ext cx="12188825" cy="1463675"/>
            <a:chOff x="0" y="4056912"/>
            <a:chExt cx="9144000" cy="1096862"/>
          </a:xfrm>
        </p:grpSpPr>
        <p:sp>
          <p:nvSpPr>
            <p:cNvPr id="3" name="Freeform 2"/>
            <p:cNvSpPr/>
            <p:nvPr/>
          </p:nvSpPr>
          <p:spPr bwMode="ltGray">
            <a:xfrm rot="5400000">
              <a:off x="4119931" y="118997"/>
              <a:ext cx="904138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  <p:sp>
          <p:nvSpPr>
            <p:cNvPr id="4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/>
            </a:p>
          </p:txBody>
        </p:sp>
      </p:grp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F8E9A-8D94-4FEB-B1C9-FB6492874FB0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D064-5551-4ADB-9DED-14A5204D299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172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8966B-5F40-4710-BD96-E2004391328F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2A0B2-0623-49BD-B0B9-5D0640F3A57C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9719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6E14-3B7D-4F09-BB4E-70AFEA90D708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A762F-692F-4C87-8DD3-F8536AA3313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15069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11525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0" y="6448425"/>
            <a:ext cx="8288338" cy="18097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152400"/>
            <a:ext cx="97504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1600200"/>
            <a:ext cx="97504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225" y="6448425"/>
            <a:ext cx="1422400" cy="18097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11251A-47AB-417B-8B19-CEDDD6C79F3D}" type="datetime1">
              <a:rPr lang="en-US"/>
              <a:pPr>
                <a:defRPr/>
              </a:pPr>
              <a:t>15-Apr-21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225" y="6448425"/>
            <a:ext cx="812800" cy="18097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7E08BA-744C-4F91-AA11-FD293334EFB6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5408613"/>
            <a:ext cx="122158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71" r:id="rId7"/>
    <p:sldLayoutId id="2147483666" r:id="rId8"/>
    <p:sldLayoutId id="2147483667" r:id="rId9"/>
    <p:sldLayoutId id="2147483668" r:id="rId10"/>
  </p:sldLayoutIdLst>
  <p:transition spd="med">
    <p:fade/>
  </p:transition>
  <p:hf sldNum="0" hdr="0" ftr="0" dt="0"/>
  <p:txStyles>
    <p:titleStyle>
      <a:lvl1pPr algn="l" defTabSz="1217613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2pPr>
      <a:lvl3pPr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3pPr>
      <a:lvl4pPr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4pPr>
      <a:lvl5pPr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5pPr>
      <a:lvl6pPr marL="457200"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6pPr>
      <a:lvl7pPr marL="914400"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7pPr>
      <a:lvl8pPr marL="1371600"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8pPr>
      <a:lvl9pPr marL="1828800" algn="l" defTabSz="1217613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nstantia" pitchFamily="18" charset="0"/>
        </a:defRPr>
      </a:lvl9pPr>
    </p:titleStyle>
    <p:bodyStyle>
      <a:lvl1pPr marL="303213" indent="-303213" algn="l" defTabSz="1217613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303213" algn="l" defTabSz="1217613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500" indent="-303213" algn="l" defTabSz="1217613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303213" algn="l" defTabSz="1217613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200" indent="-303213" algn="l" defTabSz="1217613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212" y="304800"/>
            <a:ext cx="9982200" cy="1600200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Sunnah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Hadith</a:t>
            </a:r>
          </a:p>
        </p:txBody>
      </p:sp>
    </p:spTree>
    <p:extLst>
      <p:ext uri="{BB962C8B-B14F-4D97-AF65-F5344CB8AC3E}">
        <p14:creationId xmlns:p14="http://schemas.microsoft.com/office/powerpoint/2010/main" val="424715565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of Hadith in the time of </a:t>
            </a:r>
            <a:r>
              <a:rPr lang="en-US" dirty="0" err="1"/>
              <a:t>Tabi‘een</a:t>
            </a:r>
            <a:r>
              <a:rPr lang="en-US" dirty="0"/>
              <a:t> and </a:t>
            </a:r>
            <a:r>
              <a:rPr lang="en-US" dirty="0" err="1"/>
              <a:t>Taba</a:t>
            </a:r>
            <a:r>
              <a:rPr lang="en-US" dirty="0"/>
              <a:t>‘ </a:t>
            </a:r>
            <a:r>
              <a:rPr lang="en-US" dirty="0" err="1"/>
              <a:t>Tabi‘een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 of Hassan al-</a:t>
            </a:r>
            <a:r>
              <a:rPr lang="en-US" dirty="0" err="1"/>
              <a:t>Basri</a:t>
            </a:r>
            <a:endParaRPr lang="en-US" dirty="0"/>
          </a:p>
          <a:p>
            <a:r>
              <a:rPr lang="en-US" dirty="0"/>
              <a:t>Compilation of </a:t>
            </a:r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Shihab</a:t>
            </a:r>
            <a:r>
              <a:rPr lang="en-US" dirty="0"/>
              <a:t> al-</a:t>
            </a:r>
            <a:r>
              <a:rPr lang="en-US" dirty="0" err="1"/>
              <a:t>Zuhri</a:t>
            </a:r>
            <a:endParaRPr lang="en-US" dirty="0"/>
          </a:p>
          <a:p>
            <a:r>
              <a:rPr lang="en-US" dirty="0"/>
              <a:t>Compilation of </a:t>
            </a:r>
            <a:r>
              <a:rPr lang="en-US" dirty="0" err="1"/>
              <a:t>Hammam</a:t>
            </a:r>
            <a:r>
              <a:rPr lang="en-US" dirty="0"/>
              <a:t> </a:t>
            </a:r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Munabbih</a:t>
            </a:r>
            <a:r>
              <a:rPr lang="en-US" dirty="0"/>
              <a:t> [Student of Abu </a:t>
            </a:r>
            <a:r>
              <a:rPr lang="en-US" dirty="0" err="1"/>
              <a:t>Hurairah</a:t>
            </a:r>
            <a:r>
              <a:rPr lang="en-US" dirty="0"/>
              <a:t> (R.A)]</a:t>
            </a:r>
          </a:p>
          <a:p>
            <a:r>
              <a:rPr lang="en-US" dirty="0"/>
              <a:t>Al-</a:t>
            </a:r>
            <a:r>
              <a:rPr lang="en-US" dirty="0" err="1"/>
              <a:t>Mu’atta</a:t>
            </a:r>
            <a:r>
              <a:rPr lang="en-US" dirty="0"/>
              <a:t> of Imam Malik</a:t>
            </a:r>
          </a:p>
          <a:p>
            <a:r>
              <a:rPr lang="en-US" dirty="0" err="1"/>
              <a:t>Musnad</a:t>
            </a:r>
            <a:r>
              <a:rPr lang="en-US" dirty="0"/>
              <a:t> of Imam Ahmad </a:t>
            </a:r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Hanbal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5584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Compilation of Hadith in the Third Century </a:t>
            </a:r>
            <a:r>
              <a:rPr lang="en-US" dirty="0" err="1"/>
              <a:t>Hijri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Books of Hadith: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Sahih</a:t>
            </a:r>
            <a:r>
              <a:rPr lang="en-US" dirty="0"/>
              <a:t> </a:t>
            </a:r>
            <a:r>
              <a:rPr lang="en-US" dirty="0" err="1"/>
              <a:t>Bukhari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Sahih</a:t>
            </a:r>
            <a:r>
              <a:rPr lang="en-US" dirty="0"/>
              <a:t> Muslim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Sunan</a:t>
            </a:r>
            <a:r>
              <a:rPr lang="en-US" dirty="0"/>
              <a:t> Abu </a:t>
            </a:r>
            <a:r>
              <a:rPr lang="en-US" dirty="0" err="1"/>
              <a:t>Dawood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Sunan</a:t>
            </a:r>
            <a:r>
              <a:rPr lang="en-US" dirty="0"/>
              <a:t> </a:t>
            </a:r>
            <a:r>
              <a:rPr lang="en-US" dirty="0" err="1"/>
              <a:t>Nisaai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Jami‘ </a:t>
            </a:r>
            <a:r>
              <a:rPr lang="en-US" dirty="0" err="1"/>
              <a:t>Tirmizi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err="1"/>
              <a:t>Sunan</a:t>
            </a:r>
            <a:r>
              <a:rPr lang="en-US" dirty="0"/>
              <a:t> </a:t>
            </a:r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Majah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These six books are known as </a:t>
            </a:r>
            <a:r>
              <a:rPr lang="ar-AE" dirty="0"/>
              <a:t>صحاح ستہ</a:t>
            </a:r>
            <a:r>
              <a:rPr lang="en-US" dirty="0"/>
              <a:t> (The Six Authentic Books)</a:t>
            </a:r>
          </a:p>
        </p:txBody>
      </p:sp>
    </p:spTree>
    <p:extLst>
      <p:ext uri="{BB962C8B-B14F-4D97-AF65-F5344CB8AC3E}">
        <p14:creationId xmlns:p14="http://schemas.microsoft.com/office/powerpoint/2010/main" val="23811059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Periods in the Compilation of Hadith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Age of the Prophet (S.A.W) and the companions</a:t>
            </a:r>
          </a:p>
          <a:p>
            <a:pPr lvl="1"/>
            <a:r>
              <a:rPr lang="en-US" dirty="0" err="1"/>
              <a:t>Sahifas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 of the </a:t>
            </a:r>
            <a:r>
              <a:rPr lang="en-US" dirty="0" err="1"/>
              <a:t>Tabi‘een</a:t>
            </a:r>
            <a:r>
              <a:rPr lang="en-US" dirty="0"/>
              <a:t> and the </a:t>
            </a:r>
            <a:r>
              <a:rPr lang="en-US" dirty="0" err="1"/>
              <a:t>Taba</a:t>
            </a:r>
            <a:r>
              <a:rPr lang="en-US" dirty="0"/>
              <a:t> </a:t>
            </a:r>
            <a:r>
              <a:rPr lang="en-US" dirty="0" err="1"/>
              <a:t>Tabi‘een</a:t>
            </a:r>
            <a:endParaRPr lang="en-US" dirty="0"/>
          </a:p>
          <a:p>
            <a:pPr lvl="1"/>
            <a:r>
              <a:rPr lang="en-US" dirty="0" err="1"/>
              <a:t>Musnads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Third Century </a:t>
            </a:r>
            <a:r>
              <a:rPr lang="en-US" dirty="0" err="1"/>
              <a:t>Hijri</a:t>
            </a:r>
            <a:endParaRPr lang="en-US" dirty="0"/>
          </a:p>
          <a:p>
            <a:pPr lvl="1"/>
            <a:r>
              <a:rPr lang="en-US" dirty="0" err="1"/>
              <a:t>Musannafs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1057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of Hadith (w.r.t the number of narrators)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Khabar</a:t>
            </a:r>
            <a:r>
              <a:rPr lang="en-US" dirty="0"/>
              <a:t> </a:t>
            </a:r>
            <a:r>
              <a:rPr lang="en-US" dirty="0" err="1"/>
              <a:t>Mutawatir</a:t>
            </a:r>
            <a:r>
              <a:rPr lang="en-US" dirty="0"/>
              <a:t> (</a:t>
            </a:r>
            <a:r>
              <a:rPr lang="ar-AE" dirty="0"/>
              <a:t>متواتر</a:t>
            </a:r>
            <a:r>
              <a:rPr lang="en-US" dirty="0"/>
              <a:t> </a:t>
            </a:r>
            <a:r>
              <a:rPr lang="ar-SA" dirty="0"/>
              <a:t>خبر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Narrated by such a large number of reliable individuals at each and every stage of narration that the possibility of concoction is inconceivable.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Khabar</a:t>
            </a:r>
            <a:r>
              <a:rPr lang="en-US" dirty="0"/>
              <a:t> Wahid (</a:t>
            </a:r>
            <a:r>
              <a:rPr lang="ar-AE" dirty="0"/>
              <a:t>واحد</a:t>
            </a:r>
            <a:r>
              <a:rPr lang="en-US" dirty="0"/>
              <a:t> </a:t>
            </a:r>
            <a:r>
              <a:rPr lang="ar-SA" dirty="0"/>
              <a:t>خبر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hadith which is NOT </a:t>
            </a:r>
            <a:r>
              <a:rPr lang="en-US" dirty="0" err="1"/>
              <a:t>mutawatir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2919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Khabar</a:t>
            </a:r>
            <a:r>
              <a:rPr lang="en-US" dirty="0"/>
              <a:t> </a:t>
            </a:r>
            <a:r>
              <a:rPr lang="en-US" dirty="0" err="1"/>
              <a:t>Mutawatir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Verbal </a:t>
            </a:r>
            <a:r>
              <a:rPr lang="en-US" dirty="0" err="1"/>
              <a:t>Mutawatir</a:t>
            </a:r>
            <a:r>
              <a:rPr lang="en-US" dirty="0"/>
              <a:t> (</a:t>
            </a:r>
            <a:r>
              <a:rPr lang="ar-SA" dirty="0"/>
              <a:t>متواتر باللفظ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“Whoever invents a lie and attributes it to me intentionally, let him prepare his seat in the Fire.”</a:t>
            </a:r>
          </a:p>
          <a:p>
            <a:pPr lvl="1"/>
            <a:r>
              <a:rPr lang="en-US" dirty="0"/>
              <a:t>The Last Sermon of the Prophet (S.A.W)</a:t>
            </a:r>
          </a:p>
          <a:p>
            <a:pPr marL="457200" lvl="1" indent="0" algn="ctr">
              <a:buNone/>
            </a:pPr>
            <a:endParaRPr lang="en-US" dirty="0"/>
          </a:p>
          <a:p>
            <a:r>
              <a:rPr lang="en-US" dirty="0"/>
              <a:t> Conceptual </a:t>
            </a:r>
            <a:r>
              <a:rPr lang="en-US" dirty="0" err="1"/>
              <a:t>Mutawatir</a:t>
            </a:r>
            <a:r>
              <a:rPr lang="en-US" dirty="0"/>
              <a:t> (</a:t>
            </a:r>
            <a:r>
              <a:rPr lang="ar-SA" dirty="0"/>
              <a:t>متواتر بالمعنى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Ahadith</a:t>
            </a:r>
            <a:r>
              <a:rPr lang="en-US" dirty="0"/>
              <a:t> about number of </a:t>
            </a:r>
            <a:r>
              <a:rPr lang="en-US" dirty="0" err="1"/>
              <a:t>rak‘ats</a:t>
            </a:r>
            <a:r>
              <a:rPr lang="en-US" dirty="0"/>
              <a:t> in daily prayers</a:t>
            </a:r>
          </a:p>
          <a:p>
            <a:pPr lvl="1"/>
            <a:r>
              <a:rPr lang="en-US" dirty="0" err="1"/>
              <a:t>Ahadith</a:t>
            </a:r>
            <a:r>
              <a:rPr lang="en-US" dirty="0"/>
              <a:t> about the punishment in the grave</a:t>
            </a:r>
          </a:p>
        </p:txBody>
      </p:sp>
    </p:spTree>
    <p:extLst>
      <p:ext uri="{BB962C8B-B14F-4D97-AF65-F5344CB8AC3E}">
        <p14:creationId xmlns:p14="http://schemas.microsoft.com/office/powerpoint/2010/main" val="119133854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Classification of </a:t>
            </a:r>
            <a:r>
              <a:rPr lang="en-US" dirty="0" err="1"/>
              <a:t>Khabar</a:t>
            </a:r>
            <a:r>
              <a:rPr lang="en-US" dirty="0"/>
              <a:t> Wahid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Khabar</a:t>
            </a:r>
            <a:r>
              <a:rPr lang="en-US" dirty="0"/>
              <a:t> </a:t>
            </a:r>
            <a:r>
              <a:rPr lang="en-US" dirty="0" err="1"/>
              <a:t>Mash’hur</a:t>
            </a:r>
            <a:r>
              <a:rPr lang="en-US" dirty="0"/>
              <a:t>: Narrated by at least three narrators at each stage of narration</a:t>
            </a:r>
          </a:p>
          <a:p>
            <a:endParaRPr lang="en-US" dirty="0"/>
          </a:p>
          <a:p>
            <a:r>
              <a:rPr lang="en-US" dirty="0" err="1"/>
              <a:t>Khabar</a:t>
            </a:r>
            <a:r>
              <a:rPr lang="en-US" dirty="0"/>
              <a:t> </a:t>
            </a:r>
            <a:r>
              <a:rPr lang="en-US" dirty="0" err="1"/>
              <a:t>Azeez</a:t>
            </a:r>
            <a:r>
              <a:rPr lang="en-US" dirty="0"/>
              <a:t>: Narrated by at least two narrators at each stage of narration</a:t>
            </a:r>
          </a:p>
          <a:p>
            <a:endParaRPr lang="en-US" dirty="0"/>
          </a:p>
          <a:p>
            <a:r>
              <a:rPr lang="en-US" dirty="0" err="1"/>
              <a:t>Khabar</a:t>
            </a:r>
            <a:r>
              <a:rPr lang="en-US" dirty="0"/>
              <a:t> </a:t>
            </a:r>
            <a:r>
              <a:rPr lang="en-US" dirty="0" err="1"/>
              <a:t>Ghareeb</a:t>
            </a:r>
            <a:r>
              <a:rPr lang="en-US" dirty="0"/>
              <a:t>: Narrated by at least one narrator at each stage of narration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9006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Parts of Hadith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Hadith has two parts:</a:t>
            </a:r>
          </a:p>
          <a:p>
            <a:pPr lvl="1"/>
            <a:r>
              <a:rPr lang="en-US" dirty="0" err="1"/>
              <a:t>Sanad</a:t>
            </a:r>
            <a:r>
              <a:rPr lang="en-US" dirty="0"/>
              <a:t> (</a:t>
            </a:r>
            <a:r>
              <a:rPr lang="ar-SA" dirty="0"/>
              <a:t>سند</a:t>
            </a:r>
            <a:r>
              <a:rPr lang="en-US" dirty="0"/>
              <a:t>): Chain of Narration</a:t>
            </a:r>
          </a:p>
          <a:p>
            <a:pPr lvl="1"/>
            <a:r>
              <a:rPr lang="en-US" dirty="0" err="1"/>
              <a:t>Matan</a:t>
            </a:r>
            <a:r>
              <a:rPr lang="en-US" dirty="0"/>
              <a:t> (</a:t>
            </a:r>
            <a:r>
              <a:rPr lang="ar-SA" dirty="0"/>
              <a:t>متن</a:t>
            </a:r>
            <a:r>
              <a:rPr lang="en-US" dirty="0"/>
              <a:t>): Text of Hadith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Malik </a:t>
            </a:r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Anas</a:t>
            </a:r>
            <a:r>
              <a:rPr lang="en-US" dirty="0"/>
              <a:t> heard from </a:t>
            </a:r>
            <a:r>
              <a:rPr lang="en-US" dirty="0" err="1"/>
              <a:t>Nafi</a:t>
            </a:r>
            <a:r>
              <a:rPr lang="en-US" dirty="0"/>
              <a:t>‘, who heard from Abdullah </a:t>
            </a:r>
            <a:r>
              <a:rPr lang="en-US" dirty="0" err="1"/>
              <a:t>Ibn</a:t>
            </a:r>
            <a:r>
              <a:rPr lang="en-US" dirty="0"/>
              <a:t> Umar that the Messenger of Allah (</a:t>
            </a:r>
            <a:r>
              <a:rPr lang="ar-SA" dirty="0"/>
              <a:t>ﷺ</a:t>
            </a:r>
            <a:r>
              <a:rPr lang="en-US" dirty="0"/>
              <a:t>) said:</a:t>
            </a:r>
          </a:p>
          <a:p>
            <a:pPr marL="0" indent="0" algn="ctr">
              <a:buNone/>
            </a:pPr>
            <a:r>
              <a:rPr lang="en-US" dirty="0"/>
              <a:t>“Prayer in congregation is better than the prayer of a man by himself by twenty-seven degrees.”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376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for </a:t>
            </a:r>
            <a:r>
              <a:rPr lang="en-US" dirty="0" err="1"/>
              <a:t>Khabar</a:t>
            </a:r>
            <a:r>
              <a:rPr lang="en-US" dirty="0"/>
              <a:t> Wahid </a:t>
            </a:r>
            <a:r>
              <a:rPr lang="en-US" dirty="0" err="1"/>
              <a:t>Ahadith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Analyzing the chain of narration (</a:t>
            </a:r>
            <a:r>
              <a:rPr lang="ar-SA" dirty="0"/>
              <a:t>سند</a:t>
            </a:r>
            <a:r>
              <a:rPr lang="en-US" dirty="0"/>
              <a:t>) of Hadith: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chain of narration should be complete and without flaws (</a:t>
            </a:r>
            <a:r>
              <a:rPr lang="ar-SA" dirty="0"/>
              <a:t>متصل</a:t>
            </a:r>
            <a:r>
              <a:rPr lang="en-US" dirty="0"/>
              <a:t>)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All narrators of hadith should have good character </a:t>
            </a:r>
            <a:r>
              <a:rPr lang="en-US" dirty="0"/>
              <a:t>(</a:t>
            </a:r>
            <a:r>
              <a:rPr lang="ar-SA" dirty="0"/>
              <a:t>عادل</a:t>
            </a:r>
            <a:r>
              <a:rPr lang="en-US" dirty="0"/>
              <a:t>)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All narrators of hadith should have good memory (</a:t>
            </a:r>
            <a:r>
              <a:rPr lang="ar-SA" dirty="0"/>
              <a:t>كامل الضبط</a:t>
            </a:r>
            <a:r>
              <a:rPr lang="en-US" sz="24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97927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Conditions for </a:t>
            </a:r>
            <a:r>
              <a:rPr lang="en-US" dirty="0" err="1"/>
              <a:t>Khabar</a:t>
            </a:r>
            <a:r>
              <a:rPr lang="en-US" dirty="0"/>
              <a:t> Wahid </a:t>
            </a:r>
            <a:r>
              <a:rPr lang="en-US" dirty="0" err="1"/>
              <a:t>Ahadith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the text (</a:t>
            </a:r>
            <a:r>
              <a:rPr lang="ar-SA" dirty="0"/>
              <a:t>متن</a:t>
            </a:r>
            <a:r>
              <a:rPr lang="en-US" dirty="0"/>
              <a:t>) of the Hadith: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text of the hadith should be supported by evidence from the Qur’an and other </a:t>
            </a:r>
            <a:r>
              <a:rPr lang="en-US" dirty="0" err="1"/>
              <a:t>ahadith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The text of the hadith should be supported by actual facts</a:t>
            </a:r>
          </a:p>
        </p:txBody>
      </p:sp>
    </p:spTree>
    <p:extLst>
      <p:ext uri="{BB962C8B-B14F-4D97-AF65-F5344CB8AC3E}">
        <p14:creationId xmlns:p14="http://schemas.microsoft.com/office/powerpoint/2010/main" val="39016368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294" y="381000"/>
            <a:ext cx="10969943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Hadith (w.r.t the quality of the </a:t>
            </a:r>
            <a:r>
              <a:rPr lang="en-US" dirty="0" err="1"/>
              <a:t>sanad</a:t>
            </a:r>
            <a:r>
              <a:rPr lang="en-US" dirty="0"/>
              <a:t> and </a:t>
            </a:r>
            <a:r>
              <a:rPr lang="en-US" dirty="0" err="1"/>
              <a:t>matan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10969943" cy="4754564"/>
          </a:xfrm>
        </p:spPr>
        <p:txBody>
          <a:bodyPr>
            <a:normAutofit fontScale="92500"/>
          </a:bodyPr>
          <a:lstStyle/>
          <a:p>
            <a:r>
              <a:rPr lang="en-US" sz="2600" dirty="0" err="1"/>
              <a:t>Sahih</a:t>
            </a:r>
            <a:r>
              <a:rPr lang="en-US" sz="2600" dirty="0"/>
              <a:t> ( </a:t>
            </a:r>
            <a:r>
              <a:rPr lang="ar-AE" sz="2600" dirty="0"/>
              <a:t>صحيح</a:t>
            </a:r>
            <a:r>
              <a:rPr lang="en-US" sz="2600" dirty="0"/>
              <a:t> –  Authentic): A hadith which perfectly fulfills the criteria of evaluation regarding the chain of narration and the text.</a:t>
            </a:r>
          </a:p>
          <a:p>
            <a:pPr lvl="1"/>
            <a:endParaRPr lang="en-US" sz="2200" dirty="0"/>
          </a:p>
          <a:p>
            <a:r>
              <a:rPr lang="en-US" sz="2600" dirty="0"/>
              <a:t>Hassan ( </a:t>
            </a:r>
            <a:r>
              <a:rPr lang="ar-AE" sz="2600" dirty="0"/>
              <a:t>حسن</a:t>
            </a:r>
            <a:r>
              <a:rPr lang="en-US" sz="2600" dirty="0"/>
              <a:t> – Good): A hadith which fulfills the criteria like </a:t>
            </a:r>
            <a:r>
              <a:rPr lang="en-US" sz="2600" dirty="0" err="1"/>
              <a:t>Sahih</a:t>
            </a:r>
            <a:r>
              <a:rPr lang="en-US" sz="2600" dirty="0"/>
              <a:t> Hadith </a:t>
            </a:r>
            <a:r>
              <a:rPr lang="en-US" sz="2600" b="1" dirty="0"/>
              <a:t>BUT</a:t>
            </a:r>
            <a:r>
              <a:rPr lang="en-US" sz="2600" b="1" i="1" dirty="0"/>
              <a:t> </a:t>
            </a:r>
            <a:r>
              <a:rPr lang="en-US" sz="2600" dirty="0"/>
              <a:t>there is one narrator in the chain of narration who does not have good memory.</a:t>
            </a:r>
            <a:endParaRPr lang="en-US" sz="2600" b="1" dirty="0"/>
          </a:p>
          <a:p>
            <a:pPr lvl="1"/>
            <a:endParaRPr lang="en-US" sz="2200" dirty="0"/>
          </a:p>
          <a:p>
            <a:r>
              <a:rPr lang="en-US" sz="2600" dirty="0" err="1"/>
              <a:t>Za‘eef</a:t>
            </a:r>
            <a:r>
              <a:rPr lang="en-US" sz="2600" dirty="0"/>
              <a:t> ( </a:t>
            </a:r>
            <a:r>
              <a:rPr lang="ar-AE" sz="2600" dirty="0"/>
              <a:t>ضعيف</a:t>
            </a:r>
            <a:r>
              <a:rPr lang="en-US" sz="2600" dirty="0"/>
              <a:t> – Weak): A hadith which has a broken chain of narration </a:t>
            </a:r>
            <a:r>
              <a:rPr lang="en-US" sz="2600" b="1" dirty="0"/>
              <a:t>OR </a:t>
            </a:r>
            <a:r>
              <a:rPr lang="en-US" sz="2600" dirty="0"/>
              <a:t>there is one narrator in the chain of narration who has committed sin.</a:t>
            </a:r>
            <a:endParaRPr lang="en-US" sz="2600" b="1" dirty="0"/>
          </a:p>
          <a:p>
            <a:pPr lvl="1"/>
            <a:endParaRPr lang="en-US" sz="2200" dirty="0"/>
          </a:p>
          <a:p>
            <a:r>
              <a:rPr lang="en-US" sz="2600" dirty="0" err="1"/>
              <a:t>Mawzu</a:t>
            </a:r>
            <a:r>
              <a:rPr lang="en-US" sz="2600" dirty="0"/>
              <a:t>‘ ( </a:t>
            </a:r>
            <a:r>
              <a:rPr lang="ar-AE" sz="2600" dirty="0"/>
              <a:t>موضوع</a:t>
            </a:r>
            <a:r>
              <a:rPr lang="en-US" sz="2600" dirty="0"/>
              <a:t> – Fabricated): A saying which is wrongly attributed to the Prophet (S.A.W)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9963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err="1"/>
              <a:t>Sunnah</a:t>
            </a:r>
            <a:r>
              <a:rPr lang="en-US" dirty="0"/>
              <a:t> and Hadith</a:t>
            </a:r>
          </a:p>
          <a:p>
            <a:endParaRPr lang="en-US" dirty="0"/>
          </a:p>
          <a:p>
            <a:r>
              <a:rPr lang="en-US" dirty="0"/>
              <a:t>Arguments for the authenticity of Hadith</a:t>
            </a:r>
          </a:p>
          <a:p>
            <a:endParaRPr lang="en-US" dirty="0"/>
          </a:p>
          <a:p>
            <a:r>
              <a:rPr lang="en-US" dirty="0"/>
              <a:t>Compilation of </a:t>
            </a:r>
            <a:r>
              <a:rPr lang="en-US" dirty="0" err="1"/>
              <a:t>Ahadith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Classification of the </a:t>
            </a:r>
            <a:r>
              <a:rPr lang="en-US" dirty="0" err="1"/>
              <a:t>Ahadith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103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Categories of Hadith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Only the </a:t>
            </a:r>
            <a:r>
              <a:rPr lang="en-US" dirty="0" err="1"/>
              <a:t>Sahih</a:t>
            </a:r>
            <a:r>
              <a:rPr lang="en-US" dirty="0"/>
              <a:t> and the Hassan </a:t>
            </a:r>
            <a:r>
              <a:rPr lang="en-US" dirty="0" err="1"/>
              <a:t>ahadith</a:t>
            </a:r>
            <a:r>
              <a:rPr lang="en-US" dirty="0"/>
              <a:t> are accepted in important religious matters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Za‘eef</a:t>
            </a:r>
            <a:r>
              <a:rPr lang="en-US" dirty="0"/>
              <a:t> </a:t>
            </a:r>
            <a:r>
              <a:rPr lang="en-US" dirty="0" err="1"/>
              <a:t>ahadith</a:t>
            </a:r>
            <a:r>
              <a:rPr lang="en-US" dirty="0"/>
              <a:t> can be used as supportive information but not as a main source of knowledge</a:t>
            </a:r>
          </a:p>
        </p:txBody>
      </p:sp>
    </p:spTree>
    <p:extLst>
      <p:ext uri="{BB962C8B-B14F-4D97-AF65-F5344CB8AC3E}">
        <p14:creationId xmlns:p14="http://schemas.microsoft.com/office/powerpoint/2010/main" val="83233784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Sunnah</a:t>
            </a:r>
            <a:r>
              <a:rPr lang="en-US" dirty="0"/>
              <a:t> and Hadith: Literal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Sunnah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Practice (practice of an individual)</a:t>
            </a:r>
          </a:p>
          <a:p>
            <a:pPr lvl="1"/>
            <a:r>
              <a:rPr lang="en-US" dirty="0"/>
              <a:t>Custom (established practice of a society)</a:t>
            </a:r>
          </a:p>
          <a:p>
            <a:pPr lvl="1"/>
            <a:r>
              <a:rPr lang="en-US" dirty="0"/>
              <a:t>Tradition (established practice of many generations of people)</a:t>
            </a:r>
          </a:p>
          <a:p>
            <a:endParaRPr lang="en-US" dirty="0"/>
          </a:p>
          <a:p>
            <a:r>
              <a:rPr lang="en-US" dirty="0"/>
              <a:t>Hadith:</a:t>
            </a:r>
          </a:p>
          <a:p>
            <a:pPr lvl="1"/>
            <a:r>
              <a:rPr lang="en-US" dirty="0"/>
              <a:t>A saying</a:t>
            </a:r>
          </a:p>
          <a:p>
            <a:pPr lvl="1"/>
            <a:r>
              <a:rPr lang="en-US" dirty="0"/>
              <a:t>A piece of information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03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Sunnah</a:t>
            </a:r>
            <a:r>
              <a:rPr lang="en-US" dirty="0"/>
              <a:t> and Hadith: Technical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Sunnah</a:t>
            </a:r>
            <a:r>
              <a:rPr lang="en-US" dirty="0"/>
              <a:t> includes:</a:t>
            </a:r>
          </a:p>
          <a:p>
            <a:pPr lvl="1"/>
            <a:r>
              <a:rPr lang="en-US" dirty="0"/>
              <a:t>[</a:t>
            </a:r>
            <a:r>
              <a:rPr lang="ar-AE" dirty="0"/>
              <a:t>قول</a:t>
            </a:r>
            <a:r>
              <a:rPr lang="en-US" dirty="0"/>
              <a:t>] Sayings of the Prophet (S.A.W)</a:t>
            </a:r>
          </a:p>
          <a:p>
            <a:pPr lvl="1"/>
            <a:r>
              <a:rPr lang="en-US" dirty="0"/>
              <a:t>[</a:t>
            </a:r>
            <a:r>
              <a:rPr lang="ar-AE" dirty="0"/>
              <a:t>فعل</a:t>
            </a:r>
            <a:r>
              <a:rPr lang="en-US" dirty="0"/>
              <a:t>] Practices of the Prophet (S.A.W)</a:t>
            </a:r>
          </a:p>
          <a:p>
            <a:pPr lvl="1"/>
            <a:r>
              <a:rPr lang="en-US" dirty="0"/>
              <a:t>[</a:t>
            </a:r>
            <a:r>
              <a:rPr lang="ar-AE" dirty="0"/>
              <a:t>تقرير</a:t>
            </a:r>
            <a:r>
              <a:rPr lang="en-US" dirty="0"/>
              <a:t>] Tacit approvals of the Prophet (S.A.W)</a:t>
            </a:r>
          </a:p>
          <a:p>
            <a:pPr lvl="1"/>
            <a:endParaRPr lang="en-US" dirty="0"/>
          </a:p>
          <a:p>
            <a:r>
              <a:rPr lang="en-US" dirty="0"/>
              <a:t>Hadith:</a:t>
            </a:r>
          </a:p>
          <a:p>
            <a:pPr lvl="1"/>
            <a:r>
              <a:rPr lang="en-US" dirty="0"/>
              <a:t>The reported and recorded form of </a:t>
            </a:r>
            <a:r>
              <a:rPr lang="en-US" dirty="0" err="1"/>
              <a:t>Sunnah</a:t>
            </a:r>
            <a:endParaRPr lang="en-US" dirty="0"/>
          </a:p>
          <a:p>
            <a:pPr lvl="1"/>
            <a:r>
              <a:rPr lang="en-US" dirty="0"/>
              <a:t>Also known as </a:t>
            </a:r>
            <a:r>
              <a:rPr lang="en-US" dirty="0" err="1"/>
              <a:t>Khabar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606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Deductive Argument for the Authenticity of Hadith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ar-AE"/>
              <a:t>وَأَطِيعُواْ اللهَ </a:t>
            </a:r>
            <a:r>
              <a:rPr lang="ar-AE" dirty="0"/>
              <a:t>وَالرَّسُولَ لَعَلَّكُمْ تُرْحَمُونَ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And obey Allah and the Messenger, so that you may be graced with mercy. [Al-Imran: 132]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054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Deductive Argument for the Authenticity of Hadith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ar-AE" dirty="0"/>
              <a:t>إِنَّا نَحْنُ نَزَّلْنَا الذِّكْرَ وَإِنَّا لَهُ لَحَافِظُونَ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Surely We have revealed this reminder (the Qur'an); and We will surely preserve it. [Al-</a:t>
            </a:r>
            <a:r>
              <a:rPr lang="en-US" dirty="0" err="1"/>
              <a:t>Hijr</a:t>
            </a:r>
            <a:r>
              <a:rPr lang="en-US" dirty="0"/>
              <a:t>: 9]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ar-AE" dirty="0"/>
              <a:t>وَأَنزَلْنَا إِلَيْكَ الذِّكْرَ لِتُبَيِّنَ لِلنَّاسِ مَا نُزِّلَ إِلَيْهِمْ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We have sent down the reminder (the Qur’an) to you (O Muhammad), so that you may explain clearly to mankind as to what was sent to them. [Al-</a:t>
            </a:r>
            <a:r>
              <a:rPr lang="en-US" dirty="0" err="1"/>
              <a:t>Nahal</a:t>
            </a:r>
            <a:r>
              <a:rPr lang="en-US" dirty="0"/>
              <a:t>: 44]</a:t>
            </a:r>
          </a:p>
        </p:txBody>
      </p:sp>
    </p:spTree>
    <p:extLst>
      <p:ext uri="{BB962C8B-B14F-4D97-AF65-F5344CB8AC3E}">
        <p14:creationId xmlns:p14="http://schemas.microsoft.com/office/powerpoint/2010/main" val="216542866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Inductive Argument for the Authenticity of Hadith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Argument based on historical facts: the history of the compilation of hadith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Utmost care has been taken by the successive generations of the Muslim </a:t>
            </a:r>
            <a:r>
              <a:rPr lang="en-US" dirty="0" err="1"/>
              <a:t>Ummah</a:t>
            </a:r>
            <a:r>
              <a:rPr lang="en-US" dirty="0"/>
              <a:t> in order to preserve the authentic hadith of the Prophet (S.A.W)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8147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Periods in the Compilation of Hadith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 of the Prophet (S.A.W) and the companions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 of the </a:t>
            </a:r>
            <a:r>
              <a:rPr lang="en-US" dirty="0" err="1"/>
              <a:t>Tabi‘een</a:t>
            </a:r>
            <a:r>
              <a:rPr lang="en-US" dirty="0"/>
              <a:t> and the </a:t>
            </a:r>
            <a:r>
              <a:rPr lang="en-US" dirty="0" err="1"/>
              <a:t>Taba</a:t>
            </a:r>
            <a:r>
              <a:rPr lang="en-US" dirty="0"/>
              <a:t> </a:t>
            </a:r>
            <a:r>
              <a:rPr lang="en-US" dirty="0" err="1"/>
              <a:t>Tabi‘een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Third Century </a:t>
            </a:r>
            <a:r>
              <a:rPr lang="en-US" dirty="0" err="1"/>
              <a:t>Hijri</a:t>
            </a:r>
            <a:r>
              <a:rPr lang="en-US" dirty="0"/>
              <a:t> (The Golden Period of Hadith Compilation)</a:t>
            </a:r>
          </a:p>
        </p:txBody>
      </p:sp>
    </p:spTree>
    <p:extLst>
      <p:ext uri="{BB962C8B-B14F-4D97-AF65-F5344CB8AC3E}">
        <p14:creationId xmlns:p14="http://schemas.microsoft.com/office/powerpoint/2010/main" val="401365118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Preservation and Compilation of Hadith during the time of the Prophet (S.A.W) and the companions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05000"/>
            <a:ext cx="10969943" cy="4221163"/>
          </a:xfrm>
        </p:spPr>
        <p:txBody>
          <a:bodyPr/>
          <a:lstStyle/>
          <a:p>
            <a:r>
              <a:rPr lang="en-US" dirty="0"/>
              <a:t>Memorization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Practice</a:t>
            </a:r>
          </a:p>
          <a:p>
            <a:r>
              <a:rPr lang="en-US" dirty="0"/>
              <a:t>Writing:</a:t>
            </a:r>
          </a:p>
          <a:p>
            <a:pPr lvl="1"/>
            <a:r>
              <a:rPr lang="en-US" dirty="0"/>
              <a:t>Compilation of </a:t>
            </a:r>
            <a:r>
              <a:rPr lang="en-US" dirty="0" err="1"/>
              <a:t>Hazrat</a:t>
            </a:r>
            <a:r>
              <a:rPr lang="en-US" dirty="0"/>
              <a:t> Ali (R.A)</a:t>
            </a:r>
          </a:p>
          <a:p>
            <a:pPr lvl="1"/>
            <a:r>
              <a:rPr lang="en-US" dirty="0"/>
              <a:t>Compilation of </a:t>
            </a:r>
            <a:r>
              <a:rPr lang="en-US" dirty="0" err="1"/>
              <a:t>Hazrat</a:t>
            </a:r>
            <a:r>
              <a:rPr lang="en-US" dirty="0"/>
              <a:t> Abdullah </a:t>
            </a:r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Amr</a:t>
            </a:r>
            <a:r>
              <a:rPr lang="en-US" dirty="0"/>
              <a:t> </a:t>
            </a:r>
            <a:r>
              <a:rPr lang="en-US" dirty="0" err="1"/>
              <a:t>Ibn</a:t>
            </a:r>
            <a:r>
              <a:rPr lang="en-US" dirty="0"/>
              <a:t> al-</a:t>
            </a:r>
            <a:r>
              <a:rPr lang="en-US" dirty="0" err="1"/>
              <a:t>Aas</a:t>
            </a:r>
            <a:r>
              <a:rPr lang="en-US" dirty="0"/>
              <a:t> (R.A)</a:t>
            </a:r>
          </a:p>
          <a:p>
            <a:pPr lvl="1"/>
            <a:r>
              <a:rPr lang="en-US" dirty="0"/>
              <a:t>Compilation of </a:t>
            </a:r>
            <a:r>
              <a:rPr lang="en-US" dirty="0" err="1"/>
              <a:t>Hazrat</a:t>
            </a:r>
            <a:r>
              <a:rPr lang="en-US" dirty="0"/>
              <a:t> Abu </a:t>
            </a:r>
            <a:r>
              <a:rPr lang="en-US" dirty="0" err="1"/>
              <a:t>Hurairah</a:t>
            </a:r>
            <a:r>
              <a:rPr lang="en-US" dirty="0"/>
              <a:t> (R.A)</a:t>
            </a:r>
          </a:p>
        </p:txBody>
      </p:sp>
    </p:spTree>
    <p:extLst>
      <p:ext uri="{BB962C8B-B14F-4D97-AF65-F5344CB8AC3E}">
        <p14:creationId xmlns:p14="http://schemas.microsoft.com/office/powerpoint/2010/main" val="69741543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wide_mosaic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wide_mosaic</Template>
  <TotalTime>0</TotalTime>
  <Words>1018</Words>
  <Application>Microsoft Office PowerPoint</Application>
  <PresentationFormat>Custom</PresentationFormat>
  <Paragraphs>138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Constantia</vt:lpstr>
      <vt:lpstr>Times New Roman</vt:lpstr>
      <vt:lpstr>wide_mosaic</vt:lpstr>
      <vt:lpstr>Sunnah and Hadith</vt:lpstr>
      <vt:lpstr>Agenda</vt:lpstr>
      <vt:lpstr>Sunnah and Hadith: Literal Meaning</vt:lpstr>
      <vt:lpstr>Sunnah and Hadith: Technical Meaning</vt:lpstr>
      <vt:lpstr>Deductive Argument for the Authenticity of Hadith</vt:lpstr>
      <vt:lpstr>Deductive Argument for the Authenticity of Hadith</vt:lpstr>
      <vt:lpstr>Inductive Argument for the Authenticity of Hadith</vt:lpstr>
      <vt:lpstr>Three Periods in the Compilation of Hadith</vt:lpstr>
      <vt:lpstr>Preservation and Compilation of Hadith during the time of the Prophet (S.A.W) and the companions</vt:lpstr>
      <vt:lpstr>Compilation of Hadith in the time of Tabi‘een and Taba‘ Tabi‘een:</vt:lpstr>
      <vt:lpstr>Compilation of Hadith in the Third Century Hijri</vt:lpstr>
      <vt:lpstr>Three Periods in the Compilation of Hadith</vt:lpstr>
      <vt:lpstr>Classification of Hadith (w.r.t the number of narrators)</vt:lpstr>
      <vt:lpstr>Two types of Khabar Mutawatir</vt:lpstr>
      <vt:lpstr>Further Classification of Khabar Wahid</vt:lpstr>
      <vt:lpstr>Two Parts of Hadith</vt:lpstr>
      <vt:lpstr>Conditions for Khabar Wahid Ahadith</vt:lpstr>
      <vt:lpstr>Conditions for Khabar Wahid Ahadith</vt:lpstr>
      <vt:lpstr>Classification of Hadith (w.r.t the quality of the sanad and matan)</vt:lpstr>
      <vt:lpstr>Important Categories of Hadith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2017-01-30T20:30:11Z</dcterms:created>
  <dcterms:modified xsi:type="dcterms:W3CDTF">2021-04-15T10:07:40Z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