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2" r:id="rId17"/>
    <p:sldId id="271" r:id="rId18"/>
    <p:sldId id="273" r:id="rId19"/>
    <p:sldId id="274" r:id="rId20"/>
    <p:sldId id="275" r:id="rId21"/>
    <p:sldId id="276" r:id="rId22"/>
    <p:sldId id="277"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11/7/2023</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11/7/2023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11/7/2023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11/7/2023</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Sorting Algorithms </a:t>
            </a:r>
            <a:endParaRPr lang="en-US" dirty="0"/>
          </a:p>
        </p:txBody>
      </p:sp>
      <p:sp>
        <p:nvSpPr>
          <p:cNvPr id="3" name="Subtitle 2"/>
          <p:cNvSpPr>
            <a:spLocks noGrp="1"/>
          </p:cNvSpPr>
          <p:nvPr>
            <p:ph type="subTitle" idx="1"/>
          </p:nvPr>
        </p:nvSpPr>
        <p:spPr/>
        <p:txBody>
          <a:bodyPr/>
          <a:lstStyle/>
          <a:p>
            <a:r>
              <a:rPr lang="en-US" dirty="0" smtClean="0"/>
              <a:t>Lecture </a:t>
            </a:r>
            <a:r>
              <a:rPr lang="en-US" dirty="0" smtClean="0"/>
              <a:t>15</a:t>
            </a:r>
            <a:endParaRPr lang="en-US" dirty="0"/>
          </a:p>
        </p:txBody>
      </p:sp>
    </p:spTree>
    <p:extLst>
      <p:ext uri="{BB962C8B-B14F-4D97-AF65-F5344CB8AC3E}">
        <p14:creationId xmlns:p14="http://schemas.microsoft.com/office/powerpoint/2010/main" val="38905929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Bubble Sorting</a:t>
            </a:r>
            <a:endParaRPr lang="en-US" dirty="0"/>
          </a:p>
        </p:txBody>
      </p:sp>
      <p:sp>
        <p:nvSpPr>
          <p:cNvPr id="3" name="Content Placeholder 2"/>
          <p:cNvSpPr>
            <a:spLocks noGrp="1"/>
          </p:cNvSpPr>
          <p:nvPr>
            <p:ph idx="1"/>
          </p:nvPr>
        </p:nvSpPr>
        <p:spPr/>
        <p:txBody>
          <a:bodyPr/>
          <a:lstStyle/>
          <a:p>
            <a:r>
              <a:rPr lang="en-US" dirty="0"/>
              <a:t>Bubble sort is a simple sorting algorithm. This sorting algorithm is comparison-based algorithm in which each pair of adjacent elements is compared and the elements are swapped if they are not in </a:t>
            </a:r>
            <a:r>
              <a:rPr lang="en-US" dirty="0" smtClean="0"/>
              <a:t>order.</a:t>
            </a:r>
          </a:p>
          <a:p>
            <a:r>
              <a:rPr lang="en-US" dirty="0" smtClean="0"/>
              <a:t>This </a:t>
            </a:r>
            <a:r>
              <a:rPr lang="en-US" dirty="0"/>
              <a:t>algorithm is not suitable for large data sets as its average and worst case complexity are of Ο(</a:t>
            </a:r>
            <a:r>
              <a:rPr lang="en-US" dirty="0" err="1"/>
              <a:t>n</a:t>
            </a:r>
            <a:r>
              <a:rPr lang="en-US" baseline="30000" dirty="0" err="1"/>
              <a:t>2</a:t>
            </a:r>
            <a:r>
              <a:rPr lang="en-US" dirty="0"/>
              <a:t>) where </a:t>
            </a:r>
            <a:r>
              <a:rPr lang="en-US" b="1" dirty="0"/>
              <a:t>n</a:t>
            </a:r>
            <a:r>
              <a:rPr lang="en-US" dirty="0"/>
              <a:t> is the number of items.</a:t>
            </a:r>
          </a:p>
        </p:txBody>
      </p:sp>
    </p:spTree>
    <p:extLst>
      <p:ext uri="{BB962C8B-B14F-4D97-AF65-F5344CB8AC3E}">
        <p14:creationId xmlns:p14="http://schemas.microsoft.com/office/powerpoint/2010/main" val="9744698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How Bubble Sort Works?</a:t>
            </a:r>
            <a:br>
              <a:rPr lang="en-US" dirty="0"/>
            </a:br>
            <a:endParaRPr lang="en-US" dirty="0"/>
          </a:p>
        </p:txBody>
      </p:sp>
      <p:sp>
        <p:nvSpPr>
          <p:cNvPr id="3" name="Content Placeholder 2"/>
          <p:cNvSpPr>
            <a:spLocks noGrp="1"/>
          </p:cNvSpPr>
          <p:nvPr>
            <p:ph idx="1"/>
          </p:nvPr>
        </p:nvSpPr>
        <p:spPr/>
        <p:txBody>
          <a:bodyPr/>
          <a:lstStyle/>
          <a:p>
            <a:r>
              <a:rPr lang="en-US" dirty="0" smtClean="0"/>
              <a:t>We take an unsorted array for our example. Bubble sort takes Ο(</a:t>
            </a:r>
            <a:r>
              <a:rPr lang="en-US" dirty="0" err="1" smtClean="0"/>
              <a:t>n</a:t>
            </a:r>
            <a:r>
              <a:rPr lang="en-US" baseline="30000" dirty="0" err="1" smtClean="0"/>
              <a:t>2</a:t>
            </a:r>
            <a:r>
              <a:rPr lang="en-US" dirty="0" smtClean="0"/>
              <a:t>) time so we're keeping it short and precise.</a:t>
            </a:r>
            <a:r>
              <a:rPr lang="en-US" dirty="0"/>
              <a:t> </a:t>
            </a:r>
          </a:p>
        </p:txBody>
      </p:sp>
      <p:pic>
        <p:nvPicPr>
          <p:cNvPr id="5" name="Picture 4"/>
          <p:cNvPicPr>
            <a:picLocks noChangeAspect="1"/>
          </p:cNvPicPr>
          <p:nvPr/>
        </p:nvPicPr>
        <p:blipFill>
          <a:blip r:embed="rId2"/>
          <a:stretch>
            <a:fillRect/>
          </a:stretch>
        </p:blipFill>
        <p:spPr>
          <a:xfrm>
            <a:off x="4493623" y="3500119"/>
            <a:ext cx="3592285" cy="693057"/>
          </a:xfrm>
          <a:prstGeom prst="rect">
            <a:avLst/>
          </a:prstGeom>
        </p:spPr>
      </p:pic>
    </p:spTree>
    <p:extLst>
      <p:ext uri="{BB962C8B-B14F-4D97-AF65-F5344CB8AC3E}">
        <p14:creationId xmlns:p14="http://schemas.microsoft.com/office/powerpoint/2010/main" val="23060255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How Bubble Sort Works?</a:t>
            </a:r>
            <a:br>
              <a:rPr lang="en-US" dirty="0"/>
            </a:br>
            <a:endParaRPr lang="en-US" dirty="0"/>
          </a:p>
        </p:txBody>
      </p:sp>
      <p:sp>
        <p:nvSpPr>
          <p:cNvPr id="3" name="Content Placeholder 2"/>
          <p:cNvSpPr>
            <a:spLocks noGrp="1"/>
          </p:cNvSpPr>
          <p:nvPr>
            <p:ph idx="1"/>
          </p:nvPr>
        </p:nvSpPr>
        <p:spPr/>
        <p:txBody>
          <a:bodyPr/>
          <a:lstStyle/>
          <a:p>
            <a:r>
              <a:rPr lang="en-US" dirty="0"/>
              <a:t>Bubble sort starts with very first two elements, comparing them to check which one is greater.</a:t>
            </a:r>
          </a:p>
          <a:p>
            <a:endParaRPr lang="en-US" dirty="0"/>
          </a:p>
        </p:txBody>
      </p:sp>
      <p:pic>
        <p:nvPicPr>
          <p:cNvPr id="4" name="Picture 3"/>
          <p:cNvPicPr>
            <a:picLocks noChangeAspect="1"/>
          </p:cNvPicPr>
          <p:nvPr/>
        </p:nvPicPr>
        <p:blipFill>
          <a:blip r:embed="rId2"/>
          <a:stretch>
            <a:fillRect/>
          </a:stretch>
        </p:blipFill>
        <p:spPr>
          <a:xfrm>
            <a:off x="3560036" y="3452041"/>
            <a:ext cx="3898856" cy="976268"/>
          </a:xfrm>
          <a:prstGeom prst="rect">
            <a:avLst/>
          </a:prstGeom>
        </p:spPr>
      </p:pic>
    </p:spTree>
    <p:extLst>
      <p:ext uri="{BB962C8B-B14F-4D97-AF65-F5344CB8AC3E}">
        <p14:creationId xmlns:p14="http://schemas.microsoft.com/office/powerpoint/2010/main" val="20807976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How Bubble Sort Works?</a:t>
            </a:r>
            <a:br>
              <a:rPr lang="en-US" dirty="0"/>
            </a:br>
            <a:endParaRPr lang="en-US" dirty="0"/>
          </a:p>
        </p:txBody>
      </p:sp>
      <p:sp>
        <p:nvSpPr>
          <p:cNvPr id="3" name="Content Placeholder 2"/>
          <p:cNvSpPr>
            <a:spLocks noGrp="1"/>
          </p:cNvSpPr>
          <p:nvPr>
            <p:ph idx="1"/>
          </p:nvPr>
        </p:nvSpPr>
        <p:spPr/>
        <p:txBody>
          <a:bodyPr/>
          <a:lstStyle/>
          <a:p>
            <a:r>
              <a:rPr lang="en-US" dirty="0"/>
              <a:t>In this case, value 33 is greater than 14, so it is already in sorted locations. Next, we compare 33 with 27</a:t>
            </a:r>
            <a:r>
              <a:rPr lang="en-US" dirty="0" smtClean="0"/>
              <a:t>.</a:t>
            </a:r>
          </a:p>
          <a:p>
            <a:endParaRPr lang="en-US" dirty="0" smtClean="0"/>
          </a:p>
          <a:p>
            <a:endParaRPr lang="en-US" dirty="0"/>
          </a:p>
        </p:txBody>
      </p:sp>
      <p:pic>
        <p:nvPicPr>
          <p:cNvPr id="8" name="Picture 7"/>
          <p:cNvPicPr>
            <a:picLocks noChangeAspect="1"/>
          </p:cNvPicPr>
          <p:nvPr/>
        </p:nvPicPr>
        <p:blipFill>
          <a:blip r:embed="rId2"/>
          <a:stretch>
            <a:fillRect/>
          </a:stretch>
        </p:blipFill>
        <p:spPr>
          <a:xfrm>
            <a:off x="4140926" y="3651793"/>
            <a:ext cx="3910146" cy="1129214"/>
          </a:xfrm>
          <a:prstGeom prst="rect">
            <a:avLst/>
          </a:prstGeom>
        </p:spPr>
      </p:pic>
    </p:spTree>
    <p:extLst>
      <p:ext uri="{BB962C8B-B14F-4D97-AF65-F5344CB8AC3E}">
        <p14:creationId xmlns:p14="http://schemas.microsoft.com/office/powerpoint/2010/main" val="15708133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How Bubble Sort Works?</a:t>
            </a:r>
            <a:br>
              <a:rPr lang="en-US" dirty="0"/>
            </a:br>
            <a:endParaRPr lang="en-US" dirty="0"/>
          </a:p>
        </p:txBody>
      </p:sp>
      <p:sp>
        <p:nvSpPr>
          <p:cNvPr id="3" name="Content Placeholder 2"/>
          <p:cNvSpPr>
            <a:spLocks noGrp="1"/>
          </p:cNvSpPr>
          <p:nvPr>
            <p:ph idx="1"/>
          </p:nvPr>
        </p:nvSpPr>
        <p:spPr/>
        <p:txBody>
          <a:bodyPr/>
          <a:lstStyle/>
          <a:p>
            <a:r>
              <a:rPr lang="en-US" dirty="0"/>
              <a:t>We find that 27 is smaller than 33 and these two values must be swapped</a:t>
            </a:r>
            <a:r>
              <a:rPr lang="en-US" dirty="0" smtClean="0"/>
              <a:t>.</a:t>
            </a:r>
          </a:p>
          <a:p>
            <a:endParaRPr lang="en-US" dirty="0" smtClean="0"/>
          </a:p>
          <a:p>
            <a:endParaRPr lang="en-US" dirty="0"/>
          </a:p>
        </p:txBody>
      </p:sp>
      <p:pic>
        <p:nvPicPr>
          <p:cNvPr id="5" name="Picture 4"/>
          <p:cNvPicPr>
            <a:picLocks noChangeAspect="1"/>
          </p:cNvPicPr>
          <p:nvPr/>
        </p:nvPicPr>
        <p:blipFill>
          <a:blip r:embed="rId2"/>
          <a:stretch>
            <a:fillRect/>
          </a:stretch>
        </p:blipFill>
        <p:spPr>
          <a:xfrm>
            <a:off x="4167052" y="3692525"/>
            <a:ext cx="3696788" cy="1023166"/>
          </a:xfrm>
          <a:prstGeom prst="rect">
            <a:avLst/>
          </a:prstGeom>
        </p:spPr>
      </p:pic>
    </p:spTree>
    <p:extLst>
      <p:ext uri="{BB962C8B-B14F-4D97-AF65-F5344CB8AC3E}">
        <p14:creationId xmlns:p14="http://schemas.microsoft.com/office/powerpoint/2010/main" val="17951261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How Bubble Sort Works?</a:t>
            </a:r>
            <a:br>
              <a:rPr lang="en-US" dirty="0"/>
            </a:br>
            <a:endParaRPr lang="en-US" dirty="0"/>
          </a:p>
        </p:txBody>
      </p:sp>
      <p:sp>
        <p:nvSpPr>
          <p:cNvPr id="3" name="Content Placeholder 2"/>
          <p:cNvSpPr>
            <a:spLocks noGrp="1"/>
          </p:cNvSpPr>
          <p:nvPr>
            <p:ph idx="1"/>
          </p:nvPr>
        </p:nvSpPr>
        <p:spPr/>
        <p:txBody>
          <a:bodyPr/>
          <a:lstStyle/>
          <a:p>
            <a:r>
              <a:rPr lang="en-US" dirty="0"/>
              <a:t>The new array should look like </a:t>
            </a:r>
            <a:r>
              <a:rPr lang="en-US" dirty="0" smtClean="0"/>
              <a:t>this</a:t>
            </a:r>
          </a:p>
          <a:p>
            <a:endParaRPr lang="en-US" dirty="0"/>
          </a:p>
        </p:txBody>
      </p:sp>
      <p:pic>
        <p:nvPicPr>
          <p:cNvPr id="4" name="Picture 3"/>
          <p:cNvPicPr>
            <a:picLocks noChangeAspect="1"/>
          </p:cNvPicPr>
          <p:nvPr/>
        </p:nvPicPr>
        <p:blipFill>
          <a:blip r:embed="rId2"/>
          <a:stretch>
            <a:fillRect/>
          </a:stretch>
        </p:blipFill>
        <p:spPr>
          <a:xfrm>
            <a:off x="4167051" y="3495947"/>
            <a:ext cx="3683726" cy="853984"/>
          </a:xfrm>
          <a:prstGeom prst="rect">
            <a:avLst/>
          </a:prstGeom>
        </p:spPr>
      </p:pic>
    </p:spTree>
    <p:extLst>
      <p:ext uri="{BB962C8B-B14F-4D97-AF65-F5344CB8AC3E}">
        <p14:creationId xmlns:p14="http://schemas.microsoft.com/office/powerpoint/2010/main" val="7877247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How Bubble Sort Works?</a:t>
            </a:r>
            <a:br>
              <a:rPr lang="en-US" dirty="0"/>
            </a:br>
            <a:endParaRPr lang="en-US" dirty="0"/>
          </a:p>
        </p:txBody>
      </p:sp>
      <p:sp>
        <p:nvSpPr>
          <p:cNvPr id="3" name="Content Placeholder 2"/>
          <p:cNvSpPr>
            <a:spLocks noGrp="1"/>
          </p:cNvSpPr>
          <p:nvPr>
            <p:ph idx="1"/>
          </p:nvPr>
        </p:nvSpPr>
        <p:spPr/>
        <p:txBody>
          <a:bodyPr/>
          <a:lstStyle/>
          <a:p>
            <a:r>
              <a:rPr lang="en-US" dirty="0"/>
              <a:t>Next we compare 33 and 35. We find that both are in already sorted positions</a:t>
            </a:r>
            <a:r>
              <a:rPr lang="en-US" dirty="0" smtClean="0"/>
              <a:t>.</a:t>
            </a:r>
          </a:p>
          <a:p>
            <a:endParaRPr lang="en-US" dirty="0"/>
          </a:p>
        </p:txBody>
      </p:sp>
      <p:pic>
        <p:nvPicPr>
          <p:cNvPr id="6" name="Picture 5"/>
          <p:cNvPicPr>
            <a:picLocks noChangeAspect="1"/>
          </p:cNvPicPr>
          <p:nvPr/>
        </p:nvPicPr>
        <p:blipFill>
          <a:blip r:embed="rId2"/>
          <a:stretch>
            <a:fillRect/>
          </a:stretch>
        </p:blipFill>
        <p:spPr>
          <a:xfrm>
            <a:off x="4101737" y="3954462"/>
            <a:ext cx="3570514" cy="774292"/>
          </a:xfrm>
          <a:prstGeom prst="rect">
            <a:avLst/>
          </a:prstGeom>
        </p:spPr>
      </p:pic>
    </p:spTree>
    <p:extLst>
      <p:ext uri="{BB962C8B-B14F-4D97-AF65-F5344CB8AC3E}">
        <p14:creationId xmlns:p14="http://schemas.microsoft.com/office/powerpoint/2010/main" val="12931255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How Bubble Sort Works?</a:t>
            </a:r>
            <a:br>
              <a:rPr lang="en-US" dirty="0"/>
            </a:br>
            <a:endParaRPr lang="en-US" dirty="0"/>
          </a:p>
        </p:txBody>
      </p:sp>
      <p:sp>
        <p:nvSpPr>
          <p:cNvPr id="3" name="Content Placeholder 2"/>
          <p:cNvSpPr>
            <a:spLocks noGrp="1"/>
          </p:cNvSpPr>
          <p:nvPr>
            <p:ph idx="1"/>
          </p:nvPr>
        </p:nvSpPr>
        <p:spPr/>
        <p:txBody>
          <a:bodyPr/>
          <a:lstStyle/>
          <a:p>
            <a:r>
              <a:rPr lang="en-US" dirty="0"/>
              <a:t>Then we move to the next two values, 35 and 10</a:t>
            </a:r>
            <a:r>
              <a:rPr lang="en-US" dirty="0" smtClean="0"/>
              <a:t>.</a:t>
            </a:r>
          </a:p>
          <a:p>
            <a:endParaRPr lang="en-US" dirty="0"/>
          </a:p>
        </p:txBody>
      </p:sp>
      <p:pic>
        <p:nvPicPr>
          <p:cNvPr id="4" name="Picture 3"/>
          <p:cNvPicPr>
            <a:picLocks noChangeAspect="1"/>
          </p:cNvPicPr>
          <p:nvPr/>
        </p:nvPicPr>
        <p:blipFill>
          <a:blip r:embed="rId2"/>
          <a:stretch>
            <a:fillRect/>
          </a:stretch>
        </p:blipFill>
        <p:spPr>
          <a:xfrm>
            <a:off x="4219303" y="3567247"/>
            <a:ext cx="3048271" cy="808809"/>
          </a:xfrm>
          <a:prstGeom prst="rect">
            <a:avLst/>
          </a:prstGeom>
        </p:spPr>
      </p:pic>
    </p:spTree>
    <p:extLst>
      <p:ext uri="{BB962C8B-B14F-4D97-AF65-F5344CB8AC3E}">
        <p14:creationId xmlns:p14="http://schemas.microsoft.com/office/powerpoint/2010/main" val="25924826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How Bubble Sort Works?</a:t>
            </a:r>
            <a:br>
              <a:rPr lang="en-US" dirty="0"/>
            </a:br>
            <a:endParaRPr lang="en-US" dirty="0"/>
          </a:p>
        </p:txBody>
      </p:sp>
      <p:sp>
        <p:nvSpPr>
          <p:cNvPr id="3" name="Content Placeholder 2"/>
          <p:cNvSpPr>
            <a:spLocks noGrp="1"/>
          </p:cNvSpPr>
          <p:nvPr>
            <p:ph idx="1"/>
          </p:nvPr>
        </p:nvSpPr>
        <p:spPr/>
        <p:txBody>
          <a:bodyPr/>
          <a:lstStyle/>
          <a:p>
            <a:r>
              <a:rPr lang="en-US" dirty="0"/>
              <a:t>We know then that 10 is smaller 35. Hence they are not sorted</a:t>
            </a:r>
            <a:r>
              <a:rPr lang="en-US" dirty="0" smtClean="0"/>
              <a:t>.</a:t>
            </a:r>
          </a:p>
          <a:p>
            <a:endParaRPr lang="en-US" dirty="0"/>
          </a:p>
        </p:txBody>
      </p:sp>
      <p:pic>
        <p:nvPicPr>
          <p:cNvPr id="4" name="Picture 3"/>
          <p:cNvPicPr>
            <a:picLocks noChangeAspect="1"/>
          </p:cNvPicPr>
          <p:nvPr/>
        </p:nvPicPr>
        <p:blipFill>
          <a:blip r:embed="rId2"/>
          <a:stretch>
            <a:fillRect/>
          </a:stretch>
        </p:blipFill>
        <p:spPr>
          <a:xfrm>
            <a:off x="4245429" y="3644899"/>
            <a:ext cx="2893557" cy="822597"/>
          </a:xfrm>
          <a:prstGeom prst="rect">
            <a:avLst/>
          </a:prstGeom>
        </p:spPr>
      </p:pic>
    </p:spTree>
    <p:extLst>
      <p:ext uri="{BB962C8B-B14F-4D97-AF65-F5344CB8AC3E}">
        <p14:creationId xmlns:p14="http://schemas.microsoft.com/office/powerpoint/2010/main" val="27791465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How Bubble Sort Works?</a:t>
            </a:r>
            <a:br>
              <a:rPr lang="en-US" dirty="0"/>
            </a:br>
            <a:endParaRPr lang="en-US" dirty="0"/>
          </a:p>
        </p:txBody>
      </p:sp>
      <p:sp>
        <p:nvSpPr>
          <p:cNvPr id="3" name="Content Placeholder 2"/>
          <p:cNvSpPr>
            <a:spLocks noGrp="1"/>
          </p:cNvSpPr>
          <p:nvPr>
            <p:ph idx="1"/>
          </p:nvPr>
        </p:nvSpPr>
        <p:spPr/>
        <p:txBody>
          <a:bodyPr/>
          <a:lstStyle/>
          <a:p>
            <a:r>
              <a:rPr lang="en-US" dirty="0"/>
              <a:t>We swap these values. We find that we have reached the end of the array. After one iteration, the array should look like this </a:t>
            </a:r>
            <a:r>
              <a:rPr lang="en-US" dirty="0" smtClean="0"/>
              <a:t>−</a:t>
            </a:r>
          </a:p>
          <a:p>
            <a:endParaRPr lang="en-US" dirty="0"/>
          </a:p>
        </p:txBody>
      </p:sp>
      <p:pic>
        <p:nvPicPr>
          <p:cNvPr id="4" name="Picture 3"/>
          <p:cNvPicPr>
            <a:picLocks noChangeAspect="1"/>
          </p:cNvPicPr>
          <p:nvPr/>
        </p:nvPicPr>
        <p:blipFill>
          <a:blip r:embed="rId2"/>
          <a:stretch>
            <a:fillRect/>
          </a:stretch>
        </p:blipFill>
        <p:spPr>
          <a:xfrm>
            <a:off x="3814355" y="3892549"/>
            <a:ext cx="4088674" cy="914581"/>
          </a:xfrm>
          <a:prstGeom prst="rect">
            <a:avLst/>
          </a:prstGeom>
        </p:spPr>
      </p:pic>
    </p:spTree>
    <p:extLst>
      <p:ext uri="{BB962C8B-B14F-4D97-AF65-F5344CB8AC3E}">
        <p14:creationId xmlns:p14="http://schemas.microsoft.com/office/powerpoint/2010/main" val="34054314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a:t>
            </a:r>
            <a:endParaRPr lang="en-US" dirty="0"/>
          </a:p>
        </p:txBody>
      </p:sp>
      <p:sp>
        <p:nvSpPr>
          <p:cNvPr id="3" name="Content Placeholder 2"/>
          <p:cNvSpPr>
            <a:spLocks noGrp="1"/>
          </p:cNvSpPr>
          <p:nvPr>
            <p:ph idx="1"/>
          </p:nvPr>
        </p:nvSpPr>
        <p:spPr/>
        <p:txBody>
          <a:bodyPr/>
          <a:lstStyle/>
          <a:p>
            <a:r>
              <a:rPr lang="en-US" dirty="0"/>
              <a:t>Sorting refers to arranging data in a particular format. Sorting algorithm specifies the way to arrange data in a particular order. Most common orders are in numerical or lexicographical order.</a:t>
            </a:r>
          </a:p>
          <a:p>
            <a:r>
              <a:rPr lang="en-US" dirty="0"/>
              <a:t>The importance of sorting lies in the fact that data searching can be optimized to a very high level, if data is stored in a sorted manner. Sorting is also used to represent data in more readable formats. Following are some of the examples of sorting in real-life </a:t>
            </a:r>
            <a:r>
              <a:rPr lang="en-US" dirty="0" smtClean="0"/>
              <a:t>scenarios</a:t>
            </a:r>
            <a:endParaRPr lang="en-US" dirty="0"/>
          </a:p>
          <a:p>
            <a:endParaRPr lang="en-US" dirty="0"/>
          </a:p>
        </p:txBody>
      </p:sp>
    </p:spTree>
    <p:extLst>
      <p:ext uri="{BB962C8B-B14F-4D97-AF65-F5344CB8AC3E}">
        <p14:creationId xmlns:p14="http://schemas.microsoft.com/office/powerpoint/2010/main" val="1659587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How Bubble Sort Works?</a:t>
            </a:r>
            <a:br>
              <a:rPr lang="en-US" dirty="0"/>
            </a:br>
            <a:endParaRPr lang="en-US" dirty="0"/>
          </a:p>
        </p:txBody>
      </p:sp>
      <p:sp>
        <p:nvSpPr>
          <p:cNvPr id="3" name="Content Placeholder 2"/>
          <p:cNvSpPr>
            <a:spLocks noGrp="1"/>
          </p:cNvSpPr>
          <p:nvPr>
            <p:ph idx="1"/>
          </p:nvPr>
        </p:nvSpPr>
        <p:spPr/>
        <p:txBody>
          <a:bodyPr/>
          <a:lstStyle/>
          <a:p>
            <a:r>
              <a:rPr lang="en-US" dirty="0"/>
              <a:t>To be precise, we are now showing how an array should look like after each iteration. After the second iteration, it should look like </a:t>
            </a:r>
            <a:r>
              <a:rPr lang="en-US" dirty="0" smtClean="0"/>
              <a:t>this.</a:t>
            </a:r>
          </a:p>
          <a:p>
            <a:endParaRPr lang="en-US" dirty="0"/>
          </a:p>
        </p:txBody>
      </p:sp>
      <p:pic>
        <p:nvPicPr>
          <p:cNvPr id="4" name="Picture 3"/>
          <p:cNvPicPr>
            <a:picLocks noChangeAspect="1"/>
          </p:cNvPicPr>
          <p:nvPr/>
        </p:nvPicPr>
        <p:blipFill>
          <a:blip r:embed="rId2"/>
          <a:stretch>
            <a:fillRect/>
          </a:stretch>
        </p:blipFill>
        <p:spPr>
          <a:xfrm>
            <a:off x="3592286" y="3749041"/>
            <a:ext cx="4145278" cy="1136468"/>
          </a:xfrm>
          <a:prstGeom prst="rect">
            <a:avLst/>
          </a:prstGeom>
        </p:spPr>
      </p:pic>
    </p:spTree>
    <p:extLst>
      <p:ext uri="{BB962C8B-B14F-4D97-AF65-F5344CB8AC3E}">
        <p14:creationId xmlns:p14="http://schemas.microsoft.com/office/powerpoint/2010/main" val="18414905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How Bubble Sort Works?</a:t>
            </a:r>
            <a:br>
              <a:rPr lang="en-US" dirty="0"/>
            </a:br>
            <a:endParaRPr lang="en-US" dirty="0"/>
          </a:p>
        </p:txBody>
      </p:sp>
      <p:sp>
        <p:nvSpPr>
          <p:cNvPr id="3" name="Content Placeholder 2"/>
          <p:cNvSpPr>
            <a:spLocks noGrp="1"/>
          </p:cNvSpPr>
          <p:nvPr>
            <p:ph idx="1"/>
          </p:nvPr>
        </p:nvSpPr>
        <p:spPr/>
        <p:txBody>
          <a:bodyPr/>
          <a:lstStyle/>
          <a:p>
            <a:r>
              <a:rPr lang="en-US" dirty="0"/>
              <a:t>And when there's no swap required, bubble sorts learns that an array is completely sorted</a:t>
            </a:r>
            <a:r>
              <a:rPr lang="en-US" dirty="0" smtClean="0"/>
              <a:t>.</a:t>
            </a:r>
          </a:p>
          <a:p>
            <a:endParaRPr lang="en-US" dirty="0"/>
          </a:p>
        </p:txBody>
      </p:sp>
      <p:pic>
        <p:nvPicPr>
          <p:cNvPr id="4" name="Picture 3"/>
          <p:cNvPicPr>
            <a:picLocks noChangeAspect="1"/>
          </p:cNvPicPr>
          <p:nvPr/>
        </p:nvPicPr>
        <p:blipFill>
          <a:blip r:embed="rId2"/>
          <a:stretch>
            <a:fillRect/>
          </a:stretch>
        </p:blipFill>
        <p:spPr>
          <a:xfrm>
            <a:off x="3657600" y="3968749"/>
            <a:ext cx="4506685" cy="864507"/>
          </a:xfrm>
          <a:prstGeom prst="rect">
            <a:avLst/>
          </a:prstGeom>
        </p:spPr>
      </p:pic>
    </p:spTree>
    <p:extLst>
      <p:ext uri="{BB962C8B-B14F-4D97-AF65-F5344CB8AC3E}">
        <p14:creationId xmlns:p14="http://schemas.microsoft.com/office/powerpoint/2010/main" val="35898615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a:t>
            </a:r>
            <a:endParaRPr lang="en-US" dirty="0"/>
          </a:p>
        </p:txBody>
      </p:sp>
      <p:sp>
        <p:nvSpPr>
          <p:cNvPr id="3" name="Content Placeholder 2"/>
          <p:cNvSpPr>
            <a:spLocks noGrp="1"/>
          </p:cNvSpPr>
          <p:nvPr>
            <p:ph idx="1"/>
          </p:nvPr>
        </p:nvSpPr>
        <p:spPr/>
        <p:txBody>
          <a:bodyPr>
            <a:normAutofit fontScale="55000" lnSpcReduction="20000"/>
          </a:bodyPr>
          <a:lstStyle/>
          <a:p>
            <a:r>
              <a:rPr lang="en-US" dirty="0"/>
              <a:t>begin </a:t>
            </a:r>
            <a:r>
              <a:rPr lang="en-US" dirty="0" err="1"/>
              <a:t>BubbleSort</a:t>
            </a:r>
            <a:r>
              <a:rPr lang="en-US" dirty="0"/>
              <a:t>(list)</a:t>
            </a:r>
          </a:p>
          <a:p>
            <a:endParaRPr lang="en-US" dirty="0"/>
          </a:p>
          <a:p>
            <a:r>
              <a:rPr lang="en-US" dirty="0"/>
              <a:t>   for all elements of list</a:t>
            </a:r>
          </a:p>
          <a:p>
            <a:r>
              <a:rPr lang="en-US" dirty="0"/>
              <a:t>      if list[</a:t>
            </a:r>
            <a:r>
              <a:rPr lang="en-US" dirty="0" err="1"/>
              <a:t>i</a:t>
            </a:r>
            <a:r>
              <a:rPr lang="en-US" dirty="0"/>
              <a:t>] &gt; list[</a:t>
            </a:r>
            <a:r>
              <a:rPr lang="en-US" dirty="0" err="1"/>
              <a:t>i+1</a:t>
            </a:r>
            <a:r>
              <a:rPr lang="en-US" dirty="0"/>
              <a:t>]</a:t>
            </a:r>
          </a:p>
          <a:p>
            <a:r>
              <a:rPr lang="en-US" dirty="0"/>
              <a:t>         swap(list[</a:t>
            </a:r>
            <a:r>
              <a:rPr lang="en-US" dirty="0" err="1"/>
              <a:t>i</a:t>
            </a:r>
            <a:r>
              <a:rPr lang="en-US" dirty="0"/>
              <a:t>], list[</a:t>
            </a:r>
            <a:r>
              <a:rPr lang="en-US" dirty="0" err="1"/>
              <a:t>i+1</a:t>
            </a:r>
            <a:r>
              <a:rPr lang="en-US" dirty="0"/>
              <a:t>])</a:t>
            </a:r>
          </a:p>
          <a:p>
            <a:r>
              <a:rPr lang="en-US" dirty="0"/>
              <a:t>      end if</a:t>
            </a:r>
          </a:p>
          <a:p>
            <a:r>
              <a:rPr lang="en-US" dirty="0"/>
              <a:t>   end for</a:t>
            </a:r>
          </a:p>
          <a:p>
            <a:r>
              <a:rPr lang="en-US" dirty="0"/>
              <a:t>   </a:t>
            </a:r>
          </a:p>
          <a:p>
            <a:r>
              <a:rPr lang="en-US" dirty="0"/>
              <a:t>   return list</a:t>
            </a:r>
          </a:p>
          <a:p>
            <a:r>
              <a:rPr lang="en-US" dirty="0"/>
              <a:t>   </a:t>
            </a:r>
          </a:p>
          <a:p>
            <a:r>
              <a:rPr lang="en-US" dirty="0"/>
              <a:t>end </a:t>
            </a:r>
            <a:r>
              <a:rPr lang="en-US" dirty="0" err="1"/>
              <a:t>BubbleSort</a:t>
            </a:r>
            <a:endParaRPr lang="en-US" dirty="0"/>
          </a:p>
        </p:txBody>
      </p:sp>
    </p:spTree>
    <p:extLst>
      <p:ext uri="{BB962C8B-B14F-4D97-AF65-F5344CB8AC3E}">
        <p14:creationId xmlns:p14="http://schemas.microsoft.com/office/powerpoint/2010/main" val="42457234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a:t>
            </a:r>
            <a:endParaRPr lang="en-US" dirty="0"/>
          </a:p>
        </p:txBody>
      </p:sp>
      <p:sp>
        <p:nvSpPr>
          <p:cNvPr id="3" name="Content Placeholder 2"/>
          <p:cNvSpPr>
            <a:spLocks noGrp="1"/>
          </p:cNvSpPr>
          <p:nvPr>
            <p:ph idx="1"/>
          </p:nvPr>
        </p:nvSpPr>
        <p:spPr/>
        <p:txBody>
          <a:bodyPr/>
          <a:lstStyle/>
          <a:p>
            <a:r>
              <a:rPr lang="en-US" b="1" dirty="0"/>
              <a:t>Telephone Directory</a:t>
            </a:r>
            <a:r>
              <a:rPr lang="en-US" dirty="0"/>
              <a:t> − The telephone directory stores the telephone numbers of people sorted by their names, so that the names can be searched easily.</a:t>
            </a:r>
          </a:p>
          <a:p>
            <a:r>
              <a:rPr lang="en-US" b="1" dirty="0"/>
              <a:t>Dictionary</a:t>
            </a:r>
            <a:r>
              <a:rPr lang="en-US" dirty="0"/>
              <a:t> − The dictionary stores words in an alphabetical order so that searching of any word becomes easy.</a:t>
            </a:r>
          </a:p>
          <a:p>
            <a:endParaRPr lang="en-US" dirty="0"/>
          </a:p>
        </p:txBody>
      </p:sp>
    </p:spTree>
    <p:extLst>
      <p:ext uri="{BB962C8B-B14F-4D97-AF65-F5344CB8AC3E}">
        <p14:creationId xmlns:p14="http://schemas.microsoft.com/office/powerpoint/2010/main" val="5726822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In-place Sorting and Not-in-place Sorting</a:t>
            </a:r>
            <a:br>
              <a:rPr lang="en-US" dirty="0"/>
            </a:br>
            <a:endParaRPr lang="en-US" dirty="0"/>
          </a:p>
        </p:txBody>
      </p:sp>
      <p:sp>
        <p:nvSpPr>
          <p:cNvPr id="3" name="Content Placeholder 2"/>
          <p:cNvSpPr>
            <a:spLocks noGrp="1"/>
          </p:cNvSpPr>
          <p:nvPr>
            <p:ph idx="1"/>
          </p:nvPr>
        </p:nvSpPr>
        <p:spPr/>
        <p:txBody>
          <a:bodyPr>
            <a:normAutofit lnSpcReduction="10000"/>
          </a:bodyPr>
          <a:lstStyle/>
          <a:p>
            <a:r>
              <a:rPr lang="en-US" dirty="0"/>
              <a:t>Sorting algorithms may require some extra space for comparison and temporary storage of few data elements. These algorithms do not require any extra space and sorting is said to happen in-place, or for example, within the array itself. This is called </a:t>
            </a:r>
            <a:r>
              <a:rPr lang="en-US" b="1" dirty="0"/>
              <a:t>in-place sorting</a:t>
            </a:r>
            <a:r>
              <a:rPr lang="en-US" dirty="0"/>
              <a:t>. Bubble sort is an example of in-place sorting.</a:t>
            </a:r>
          </a:p>
          <a:p>
            <a:r>
              <a:rPr lang="en-US" dirty="0"/>
              <a:t>However, in some sorting algorithms, the program requires space which is more than or equal to the elements being sorted. Sorting which uses equal or more space is called </a:t>
            </a:r>
            <a:r>
              <a:rPr lang="en-US" b="1" dirty="0"/>
              <a:t>not-in-place sorting</a:t>
            </a:r>
            <a:r>
              <a:rPr lang="en-US" dirty="0"/>
              <a:t>. Merge-sort is an example of not-in-place sorting.</a:t>
            </a:r>
          </a:p>
          <a:p>
            <a:endParaRPr lang="en-US" dirty="0"/>
          </a:p>
        </p:txBody>
      </p:sp>
    </p:spTree>
    <p:extLst>
      <p:ext uri="{BB962C8B-B14F-4D97-AF65-F5344CB8AC3E}">
        <p14:creationId xmlns:p14="http://schemas.microsoft.com/office/powerpoint/2010/main" val="2708349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Stable </a:t>
            </a:r>
            <a:r>
              <a:rPr lang="en-US" dirty="0" smtClean="0"/>
              <a:t>Sorting</a:t>
            </a:r>
            <a:r>
              <a:rPr lang="en-US" dirty="0"/>
              <a:t/>
            </a:r>
            <a:br>
              <a:rPr lang="en-US" dirty="0"/>
            </a:br>
            <a:endParaRPr lang="en-US" dirty="0"/>
          </a:p>
        </p:txBody>
      </p:sp>
      <p:sp>
        <p:nvSpPr>
          <p:cNvPr id="3" name="Content Placeholder 2"/>
          <p:cNvSpPr>
            <a:spLocks noGrp="1"/>
          </p:cNvSpPr>
          <p:nvPr>
            <p:ph idx="1"/>
          </p:nvPr>
        </p:nvSpPr>
        <p:spPr/>
        <p:txBody>
          <a:bodyPr/>
          <a:lstStyle/>
          <a:p>
            <a:r>
              <a:rPr lang="en-US" dirty="0"/>
              <a:t>If a sorting algorithm, after sorting the contents, does not change the sequence of similar content in which they appear, it is called </a:t>
            </a:r>
            <a:r>
              <a:rPr lang="en-US" b="1" dirty="0"/>
              <a:t>stable sorting</a:t>
            </a:r>
            <a:r>
              <a:rPr lang="en-US" dirty="0" smtClean="0"/>
              <a:t>.</a:t>
            </a:r>
          </a:p>
          <a:p>
            <a:endParaRPr lang="en-US" dirty="0"/>
          </a:p>
        </p:txBody>
      </p:sp>
      <p:pic>
        <p:nvPicPr>
          <p:cNvPr id="4" name="Picture 3"/>
          <p:cNvPicPr>
            <a:picLocks noChangeAspect="1"/>
          </p:cNvPicPr>
          <p:nvPr/>
        </p:nvPicPr>
        <p:blipFill>
          <a:blip r:embed="rId2"/>
          <a:stretch>
            <a:fillRect/>
          </a:stretch>
        </p:blipFill>
        <p:spPr>
          <a:xfrm>
            <a:off x="3239589" y="3657600"/>
            <a:ext cx="5425440" cy="2076994"/>
          </a:xfrm>
          <a:prstGeom prst="rect">
            <a:avLst/>
          </a:prstGeom>
        </p:spPr>
      </p:pic>
    </p:spTree>
    <p:extLst>
      <p:ext uri="{BB962C8B-B14F-4D97-AF65-F5344CB8AC3E}">
        <p14:creationId xmlns:p14="http://schemas.microsoft.com/office/powerpoint/2010/main" val="35406484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 Stable Sorting</a:t>
            </a:r>
            <a:endParaRPr lang="en-US" dirty="0"/>
          </a:p>
        </p:txBody>
      </p:sp>
      <p:sp>
        <p:nvSpPr>
          <p:cNvPr id="3" name="Content Placeholder 2"/>
          <p:cNvSpPr>
            <a:spLocks noGrp="1"/>
          </p:cNvSpPr>
          <p:nvPr>
            <p:ph idx="1"/>
          </p:nvPr>
        </p:nvSpPr>
        <p:spPr/>
        <p:txBody>
          <a:bodyPr/>
          <a:lstStyle/>
          <a:p>
            <a:r>
              <a:rPr lang="en-US" dirty="0"/>
              <a:t>If a sorting algorithm, after sorting the contents, changes the sequence of similar content in which they appear, it is called </a:t>
            </a:r>
            <a:r>
              <a:rPr lang="en-US" b="1" dirty="0"/>
              <a:t>unstable sorting</a:t>
            </a:r>
            <a:r>
              <a:rPr lang="en-US" dirty="0"/>
              <a:t>.</a:t>
            </a:r>
          </a:p>
          <a:p>
            <a:r>
              <a:rPr lang="en-US" dirty="0" smtClean="0"/>
              <a:t>Stability </a:t>
            </a:r>
            <a:r>
              <a:rPr lang="en-US" dirty="0"/>
              <a:t>of an algorithm matters when we wish to maintain the sequence of original </a:t>
            </a:r>
            <a:r>
              <a:rPr lang="en-US" dirty="0" smtClean="0"/>
              <a:t>elements</a:t>
            </a:r>
            <a:r>
              <a:rPr lang="en-US" dirty="0"/>
              <a:t>, like in a tuple for example</a:t>
            </a:r>
            <a:r>
              <a:rPr lang="en-US" dirty="0" smtClean="0"/>
              <a:t>.</a:t>
            </a:r>
          </a:p>
          <a:p>
            <a:endParaRPr lang="en-US" dirty="0"/>
          </a:p>
        </p:txBody>
      </p:sp>
      <p:pic>
        <p:nvPicPr>
          <p:cNvPr id="4" name="Picture 3"/>
          <p:cNvPicPr>
            <a:picLocks noChangeAspect="1"/>
          </p:cNvPicPr>
          <p:nvPr/>
        </p:nvPicPr>
        <p:blipFill>
          <a:blip r:embed="rId2"/>
          <a:stretch>
            <a:fillRect/>
          </a:stretch>
        </p:blipFill>
        <p:spPr>
          <a:xfrm>
            <a:off x="3148150" y="4317578"/>
            <a:ext cx="5895698" cy="1466850"/>
          </a:xfrm>
          <a:prstGeom prst="rect">
            <a:avLst/>
          </a:prstGeom>
        </p:spPr>
      </p:pic>
    </p:spTree>
    <p:extLst>
      <p:ext uri="{BB962C8B-B14F-4D97-AF65-F5344CB8AC3E}">
        <p14:creationId xmlns:p14="http://schemas.microsoft.com/office/powerpoint/2010/main" val="15340883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Important Terms</a:t>
            </a:r>
          </a:p>
        </p:txBody>
      </p:sp>
      <p:sp>
        <p:nvSpPr>
          <p:cNvPr id="3" name="Content Placeholder 2"/>
          <p:cNvSpPr>
            <a:spLocks noGrp="1"/>
          </p:cNvSpPr>
          <p:nvPr>
            <p:ph idx="1"/>
          </p:nvPr>
        </p:nvSpPr>
        <p:spPr/>
        <p:txBody>
          <a:bodyPr>
            <a:normAutofit lnSpcReduction="10000"/>
          </a:bodyPr>
          <a:lstStyle/>
          <a:p>
            <a:r>
              <a:rPr lang="en-US" b="1" dirty="0"/>
              <a:t>Increasing Order</a:t>
            </a:r>
          </a:p>
          <a:p>
            <a:r>
              <a:rPr lang="en-US" dirty="0"/>
              <a:t>A sequence of values is said to be in </a:t>
            </a:r>
            <a:r>
              <a:rPr lang="en-US" b="1" dirty="0"/>
              <a:t>increasing order</a:t>
            </a:r>
            <a:r>
              <a:rPr lang="en-US" dirty="0"/>
              <a:t>, if the successive element is greater than the previous one. For example, 1, 3, 4, 6, 8, 9 are in increasing order, as every next element is greater than the previous element</a:t>
            </a:r>
          </a:p>
          <a:p>
            <a:r>
              <a:rPr lang="en-US" b="1" dirty="0"/>
              <a:t>Decreasing Order</a:t>
            </a:r>
          </a:p>
          <a:p>
            <a:r>
              <a:rPr lang="en-US" dirty="0"/>
              <a:t>A sequence of values is said to be in </a:t>
            </a:r>
            <a:r>
              <a:rPr lang="en-US" b="1" dirty="0"/>
              <a:t>decreasing order</a:t>
            </a:r>
            <a:r>
              <a:rPr lang="en-US" dirty="0"/>
              <a:t>, if the successive element is less than the current one. For example, 9, 8, 6, 4, 3, 1 are in decreasing order, as every next element is less than the previous element.</a:t>
            </a:r>
          </a:p>
          <a:p>
            <a:endParaRPr lang="en-US" dirty="0"/>
          </a:p>
        </p:txBody>
      </p:sp>
    </p:spTree>
    <p:extLst>
      <p:ext uri="{BB962C8B-B14F-4D97-AF65-F5344CB8AC3E}">
        <p14:creationId xmlns:p14="http://schemas.microsoft.com/office/powerpoint/2010/main" val="40815151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Important Terms</a:t>
            </a:r>
          </a:p>
        </p:txBody>
      </p:sp>
      <p:sp>
        <p:nvSpPr>
          <p:cNvPr id="3" name="Content Placeholder 2"/>
          <p:cNvSpPr>
            <a:spLocks noGrp="1"/>
          </p:cNvSpPr>
          <p:nvPr>
            <p:ph idx="1"/>
          </p:nvPr>
        </p:nvSpPr>
        <p:spPr/>
        <p:txBody>
          <a:bodyPr/>
          <a:lstStyle/>
          <a:p>
            <a:r>
              <a:rPr lang="en-US" b="1" dirty="0"/>
              <a:t>Non-Increasing Order</a:t>
            </a:r>
          </a:p>
          <a:p>
            <a:r>
              <a:rPr lang="en-US" dirty="0"/>
              <a:t>A sequence of values is said to be in </a:t>
            </a:r>
            <a:r>
              <a:rPr lang="en-US" b="1" dirty="0"/>
              <a:t>non-increasing order</a:t>
            </a:r>
            <a:r>
              <a:rPr lang="en-US" dirty="0"/>
              <a:t>, if the successive element is less than or equal to its previous element in the sequence. This order occurs when the sequence contains duplicate values. For example, 9, 8, 6, 3, 3, 1 are in non-increasing order, as every next element is less than or equal to (in case of 3) but not greater than any previous element.</a:t>
            </a:r>
          </a:p>
          <a:p>
            <a:endParaRPr lang="en-US" dirty="0"/>
          </a:p>
        </p:txBody>
      </p:sp>
    </p:spTree>
    <p:extLst>
      <p:ext uri="{BB962C8B-B14F-4D97-AF65-F5344CB8AC3E}">
        <p14:creationId xmlns:p14="http://schemas.microsoft.com/office/powerpoint/2010/main" val="11237615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Important Terms</a:t>
            </a:r>
          </a:p>
        </p:txBody>
      </p:sp>
      <p:sp>
        <p:nvSpPr>
          <p:cNvPr id="3" name="Content Placeholder 2"/>
          <p:cNvSpPr>
            <a:spLocks noGrp="1"/>
          </p:cNvSpPr>
          <p:nvPr>
            <p:ph idx="1"/>
          </p:nvPr>
        </p:nvSpPr>
        <p:spPr/>
        <p:txBody>
          <a:bodyPr/>
          <a:lstStyle/>
          <a:p>
            <a:r>
              <a:rPr lang="en-US" b="1" dirty="0"/>
              <a:t>Non-Decreasing Order</a:t>
            </a:r>
          </a:p>
          <a:p>
            <a:r>
              <a:rPr lang="en-US" dirty="0"/>
              <a:t>A sequence of values is said to be in </a:t>
            </a:r>
            <a:r>
              <a:rPr lang="en-US" b="1" dirty="0"/>
              <a:t>non-decreasing order</a:t>
            </a:r>
            <a:r>
              <a:rPr lang="en-US" dirty="0"/>
              <a:t>, if the successive element is greater than or equal to its previous element in the sequence. This order occurs when the sequence contains duplicate values. For example, 1, 3, 3, 6, 8, 9 are in non-decreasing order, as every next element is greater than or equal to (in case of 3) but not less than the previous one.</a:t>
            </a:r>
          </a:p>
          <a:p>
            <a:endParaRPr lang="en-US" dirty="0"/>
          </a:p>
        </p:txBody>
      </p:sp>
    </p:spTree>
    <p:extLst>
      <p:ext uri="{BB962C8B-B14F-4D97-AF65-F5344CB8AC3E}">
        <p14:creationId xmlns:p14="http://schemas.microsoft.com/office/powerpoint/2010/main" val="1207003376"/>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40</TotalTime>
  <Words>595</Words>
  <Application>Microsoft Office PowerPoint</Application>
  <PresentationFormat>Widescreen</PresentationFormat>
  <Paragraphs>64</Paragraphs>
  <Slides>22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22</vt:i4>
      </vt:variant>
    </vt:vector>
  </HeadingPairs>
  <TitlesOfParts>
    <vt:vector size="25" baseType="lpstr">
      <vt:lpstr>Arial</vt:lpstr>
      <vt:lpstr>Garamond</vt:lpstr>
      <vt:lpstr>Organic</vt:lpstr>
      <vt:lpstr>Sorting Algorithms </vt:lpstr>
      <vt:lpstr>Definition</vt:lpstr>
      <vt:lpstr>Definition</vt:lpstr>
      <vt:lpstr>In-place Sorting and Not-in-place Sorting </vt:lpstr>
      <vt:lpstr>Stable Sorting </vt:lpstr>
      <vt:lpstr>Not Stable Sorting</vt:lpstr>
      <vt:lpstr>Important Terms</vt:lpstr>
      <vt:lpstr>Important Terms</vt:lpstr>
      <vt:lpstr>Important Terms</vt:lpstr>
      <vt:lpstr>Bubble Sorting</vt:lpstr>
      <vt:lpstr>How Bubble Sort Works? </vt:lpstr>
      <vt:lpstr>How Bubble Sort Works? </vt:lpstr>
      <vt:lpstr>How Bubble Sort Works? </vt:lpstr>
      <vt:lpstr>How Bubble Sort Works? </vt:lpstr>
      <vt:lpstr>How Bubble Sort Works? </vt:lpstr>
      <vt:lpstr>How Bubble Sort Works? </vt:lpstr>
      <vt:lpstr>How Bubble Sort Works? </vt:lpstr>
      <vt:lpstr>How Bubble Sort Works? </vt:lpstr>
      <vt:lpstr>How Bubble Sort Works? </vt:lpstr>
      <vt:lpstr>How Bubble Sort Works? </vt:lpstr>
      <vt:lpstr>How Bubble Sort Works? </vt:lpstr>
      <vt:lpstr>Algorithm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Sorting Algorithms</dc:title>
  <dc:creator>Syed Atir Raza</dc:creator>
  <cp:lastModifiedBy>Syed Atir Raza</cp:lastModifiedBy>
  <cp:revision>3</cp:revision>
  <dcterms:created xsi:type="dcterms:W3CDTF">2022-11-15T04:36:29Z</dcterms:created>
  <dcterms:modified xsi:type="dcterms:W3CDTF">2023-11-07T05:56:21Z</dcterms:modified>
</cp:coreProperties>
</file>