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Heap </a:t>
            </a:r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A tree based data structure having the following properties:</a:t>
            </a:r>
          </a:p>
          <a:p>
            <a:r>
              <a:rPr lang="en-US" dirty="0" smtClean="0"/>
              <a:t>It is essentially an almost a complete binary tree.</a:t>
            </a:r>
          </a:p>
          <a:p>
            <a:r>
              <a:rPr lang="en-US" dirty="0" smtClean="0"/>
              <a:t>Satisfy the heap property.</a:t>
            </a:r>
          </a:p>
          <a:p>
            <a:r>
              <a:rPr lang="en-US" dirty="0" smtClean="0"/>
              <a:t>The value of each node N is greater than or equal to the value of each of the children of N called “max heap”(parent node value will greater or equal to child).</a:t>
            </a:r>
          </a:p>
          <a:p>
            <a:r>
              <a:rPr lang="en-US" dirty="0" smtClean="0"/>
              <a:t>The value of the child node will can be greater or equal to the parent node this is called “min heap”.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2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Max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7806" y="2508069"/>
            <a:ext cx="801188" cy="441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61410" y="3212861"/>
            <a:ext cx="633549" cy="440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26121" y="3354473"/>
            <a:ext cx="711914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600945" y="4231301"/>
            <a:ext cx="587829" cy="482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70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51512" y="4218593"/>
            <a:ext cx="606931" cy="482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80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543800" y="4231301"/>
            <a:ext cx="724405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93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511835" y="4231301"/>
            <a:ext cx="659674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94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3"/>
            <a:endCxn id="5" idx="7"/>
          </p:cNvCxnSpPr>
          <p:nvPr/>
        </p:nvCxnSpPr>
        <p:spPr>
          <a:xfrm flipH="1">
            <a:off x="5302178" y="2885203"/>
            <a:ext cx="662959" cy="392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3"/>
            <a:endCxn id="10" idx="7"/>
          </p:cNvCxnSpPr>
          <p:nvPr/>
        </p:nvCxnSpPr>
        <p:spPr>
          <a:xfrm flipH="1">
            <a:off x="4469560" y="3589064"/>
            <a:ext cx="384631" cy="700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5" idx="5"/>
            <a:endCxn id="8" idx="2"/>
          </p:cNvCxnSpPr>
          <p:nvPr/>
        </p:nvCxnSpPr>
        <p:spPr>
          <a:xfrm>
            <a:off x="5302178" y="3589064"/>
            <a:ext cx="298767" cy="88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</p:cNvCxnSpPr>
          <p:nvPr/>
        </p:nvCxnSpPr>
        <p:spPr>
          <a:xfrm>
            <a:off x="6531663" y="2885203"/>
            <a:ext cx="639846" cy="548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4" idx="7"/>
          </p:cNvCxnSpPr>
          <p:nvPr/>
        </p:nvCxnSpPr>
        <p:spPr>
          <a:xfrm flipH="1">
            <a:off x="7074902" y="3837799"/>
            <a:ext cx="307176" cy="464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5"/>
            <a:endCxn id="11" idx="0"/>
          </p:cNvCxnSpPr>
          <p:nvPr/>
        </p:nvCxnSpPr>
        <p:spPr>
          <a:xfrm>
            <a:off x="7633778" y="3767018"/>
            <a:ext cx="272225" cy="464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Min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 heap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604447" y="2808130"/>
            <a:ext cx="801188" cy="4418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578530" y="3591684"/>
            <a:ext cx="633549" cy="44074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43241" y="3733296"/>
            <a:ext cx="711914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418065" y="4610124"/>
            <a:ext cx="587829" cy="482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68632" y="4597416"/>
            <a:ext cx="606931" cy="48211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360920" y="4610124"/>
            <a:ext cx="724405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28955" y="4610124"/>
            <a:ext cx="659674" cy="483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cxnSp>
        <p:nvCxnSpPr>
          <p:cNvPr id="11" name="Straight Connector 10"/>
          <p:cNvCxnSpPr>
            <a:stCxn id="4" idx="3"/>
            <a:endCxn id="5" idx="7"/>
          </p:cNvCxnSpPr>
          <p:nvPr/>
        </p:nvCxnSpPr>
        <p:spPr>
          <a:xfrm flipH="1">
            <a:off x="5119298" y="3185264"/>
            <a:ext cx="602480" cy="470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3"/>
            <a:endCxn id="8" idx="7"/>
          </p:cNvCxnSpPr>
          <p:nvPr/>
        </p:nvCxnSpPr>
        <p:spPr>
          <a:xfrm flipH="1">
            <a:off x="4286680" y="3967887"/>
            <a:ext cx="384631" cy="700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  <a:endCxn id="7" idx="2"/>
          </p:cNvCxnSpPr>
          <p:nvPr/>
        </p:nvCxnSpPr>
        <p:spPr>
          <a:xfrm>
            <a:off x="5119298" y="3967887"/>
            <a:ext cx="298767" cy="883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</p:cNvCxnSpPr>
          <p:nvPr/>
        </p:nvCxnSpPr>
        <p:spPr>
          <a:xfrm>
            <a:off x="6288304" y="3185264"/>
            <a:ext cx="639846" cy="548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" idx="4"/>
            <a:endCxn id="10" idx="7"/>
          </p:cNvCxnSpPr>
          <p:nvPr/>
        </p:nvCxnSpPr>
        <p:spPr>
          <a:xfrm flipH="1">
            <a:off x="6892022" y="4216622"/>
            <a:ext cx="307176" cy="464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5"/>
            <a:endCxn id="9" idx="0"/>
          </p:cNvCxnSpPr>
          <p:nvPr/>
        </p:nvCxnSpPr>
        <p:spPr>
          <a:xfrm>
            <a:off x="7450898" y="4145841"/>
            <a:ext cx="272225" cy="464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3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need to give only sequential representation in order to represent a heap in memory.</a:t>
            </a:r>
          </a:p>
          <a:p>
            <a:r>
              <a:rPr lang="en-US" dirty="0" smtClean="0"/>
              <a:t>So for this: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 = 1, left child = </a:t>
            </a:r>
            <a:r>
              <a:rPr lang="en-US" dirty="0" err="1" smtClean="0"/>
              <a:t>2k</a:t>
            </a:r>
            <a:r>
              <a:rPr lang="en-US" dirty="0" smtClean="0"/>
              <a:t> , right child = </a:t>
            </a:r>
            <a:r>
              <a:rPr lang="en-US" dirty="0" err="1" smtClean="0"/>
              <a:t>2k</a:t>
            </a:r>
            <a:r>
              <a:rPr lang="en-US" dirty="0" smtClean="0"/>
              <a:t> +1</a:t>
            </a:r>
          </a:p>
          <a:p>
            <a:r>
              <a:rPr lang="en-US" dirty="0" smtClean="0"/>
              <a:t>If you want to check the parent of the any node you can use integer division. Suppose we want to check parent of 70 then we’ll use k/2.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1594"/>
              </p:ext>
            </p:extLst>
          </p:nvPr>
        </p:nvGraphicFramePr>
        <p:xfrm>
          <a:off x="2259874" y="3994332"/>
          <a:ext cx="5016137" cy="444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591">
                  <a:extLst>
                    <a:ext uri="{9D8B030D-6E8A-4147-A177-3AD203B41FA5}">
                      <a16:colId xmlns:a16="http://schemas.microsoft.com/office/drawing/2014/main" val="3381678948"/>
                    </a:ext>
                  </a:extLst>
                </a:gridCol>
                <a:gridCol w="716591">
                  <a:extLst>
                    <a:ext uri="{9D8B030D-6E8A-4147-A177-3AD203B41FA5}">
                      <a16:colId xmlns:a16="http://schemas.microsoft.com/office/drawing/2014/main" val="4280173554"/>
                    </a:ext>
                  </a:extLst>
                </a:gridCol>
                <a:gridCol w="716591">
                  <a:extLst>
                    <a:ext uri="{9D8B030D-6E8A-4147-A177-3AD203B41FA5}">
                      <a16:colId xmlns:a16="http://schemas.microsoft.com/office/drawing/2014/main" val="1594232455"/>
                    </a:ext>
                  </a:extLst>
                </a:gridCol>
                <a:gridCol w="665794">
                  <a:extLst>
                    <a:ext uri="{9D8B030D-6E8A-4147-A177-3AD203B41FA5}">
                      <a16:colId xmlns:a16="http://schemas.microsoft.com/office/drawing/2014/main" val="3196970128"/>
                    </a:ext>
                  </a:extLst>
                </a:gridCol>
                <a:gridCol w="528525">
                  <a:extLst>
                    <a:ext uri="{9D8B030D-6E8A-4147-A177-3AD203B41FA5}">
                      <a16:colId xmlns:a16="http://schemas.microsoft.com/office/drawing/2014/main" val="2560892673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881248739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4233084650"/>
                    </a:ext>
                  </a:extLst>
                </a:gridCol>
              </a:tblGrid>
              <a:tr h="444136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54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9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of Heap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err="1"/>
              <a:t>Heapify</a:t>
            </a:r>
            <a:r>
              <a:rPr lang="en-US" b="1" dirty="0"/>
              <a:t>:</a:t>
            </a:r>
            <a:r>
              <a:rPr lang="en-US" dirty="0"/>
              <a:t> a process of creating a heap from an array.</a:t>
            </a:r>
          </a:p>
          <a:p>
            <a:pPr fontAlgn="base"/>
            <a:r>
              <a:rPr lang="en-US" b="1" dirty="0"/>
              <a:t>Insertion:</a:t>
            </a:r>
            <a:r>
              <a:rPr lang="en-US" dirty="0"/>
              <a:t> process to insert an element in existing heap time complexity O(log N).</a:t>
            </a:r>
          </a:p>
          <a:p>
            <a:pPr fontAlgn="base"/>
            <a:r>
              <a:rPr lang="en-US" b="1" dirty="0"/>
              <a:t>Deletion:</a:t>
            </a:r>
            <a:r>
              <a:rPr lang="en-US" dirty="0"/>
              <a:t> deleting the top element of the heap or the highest priority element, and then organizing the heap and returning the element with time complexity O(log N).</a:t>
            </a:r>
          </a:p>
          <a:p>
            <a:pPr fontAlgn="base"/>
            <a:r>
              <a:rPr lang="en-US" b="1" dirty="0"/>
              <a:t>Peek:</a:t>
            </a:r>
            <a:r>
              <a:rPr lang="en-US" dirty="0"/>
              <a:t> to check or find the most prior element in the heap, (max or min element for max and min heap).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for priority queues, ensuring constant-time access to the highest-priority element.</a:t>
            </a:r>
          </a:p>
          <a:p>
            <a:r>
              <a:rPr lang="en-US" dirty="0"/>
              <a:t>Memory-efficient as heaps are implemented as contiguous arrays, enhancing cache performance.</a:t>
            </a:r>
          </a:p>
          <a:p>
            <a:r>
              <a:rPr lang="en-US" dirty="0"/>
              <a:t>Heap sort operates in-place with O(n log n) time complexity, suitable for large dataset sorting.</a:t>
            </a:r>
          </a:p>
          <a:p>
            <a:r>
              <a:rPr lang="en-US" dirty="0"/>
              <a:t>Well-suited for dynamic memory allocation, commonly used in operating system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4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248</TotalTime>
  <Words>204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Heap Data Structure</vt:lpstr>
      <vt:lpstr>Definition</vt:lpstr>
      <vt:lpstr>Example Max Heap</vt:lpstr>
      <vt:lpstr>Example Min Heap</vt:lpstr>
      <vt:lpstr>Memory representation</vt:lpstr>
      <vt:lpstr>Operations of Heap</vt:lpstr>
      <vt:lpstr>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</dc:title>
  <dc:creator>Syed Atir Raza</dc:creator>
  <cp:lastModifiedBy>Syed Atir Raza</cp:lastModifiedBy>
  <cp:revision>15</cp:revision>
  <dcterms:created xsi:type="dcterms:W3CDTF">2023-01-01T08:57:51Z</dcterms:created>
  <dcterms:modified xsi:type="dcterms:W3CDTF">2023-12-04T08:54:43Z</dcterms:modified>
</cp:coreProperties>
</file>