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AVL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AVL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AVL</a:t>
            </a:r>
            <a:r>
              <a:rPr lang="en-US" dirty="0"/>
              <a:t> trees find </a:t>
            </a:r>
            <a:r>
              <a:rPr lang="en-US" dirty="0" smtClean="0"/>
              <a:t>applications in:</a:t>
            </a:r>
          </a:p>
          <a:p>
            <a:r>
              <a:rPr lang="en-US" dirty="0" smtClean="0"/>
              <a:t> </a:t>
            </a:r>
            <a:r>
              <a:rPr lang="en-US" dirty="0"/>
              <a:t>indexing large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in-memory collections</a:t>
            </a:r>
          </a:p>
          <a:p>
            <a:r>
              <a:rPr lang="en-US" dirty="0" smtClean="0"/>
              <a:t>optimized </a:t>
            </a:r>
            <a:r>
              <a:rPr lang="en-US" dirty="0"/>
              <a:t>search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corporate systems </a:t>
            </a:r>
            <a:r>
              <a:rPr lang="en-US" dirty="0"/>
              <a:t>and storyline </a:t>
            </a:r>
            <a:r>
              <a:rPr lang="en-US" dirty="0" smtClean="0"/>
              <a:t>games.</a:t>
            </a:r>
          </a:p>
          <a:p>
            <a:r>
              <a:rPr lang="en-US" dirty="0" smtClean="0"/>
              <a:t>They </a:t>
            </a:r>
            <a:r>
              <a:rPr lang="en-US" dirty="0"/>
              <a:t>strike a balance between maintaining balance and efficient operations. </a:t>
            </a:r>
          </a:p>
        </p:txBody>
      </p:sp>
    </p:spTree>
    <p:extLst>
      <p:ext uri="{BB962C8B-B14F-4D97-AF65-F5344CB8AC3E}">
        <p14:creationId xmlns:p14="http://schemas.microsoft.com/office/powerpoint/2010/main" val="337733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664" y="2598704"/>
            <a:ext cx="4689566" cy="34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783" y="2585522"/>
            <a:ext cx="4850674" cy="32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AVL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AVL</a:t>
            </a:r>
            <a:r>
              <a:rPr lang="en-US" dirty="0"/>
              <a:t> tree is a self-balancing binary search tree named after its inventors Adelson-</a:t>
            </a:r>
            <a:r>
              <a:rPr lang="en-US" dirty="0" err="1"/>
              <a:t>Velsky</a:t>
            </a:r>
            <a:r>
              <a:rPr lang="en-US" dirty="0"/>
              <a:t> and </a:t>
            </a:r>
            <a:r>
              <a:rPr lang="en-US" dirty="0" smtClean="0"/>
              <a:t>Landis.</a:t>
            </a:r>
          </a:p>
          <a:p>
            <a:r>
              <a:rPr lang="en-US" dirty="0" smtClean="0"/>
              <a:t>In </a:t>
            </a:r>
            <a:r>
              <a:rPr lang="en-US" dirty="0"/>
              <a:t>an </a:t>
            </a:r>
            <a:r>
              <a:rPr lang="en-US" dirty="0" err="1"/>
              <a:t>AVL</a:t>
            </a:r>
            <a:r>
              <a:rPr lang="en-US" dirty="0"/>
              <a:t> tree, the heights of the two child subtrees of any node differ by at most one, ensuring that the tree remains </a:t>
            </a:r>
            <a:r>
              <a:rPr lang="en-US" dirty="0" smtClean="0"/>
              <a:t>balanced.</a:t>
            </a:r>
          </a:p>
          <a:p>
            <a:r>
              <a:rPr lang="en-US" dirty="0" smtClean="0"/>
              <a:t>This </a:t>
            </a:r>
            <a:r>
              <a:rPr lang="en-US" dirty="0"/>
              <a:t>balancing property helps in maintaining efficient search and insertion operations, ensuring that the tree's height remains logarithmic.</a:t>
            </a:r>
          </a:p>
        </p:txBody>
      </p:sp>
    </p:spTree>
    <p:extLst>
      <p:ext uri="{BB962C8B-B14F-4D97-AF65-F5344CB8AC3E}">
        <p14:creationId xmlns:p14="http://schemas.microsoft.com/office/powerpoint/2010/main" val="37930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 of </a:t>
            </a:r>
            <a:r>
              <a:rPr lang="en-US" dirty="0" err="1"/>
              <a:t>AVL</a:t>
            </a:r>
            <a:r>
              <a:rPr lang="en-US" dirty="0"/>
              <a:t>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Search Tree (BST):</a:t>
            </a:r>
            <a:r>
              <a:rPr lang="en-US" dirty="0"/>
              <a:t> Like regular binary search trees, </a:t>
            </a:r>
            <a:r>
              <a:rPr lang="en-US" dirty="0" err="1"/>
              <a:t>AVL</a:t>
            </a:r>
            <a:r>
              <a:rPr lang="en-US" dirty="0"/>
              <a:t> trees follow the BST property where each node has at most two child nodes, and the left child is less than the parent, while the right child is greater.</a:t>
            </a:r>
          </a:p>
          <a:p>
            <a:r>
              <a:rPr lang="en-US" b="1" dirty="0"/>
              <a:t>Balancing Factor:</a:t>
            </a:r>
            <a:r>
              <a:rPr lang="en-US" dirty="0"/>
              <a:t> The balancing factor of a node in an </a:t>
            </a:r>
            <a:r>
              <a:rPr lang="en-US" dirty="0" err="1"/>
              <a:t>AVL</a:t>
            </a:r>
            <a:r>
              <a:rPr lang="en-US" dirty="0"/>
              <a:t> tree is the difference between the heights of its left and right subtrees. The balancing factor must be -1, 0, or 1 for every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 of </a:t>
            </a:r>
            <a:r>
              <a:rPr lang="en-US" dirty="0" err="1"/>
              <a:t>AVL</a:t>
            </a:r>
            <a:r>
              <a:rPr lang="en-US" dirty="0"/>
              <a:t>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Balancing Operations:</a:t>
            </a:r>
            <a:r>
              <a:rPr lang="en-US" dirty="0"/>
              <a:t> When an insertion or deletion operation disturbs the balance of the tree, rotations (single or double) are performed to restore balance. These rotations maintain the </a:t>
            </a:r>
            <a:r>
              <a:rPr lang="en-US" dirty="0" err="1"/>
              <a:t>AVL</a:t>
            </a:r>
            <a:r>
              <a:rPr lang="en-US" dirty="0"/>
              <a:t> tree properties.</a:t>
            </a:r>
          </a:p>
          <a:p>
            <a:r>
              <a:rPr lang="en-US" b="1" dirty="0"/>
              <a:t>Logarithmic Height:</a:t>
            </a:r>
            <a:r>
              <a:rPr lang="en-US" dirty="0"/>
              <a:t> Due to the balancing factor restrictions, the height of the </a:t>
            </a:r>
            <a:r>
              <a:rPr lang="en-US" dirty="0" err="1"/>
              <a:t>AVL</a:t>
            </a:r>
            <a:r>
              <a:rPr lang="en-US" dirty="0"/>
              <a:t> tree remains logarithmic (O(log n)), ensuring efficient search and insertion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very simple way, the importance of </a:t>
            </a:r>
            <a:r>
              <a:rPr lang="en-US" dirty="0" err="1"/>
              <a:t>AVL</a:t>
            </a:r>
            <a:r>
              <a:rPr lang="en-US" dirty="0"/>
              <a:t> trees lies in their ability to keep things balanced. Imagine a phone book where names are arranged </a:t>
            </a:r>
            <a:r>
              <a:rPr lang="en-US" dirty="0" smtClean="0"/>
              <a:t>alphabetically.</a:t>
            </a:r>
          </a:p>
          <a:p>
            <a:r>
              <a:rPr lang="en-US" dirty="0" smtClean="0"/>
              <a:t>An </a:t>
            </a:r>
            <a:r>
              <a:rPr lang="en-US" dirty="0" err="1"/>
              <a:t>AVL</a:t>
            </a:r>
            <a:r>
              <a:rPr lang="en-US" dirty="0"/>
              <a:t> tree is like organizing the names so that finding a name is quick and easy, ensuring the pages don't get too lopsided or unbalanced. This balance helps maintain efficient searching, making </a:t>
            </a:r>
            <a:r>
              <a:rPr lang="en-US" dirty="0" err="1"/>
              <a:t>AVL</a:t>
            </a:r>
            <a:r>
              <a:rPr lang="en-US" dirty="0"/>
              <a:t> trees valuable in applications where you want to quickly find or insert data</a:t>
            </a:r>
          </a:p>
        </p:txBody>
      </p:sp>
    </p:spTree>
    <p:extLst>
      <p:ext uri="{BB962C8B-B14F-4D97-AF65-F5344CB8AC3E}">
        <p14:creationId xmlns:p14="http://schemas.microsoft.com/office/powerpoint/2010/main" val="953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of </a:t>
            </a:r>
            <a:r>
              <a:rPr lang="en-US" dirty="0" err="1" smtClean="0"/>
              <a:t>AVL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Insertion</a:t>
            </a:r>
            <a:r>
              <a:rPr lang="en-US" dirty="0"/>
              <a:t>: When adding a node, the tree may rotate in one of four ways to maintain </a:t>
            </a:r>
            <a:r>
              <a:rPr lang="en-US" dirty="0" smtClean="0"/>
              <a:t>balance:</a:t>
            </a:r>
          </a:p>
          <a:p>
            <a:r>
              <a:rPr lang="en-US" b="1" dirty="0"/>
              <a:t>Left Rotation</a:t>
            </a:r>
            <a:r>
              <a:rPr lang="en-US" dirty="0"/>
              <a:t>: If a node is added into the right subtree of the right subtree, a single left rotation is performed.</a:t>
            </a:r>
          </a:p>
          <a:p>
            <a:r>
              <a:rPr lang="en-US" b="1" dirty="0"/>
              <a:t>Right Rotation</a:t>
            </a:r>
            <a:r>
              <a:rPr lang="en-US" dirty="0"/>
              <a:t>: If a node is added to the left subtree of the left subtree, a single right rotation is done.</a:t>
            </a:r>
          </a:p>
          <a:p>
            <a:r>
              <a:rPr lang="en-US" b="1" dirty="0"/>
              <a:t>Left-Right Rotation</a:t>
            </a:r>
            <a:r>
              <a:rPr lang="en-US" dirty="0"/>
              <a:t>: A combination of left and right rotations.</a:t>
            </a:r>
          </a:p>
          <a:p>
            <a:r>
              <a:rPr lang="en-US" b="1" dirty="0"/>
              <a:t>Right-Left Rotation</a:t>
            </a:r>
            <a:r>
              <a:rPr lang="en-US" dirty="0"/>
              <a:t>: A combination of right and left rotations.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</a:t>
            </a:r>
            <a:r>
              <a:rPr lang="en-US" dirty="0" err="1"/>
              <a:t>AVL</a:t>
            </a:r>
            <a:r>
              <a:rPr lang="en-US" dirty="0"/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Deletion</a:t>
            </a:r>
            <a:r>
              <a:rPr lang="en-US" dirty="0"/>
              <a:t>: </a:t>
            </a:r>
            <a:r>
              <a:rPr lang="en-US" dirty="0" smtClean="0"/>
              <a:t>Deleting a node.</a:t>
            </a:r>
            <a:endParaRPr lang="en-US" dirty="0"/>
          </a:p>
          <a:p>
            <a:r>
              <a:rPr lang="en-US" b="1" dirty="0"/>
              <a:t>Searching</a:t>
            </a:r>
            <a:r>
              <a:rPr lang="en-US" dirty="0"/>
              <a:t>: </a:t>
            </a:r>
            <a:r>
              <a:rPr lang="en-US" dirty="0" smtClean="0"/>
              <a:t>Searching a </a:t>
            </a:r>
            <a:r>
              <a:rPr lang="en-US" smtClean="0"/>
              <a:t>specifi</a:t>
            </a:r>
            <a:r>
              <a:rPr lang="en-US" smtClean="0"/>
              <a:t>c node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Self-balancing: </a:t>
            </a:r>
            <a:r>
              <a:rPr lang="en-US" dirty="0" err="1"/>
              <a:t>AVL</a:t>
            </a:r>
            <a:r>
              <a:rPr lang="en-US" dirty="0"/>
              <a:t> trees automatically maintain balance.</a:t>
            </a:r>
          </a:p>
          <a:p>
            <a:r>
              <a:rPr lang="en-US" dirty="0"/>
              <a:t>Not skewed: Unlike some other trees, </a:t>
            </a:r>
            <a:r>
              <a:rPr lang="en-US" dirty="0" err="1"/>
              <a:t>AVL</a:t>
            </a:r>
            <a:r>
              <a:rPr lang="en-US" dirty="0"/>
              <a:t> trees avoid extreme height differences.</a:t>
            </a:r>
          </a:p>
          <a:p>
            <a:r>
              <a:rPr lang="en-US" dirty="0"/>
              <a:t>Faster lookups: Better searching time complexity compared to binary trees.</a:t>
            </a:r>
          </a:p>
          <a:p>
            <a:r>
              <a:rPr lang="en-US" dirty="0"/>
              <a:t>Height constraint: The height cannot exceed log(N), where N is the total number of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4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complexity.</a:t>
            </a:r>
          </a:p>
          <a:p>
            <a:r>
              <a:rPr lang="en-US" dirty="0"/>
              <a:t>Higher constant factors for some operations.</a:t>
            </a:r>
          </a:p>
          <a:p>
            <a:r>
              <a:rPr lang="en-US" dirty="0"/>
              <a:t>Less commonly used compared to Red-Black trees.</a:t>
            </a:r>
          </a:p>
          <a:p>
            <a:r>
              <a:rPr lang="en-US" dirty="0"/>
              <a:t>More rotations during insertion and removal due to strict balance.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26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547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AVL Tree</vt:lpstr>
      <vt:lpstr>AVL Tree</vt:lpstr>
      <vt:lpstr>Key properties of AVL trees</vt:lpstr>
      <vt:lpstr>Key properties of AVL trees</vt:lpstr>
      <vt:lpstr>Importance</vt:lpstr>
      <vt:lpstr>Operations of AVL tree</vt:lpstr>
      <vt:lpstr>Operations of AVL tree</vt:lpstr>
      <vt:lpstr>Advantages</vt:lpstr>
      <vt:lpstr>Disadvantages</vt:lpstr>
      <vt:lpstr>Applications of AVL trees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Syed Atir Raza</dc:creator>
  <cp:lastModifiedBy>Syed Atir Raza</cp:lastModifiedBy>
  <cp:revision>3</cp:revision>
  <dcterms:created xsi:type="dcterms:W3CDTF">2023-12-02T11:03:31Z</dcterms:created>
  <dcterms:modified xsi:type="dcterms:W3CDTF">2023-12-05T09:20:24Z</dcterms:modified>
</cp:coreProperties>
</file>