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C7A32-4FF0-49A3-96CA-76DEED0D5F53}"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1ECB5-D5ED-4713-B608-AB97419B5ADB}" type="slidenum">
              <a:rPr lang="en-US" smtClean="0"/>
              <a:t>‹#›</a:t>
            </a:fld>
            <a:endParaRPr lang="en-US"/>
          </a:p>
        </p:txBody>
      </p:sp>
    </p:spTree>
    <p:extLst>
      <p:ext uri="{BB962C8B-B14F-4D97-AF65-F5344CB8AC3E}">
        <p14:creationId xmlns:p14="http://schemas.microsoft.com/office/powerpoint/2010/main" val="205637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thi</a:t>
            </a:r>
            <a:r>
              <a:rPr lang="en-US" baseline="0" dirty="0" smtClean="0"/>
              <a:t>s example we can see that the graph has vertices as V(0,1,2,3,4) and the edges have E(0,1),(0,4),(1,2),(1,3),(2,3),(3,4)(1,4)</a:t>
            </a:r>
            <a:endParaRPr lang="en-US" dirty="0"/>
          </a:p>
        </p:txBody>
      </p:sp>
      <p:sp>
        <p:nvSpPr>
          <p:cNvPr id="4" name="Slide Number Placeholder 3"/>
          <p:cNvSpPr>
            <a:spLocks noGrp="1"/>
          </p:cNvSpPr>
          <p:nvPr>
            <p:ph type="sldNum" sz="quarter" idx="10"/>
          </p:nvPr>
        </p:nvSpPr>
        <p:spPr/>
        <p:txBody>
          <a:bodyPr/>
          <a:lstStyle/>
          <a:p>
            <a:fld id="{9061ECB5-D5ED-4713-B608-AB97419B5ADB}" type="slidenum">
              <a:rPr lang="en-US" smtClean="0"/>
              <a:t>3</a:t>
            </a:fld>
            <a:endParaRPr lang="en-US"/>
          </a:p>
        </p:txBody>
      </p:sp>
    </p:spTree>
    <p:extLst>
      <p:ext uri="{BB962C8B-B14F-4D97-AF65-F5344CB8AC3E}">
        <p14:creationId xmlns:p14="http://schemas.microsoft.com/office/powerpoint/2010/main" val="4127745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Data Structure</a:t>
            </a:r>
            <a:endParaRPr lang="en-US" dirty="0"/>
          </a:p>
        </p:txBody>
      </p:sp>
      <p:sp>
        <p:nvSpPr>
          <p:cNvPr id="3" name="Subtitle 2"/>
          <p:cNvSpPr>
            <a:spLocks noGrp="1"/>
          </p:cNvSpPr>
          <p:nvPr>
            <p:ph type="subTitle" idx="1"/>
          </p:nvPr>
        </p:nvSpPr>
        <p:spPr/>
        <p:txBody>
          <a:bodyPr/>
          <a:lstStyle/>
          <a:p>
            <a:r>
              <a:rPr lang="en-US" dirty="0" smtClean="0"/>
              <a:t>Lecture important</a:t>
            </a:r>
            <a:endParaRPr lang="en-US" dirty="0"/>
          </a:p>
        </p:txBody>
      </p:sp>
    </p:spTree>
    <p:extLst>
      <p:ext uri="{BB962C8B-B14F-4D97-AF65-F5344CB8AC3E}">
        <p14:creationId xmlns:p14="http://schemas.microsoft.com/office/powerpoint/2010/main" val="1969603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of the graph</a:t>
            </a:r>
            <a:endParaRPr lang="en-US" dirty="0"/>
          </a:p>
        </p:txBody>
      </p:sp>
      <p:sp>
        <p:nvSpPr>
          <p:cNvPr id="3" name="Content Placeholder 2"/>
          <p:cNvSpPr>
            <a:spLocks noGrp="1"/>
          </p:cNvSpPr>
          <p:nvPr>
            <p:ph idx="1"/>
          </p:nvPr>
        </p:nvSpPr>
        <p:spPr/>
        <p:txBody>
          <a:bodyPr/>
          <a:lstStyle/>
          <a:p>
            <a:r>
              <a:rPr lang="en-US" dirty="0" smtClean="0"/>
              <a:t>There are two methods to represent a graph is:</a:t>
            </a:r>
          </a:p>
          <a:p>
            <a:r>
              <a:rPr lang="en-US" dirty="0" smtClean="0"/>
              <a:t>1- Adjacency Matrix(matrix concept 2-D array)(Sequential representation)</a:t>
            </a:r>
          </a:p>
          <a:p>
            <a:r>
              <a:rPr lang="en-US" dirty="0" smtClean="0"/>
              <a:t>2- </a:t>
            </a:r>
            <a:r>
              <a:rPr lang="en-US" dirty="0"/>
              <a:t>Adjacency </a:t>
            </a:r>
            <a:r>
              <a:rPr lang="en-US" dirty="0" smtClean="0"/>
              <a:t>List(Linked list concept)(Linked representation)</a:t>
            </a:r>
            <a:endParaRPr lang="en-US" dirty="0"/>
          </a:p>
          <a:p>
            <a:r>
              <a:rPr lang="en-US" dirty="0" smtClean="0"/>
              <a:t>.</a:t>
            </a:r>
          </a:p>
          <a:p>
            <a:endParaRPr lang="en-US" dirty="0"/>
          </a:p>
        </p:txBody>
      </p:sp>
    </p:spTree>
    <p:extLst>
      <p:ext uri="{BB962C8B-B14F-4D97-AF65-F5344CB8AC3E}">
        <p14:creationId xmlns:p14="http://schemas.microsoft.com/office/powerpoint/2010/main" val="137574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representation</a:t>
            </a:r>
            <a:endParaRPr lang="en-US" dirty="0"/>
          </a:p>
        </p:txBody>
      </p:sp>
      <p:sp>
        <p:nvSpPr>
          <p:cNvPr id="3" name="Content Placeholder 2"/>
          <p:cNvSpPr>
            <a:spLocks noGrp="1"/>
          </p:cNvSpPr>
          <p:nvPr>
            <p:ph idx="1"/>
          </p:nvPr>
        </p:nvSpPr>
        <p:spPr/>
        <p:txBody>
          <a:bodyPr/>
          <a:lstStyle/>
          <a:p>
            <a:r>
              <a:rPr lang="en-US" dirty="0" smtClean="0"/>
              <a:t>Adjacency matrix:</a:t>
            </a:r>
          </a:p>
          <a:p>
            <a:r>
              <a:rPr lang="en-US" dirty="0" smtClean="0"/>
              <a:t>We can represent the graph G having n node with matrix A =(a </a:t>
            </a:r>
            <a:r>
              <a:rPr lang="en-US" dirty="0" err="1" smtClean="0"/>
              <a:t>ij</a:t>
            </a:r>
            <a:r>
              <a:rPr lang="en-US" dirty="0" smtClean="0"/>
              <a:t>)[n x n matrix]</a:t>
            </a:r>
          </a:p>
          <a:p>
            <a:r>
              <a:rPr lang="en-US" dirty="0" smtClean="0"/>
              <a:t>a(</a:t>
            </a:r>
            <a:r>
              <a:rPr lang="en-US" dirty="0" err="1" smtClean="0"/>
              <a:t>ij</a:t>
            </a:r>
            <a:r>
              <a:rPr lang="en-US" dirty="0" smtClean="0"/>
              <a:t>) ={1 if  </a:t>
            </a:r>
            <a:r>
              <a:rPr lang="en-US" dirty="0" err="1" smtClean="0"/>
              <a:t>ni</a:t>
            </a:r>
            <a:r>
              <a:rPr lang="en-US" dirty="0" smtClean="0"/>
              <a:t> is adjacent to </a:t>
            </a:r>
            <a:r>
              <a:rPr lang="en-US" dirty="0" err="1" smtClean="0"/>
              <a:t>nj</a:t>
            </a:r>
            <a:r>
              <a:rPr lang="en-US" dirty="0" smtClean="0"/>
              <a:t>, that is if there is an edge (</a:t>
            </a:r>
            <a:r>
              <a:rPr lang="en-US" dirty="0" err="1" smtClean="0"/>
              <a:t>ni</a:t>
            </a:r>
            <a:r>
              <a:rPr lang="en-US" dirty="0" smtClean="0"/>
              <a:t>, </a:t>
            </a:r>
            <a:r>
              <a:rPr lang="en-US" dirty="0" err="1" smtClean="0"/>
              <a:t>nj</a:t>
            </a:r>
            <a:r>
              <a:rPr lang="en-US" dirty="0" smtClean="0"/>
              <a:t>), otherwise 0}</a:t>
            </a:r>
          </a:p>
        </p:txBody>
      </p:sp>
    </p:spTree>
    <p:extLst>
      <p:ext uri="{BB962C8B-B14F-4D97-AF65-F5344CB8AC3E}">
        <p14:creationId xmlns:p14="http://schemas.microsoft.com/office/powerpoint/2010/main" val="286304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Adjacency </a:t>
            </a:r>
            <a:r>
              <a:rPr lang="en-US" dirty="0" smtClean="0"/>
              <a:t>matrix example</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3172692" y="2926192"/>
            <a:ext cx="5846616" cy="2580416"/>
          </a:xfrm>
          <a:prstGeom prst="rect">
            <a:avLst/>
          </a:prstGeom>
        </p:spPr>
      </p:pic>
    </p:spTree>
    <p:extLst>
      <p:ext uri="{BB962C8B-B14F-4D97-AF65-F5344CB8AC3E}">
        <p14:creationId xmlns:p14="http://schemas.microsoft.com/office/powerpoint/2010/main" val="69312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representation</a:t>
            </a:r>
            <a:endParaRPr lang="en-US" dirty="0"/>
          </a:p>
        </p:txBody>
      </p:sp>
      <p:sp>
        <p:nvSpPr>
          <p:cNvPr id="3" name="Content Placeholder 2"/>
          <p:cNvSpPr>
            <a:spLocks noGrp="1"/>
          </p:cNvSpPr>
          <p:nvPr>
            <p:ph idx="1"/>
          </p:nvPr>
        </p:nvSpPr>
        <p:spPr/>
        <p:txBody>
          <a:bodyPr/>
          <a:lstStyle/>
          <a:p>
            <a:r>
              <a:rPr lang="en-US" dirty="0" smtClean="0"/>
              <a:t>Adjacency List:</a:t>
            </a:r>
          </a:p>
          <a:p>
            <a:r>
              <a:rPr lang="en-US" dirty="0" smtClean="0"/>
              <a:t>It contains two lists</a:t>
            </a:r>
          </a:p>
          <a:p>
            <a:r>
              <a:rPr lang="en-US" dirty="0" smtClean="0"/>
              <a:t>Node list </a:t>
            </a:r>
            <a:r>
              <a:rPr lang="en-US" dirty="0" smtClean="0">
                <a:sym typeface="Wingdings" panose="05000000000000000000" pitchFamily="2" charset="2"/>
              </a:rPr>
              <a:t> </a:t>
            </a:r>
          </a:p>
          <a:p>
            <a:r>
              <a:rPr lang="en-US" dirty="0" smtClean="0">
                <a:sym typeface="Wingdings" panose="05000000000000000000" pitchFamily="2" charset="2"/>
              </a:rPr>
              <a:t>Edge List 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69540093"/>
              </p:ext>
            </p:extLst>
          </p:nvPr>
        </p:nvGraphicFramePr>
        <p:xfrm>
          <a:off x="4876799" y="3587557"/>
          <a:ext cx="4890657" cy="370840"/>
        </p:xfrm>
        <a:graphic>
          <a:graphicData uri="http://schemas.openxmlformats.org/drawingml/2006/table">
            <a:tbl>
              <a:tblPr firstRow="1" bandRow="1">
                <a:tableStyleId>{073A0DAA-6AF3-43AB-8588-CEC1D06C72B9}</a:tableStyleId>
              </a:tblPr>
              <a:tblGrid>
                <a:gridCol w="1630219">
                  <a:extLst>
                    <a:ext uri="{9D8B030D-6E8A-4147-A177-3AD203B41FA5}">
                      <a16:colId xmlns:a16="http://schemas.microsoft.com/office/drawing/2014/main" val="506232463"/>
                    </a:ext>
                  </a:extLst>
                </a:gridCol>
                <a:gridCol w="1630219">
                  <a:extLst>
                    <a:ext uri="{9D8B030D-6E8A-4147-A177-3AD203B41FA5}">
                      <a16:colId xmlns:a16="http://schemas.microsoft.com/office/drawing/2014/main" val="487005081"/>
                    </a:ext>
                  </a:extLst>
                </a:gridCol>
                <a:gridCol w="1630219">
                  <a:extLst>
                    <a:ext uri="{9D8B030D-6E8A-4147-A177-3AD203B41FA5}">
                      <a16:colId xmlns:a16="http://schemas.microsoft.com/office/drawing/2014/main" val="4110610041"/>
                    </a:ext>
                  </a:extLst>
                </a:gridCol>
              </a:tblGrid>
              <a:tr h="370840">
                <a:tc>
                  <a:txBody>
                    <a:bodyPr/>
                    <a:lstStyle/>
                    <a:p>
                      <a:r>
                        <a:rPr lang="en-US" dirty="0" smtClean="0"/>
                        <a:t>Node</a:t>
                      </a:r>
                      <a:endParaRPr lang="en-US" dirty="0"/>
                    </a:p>
                  </a:txBody>
                  <a:tcPr/>
                </a:tc>
                <a:tc>
                  <a:txBody>
                    <a:bodyPr/>
                    <a:lstStyle/>
                    <a:p>
                      <a:r>
                        <a:rPr lang="en-US" dirty="0" smtClean="0"/>
                        <a:t>Next</a:t>
                      </a:r>
                      <a:endParaRPr lang="en-US" dirty="0"/>
                    </a:p>
                  </a:txBody>
                  <a:tcPr/>
                </a:tc>
                <a:tc>
                  <a:txBody>
                    <a:bodyPr/>
                    <a:lstStyle/>
                    <a:p>
                      <a:r>
                        <a:rPr lang="en-US" dirty="0" err="1" smtClean="0"/>
                        <a:t>Adj</a:t>
                      </a:r>
                      <a:endParaRPr lang="en-US" dirty="0" smtClean="0"/>
                    </a:p>
                  </a:txBody>
                  <a:tcPr/>
                </a:tc>
                <a:extLst>
                  <a:ext uri="{0D108BD9-81ED-4DB2-BD59-A6C34878D82A}">
                    <a16:rowId xmlns:a16="http://schemas.microsoft.com/office/drawing/2014/main" val="249517736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50958874"/>
              </p:ext>
            </p:extLst>
          </p:nvPr>
        </p:nvGraphicFramePr>
        <p:xfrm>
          <a:off x="4876799" y="4216400"/>
          <a:ext cx="4849092" cy="640080"/>
        </p:xfrm>
        <a:graphic>
          <a:graphicData uri="http://schemas.openxmlformats.org/drawingml/2006/table">
            <a:tbl>
              <a:tblPr firstRow="1" bandRow="1">
                <a:tableStyleId>{073A0DAA-6AF3-43AB-8588-CEC1D06C72B9}</a:tableStyleId>
              </a:tblPr>
              <a:tblGrid>
                <a:gridCol w="1616364">
                  <a:extLst>
                    <a:ext uri="{9D8B030D-6E8A-4147-A177-3AD203B41FA5}">
                      <a16:colId xmlns:a16="http://schemas.microsoft.com/office/drawing/2014/main" val="1022733200"/>
                    </a:ext>
                  </a:extLst>
                </a:gridCol>
                <a:gridCol w="1616364">
                  <a:extLst>
                    <a:ext uri="{9D8B030D-6E8A-4147-A177-3AD203B41FA5}">
                      <a16:colId xmlns:a16="http://schemas.microsoft.com/office/drawing/2014/main" val="2570104554"/>
                    </a:ext>
                  </a:extLst>
                </a:gridCol>
                <a:gridCol w="1616364">
                  <a:extLst>
                    <a:ext uri="{9D8B030D-6E8A-4147-A177-3AD203B41FA5}">
                      <a16:colId xmlns:a16="http://schemas.microsoft.com/office/drawing/2014/main" val="869528065"/>
                    </a:ext>
                  </a:extLst>
                </a:gridCol>
              </a:tblGrid>
              <a:tr h="370840">
                <a:tc>
                  <a:txBody>
                    <a:bodyPr/>
                    <a:lstStyle/>
                    <a:p>
                      <a:r>
                        <a:rPr lang="en-US" dirty="0" smtClean="0"/>
                        <a:t>Destination(</a:t>
                      </a:r>
                      <a:r>
                        <a:rPr lang="en-US" dirty="0" err="1" smtClean="0"/>
                        <a:t>DEST</a:t>
                      </a:r>
                      <a:r>
                        <a:rPr lang="en-US" dirty="0" smtClean="0"/>
                        <a:t>)</a:t>
                      </a:r>
                      <a:endParaRPr lang="en-US" dirty="0"/>
                    </a:p>
                  </a:txBody>
                  <a:tcPr/>
                </a:tc>
                <a:tc>
                  <a:txBody>
                    <a:bodyPr/>
                    <a:lstStyle/>
                    <a:p>
                      <a:r>
                        <a:rPr lang="en-US" dirty="0" smtClean="0"/>
                        <a:t>Link</a:t>
                      </a:r>
                      <a:endParaRPr lang="en-US" dirty="0"/>
                    </a:p>
                  </a:txBody>
                  <a:tcPr/>
                </a:tc>
                <a:tc>
                  <a:txBody>
                    <a:bodyPr/>
                    <a:lstStyle/>
                    <a:p>
                      <a:endParaRPr lang="en-US" dirty="0"/>
                    </a:p>
                  </a:txBody>
                  <a:tcPr/>
                </a:tc>
                <a:extLst>
                  <a:ext uri="{0D108BD9-81ED-4DB2-BD59-A6C34878D82A}">
                    <a16:rowId xmlns:a16="http://schemas.microsoft.com/office/drawing/2014/main" val="1433312985"/>
                  </a:ext>
                </a:extLst>
              </a:tr>
            </a:tbl>
          </a:graphicData>
        </a:graphic>
      </p:graphicFrame>
    </p:spTree>
    <p:extLst>
      <p:ext uri="{BB962C8B-B14F-4D97-AF65-F5344CB8AC3E}">
        <p14:creationId xmlns:p14="http://schemas.microsoft.com/office/powerpoint/2010/main" val="1474649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List example</a:t>
            </a:r>
            <a:endParaRPr lang="en-US" dirty="0"/>
          </a:p>
        </p:txBody>
      </p:sp>
      <p:pic>
        <p:nvPicPr>
          <p:cNvPr id="4" name="Content Placeholder 3"/>
          <p:cNvPicPr>
            <a:picLocks noGrp="1" noChangeAspect="1"/>
          </p:cNvPicPr>
          <p:nvPr>
            <p:ph idx="1"/>
          </p:nvPr>
        </p:nvPicPr>
        <p:blipFill>
          <a:blip r:embed="rId2"/>
          <a:stretch>
            <a:fillRect/>
          </a:stretch>
        </p:blipFill>
        <p:spPr>
          <a:xfrm>
            <a:off x="3025728" y="3040494"/>
            <a:ext cx="6140543" cy="2501323"/>
          </a:xfrm>
          <a:prstGeom prst="rect">
            <a:avLst/>
          </a:prstGeom>
        </p:spPr>
      </p:pic>
    </p:spTree>
    <p:extLst>
      <p:ext uri="{BB962C8B-B14F-4D97-AF65-F5344CB8AC3E}">
        <p14:creationId xmlns:p14="http://schemas.microsoft.com/office/powerpoint/2010/main" val="108948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lnSpcReduction="10000"/>
          </a:bodyPr>
          <a:lstStyle/>
          <a:p>
            <a:r>
              <a:rPr lang="en-US" dirty="0" smtClean="0"/>
              <a:t>A graph is a non linear data structure.</a:t>
            </a:r>
          </a:p>
          <a:p>
            <a:r>
              <a:rPr lang="en-US" dirty="0" smtClean="0"/>
              <a:t>You’re traveling from one city to another city and the  city is called node and the way / path on which you are driving your car is said to be an edge.</a:t>
            </a:r>
          </a:p>
          <a:p>
            <a:r>
              <a:rPr lang="en-US" dirty="0" smtClean="0"/>
              <a:t>A graph is basically used to represent a network.</a:t>
            </a:r>
          </a:p>
          <a:p>
            <a:r>
              <a:rPr lang="en-US" dirty="0" smtClean="0"/>
              <a:t>Generally in graphs we called nodes as “Vertices” and the connection between the vertices is said to be an “edge”.</a:t>
            </a:r>
          </a:p>
          <a:p>
            <a:r>
              <a:rPr lang="en-US" dirty="0" smtClean="0"/>
              <a:t>G = (V, E)</a:t>
            </a:r>
          </a:p>
          <a:p>
            <a:endParaRPr lang="en-US" dirty="0"/>
          </a:p>
        </p:txBody>
      </p:sp>
    </p:spTree>
    <p:extLst>
      <p:ext uri="{BB962C8B-B14F-4D97-AF65-F5344CB8AC3E}">
        <p14:creationId xmlns:p14="http://schemas.microsoft.com/office/powerpoint/2010/main" val="131937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3"/>
          <a:stretch>
            <a:fillRect/>
          </a:stretch>
        </p:blipFill>
        <p:spPr>
          <a:xfrm>
            <a:off x="3245309" y="2939144"/>
            <a:ext cx="5701382" cy="2554514"/>
          </a:xfrm>
          <a:prstGeom prst="rect">
            <a:avLst/>
          </a:prstGeom>
        </p:spPr>
      </p:pic>
    </p:spTree>
    <p:extLst>
      <p:ext uri="{BB962C8B-B14F-4D97-AF65-F5344CB8AC3E}">
        <p14:creationId xmlns:p14="http://schemas.microsoft.com/office/powerpoint/2010/main" val="91200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graphs</a:t>
            </a:r>
            <a:endParaRPr lang="en-US" dirty="0"/>
          </a:p>
        </p:txBody>
      </p:sp>
      <p:sp>
        <p:nvSpPr>
          <p:cNvPr id="3" name="Content Placeholder 2"/>
          <p:cNvSpPr>
            <a:spLocks noGrp="1"/>
          </p:cNvSpPr>
          <p:nvPr>
            <p:ph idx="1"/>
          </p:nvPr>
        </p:nvSpPr>
        <p:spPr/>
        <p:txBody>
          <a:bodyPr/>
          <a:lstStyle/>
          <a:p>
            <a:r>
              <a:rPr lang="en-US" dirty="0" smtClean="0"/>
              <a:t>There </a:t>
            </a:r>
            <a:r>
              <a:rPr lang="en-US" smtClean="0"/>
              <a:t>are </a:t>
            </a:r>
            <a:r>
              <a:rPr lang="en-US" smtClean="0"/>
              <a:t>following </a:t>
            </a:r>
            <a:r>
              <a:rPr lang="en-US" dirty="0" smtClean="0"/>
              <a:t>types of graphs:</a:t>
            </a:r>
          </a:p>
          <a:p>
            <a:r>
              <a:rPr lang="en-US" dirty="0" smtClean="0"/>
              <a:t>Directed graphs(in which the direction is given from vertices to an other vertices through an edge)</a:t>
            </a:r>
          </a:p>
          <a:p>
            <a:r>
              <a:rPr lang="en-US" dirty="0" smtClean="0"/>
              <a:t>Un directed graph( in which no direction is given as in the above example)</a:t>
            </a:r>
          </a:p>
          <a:p>
            <a:r>
              <a:rPr lang="en-US" dirty="0" smtClean="0"/>
              <a:t>Weighted graph (in which we mention weight (distance, </a:t>
            </a:r>
            <a:r>
              <a:rPr lang="en-US" dirty="0" err="1" smtClean="0"/>
              <a:t>etc</a:t>
            </a:r>
            <a:r>
              <a:rPr lang="en-US" dirty="0" smtClean="0"/>
              <a:t>) is called weighted graph)</a:t>
            </a:r>
          </a:p>
          <a:p>
            <a:r>
              <a:rPr lang="en-US" dirty="0" smtClean="0"/>
              <a:t>Loop graph (graph having same starting and end point is called a loop graph)</a:t>
            </a:r>
          </a:p>
        </p:txBody>
      </p:sp>
    </p:spTree>
    <p:extLst>
      <p:ext uri="{BB962C8B-B14F-4D97-AF65-F5344CB8AC3E}">
        <p14:creationId xmlns:p14="http://schemas.microsoft.com/office/powerpoint/2010/main" val="3612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graph example</a:t>
            </a:r>
            <a:endParaRPr lang="en-US" dirty="0"/>
          </a:p>
        </p:txBody>
      </p:sp>
      <p:pic>
        <p:nvPicPr>
          <p:cNvPr id="4" name="Content Placeholder 3"/>
          <p:cNvPicPr>
            <a:picLocks noGrp="1" noChangeAspect="1"/>
          </p:cNvPicPr>
          <p:nvPr>
            <p:ph idx="1"/>
          </p:nvPr>
        </p:nvPicPr>
        <p:blipFill>
          <a:blip r:embed="rId2"/>
          <a:stretch>
            <a:fillRect/>
          </a:stretch>
        </p:blipFill>
        <p:spPr>
          <a:xfrm>
            <a:off x="3605231" y="2557463"/>
            <a:ext cx="4981538" cy="3317875"/>
          </a:xfrm>
          <a:prstGeom prst="rect">
            <a:avLst/>
          </a:prstGeom>
        </p:spPr>
      </p:pic>
    </p:spTree>
    <p:extLst>
      <p:ext uri="{BB962C8B-B14F-4D97-AF65-F5344CB8AC3E}">
        <p14:creationId xmlns:p14="http://schemas.microsoft.com/office/powerpoint/2010/main" val="364309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graph</a:t>
            </a:r>
            <a:endParaRPr lang="en-US" dirty="0"/>
          </a:p>
        </p:txBody>
      </p:sp>
      <p:sp>
        <p:nvSpPr>
          <p:cNvPr id="3" name="Content Placeholder 2"/>
          <p:cNvSpPr>
            <a:spLocks noGrp="1"/>
          </p:cNvSpPr>
          <p:nvPr>
            <p:ph idx="1"/>
          </p:nvPr>
        </p:nvSpPr>
        <p:spPr/>
        <p:txBody>
          <a:bodyPr/>
          <a:lstStyle/>
          <a:p>
            <a:r>
              <a:rPr lang="en-US" dirty="0" smtClean="0"/>
              <a:t>In complete graph every node is adjacent to an other node.</a:t>
            </a:r>
          </a:p>
          <a:p>
            <a:endParaRPr lang="en-US" dirty="0"/>
          </a:p>
        </p:txBody>
      </p:sp>
      <p:pic>
        <p:nvPicPr>
          <p:cNvPr id="4" name="Picture 3"/>
          <p:cNvPicPr>
            <a:picLocks noChangeAspect="1"/>
          </p:cNvPicPr>
          <p:nvPr/>
        </p:nvPicPr>
        <p:blipFill>
          <a:blip r:embed="rId2"/>
          <a:stretch>
            <a:fillRect/>
          </a:stretch>
        </p:blipFill>
        <p:spPr>
          <a:xfrm>
            <a:off x="3986211" y="3267941"/>
            <a:ext cx="4219575" cy="2095500"/>
          </a:xfrm>
          <a:prstGeom prst="rect">
            <a:avLst/>
          </a:prstGeom>
        </p:spPr>
      </p:pic>
    </p:spTree>
    <p:extLst>
      <p:ext uri="{BB962C8B-B14F-4D97-AF65-F5344CB8AC3E}">
        <p14:creationId xmlns:p14="http://schemas.microsoft.com/office/powerpoint/2010/main" val="333878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calculate number of edges from a complete graph?</a:t>
            </a:r>
            <a:endParaRPr lang="en-US" dirty="0"/>
          </a:p>
        </p:txBody>
      </p:sp>
      <p:sp>
        <p:nvSpPr>
          <p:cNvPr id="3" name="Content Placeholder 2"/>
          <p:cNvSpPr>
            <a:spLocks noGrp="1"/>
          </p:cNvSpPr>
          <p:nvPr>
            <p:ph idx="1"/>
          </p:nvPr>
        </p:nvSpPr>
        <p:spPr/>
        <p:txBody>
          <a:bodyPr/>
          <a:lstStyle/>
          <a:p>
            <a:r>
              <a:rPr lang="en-US" dirty="0" smtClean="0"/>
              <a:t>The procedure to calculate the number of edges from the complete graph is as:</a:t>
            </a:r>
          </a:p>
          <a:p>
            <a:r>
              <a:rPr lang="en-US" dirty="0" smtClean="0"/>
              <a:t>First calculate the nodes of the compete graph i.e. n</a:t>
            </a:r>
          </a:p>
          <a:p>
            <a:r>
              <a:rPr lang="en-US" dirty="0" smtClean="0"/>
              <a:t>Then implement the formula:</a:t>
            </a:r>
          </a:p>
          <a:p>
            <a:r>
              <a:rPr lang="en-US" dirty="0" smtClean="0"/>
              <a:t>Edges = n(n-1) /2 </a:t>
            </a:r>
            <a:endParaRPr lang="en-US" dirty="0"/>
          </a:p>
        </p:txBody>
      </p:sp>
    </p:spTree>
    <p:extLst>
      <p:ext uri="{BB962C8B-B14F-4D97-AF65-F5344CB8AC3E}">
        <p14:creationId xmlns:p14="http://schemas.microsoft.com/office/powerpoint/2010/main" val="341645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Multigraphs</a:t>
            </a:r>
            <a:endParaRPr lang="en-US" dirty="0"/>
          </a:p>
        </p:txBody>
      </p:sp>
      <p:sp>
        <p:nvSpPr>
          <p:cNvPr id="3" name="Content Placeholder 2"/>
          <p:cNvSpPr>
            <a:spLocks noGrp="1"/>
          </p:cNvSpPr>
          <p:nvPr>
            <p:ph idx="1"/>
          </p:nvPr>
        </p:nvSpPr>
        <p:spPr/>
        <p:txBody>
          <a:bodyPr/>
          <a:lstStyle/>
          <a:p>
            <a:r>
              <a:rPr lang="en-US" dirty="0" smtClean="0"/>
              <a:t>If there are more than one edges between two nodes/vertices such graph is known as multigraph.</a:t>
            </a:r>
          </a:p>
          <a:p>
            <a:endParaRPr lang="en-US" dirty="0"/>
          </a:p>
        </p:txBody>
      </p:sp>
      <p:pic>
        <p:nvPicPr>
          <p:cNvPr id="4" name="Picture 3"/>
          <p:cNvPicPr>
            <a:picLocks noChangeAspect="1"/>
          </p:cNvPicPr>
          <p:nvPr/>
        </p:nvPicPr>
        <p:blipFill>
          <a:blip r:embed="rId2"/>
          <a:stretch>
            <a:fillRect/>
          </a:stretch>
        </p:blipFill>
        <p:spPr>
          <a:xfrm>
            <a:off x="4239492" y="3556721"/>
            <a:ext cx="2820698" cy="2137497"/>
          </a:xfrm>
          <a:prstGeom prst="rect">
            <a:avLst/>
          </a:prstGeom>
        </p:spPr>
      </p:pic>
    </p:spTree>
    <p:extLst>
      <p:ext uri="{BB962C8B-B14F-4D97-AF65-F5344CB8AC3E}">
        <p14:creationId xmlns:p14="http://schemas.microsoft.com/office/powerpoint/2010/main" val="130201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 non connected graphs</a:t>
            </a:r>
            <a:endParaRPr lang="en-US" dirty="0"/>
          </a:p>
        </p:txBody>
      </p:sp>
      <p:sp>
        <p:nvSpPr>
          <p:cNvPr id="3" name="Content Placeholder 2"/>
          <p:cNvSpPr>
            <a:spLocks noGrp="1"/>
          </p:cNvSpPr>
          <p:nvPr>
            <p:ph idx="1"/>
          </p:nvPr>
        </p:nvSpPr>
        <p:spPr/>
        <p:txBody>
          <a:bodyPr/>
          <a:lstStyle/>
          <a:p>
            <a:r>
              <a:rPr lang="en-US" dirty="0" smtClean="0"/>
              <a:t>If nodes are connected with each other through the edges then the graph is said to be connected graph if any single node is not connected via any edge such edge is said to be a non-connected graph.</a:t>
            </a:r>
          </a:p>
          <a:p>
            <a:endParaRPr lang="en-US" dirty="0"/>
          </a:p>
        </p:txBody>
      </p:sp>
      <p:pic>
        <p:nvPicPr>
          <p:cNvPr id="4" name="Picture 3"/>
          <p:cNvPicPr>
            <a:picLocks noChangeAspect="1"/>
          </p:cNvPicPr>
          <p:nvPr/>
        </p:nvPicPr>
        <p:blipFill>
          <a:blip r:embed="rId2"/>
          <a:stretch>
            <a:fillRect/>
          </a:stretch>
        </p:blipFill>
        <p:spPr>
          <a:xfrm>
            <a:off x="4059382" y="3947005"/>
            <a:ext cx="4073234" cy="2067410"/>
          </a:xfrm>
          <a:prstGeom prst="rect">
            <a:avLst/>
          </a:prstGeom>
        </p:spPr>
      </p:pic>
    </p:spTree>
    <p:extLst>
      <p:ext uri="{BB962C8B-B14F-4D97-AF65-F5344CB8AC3E}">
        <p14:creationId xmlns:p14="http://schemas.microsoft.com/office/powerpoint/2010/main" val="10582197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65</TotalTime>
  <Words>440</Words>
  <Application>Microsoft Office PowerPoint</Application>
  <PresentationFormat>Widescreen</PresentationFormat>
  <Paragraphs>50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Garamond</vt:lpstr>
      <vt:lpstr>Wingdings</vt:lpstr>
      <vt:lpstr>Organic</vt:lpstr>
      <vt:lpstr>Graphs Data Structure</vt:lpstr>
      <vt:lpstr>Definition</vt:lpstr>
      <vt:lpstr>Example</vt:lpstr>
      <vt:lpstr>Types of graphs</vt:lpstr>
      <vt:lpstr>Loop graph example</vt:lpstr>
      <vt:lpstr>Complete graph</vt:lpstr>
      <vt:lpstr>How to calculate number of edges from a complete graph?</vt:lpstr>
      <vt:lpstr>Multigraphs</vt:lpstr>
      <vt:lpstr>Connected / non connected graphs</vt:lpstr>
      <vt:lpstr>Representations of the graph</vt:lpstr>
      <vt:lpstr>Sequential representation</vt:lpstr>
      <vt:lpstr>Adjacency matrix example </vt:lpstr>
      <vt:lpstr>Linked representation</vt:lpstr>
      <vt:lpstr>Adjacency List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 Data Structure</dc:title>
  <dc:creator>Syed Atir Raza</dc:creator>
  <cp:lastModifiedBy>Syed Atir Raza</cp:lastModifiedBy>
  <cp:revision>9</cp:revision>
  <dcterms:created xsi:type="dcterms:W3CDTF">2023-01-08T16:06:46Z</dcterms:created>
  <dcterms:modified xsi:type="dcterms:W3CDTF">2023-11-28T05:26:44Z</dcterms:modified>
</cp:coreProperties>
</file>