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3/13/2023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3" name="Subtitle 2"/>
          <p:cNvSpPr>
            <a:spLocks noGrp="1"/>
          </p:cNvSpPr>
          <p:nvPr>
            <p:ph type="subTitle" idx="1"/>
          </p:nvPr>
        </p:nvSpPr>
        <p:spPr/>
        <p:txBody>
          <a:bodyPr/>
          <a:lstStyle/>
          <a:p>
            <a:r>
              <a:rPr lang="en-US" dirty="0" smtClean="0"/>
              <a:t>Lecture 3</a:t>
            </a:r>
            <a:endParaRPr lang="en-US" dirty="0"/>
          </a:p>
        </p:txBody>
      </p:sp>
    </p:spTree>
    <p:extLst>
      <p:ext uri="{BB962C8B-B14F-4D97-AF65-F5344CB8AC3E}">
        <p14:creationId xmlns:p14="http://schemas.microsoft.com/office/powerpoint/2010/main" val="273442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Array</a:t>
            </a:r>
          </a:p>
        </p:txBody>
      </p:sp>
      <p:sp>
        <p:nvSpPr>
          <p:cNvPr id="3" name="Content Placeholder 2"/>
          <p:cNvSpPr>
            <a:spLocks noGrp="1"/>
          </p:cNvSpPr>
          <p:nvPr>
            <p:ph idx="1"/>
          </p:nvPr>
        </p:nvSpPr>
        <p:spPr/>
        <p:txBody>
          <a:bodyPr/>
          <a:lstStyle/>
          <a:p>
            <a:r>
              <a:rPr lang="en-US" b="1" dirty="0"/>
              <a:t>Sparse array: </a:t>
            </a:r>
            <a:r>
              <a:rPr lang="en-US" dirty="0"/>
              <a:t>A sparse array is an array where most of the elements have a default or null value. It is often used to represent large data sets with many missing or undefined values.</a:t>
            </a:r>
          </a:p>
          <a:p>
            <a:r>
              <a:rPr lang="en-US" dirty="0"/>
              <a:t>Understanding the different types of arrays can help programmers choose the most appropriate array type for a given task and optimize the performance and memory usage of their code.</a:t>
            </a:r>
            <a:endParaRPr lang="en-US" dirty="0"/>
          </a:p>
        </p:txBody>
      </p:sp>
    </p:spTree>
    <p:extLst>
      <p:ext uri="{BB962C8B-B14F-4D97-AF65-F5344CB8AC3E}">
        <p14:creationId xmlns:p14="http://schemas.microsoft.com/office/powerpoint/2010/main" val="256847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49086" y="940526"/>
            <a:ext cx="10593977" cy="5277393"/>
          </a:xfrm>
        </p:spPr>
        <p:txBody>
          <a:bodyPr>
            <a:normAutofit fontScale="55000" lnSpcReduction="20000"/>
          </a:bodyPr>
          <a:lstStyle/>
          <a:p>
            <a:r>
              <a:rPr lang="en-US" sz="2500" dirty="0"/>
              <a:t>#include &lt;</a:t>
            </a:r>
            <a:r>
              <a:rPr lang="en-US" sz="2500" dirty="0" err="1"/>
              <a:t>iostream</a:t>
            </a:r>
            <a:r>
              <a:rPr lang="en-US" sz="2500" dirty="0" smtClean="0"/>
              <a:t>&gt; //code to declare simple integer array.</a:t>
            </a:r>
            <a:endParaRPr lang="en-US" sz="2500" dirty="0"/>
          </a:p>
          <a:p>
            <a:r>
              <a:rPr lang="en-US" sz="2500" dirty="0"/>
              <a:t>using namespace </a:t>
            </a:r>
            <a:r>
              <a:rPr lang="en-US" sz="2500" dirty="0" err="1"/>
              <a:t>std</a:t>
            </a:r>
            <a:r>
              <a:rPr lang="en-US" sz="2500" dirty="0"/>
              <a:t>;</a:t>
            </a:r>
          </a:p>
          <a:p>
            <a:endParaRPr lang="en-US" sz="2500" dirty="0"/>
          </a:p>
          <a:p>
            <a:r>
              <a:rPr lang="en-US" sz="2500" dirty="0" err="1"/>
              <a:t>int</a:t>
            </a:r>
            <a:r>
              <a:rPr lang="en-US" sz="2500" dirty="0"/>
              <a:t> main() {</a:t>
            </a:r>
          </a:p>
          <a:p>
            <a:r>
              <a:rPr lang="en-US" sz="2500" dirty="0"/>
              <a:t>    </a:t>
            </a:r>
            <a:r>
              <a:rPr lang="en-US" sz="2500" dirty="0" err="1"/>
              <a:t>int</a:t>
            </a:r>
            <a:r>
              <a:rPr lang="en-US" sz="2500" dirty="0"/>
              <a:t> numbers[5]; // declare an integer array with 5 elements</a:t>
            </a:r>
          </a:p>
          <a:p>
            <a:r>
              <a:rPr lang="en-US" sz="2500" dirty="0"/>
              <a:t>    numbers[0] = 10; // set the value of the first element to 10</a:t>
            </a:r>
          </a:p>
          <a:p>
            <a:r>
              <a:rPr lang="en-US" sz="2500" dirty="0"/>
              <a:t>    numbers[1] = 20; // set the value of the second element to 20</a:t>
            </a:r>
          </a:p>
          <a:p>
            <a:r>
              <a:rPr lang="en-US" sz="2500" dirty="0"/>
              <a:t>    numbers[2] = 30; // set the value of the third element to 30</a:t>
            </a:r>
          </a:p>
          <a:p>
            <a:r>
              <a:rPr lang="en-US" sz="2500" dirty="0"/>
              <a:t>    numbers[3] = 40; // set the value of the fourth element to 40</a:t>
            </a:r>
          </a:p>
          <a:p>
            <a:r>
              <a:rPr lang="en-US" sz="2500" dirty="0"/>
              <a:t>    numbers[4] = 50; // set the value of the fifth element to 50</a:t>
            </a:r>
          </a:p>
          <a:p>
            <a:endParaRPr lang="en-US" sz="2500" dirty="0"/>
          </a:p>
          <a:p>
            <a:r>
              <a:rPr lang="en-US" sz="2500" dirty="0"/>
              <a:t>    // print the values of all the elements in the array</a:t>
            </a:r>
          </a:p>
          <a:p>
            <a:r>
              <a:rPr lang="en-US" sz="2500" dirty="0"/>
              <a:t>    for (</a:t>
            </a:r>
            <a:r>
              <a:rPr lang="en-US" sz="2500" dirty="0" err="1"/>
              <a:t>int</a:t>
            </a:r>
            <a:r>
              <a:rPr lang="en-US" sz="2500" dirty="0"/>
              <a:t> </a:t>
            </a:r>
            <a:r>
              <a:rPr lang="en-US" sz="2500" dirty="0" err="1"/>
              <a:t>i</a:t>
            </a:r>
            <a:r>
              <a:rPr lang="en-US" sz="2500" dirty="0"/>
              <a:t> = 0; </a:t>
            </a:r>
            <a:r>
              <a:rPr lang="en-US" sz="2500" dirty="0" err="1"/>
              <a:t>i</a:t>
            </a:r>
            <a:r>
              <a:rPr lang="en-US" sz="2500" dirty="0"/>
              <a:t> &lt; 5; </a:t>
            </a:r>
            <a:r>
              <a:rPr lang="en-US" sz="2500" dirty="0" err="1"/>
              <a:t>i</a:t>
            </a:r>
            <a:r>
              <a:rPr lang="en-US" sz="2500" dirty="0"/>
              <a:t>++) {</a:t>
            </a:r>
          </a:p>
          <a:p>
            <a:r>
              <a:rPr lang="en-US" sz="2500" dirty="0"/>
              <a:t>        </a:t>
            </a:r>
            <a:r>
              <a:rPr lang="en-US" sz="2500" dirty="0" err="1"/>
              <a:t>cout</a:t>
            </a:r>
            <a:r>
              <a:rPr lang="en-US" sz="2500" dirty="0"/>
              <a:t> &lt;&lt; "Element " &lt;&lt; </a:t>
            </a:r>
            <a:r>
              <a:rPr lang="en-US" sz="2500" dirty="0" err="1"/>
              <a:t>i</a:t>
            </a:r>
            <a:r>
              <a:rPr lang="en-US" sz="2500" dirty="0"/>
              <a:t> &lt;&lt; " = " &lt;&lt; numbers[</a:t>
            </a:r>
            <a:r>
              <a:rPr lang="en-US" sz="2500" dirty="0" err="1"/>
              <a:t>i</a:t>
            </a:r>
            <a:r>
              <a:rPr lang="en-US" sz="2500" dirty="0"/>
              <a:t>] &lt;&lt; </a:t>
            </a:r>
            <a:r>
              <a:rPr lang="en-US" sz="2500" dirty="0" err="1"/>
              <a:t>endl</a:t>
            </a:r>
            <a:r>
              <a:rPr lang="en-US" sz="2500" dirty="0"/>
              <a:t>;</a:t>
            </a:r>
          </a:p>
          <a:p>
            <a:r>
              <a:rPr lang="en-US" sz="2500" dirty="0"/>
              <a:t>    }</a:t>
            </a:r>
          </a:p>
          <a:p>
            <a:endParaRPr lang="en-US" sz="2500" dirty="0"/>
          </a:p>
          <a:p>
            <a:r>
              <a:rPr lang="en-US" sz="2500" dirty="0"/>
              <a:t>    return 0;</a:t>
            </a:r>
          </a:p>
          <a:p>
            <a:r>
              <a:rPr lang="en-US" dirty="0"/>
              <a:t>}</a:t>
            </a:r>
          </a:p>
        </p:txBody>
      </p:sp>
    </p:spTree>
    <p:extLst>
      <p:ext uri="{BB962C8B-B14F-4D97-AF65-F5344CB8AC3E}">
        <p14:creationId xmlns:p14="http://schemas.microsoft.com/office/powerpoint/2010/main" val="416085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54034" y="1097280"/>
            <a:ext cx="9104812" cy="3970318"/>
          </a:xfrm>
          <a:prstGeom prst="rect">
            <a:avLst/>
          </a:prstGeom>
        </p:spPr>
        <p:txBody>
          <a:bodyPr wrap="square">
            <a:spAutoFit/>
          </a:bodyPr>
          <a:lstStyle/>
          <a:p>
            <a:r>
              <a:rPr lang="en-US" dirty="0"/>
              <a:t>#include &lt;</a:t>
            </a:r>
            <a:r>
              <a:rPr lang="en-US" dirty="0" err="1"/>
              <a:t>iostream</a:t>
            </a:r>
            <a:r>
              <a:rPr lang="en-US" dirty="0" smtClean="0"/>
              <a:t>&gt; //code to declare float array</a:t>
            </a:r>
            <a:endParaRPr lang="en-US" dirty="0"/>
          </a:p>
          <a:p>
            <a:r>
              <a:rPr lang="en-US" dirty="0"/>
              <a:t>using namespace </a:t>
            </a:r>
            <a:r>
              <a:rPr lang="en-US" dirty="0" err="1"/>
              <a:t>std</a:t>
            </a:r>
            <a:r>
              <a:rPr lang="en-US" dirty="0"/>
              <a:t>;</a:t>
            </a:r>
          </a:p>
          <a:p>
            <a:endParaRPr lang="en-US" dirty="0"/>
          </a:p>
          <a:p>
            <a:r>
              <a:rPr lang="en-US" dirty="0" err="1"/>
              <a:t>int</a:t>
            </a:r>
            <a:r>
              <a:rPr lang="en-US" dirty="0"/>
              <a:t> main() {</a:t>
            </a:r>
          </a:p>
          <a:p>
            <a:r>
              <a:rPr lang="en-US" dirty="0"/>
              <a:t>    float numbers[5] = {1.2, 2.3, 3.4, 4.5, 5.6}; // declare a float array with 5 elements and initialize the values</a:t>
            </a:r>
          </a:p>
          <a:p>
            <a:endParaRPr lang="en-US" dirty="0"/>
          </a:p>
          <a:p>
            <a:r>
              <a:rPr lang="en-US" dirty="0"/>
              <a:t>    // print the values of all the elements in the array</a:t>
            </a:r>
          </a:p>
          <a:p>
            <a:r>
              <a:rPr lang="en-US" dirty="0"/>
              <a:t>    for (</a:t>
            </a:r>
            <a:r>
              <a:rPr lang="en-US" dirty="0" err="1"/>
              <a:t>int</a:t>
            </a:r>
            <a:r>
              <a:rPr lang="en-US" dirty="0"/>
              <a:t> </a:t>
            </a:r>
            <a:r>
              <a:rPr lang="en-US" dirty="0" err="1"/>
              <a:t>i</a:t>
            </a:r>
            <a:r>
              <a:rPr lang="en-US" dirty="0"/>
              <a:t> = 0; </a:t>
            </a:r>
            <a:r>
              <a:rPr lang="en-US" dirty="0" err="1"/>
              <a:t>i</a:t>
            </a:r>
            <a:r>
              <a:rPr lang="en-US" dirty="0"/>
              <a:t> &lt; 5; </a:t>
            </a:r>
            <a:r>
              <a:rPr lang="en-US" dirty="0" err="1"/>
              <a:t>i</a:t>
            </a:r>
            <a:r>
              <a:rPr lang="en-US" dirty="0"/>
              <a:t>++) {</a:t>
            </a:r>
          </a:p>
          <a:p>
            <a:r>
              <a:rPr lang="en-US" dirty="0"/>
              <a:t>        </a:t>
            </a:r>
            <a:r>
              <a:rPr lang="en-US" dirty="0" err="1"/>
              <a:t>cout</a:t>
            </a:r>
            <a:r>
              <a:rPr lang="en-US" dirty="0"/>
              <a:t> &lt;&lt; "Element " &lt;&lt; </a:t>
            </a:r>
            <a:r>
              <a:rPr lang="en-US" dirty="0" err="1"/>
              <a:t>i</a:t>
            </a:r>
            <a:r>
              <a:rPr lang="en-US" dirty="0"/>
              <a:t> &lt;&lt; " = " &lt;&lt; </a:t>
            </a:r>
            <a:r>
              <a:rPr lang="en-US" dirty="0" smtClean="0"/>
              <a:t>numbers[ </a:t>
            </a:r>
            <a:r>
              <a:rPr lang="en-US" dirty="0" err="1" smtClean="0"/>
              <a:t>i</a:t>
            </a:r>
            <a:r>
              <a:rPr lang="en-US" dirty="0" smtClean="0"/>
              <a:t> ] </a:t>
            </a:r>
            <a:r>
              <a:rPr lang="en-US" dirty="0"/>
              <a:t>&lt;&lt; </a:t>
            </a:r>
            <a:r>
              <a:rPr lang="en-US" dirty="0" err="1"/>
              <a:t>endl</a:t>
            </a:r>
            <a:r>
              <a:rPr lang="en-US" dirty="0"/>
              <a:t>;</a:t>
            </a:r>
          </a:p>
          <a:p>
            <a:r>
              <a:rPr lang="en-US" dirty="0"/>
              <a:t>    }</a:t>
            </a:r>
          </a:p>
          <a:p>
            <a:endParaRPr lang="en-US" dirty="0"/>
          </a:p>
          <a:p>
            <a:r>
              <a:rPr lang="en-US" dirty="0"/>
              <a:t>    return 0;</a:t>
            </a:r>
          </a:p>
          <a:p>
            <a:r>
              <a:rPr lang="en-US" dirty="0"/>
              <a:t>}</a:t>
            </a:r>
          </a:p>
        </p:txBody>
      </p:sp>
    </p:spTree>
    <p:extLst>
      <p:ext uri="{BB962C8B-B14F-4D97-AF65-F5344CB8AC3E}">
        <p14:creationId xmlns:p14="http://schemas.microsoft.com/office/powerpoint/2010/main" val="417114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9531" y="1031966"/>
            <a:ext cx="9771018" cy="3693319"/>
          </a:xfrm>
          <a:prstGeom prst="rect">
            <a:avLst/>
          </a:prstGeom>
        </p:spPr>
        <p:txBody>
          <a:bodyPr wrap="square">
            <a:spAutoFit/>
          </a:bodyPr>
          <a:lstStyle/>
          <a:p>
            <a:r>
              <a:rPr lang="en-US" dirty="0"/>
              <a:t>#include &lt;</a:t>
            </a:r>
            <a:r>
              <a:rPr lang="en-US" dirty="0" err="1"/>
              <a:t>iostream</a:t>
            </a:r>
            <a:r>
              <a:rPr lang="en-US" dirty="0" smtClean="0"/>
              <a:t>&gt; // code to declare a character array.</a:t>
            </a:r>
            <a:endParaRPr lang="en-US" dirty="0"/>
          </a:p>
          <a:p>
            <a:r>
              <a:rPr lang="en-US" dirty="0"/>
              <a:t>using namespace </a:t>
            </a:r>
            <a:r>
              <a:rPr lang="en-US" dirty="0" err="1"/>
              <a:t>std</a:t>
            </a:r>
            <a:r>
              <a:rPr lang="en-US" dirty="0"/>
              <a:t>;</a:t>
            </a:r>
          </a:p>
          <a:p>
            <a:endParaRPr lang="en-US" dirty="0"/>
          </a:p>
          <a:p>
            <a:r>
              <a:rPr lang="en-US" dirty="0" err="1"/>
              <a:t>int</a:t>
            </a:r>
            <a:r>
              <a:rPr lang="en-US" dirty="0"/>
              <a:t> main() {</a:t>
            </a:r>
          </a:p>
          <a:p>
            <a:r>
              <a:rPr lang="en-US" dirty="0"/>
              <a:t>    char </a:t>
            </a:r>
            <a:r>
              <a:rPr lang="en-US" dirty="0" err="1"/>
              <a:t>str</a:t>
            </a:r>
            <a:r>
              <a:rPr lang="en-US" dirty="0"/>
              <a:t>[6] = "Hello"; // declare a character array with 6 elements and initialize the values</a:t>
            </a:r>
          </a:p>
          <a:p>
            <a:endParaRPr lang="en-US" dirty="0"/>
          </a:p>
          <a:p>
            <a:r>
              <a:rPr lang="en-US" dirty="0"/>
              <a:t>    // print the values of all the elements in the array</a:t>
            </a:r>
          </a:p>
          <a:p>
            <a:r>
              <a:rPr lang="en-US" dirty="0"/>
              <a:t>    for (</a:t>
            </a:r>
            <a:r>
              <a:rPr lang="en-US" dirty="0" err="1"/>
              <a:t>int</a:t>
            </a:r>
            <a:r>
              <a:rPr lang="en-US" dirty="0"/>
              <a:t> </a:t>
            </a:r>
            <a:r>
              <a:rPr lang="en-US" dirty="0" err="1"/>
              <a:t>i</a:t>
            </a:r>
            <a:r>
              <a:rPr lang="en-US" dirty="0"/>
              <a:t> = 0; </a:t>
            </a:r>
            <a:r>
              <a:rPr lang="en-US" dirty="0" err="1"/>
              <a:t>i</a:t>
            </a:r>
            <a:r>
              <a:rPr lang="en-US" dirty="0"/>
              <a:t> &lt; 6; </a:t>
            </a:r>
            <a:r>
              <a:rPr lang="en-US" dirty="0" err="1"/>
              <a:t>i</a:t>
            </a:r>
            <a:r>
              <a:rPr lang="en-US" dirty="0"/>
              <a:t>++) {</a:t>
            </a:r>
          </a:p>
          <a:p>
            <a:r>
              <a:rPr lang="en-US" dirty="0"/>
              <a:t>        </a:t>
            </a:r>
            <a:r>
              <a:rPr lang="en-US" dirty="0" err="1"/>
              <a:t>cout</a:t>
            </a:r>
            <a:r>
              <a:rPr lang="en-US" dirty="0"/>
              <a:t> &lt;&lt; "Element " &lt;&lt; </a:t>
            </a:r>
            <a:r>
              <a:rPr lang="en-US" dirty="0" err="1"/>
              <a:t>i</a:t>
            </a:r>
            <a:r>
              <a:rPr lang="en-US" dirty="0"/>
              <a:t> &lt;&lt; " = " &lt;&lt; </a:t>
            </a:r>
            <a:r>
              <a:rPr lang="en-US" dirty="0" err="1"/>
              <a:t>str</a:t>
            </a:r>
            <a:r>
              <a:rPr lang="en-US" dirty="0"/>
              <a:t>[</a:t>
            </a:r>
            <a:r>
              <a:rPr lang="en-US" dirty="0" err="1"/>
              <a:t>i</a:t>
            </a:r>
            <a:r>
              <a:rPr lang="en-US" dirty="0"/>
              <a:t>] &lt;&lt; </a:t>
            </a:r>
            <a:r>
              <a:rPr lang="en-US" dirty="0" err="1"/>
              <a:t>endl</a:t>
            </a:r>
            <a:r>
              <a:rPr lang="en-US" dirty="0"/>
              <a:t>;</a:t>
            </a:r>
          </a:p>
          <a:p>
            <a:r>
              <a:rPr lang="en-US" dirty="0"/>
              <a:t>    }</a:t>
            </a:r>
          </a:p>
          <a:p>
            <a:endParaRPr lang="en-US" dirty="0"/>
          </a:p>
          <a:p>
            <a:r>
              <a:rPr lang="en-US" dirty="0"/>
              <a:t>    return 0;</a:t>
            </a:r>
          </a:p>
          <a:p>
            <a:r>
              <a:rPr lang="en-US" dirty="0"/>
              <a:t>}</a:t>
            </a:r>
          </a:p>
        </p:txBody>
      </p:sp>
    </p:spTree>
    <p:extLst>
      <p:ext uri="{BB962C8B-B14F-4D97-AF65-F5344CB8AC3E}">
        <p14:creationId xmlns:p14="http://schemas.microsoft.com/office/powerpoint/2010/main" val="191852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1337" y="860707"/>
            <a:ext cx="10358845" cy="5047536"/>
          </a:xfrm>
          <a:prstGeom prst="rect">
            <a:avLst/>
          </a:prstGeom>
        </p:spPr>
        <p:txBody>
          <a:bodyPr wrap="square">
            <a:spAutoFit/>
          </a:bodyPr>
          <a:lstStyle/>
          <a:p>
            <a:r>
              <a:rPr lang="en-US" sz="1400" dirty="0"/>
              <a:t>#include &lt;</a:t>
            </a:r>
            <a:r>
              <a:rPr lang="en-US" sz="1400" dirty="0" err="1"/>
              <a:t>iostream</a:t>
            </a:r>
            <a:r>
              <a:rPr lang="en-US" sz="1400" dirty="0" smtClean="0"/>
              <a:t>&gt; //jagged array</a:t>
            </a:r>
            <a:endParaRPr lang="en-US" sz="1400" dirty="0"/>
          </a:p>
          <a:p>
            <a:r>
              <a:rPr lang="en-US" sz="1400" dirty="0"/>
              <a:t>using namespace </a:t>
            </a:r>
            <a:r>
              <a:rPr lang="en-US" sz="1400" dirty="0" err="1"/>
              <a:t>std</a:t>
            </a:r>
            <a:r>
              <a:rPr lang="en-US" sz="1400" dirty="0"/>
              <a:t>;</a:t>
            </a:r>
          </a:p>
          <a:p>
            <a:endParaRPr lang="en-US" sz="1400" dirty="0"/>
          </a:p>
          <a:p>
            <a:r>
              <a:rPr lang="en-US" sz="1400" dirty="0" err="1"/>
              <a:t>int</a:t>
            </a:r>
            <a:r>
              <a:rPr lang="en-US" sz="1400" dirty="0"/>
              <a:t> main() {</a:t>
            </a:r>
          </a:p>
          <a:p>
            <a:r>
              <a:rPr lang="en-US" sz="1400" dirty="0"/>
              <a:t>    </a:t>
            </a:r>
            <a:r>
              <a:rPr lang="en-US" sz="1400" dirty="0" err="1"/>
              <a:t>int</a:t>
            </a:r>
            <a:r>
              <a:rPr lang="en-US" sz="1400" dirty="0"/>
              <a:t>* jagged[3]; // declare a jagged array of 3 integer arrays</a:t>
            </a:r>
          </a:p>
          <a:p>
            <a:endParaRPr lang="en-US" sz="1400" dirty="0"/>
          </a:p>
          <a:p>
            <a:r>
              <a:rPr lang="en-US" sz="1400" dirty="0"/>
              <a:t>    </a:t>
            </a:r>
            <a:r>
              <a:rPr lang="en-US" sz="1400" dirty="0" err="1"/>
              <a:t>int</a:t>
            </a:r>
            <a:r>
              <a:rPr lang="en-US" sz="1400" dirty="0"/>
              <a:t> </a:t>
            </a:r>
            <a:r>
              <a:rPr lang="en-US" sz="1400" dirty="0" err="1"/>
              <a:t>arr1</a:t>
            </a:r>
            <a:r>
              <a:rPr lang="en-US" sz="1400" dirty="0"/>
              <a:t>[] = {1, 2, 3}; // declare and initialize the first integer array</a:t>
            </a:r>
          </a:p>
          <a:p>
            <a:r>
              <a:rPr lang="en-US" sz="1400" dirty="0"/>
              <a:t>    </a:t>
            </a:r>
            <a:r>
              <a:rPr lang="en-US" sz="1400" dirty="0" err="1"/>
              <a:t>int</a:t>
            </a:r>
            <a:r>
              <a:rPr lang="en-US" sz="1400" dirty="0"/>
              <a:t> </a:t>
            </a:r>
            <a:r>
              <a:rPr lang="en-US" sz="1400" dirty="0" err="1"/>
              <a:t>arr2</a:t>
            </a:r>
            <a:r>
              <a:rPr lang="en-US" sz="1400" dirty="0"/>
              <a:t>[] = {4, 5};    // declare and initialize the second integer array</a:t>
            </a:r>
          </a:p>
          <a:p>
            <a:r>
              <a:rPr lang="en-US" sz="1400" dirty="0"/>
              <a:t>    </a:t>
            </a:r>
            <a:r>
              <a:rPr lang="en-US" sz="1400" dirty="0" err="1"/>
              <a:t>int</a:t>
            </a:r>
            <a:r>
              <a:rPr lang="en-US" sz="1400" dirty="0"/>
              <a:t> </a:t>
            </a:r>
            <a:r>
              <a:rPr lang="en-US" sz="1400" dirty="0" err="1"/>
              <a:t>arr3</a:t>
            </a:r>
            <a:r>
              <a:rPr lang="en-US" sz="1400" dirty="0"/>
              <a:t>[] = {6, 7, 8, 9}; // declare and initialize the third integer array</a:t>
            </a:r>
          </a:p>
          <a:p>
            <a:endParaRPr lang="en-US" sz="1400" dirty="0"/>
          </a:p>
          <a:p>
            <a:r>
              <a:rPr lang="en-US" sz="1400" dirty="0"/>
              <a:t>    jagged[0] = </a:t>
            </a:r>
            <a:r>
              <a:rPr lang="en-US" sz="1400" dirty="0" err="1"/>
              <a:t>arr1</a:t>
            </a:r>
            <a:r>
              <a:rPr lang="en-US" sz="1400" dirty="0"/>
              <a:t>; // assign the first array to the first element of the jagged array</a:t>
            </a:r>
          </a:p>
          <a:p>
            <a:r>
              <a:rPr lang="en-US" sz="1400" dirty="0"/>
              <a:t>    jagged[1] = </a:t>
            </a:r>
            <a:r>
              <a:rPr lang="en-US" sz="1400" dirty="0" err="1"/>
              <a:t>arr2</a:t>
            </a:r>
            <a:r>
              <a:rPr lang="en-US" sz="1400" dirty="0"/>
              <a:t>; // assign the second array to the second element of the jagged array</a:t>
            </a:r>
          </a:p>
          <a:p>
            <a:r>
              <a:rPr lang="en-US" sz="1400" dirty="0"/>
              <a:t>    jagged[2] = </a:t>
            </a:r>
            <a:r>
              <a:rPr lang="en-US" sz="1400" dirty="0" err="1"/>
              <a:t>arr3</a:t>
            </a:r>
            <a:r>
              <a:rPr lang="en-US" sz="1400" dirty="0"/>
              <a:t>; // assign the third array to the third element of the jagged array</a:t>
            </a:r>
          </a:p>
          <a:p>
            <a:endParaRPr lang="en-US" sz="1400" dirty="0"/>
          </a:p>
          <a:p>
            <a:r>
              <a:rPr lang="en-US" sz="1400" dirty="0"/>
              <a:t>    // print the values of all the elements in the jagged array</a:t>
            </a:r>
          </a:p>
          <a:p>
            <a:r>
              <a:rPr lang="en-US" sz="1400" dirty="0"/>
              <a:t>    for (</a:t>
            </a:r>
            <a:r>
              <a:rPr lang="en-US" sz="1400" dirty="0" err="1"/>
              <a:t>int</a:t>
            </a:r>
            <a:r>
              <a:rPr lang="en-US" sz="1400" dirty="0"/>
              <a:t> </a:t>
            </a:r>
            <a:r>
              <a:rPr lang="en-US" sz="1400" dirty="0" err="1"/>
              <a:t>i</a:t>
            </a:r>
            <a:r>
              <a:rPr lang="en-US" sz="1400" dirty="0"/>
              <a:t> = 0; </a:t>
            </a:r>
            <a:r>
              <a:rPr lang="en-US" sz="1400" dirty="0" err="1"/>
              <a:t>i</a:t>
            </a:r>
            <a:r>
              <a:rPr lang="en-US" sz="1400" dirty="0"/>
              <a:t> &lt; 3; </a:t>
            </a:r>
            <a:r>
              <a:rPr lang="en-US" sz="1400" dirty="0" err="1"/>
              <a:t>i</a:t>
            </a:r>
            <a:r>
              <a:rPr lang="en-US" sz="1400" dirty="0"/>
              <a:t>++) {</a:t>
            </a:r>
          </a:p>
          <a:p>
            <a:r>
              <a:rPr lang="en-US" sz="1400" dirty="0"/>
              <a:t>        for (</a:t>
            </a:r>
            <a:r>
              <a:rPr lang="en-US" sz="1400" dirty="0" err="1"/>
              <a:t>int</a:t>
            </a:r>
            <a:r>
              <a:rPr lang="en-US" sz="1400" dirty="0"/>
              <a:t> j = 0; j &lt; (</a:t>
            </a:r>
            <a:r>
              <a:rPr lang="en-US" sz="1400" dirty="0" err="1"/>
              <a:t>sizeof</a:t>
            </a:r>
            <a:r>
              <a:rPr lang="en-US" sz="1400" dirty="0"/>
              <a:t>(jagged[</a:t>
            </a:r>
            <a:r>
              <a:rPr lang="en-US" sz="1400" dirty="0" err="1"/>
              <a:t>i</a:t>
            </a:r>
            <a:r>
              <a:rPr lang="en-US" sz="1400" dirty="0"/>
              <a:t>])/</a:t>
            </a:r>
            <a:r>
              <a:rPr lang="en-US" sz="1400" dirty="0" err="1"/>
              <a:t>sizeof</a:t>
            </a:r>
            <a:r>
              <a:rPr lang="en-US" sz="1400" dirty="0"/>
              <a:t>(</a:t>
            </a:r>
            <a:r>
              <a:rPr lang="en-US" sz="1400" dirty="0" err="1"/>
              <a:t>int</a:t>
            </a:r>
            <a:r>
              <a:rPr lang="en-US" sz="1400" dirty="0"/>
              <a:t>)); </a:t>
            </a:r>
            <a:r>
              <a:rPr lang="en-US" sz="1400" dirty="0" err="1"/>
              <a:t>j++</a:t>
            </a:r>
            <a:r>
              <a:rPr lang="en-US" sz="1400" dirty="0"/>
              <a:t>) {</a:t>
            </a:r>
          </a:p>
          <a:p>
            <a:r>
              <a:rPr lang="en-US" sz="1400" dirty="0"/>
              <a:t>            </a:t>
            </a:r>
            <a:r>
              <a:rPr lang="en-US" sz="1400" dirty="0" err="1"/>
              <a:t>cout</a:t>
            </a:r>
            <a:r>
              <a:rPr lang="en-US" sz="1400" dirty="0"/>
              <a:t> &lt;&lt; "Element " &lt;&lt; </a:t>
            </a:r>
            <a:r>
              <a:rPr lang="en-US" sz="1400" dirty="0" err="1"/>
              <a:t>i</a:t>
            </a:r>
            <a:r>
              <a:rPr lang="en-US" sz="1400" dirty="0"/>
              <a:t> &lt;&lt; "," &lt;&lt; j &lt;&lt; " = " &lt;&lt; jagged[</a:t>
            </a:r>
            <a:r>
              <a:rPr lang="en-US" sz="1400" dirty="0" err="1"/>
              <a:t>i</a:t>
            </a:r>
            <a:r>
              <a:rPr lang="en-US" sz="1400" dirty="0"/>
              <a:t>][j] &lt;&lt; </a:t>
            </a:r>
            <a:r>
              <a:rPr lang="en-US" sz="1400" dirty="0" err="1"/>
              <a:t>endl</a:t>
            </a:r>
            <a:r>
              <a:rPr lang="en-US" sz="1400" dirty="0"/>
              <a:t>;</a:t>
            </a:r>
          </a:p>
          <a:p>
            <a:r>
              <a:rPr lang="en-US" sz="1400" dirty="0"/>
              <a:t>        }</a:t>
            </a:r>
          </a:p>
          <a:p>
            <a:r>
              <a:rPr lang="en-US" sz="1400" dirty="0"/>
              <a:t>    }</a:t>
            </a:r>
          </a:p>
          <a:p>
            <a:endParaRPr lang="en-US" sz="1400" dirty="0"/>
          </a:p>
          <a:p>
            <a:r>
              <a:rPr lang="en-US" sz="1400" dirty="0"/>
              <a:t>    return 0;</a:t>
            </a:r>
          </a:p>
          <a:p>
            <a:r>
              <a:rPr lang="en-US" sz="1400" dirty="0"/>
              <a:t>}</a:t>
            </a:r>
          </a:p>
        </p:txBody>
      </p:sp>
    </p:spTree>
    <p:extLst>
      <p:ext uri="{BB962C8B-B14F-4D97-AF65-F5344CB8AC3E}">
        <p14:creationId xmlns:p14="http://schemas.microsoft.com/office/powerpoint/2010/main" val="2325993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normAutofit lnSpcReduction="10000"/>
          </a:bodyPr>
          <a:lstStyle/>
          <a:p>
            <a:r>
              <a:rPr lang="en-US" dirty="0"/>
              <a:t>An array is a data structure used in programming that can hold a fixed number of values of the same data </a:t>
            </a:r>
            <a:r>
              <a:rPr lang="en-US" dirty="0" smtClean="0"/>
              <a:t>type.</a:t>
            </a:r>
          </a:p>
          <a:p>
            <a:r>
              <a:rPr lang="en-US" dirty="0" smtClean="0"/>
              <a:t>It </a:t>
            </a:r>
            <a:r>
              <a:rPr lang="en-US" dirty="0"/>
              <a:t>is a collection of elements, each identified by an index or a key, that can be accessed and manipulated using various programming </a:t>
            </a:r>
            <a:r>
              <a:rPr lang="en-US" dirty="0" smtClean="0"/>
              <a:t>operations.</a:t>
            </a:r>
          </a:p>
          <a:p>
            <a:r>
              <a:rPr lang="en-US" dirty="0" smtClean="0"/>
              <a:t>Arrays </a:t>
            </a:r>
            <a:r>
              <a:rPr lang="en-US" dirty="0"/>
              <a:t>are often used to store and manage large amounts of data, such as a list of numbers, strings, or objects, in a single </a:t>
            </a:r>
            <a:r>
              <a:rPr lang="en-US" dirty="0" smtClean="0"/>
              <a:t>variable.</a:t>
            </a:r>
          </a:p>
          <a:p>
            <a:r>
              <a:rPr lang="en-US" dirty="0" smtClean="0"/>
              <a:t>They </a:t>
            </a:r>
            <a:r>
              <a:rPr lang="en-US" dirty="0"/>
              <a:t>are commonly used in algorithms and data processing applications to efficiently process and analyze data.</a:t>
            </a:r>
            <a:endParaRPr lang="en-US" dirty="0"/>
          </a:p>
        </p:txBody>
      </p:sp>
    </p:spTree>
    <p:extLst>
      <p:ext uri="{BB962C8B-B14F-4D97-AF65-F5344CB8AC3E}">
        <p14:creationId xmlns:p14="http://schemas.microsoft.com/office/powerpoint/2010/main" val="158696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kind of data that an array can store?</a:t>
            </a:r>
            <a:endParaRPr lang="en-US" dirty="0"/>
          </a:p>
        </p:txBody>
      </p:sp>
      <p:sp>
        <p:nvSpPr>
          <p:cNvPr id="3" name="Content Placeholder 2"/>
          <p:cNvSpPr>
            <a:spLocks noGrp="1"/>
          </p:cNvSpPr>
          <p:nvPr>
            <p:ph idx="1"/>
          </p:nvPr>
        </p:nvSpPr>
        <p:spPr/>
        <p:txBody>
          <a:bodyPr/>
          <a:lstStyle/>
          <a:p>
            <a:r>
              <a:rPr lang="en-US" dirty="0"/>
              <a:t>An array can store data of the same data type, which means that all the elements in the array must be of the same data </a:t>
            </a:r>
            <a:r>
              <a:rPr lang="en-US" dirty="0" smtClean="0"/>
              <a:t>type.</a:t>
            </a:r>
          </a:p>
          <a:p>
            <a:r>
              <a:rPr lang="en-US" dirty="0" smtClean="0"/>
              <a:t>The </a:t>
            </a:r>
            <a:r>
              <a:rPr lang="en-US" dirty="0"/>
              <a:t>data types that an array can store depend on the programming language being used, but some common data types that can be stored in an array include</a:t>
            </a:r>
            <a:r>
              <a:rPr lang="en-US" dirty="0" smtClean="0"/>
              <a:t>:</a:t>
            </a:r>
          </a:p>
          <a:p>
            <a:r>
              <a:rPr lang="en-US" dirty="0"/>
              <a:t>integers (whole numbers)</a:t>
            </a:r>
          </a:p>
          <a:p>
            <a:r>
              <a:rPr lang="en-US" dirty="0"/>
              <a:t>floating-point numbers (decimal numbers)</a:t>
            </a:r>
          </a:p>
          <a:p>
            <a:endParaRPr lang="en-US" dirty="0"/>
          </a:p>
        </p:txBody>
      </p:sp>
    </p:spTree>
    <p:extLst>
      <p:ext uri="{BB962C8B-B14F-4D97-AF65-F5344CB8AC3E}">
        <p14:creationId xmlns:p14="http://schemas.microsoft.com/office/powerpoint/2010/main" val="177175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kind of data that an array can store?</a:t>
            </a:r>
          </a:p>
        </p:txBody>
      </p:sp>
      <p:sp>
        <p:nvSpPr>
          <p:cNvPr id="3" name="Content Placeholder 2"/>
          <p:cNvSpPr>
            <a:spLocks noGrp="1"/>
          </p:cNvSpPr>
          <p:nvPr>
            <p:ph idx="1"/>
          </p:nvPr>
        </p:nvSpPr>
        <p:spPr/>
        <p:txBody>
          <a:bodyPr>
            <a:normAutofit lnSpcReduction="10000"/>
          </a:bodyPr>
          <a:lstStyle/>
          <a:p>
            <a:r>
              <a:rPr lang="en-US" dirty="0"/>
              <a:t>characters (single letters or symbols)</a:t>
            </a:r>
          </a:p>
          <a:p>
            <a:r>
              <a:rPr lang="en-US" dirty="0"/>
              <a:t>strings (sequences of characters)</a:t>
            </a:r>
          </a:p>
          <a:p>
            <a:r>
              <a:rPr lang="en-US" dirty="0" err="1"/>
              <a:t>booleans</a:t>
            </a:r>
            <a:r>
              <a:rPr lang="en-US" dirty="0"/>
              <a:t> (true or false values)</a:t>
            </a:r>
          </a:p>
          <a:p>
            <a:r>
              <a:rPr lang="en-US" dirty="0"/>
              <a:t>objects (instances of a class or </a:t>
            </a:r>
            <a:r>
              <a:rPr lang="en-US" dirty="0" err="1"/>
              <a:t>struct</a:t>
            </a:r>
            <a:r>
              <a:rPr lang="en-US" dirty="0"/>
              <a:t>)</a:t>
            </a:r>
          </a:p>
          <a:p>
            <a:r>
              <a:rPr lang="en-US" dirty="0"/>
              <a:t>pointers (memory addresses)</a:t>
            </a:r>
          </a:p>
          <a:p>
            <a:r>
              <a:rPr lang="en-US" b="1" dirty="0"/>
              <a:t>It's important </a:t>
            </a:r>
            <a:r>
              <a:rPr lang="en-US" dirty="0"/>
              <a:t>to note that the </a:t>
            </a:r>
            <a:r>
              <a:rPr lang="en-US" b="1" dirty="0"/>
              <a:t>data type </a:t>
            </a:r>
            <a:r>
              <a:rPr lang="en-US" dirty="0"/>
              <a:t>of an array must be specified when the array is declared, and it cannot be changed later.</a:t>
            </a:r>
            <a:endParaRPr lang="en-US" dirty="0"/>
          </a:p>
        </p:txBody>
      </p:sp>
    </p:spTree>
    <p:extLst>
      <p:ext uri="{BB962C8B-B14F-4D97-AF65-F5344CB8AC3E}">
        <p14:creationId xmlns:p14="http://schemas.microsoft.com/office/powerpoint/2010/main" val="1798725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 of Array</a:t>
            </a:r>
            <a:endParaRPr lang="en-US" dirty="0"/>
          </a:p>
        </p:txBody>
      </p:sp>
      <p:sp>
        <p:nvSpPr>
          <p:cNvPr id="3" name="Content Placeholder 2"/>
          <p:cNvSpPr>
            <a:spLocks noGrp="1"/>
          </p:cNvSpPr>
          <p:nvPr>
            <p:ph idx="1"/>
          </p:nvPr>
        </p:nvSpPr>
        <p:spPr/>
        <p:txBody>
          <a:bodyPr/>
          <a:lstStyle/>
          <a:p>
            <a:r>
              <a:rPr lang="en-US" b="1" dirty="0"/>
              <a:t>Declaration:</a:t>
            </a:r>
            <a:r>
              <a:rPr lang="en-US" dirty="0"/>
              <a:t> An array must be declared before it can be used. The declaration specifies the data type of the elements in the array, as well as the size of the array.</a:t>
            </a:r>
          </a:p>
          <a:p>
            <a:r>
              <a:rPr lang="en-US" b="1" dirty="0"/>
              <a:t>Indexing: </a:t>
            </a:r>
            <a:r>
              <a:rPr lang="en-US" dirty="0"/>
              <a:t>Each element in the array is identified by an index or a key, which is an integer value that represents the position of the element in the array. The index starts from 0 for the first element and increases by 1 for each subsequent element.</a:t>
            </a:r>
          </a:p>
          <a:p>
            <a:endParaRPr lang="en-US" dirty="0"/>
          </a:p>
        </p:txBody>
      </p:sp>
    </p:spTree>
    <p:extLst>
      <p:ext uri="{BB962C8B-B14F-4D97-AF65-F5344CB8AC3E}">
        <p14:creationId xmlns:p14="http://schemas.microsoft.com/office/powerpoint/2010/main" val="39803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concepts of Array</a:t>
            </a:r>
          </a:p>
        </p:txBody>
      </p:sp>
      <p:sp>
        <p:nvSpPr>
          <p:cNvPr id="3" name="Content Placeholder 2"/>
          <p:cNvSpPr>
            <a:spLocks noGrp="1"/>
          </p:cNvSpPr>
          <p:nvPr>
            <p:ph idx="1"/>
          </p:nvPr>
        </p:nvSpPr>
        <p:spPr/>
        <p:txBody>
          <a:bodyPr/>
          <a:lstStyle/>
          <a:p>
            <a:r>
              <a:rPr lang="en-US" b="1" dirty="0"/>
              <a:t>Initialization:</a:t>
            </a:r>
            <a:r>
              <a:rPr lang="en-US" dirty="0"/>
              <a:t> An array can be initialized with values when it is declared, or the values can be assigned to the elements of the array later using an assignment statement.</a:t>
            </a:r>
          </a:p>
          <a:p>
            <a:r>
              <a:rPr lang="en-US" b="1" dirty="0"/>
              <a:t>Accessing:</a:t>
            </a:r>
            <a:r>
              <a:rPr lang="en-US" dirty="0"/>
              <a:t> The elements in an array can be accessed and manipulated using various programming operations, such as assigning a value to an element, reading the value of an element, or looping through all the elements in the array.</a:t>
            </a:r>
          </a:p>
          <a:p>
            <a:endParaRPr lang="en-US" dirty="0"/>
          </a:p>
        </p:txBody>
      </p:sp>
    </p:spTree>
    <p:extLst>
      <p:ext uri="{BB962C8B-B14F-4D97-AF65-F5344CB8AC3E}">
        <p14:creationId xmlns:p14="http://schemas.microsoft.com/office/powerpoint/2010/main" val="237911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concepts of Array</a:t>
            </a:r>
          </a:p>
        </p:txBody>
      </p:sp>
      <p:sp>
        <p:nvSpPr>
          <p:cNvPr id="3" name="Content Placeholder 2"/>
          <p:cNvSpPr>
            <a:spLocks noGrp="1"/>
          </p:cNvSpPr>
          <p:nvPr>
            <p:ph idx="1"/>
          </p:nvPr>
        </p:nvSpPr>
        <p:spPr/>
        <p:txBody>
          <a:bodyPr/>
          <a:lstStyle/>
          <a:p>
            <a:r>
              <a:rPr lang="en-US" b="1" dirty="0"/>
              <a:t>Size:</a:t>
            </a:r>
            <a:r>
              <a:rPr lang="en-US" dirty="0"/>
              <a:t> The size of an array is fixed at the time of declaration, and it cannot be changed later. The size determines the number of elements that can be stored in the array.</a:t>
            </a:r>
          </a:p>
          <a:p>
            <a:r>
              <a:rPr lang="en-US" b="1" dirty="0"/>
              <a:t>Memory Allocation: </a:t>
            </a:r>
            <a:r>
              <a:rPr lang="en-US" dirty="0"/>
              <a:t>An array is a contiguous block of memory, which means that all the elements in the array are stored in adjacent memory locations. This allows for efficient access to the elements in the array.</a:t>
            </a:r>
          </a:p>
          <a:p>
            <a:endParaRPr lang="en-US" dirty="0"/>
          </a:p>
        </p:txBody>
      </p:sp>
    </p:spTree>
    <p:extLst>
      <p:ext uri="{BB962C8B-B14F-4D97-AF65-F5344CB8AC3E}">
        <p14:creationId xmlns:p14="http://schemas.microsoft.com/office/powerpoint/2010/main" val="83535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Array</a:t>
            </a:r>
            <a:endParaRPr lang="en-US" dirty="0"/>
          </a:p>
        </p:txBody>
      </p:sp>
      <p:sp>
        <p:nvSpPr>
          <p:cNvPr id="3" name="Content Placeholder 2"/>
          <p:cNvSpPr>
            <a:spLocks noGrp="1"/>
          </p:cNvSpPr>
          <p:nvPr>
            <p:ph idx="1"/>
          </p:nvPr>
        </p:nvSpPr>
        <p:spPr/>
        <p:txBody>
          <a:bodyPr/>
          <a:lstStyle/>
          <a:p>
            <a:r>
              <a:rPr lang="en-US" b="1" dirty="0"/>
              <a:t>One-dimensional array: </a:t>
            </a:r>
            <a:r>
              <a:rPr lang="en-US" dirty="0"/>
              <a:t>A one-dimensional array is the simplest type of array, and it consists of a single row or column of elements. Each element is accessed using a single index value</a:t>
            </a:r>
            <a:r>
              <a:rPr lang="en-US" dirty="0" smtClean="0"/>
              <a:t>.</a:t>
            </a:r>
          </a:p>
          <a:p>
            <a:r>
              <a:rPr lang="en-US" b="1" dirty="0"/>
              <a:t>Multi-dimensional array</a:t>
            </a:r>
            <a:r>
              <a:rPr lang="en-US" dirty="0"/>
              <a:t>: A multi-dimensional array is an array with two or more dimensions. It is often used to represent tables or grids of data. Each element is accessed using multiple index values that correspond to each dimension of the array.</a:t>
            </a:r>
          </a:p>
          <a:p>
            <a:endParaRPr lang="en-US" dirty="0"/>
          </a:p>
          <a:p>
            <a:endParaRPr lang="en-US" dirty="0"/>
          </a:p>
        </p:txBody>
      </p:sp>
    </p:spTree>
    <p:extLst>
      <p:ext uri="{BB962C8B-B14F-4D97-AF65-F5344CB8AC3E}">
        <p14:creationId xmlns:p14="http://schemas.microsoft.com/office/powerpoint/2010/main" val="360549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Array</a:t>
            </a:r>
          </a:p>
        </p:txBody>
      </p:sp>
      <p:sp>
        <p:nvSpPr>
          <p:cNvPr id="3" name="Content Placeholder 2"/>
          <p:cNvSpPr>
            <a:spLocks noGrp="1"/>
          </p:cNvSpPr>
          <p:nvPr>
            <p:ph idx="1"/>
          </p:nvPr>
        </p:nvSpPr>
        <p:spPr/>
        <p:txBody>
          <a:bodyPr>
            <a:normAutofit lnSpcReduction="10000"/>
          </a:bodyPr>
          <a:lstStyle/>
          <a:p>
            <a:r>
              <a:rPr lang="en-US" b="1" dirty="0"/>
              <a:t>Static array: </a:t>
            </a:r>
            <a:r>
              <a:rPr lang="en-US" dirty="0"/>
              <a:t>A static array is an array with a fixed size that is specified at the time of declaration. The size cannot be changed during runtime.</a:t>
            </a:r>
          </a:p>
          <a:p>
            <a:r>
              <a:rPr lang="en-US" b="1" dirty="0"/>
              <a:t>Dynamic array: </a:t>
            </a:r>
            <a:r>
              <a:rPr lang="en-US" dirty="0"/>
              <a:t>A dynamic array is an array whose size can be changed during runtime. It is often implemented using pointers and memory allocation functions</a:t>
            </a:r>
            <a:r>
              <a:rPr lang="en-US" dirty="0" smtClean="0"/>
              <a:t>.</a:t>
            </a:r>
          </a:p>
          <a:p>
            <a:r>
              <a:rPr lang="en-US" b="1" dirty="0"/>
              <a:t>Jagged array: </a:t>
            </a:r>
            <a:r>
              <a:rPr lang="en-US" dirty="0"/>
              <a:t>A jagged array is a multi-dimensional array where each row or column can have a different number of elements. It is often used to represent irregularly shaped data.</a:t>
            </a:r>
          </a:p>
          <a:p>
            <a:endParaRPr lang="en-US" dirty="0"/>
          </a:p>
          <a:p>
            <a:endParaRPr lang="en-US" dirty="0"/>
          </a:p>
        </p:txBody>
      </p:sp>
    </p:spTree>
    <p:extLst>
      <p:ext uri="{BB962C8B-B14F-4D97-AF65-F5344CB8AC3E}">
        <p14:creationId xmlns:p14="http://schemas.microsoft.com/office/powerpoint/2010/main" val="22847927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25</TotalTime>
  <Words>1331</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Array</vt:lpstr>
      <vt:lpstr>Definition</vt:lpstr>
      <vt:lpstr>what kind of data that an array can store?</vt:lpstr>
      <vt:lpstr>what kind of data that an array can store?</vt:lpstr>
      <vt:lpstr>Core concepts of Array</vt:lpstr>
      <vt:lpstr>Core concepts of Array</vt:lpstr>
      <vt:lpstr>Core concepts of Array</vt:lpstr>
      <vt:lpstr>Types of Array</vt:lpstr>
      <vt:lpstr>Types of Array</vt:lpstr>
      <vt:lpstr>Types of Array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Syed Atir Raza</dc:creator>
  <cp:lastModifiedBy>Syed Atir Raza</cp:lastModifiedBy>
  <cp:revision>3</cp:revision>
  <dcterms:created xsi:type="dcterms:W3CDTF">2023-03-13T04:28:20Z</dcterms:created>
  <dcterms:modified xsi:type="dcterms:W3CDTF">2023-03-13T04:53:57Z</dcterms:modified>
</cp:coreProperties>
</file>