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69" d="100"/>
          <a:sy n="69"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BD9F3-9560-4440-802E-2328A9395DD5}"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196A0-A373-42B6-9995-C57F7D65B5F9}" type="slidenum">
              <a:rPr lang="en-US" smtClean="0"/>
              <a:t>‹#›</a:t>
            </a:fld>
            <a:endParaRPr lang="en-US"/>
          </a:p>
        </p:txBody>
      </p:sp>
    </p:spTree>
    <p:extLst>
      <p:ext uri="{BB962C8B-B14F-4D97-AF65-F5344CB8AC3E}">
        <p14:creationId xmlns:p14="http://schemas.microsoft.com/office/powerpoint/2010/main" val="53321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pushing number 10 onto an empty stack, the stack contains only this number. After pushing 5 on the stack, the number is placed on top of 10 so that, when the popping operation is executed, 5 is removed from the stack, because it arrived after 10, and 10 is left on the stack. After pushing 15 and then 7, the topmost element is 7, and this number is removed when executing the popping operation, after which the stack contains 10 at the bottom and 15 above it.</a:t>
            </a:r>
            <a:endParaRPr lang="en-US" dirty="0"/>
          </a:p>
        </p:txBody>
      </p:sp>
      <p:sp>
        <p:nvSpPr>
          <p:cNvPr id="4" name="Slide Number Placeholder 3"/>
          <p:cNvSpPr>
            <a:spLocks noGrp="1"/>
          </p:cNvSpPr>
          <p:nvPr>
            <p:ph type="sldNum" sz="quarter" idx="10"/>
          </p:nvPr>
        </p:nvSpPr>
        <p:spPr/>
        <p:txBody>
          <a:bodyPr/>
          <a:lstStyle/>
          <a:p>
            <a:fld id="{AA7196A0-A373-42B6-9995-C57F7D65B5F9}" type="slidenum">
              <a:rPr lang="en-US" smtClean="0"/>
              <a:t>5</a:t>
            </a:fld>
            <a:endParaRPr lang="en-US"/>
          </a:p>
        </p:txBody>
      </p:sp>
    </p:spTree>
    <p:extLst>
      <p:ext uri="{BB962C8B-B14F-4D97-AF65-F5344CB8AC3E}">
        <p14:creationId xmlns:p14="http://schemas.microsoft.com/office/powerpoint/2010/main" val="3881984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7196A0-A373-42B6-9995-C57F7D65B5F9}" type="slidenum">
              <a:rPr lang="en-US" smtClean="0"/>
              <a:t>10</a:t>
            </a:fld>
            <a:endParaRPr lang="en-US"/>
          </a:p>
        </p:txBody>
      </p:sp>
    </p:spTree>
    <p:extLst>
      <p:ext uri="{BB962C8B-B14F-4D97-AF65-F5344CB8AC3E}">
        <p14:creationId xmlns:p14="http://schemas.microsoft.com/office/powerpoint/2010/main" val="2206814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A7196A0-A373-42B6-9995-C57F7D65B5F9}" type="slidenum">
              <a:rPr lang="en-US" smtClean="0"/>
              <a:t>12</a:t>
            </a:fld>
            <a:endParaRPr lang="en-US"/>
          </a:p>
        </p:txBody>
      </p:sp>
    </p:spTree>
    <p:extLst>
      <p:ext uri="{BB962C8B-B14F-4D97-AF65-F5344CB8AC3E}">
        <p14:creationId xmlns:p14="http://schemas.microsoft.com/office/powerpoint/2010/main" val="26114708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Stack Data Structure</a:t>
            </a:r>
            <a:endParaRPr lang="en-US" dirty="0"/>
          </a:p>
        </p:txBody>
      </p:sp>
      <p:sp>
        <p:nvSpPr>
          <p:cNvPr id="3" name="Subtitle 2"/>
          <p:cNvSpPr>
            <a:spLocks noGrp="1"/>
          </p:cNvSpPr>
          <p:nvPr>
            <p:ph type="subTitle" idx="1"/>
          </p:nvPr>
        </p:nvSpPr>
        <p:spPr/>
        <p:txBody>
          <a:bodyPr/>
          <a:lstStyle/>
          <a:p>
            <a:r>
              <a:rPr lang="en-US" dirty="0" smtClean="0"/>
              <a:t>Important</a:t>
            </a:r>
            <a:endParaRPr lang="en-US" dirty="0"/>
          </a:p>
        </p:txBody>
      </p:sp>
    </p:spTree>
    <p:extLst>
      <p:ext uri="{BB962C8B-B14F-4D97-AF65-F5344CB8AC3E}">
        <p14:creationId xmlns:p14="http://schemas.microsoft.com/office/powerpoint/2010/main" val="3808214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a:stretch>
            <a:fillRect/>
          </a:stretch>
        </p:blipFill>
        <p:spPr>
          <a:xfrm>
            <a:off x="955964" y="760991"/>
            <a:ext cx="10404763" cy="5445845"/>
          </a:xfrm>
          <a:prstGeom prst="rect">
            <a:avLst/>
          </a:prstGeom>
        </p:spPr>
      </p:pic>
    </p:spTree>
    <p:extLst>
      <p:ext uri="{BB962C8B-B14F-4D97-AF65-F5344CB8AC3E}">
        <p14:creationId xmlns:p14="http://schemas.microsoft.com/office/powerpoint/2010/main" val="389279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Explanation of Algorithm</a:t>
            </a:r>
            <a:endParaRPr lang="en-US" dirty="0"/>
          </a:p>
        </p:txBody>
      </p:sp>
      <p:sp>
        <p:nvSpPr>
          <p:cNvPr id="6" name="Content Placeholder 5"/>
          <p:cNvSpPr>
            <a:spLocks noGrp="1"/>
          </p:cNvSpPr>
          <p:nvPr>
            <p:ph idx="1"/>
          </p:nvPr>
        </p:nvSpPr>
        <p:spPr/>
        <p:txBody>
          <a:bodyPr>
            <a:normAutofit fontScale="92500"/>
          </a:bodyPr>
          <a:lstStyle/>
          <a:p>
            <a:r>
              <a:rPr lang="en-US" dirty="0"/>
              <a:t>This algorithm is like a game where you have to check if all the parentheses ( () ), square brackets ( [] ), and curly braces ( {} ) in a file are matched correctly</a:t>
            </a:r>
            <a:r>
              <a:rPr lang="en-US" dirty="0" smtClean="0"/>
              <a:t>.</a:t>
            </a:r>
          </a:p>
          <a:p>
            <a:r>
              <a:rPr lang="en-US" b="1" dirty="0"/>
              <a:t>Read a Character from the File</a:t>
            </a:r>
            <a:r>
              <a:rPr lang="en-US" dirty="0"/>
              <a:t>: Start by reading the first character from the file</a:t>
            </a:r>
            <a:r>
              <a:rPr lang="en-US" dirty="0" smtClean="0"/>
              <a:t>.</a:t>
            </a:r>
          </a:p>
          <a:p>
            <a:r>
              <a:rPr lang="en-US" b="1" dirty="0"/>
              <a:t>Loop Through the Characters</a:t>
            </a:r>
            <a:r>
              <a:rPr lang="en-US" dirty="0"/>
              <a:t>:</a:t>
            </a:r>
          </a:p>
          <a:p>
            <a:r>
              <a:rPr lang="en-US" dirty="0"/>
              <a:t>Keep doing the following steps until you reach the end of the file:</a:t>
            </a:r>
          </a:p>
          <a:p>
            <a:r>
              <a:rPr lang="en-US" b="1" dirty="0"/>
              <a:t>If it's an Opening Parenthesis, Bracket, or Brace</a:t>
            </a:r>
            <a:r>
              <a:rPr lang="en-US" dirty="0"/>
              <a:t>:</a:t>
            </a:r>
          </a:p>
          <a:p>
            <a:pPr lvl="1"/>
            <a:r>
              <a:rPr lang="en-US" dirty="0"/>
              <a:t>If the character is (, [, or {, put it on a stack (like putting it in a pile).</a:t>
            </a:r>
          </a:p>
          <a:p>
            <a:endParaRPr lang="en-US" dirty="0"/>
          </a:p>
        </p:txBody>
      </p:sp>
    </p:spTree>
    <p:extLst>
      <p:ext uri="{BB962C8B-B14F-4D97-AF65-F5344CB8AC3E}">
        <p14:creationId xmlns:p14="http://schemas.microsoft.com/office/powerpoint/2010/main" val="558581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a:t>
            </a:r>
            <a:r>
              <a:rPr lang="en-US" dirty="0" err="1" smtClean="0"/>
              <a:t>Algo</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If it's a Closing Parenthesis, Bracket, or Brace</a:t>
            </a:r>
            <a:r>
              <a:rPr lang="en-US" dirty="0"/>
              <a:t>:</a:t>
            </a:r>
          </a:p>
          <a:p>
            <a:pPr lvl="1"/>
            <a:r>
              <a:rPr lang="en-US" dirty="0"/>
              <a:t>If the character is ), ], or }, check if it matches the last opening delimiter on the stack.</a:t>
            </a:r>
          </a:p>
          <a:p>
            <a:pPr lvl="2"/>
            <a:r>
              <a:rPr lang="en-US" dirty="0"/>
              <a:t>If they match, it's good! Take them both off the stack.</a:t>
            </a:r>
          </a:p>
          <a:p>
            <a:pPr lvl="2"/>
            <a:r>
              <a:rPr lang="en-US" dirty="0"/>
              <a:t>If they don't match, something went wrong. It's like having an extra closing bracket with no opening one. We call it a "failure."</a:t>
            </a:r>
          </a:p>
          <a:p>
            <a:r>
              <a:rPr lang="en-US" b="1" dirty="0"/>
              <a:t>If it's a Slash (/)</a:t>
            </a:r>
            <a:r>
              <a:rPr lang="en-US" dirty="0"/>
              <a:t>:</a:t>
            </a:r>
          </a:p>
          <a:p>
            <a:pPr lvl="1"/>
            <a:r>
              <a:rPr lang="en-US" dirty="0"/>
              <a:t>Read the next character.</a:t>
            </a:r>
          </a:p>
          <a:p>
            <a:pPr lvl="1"/>
            <a:r>
              <a:rPr lang="en-US" dirty="0"/>
              <a:t>If the next character is an asterisk (</a:t>
            </a:r>
            <a:r>
              <a:rPr lang="en-US" i="1" dirty="0"/>
              <a:t>), it means we've found the start of a comment (/</a:t>
            </a:r>
            <a:r>
              <a:rPr lang="en-US" dirty="0"/>
              <a:t>). So, we need to ignore everything until we find the end of the comment (*/). If we reach the end of the file before finding */, report an error.</a:t>
            </a:r>
          </a:p>
          <a:p>
            <a:r>
              <a:rPr lang="en-US" b="1" dirty="0"/>
              <a:t>Otherwise</a:t>
            </a:r>
            <a:r>
              <a:rPr lang="en-US" dirty="0"/>
              <a:t>:</a:t>
            </a:r>
          </a:p>
          <a:p>
            <a:pPr lvl="1"/>
            <a:r>
              <a:rPr lang="en-US" dirty="0"/>
              <a:t>Ignore any other characters.</a:t>
            </a:r>
          </a:p>
          <a:p>
            <a:r>
              <a:rPr lang="en-US" b="1" dirty="0"/>
              <a:t>Read the Next Character</a:t>
            </a:r>
            <a:r>
              <a:rPr lang="en-US" dirty="0"/>
              <a:t>:</a:t>
            </a:r>
          </a:p>
          <a:p>
            <a:pPr lvl="1"/>
            <a:r>
              <a:rPr lang="en-US" dirty="0"/>
              <a:t>Move to the next character in the file.</a:t>
            </a:r>
          </a:p>
          <a:p>
            <a:endParaRPr lang="en-US" dirty="0"/>
          </a:p>
        </p:txBody>
      </p:sp>
    </p:spTree>
    <p:extLst>
      <p:ext uri="{BB962C8B-B14F-4D97-AF65-F5344CB8AC3E}">
        <p14:creationId xmlns:p14="http://schemas.microsoft.com/office/powerpoint/2010/main" val="320840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 of </a:t>
            </a:r>
            <a:r>
              <a:rPr lang="en-US" dirty="0" err="1"/>
              <a:t>Algo</a:t>
            </a:r>
            <a:endParaRPr lang="en-US" dirty="0"/>
          </a:p>
        </p:txBody>
      </p:sp>
      <p:sp>
        <p:nvSpPr>
          <p:cNvPr id="3" name="Content Placeholder 2"/>
          <p:cNvSpPr>
            <a:spLocks noGrp="1"/>
          </p:cNvSpPr>
          <p:nvPr>
            <p:ph idx="1"/>
          </p:nvPr>
        </p:nvSpPr>
        <p:spPr/>
        <p:txBody>
          <a:bodyPr/>
          <a:lstStyle/>
          <a:p>
            <a:r>
              <a:rPr lang="en-US" b="1" dirty="0"/>
              <a:t>Check for Success or Failure</a:t>
            </a:r>
            <a:r>
              <a:rPr lang="en-US" dirty="0"/>
              <a:t>:</a:t>
            </a:r>
          </a:p>
          <a:p>
            <a:r>
              <a:rPr lang="en-US" dirty="0"/>
              <a:t>After going through all the characters in the file, if there are no leftovers on the stack (all opening delimiters found their matching closing ones), then it's a "success." Otherwise, if there are still some opening delimiters left on the stack, it's a "failure."</a:t>
            </a:r>
          </a:p>
          <a:p>
            <a:endParaRPr lang="en-US" dirty="0"/>
          </a:p>
        </p:txBody>
      </p:sp>
    </p:spTree>
    <p:extLst>
      <p:ext uri="{BB962C8B-B14F-4D97-AF65-F5344CB8AC3E}">
        <p14:creationId xmlns:p14="http://schemas.microsoft.com/office/powerpoint/2010/main" val="355372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94509" y="831273"/>
            <a:ext cx="10640291" cy="369332"/>
          </a:xfrm>
          <a:prstGeom prst="rect">
            <a:avLst/>
          </a:prstGeom>
        </p:spPr>
        <p:txBody>
          <a:bodyPr wrap="square">
            <a:spAutoFit/>
          </a:bodyPr>
          <a:lstStyle/>
          <a:p>
            <a:endParaRPr lang="en-US" dirty="0"/>
          </a:p>
        </p:txBody>
      </p:sp>
      <p:pic>
        <p:nvPicPr>
          <p:cNvPr id="5" name="Picture 4"/>
          <p:cNvPicPr>
            <a:picLocks noChangeAspect="1"/>
          </p:cNvPicPr>
          <p:nvPr/>
        </p:nvPicPr>
        <p:blipFill>
          <a:blip r:embed="rId2"/>
          <a:stretch>
            <a:fillRect/>
          </a:stretch>
        </p:blipFill>
        <p:spPr>
          <a:xfrm>
            <a:off x="886691" y="665018"/>
            <a:ext cx="10183091" cy="5611091"/>
          </a:xfrm>
          <a:prstGeom prst="rect">
            <a:avLst/>
          </a:prstGeom>
        </p:spPr>
      </p:pic>
    </p:spTree>
    <p:extLst>
      <p:ext uri="{BB962C8B-B14F-4D97-AF65-F5344CB8AC3E}">
        <p14:creationId xmlns:p14="http://schemas.microsoft.com/office/powerpoint/2010/main" val="4198748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660274"/>
            <a:ext cx="9462655" cy="5463436"/>
          </a:xfrm>
          <a:prstGeom prst="rect">
            <a:avLst/>
          </a:prstGeom>
        </p:spPr>
      </p:pic>
    </p:spTree>
    <p:extLst>
      <p:ext uri="{BB962C8B-B14F-4D97-AF65-F5344CB8AC3E}">
        <p14:creationId xmlns:p14="http://schemas.microsoft.com/office/powerpoint/2010/main" val="3462567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0691" y="803564"/>
            <a:ext cx="10439806" cy="5070763"/>
          </a:xfrm>
          <a:prstGeom prst="rect">
            <a:avLst/>
          </a:prstGeom>
        </p:spPr>
      </p:pic>
    </p:spTree>
    <p:extLst>
      <p:ext uri="{BB962C8B-B14F-4D97-AF65-F5344CB8AC3E}">
        <p14:creationId xmlns:p14="http://schemas.microsoft.com/office/powerpoint/2010/main" val="255981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-1 in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In the Stack class, top is an integer variable that keeps track of the index of the top element in the stack. It's initialized to -1 to indicate that the stack is initially empty. When you add an element, top will be incremented to 0, and so on</a:t>
            </a:r>
          </a:p>
          <a:p>
            <a:r>
              <a:rPr lang="en-US" b="1" dirty="0" err="1" smtClean="0"/>
              <a:t>isEmpty</a:t>
            </a:r>
            <a:r>
              <a:rPr lang="en-US" dirty="0" smtClean="0"/>
              <a:t> </a:t>
            </a:r>
            <a:r>
              <a:rPr lang="en-US" dirty="0" err="1" smtClean="0"/>
              <a:t>Function:this</a:t>
            </a:r>
            <a:r>
              <a:rPr lang="en-US" dirty="0" smtClean="0"/>
              <a:t> </a:t>
            </a:r>
            <a:r>
              <a:rPr lang="en-US" dirty="0"/>
              <a:t>function checks whether the stack is empty. If top is -1, it means the stack is empty, so the function returns true. Otherwise, it returns </a:t>
            </a:r>
            <a:r>
              <a:rPr lang="en-US" dirty="0" smtClean="0"/>
              <a:t>false</a:t>
            </a:r>
          </a:p>
          <a:p>
            <a:r>
              <a:rPr lang="en-US" b="1" dirty="0" err="1" smtClean="0"/>
              <a:t>isFull</a:t>
            </a:r>
            <a:r>
              <a:rPr lang="en-US" b="1" dirty="0" smtClean="0"/>
              <a:t> Function</a:t>
            </a:r>
            <a:r>
              <a:rPr lang="en-US" dirty="0" smtClean="0"/>
              <a:t>: </a:t>
            </a:r>
            <a:r>
              <a:rPr lang="en-US" dirty="0"/>
              <a:t>This function checks whether the stack is full. If top is equal to </a:t>
            </a:r>
            <a:r>
              <a:rPr lang="en-US" dirty="0" err="1"/>
              <a:t>MAX_SIZE</a:t>
            </a:r>
            <a:r>
              <a:rPr lang="en-US" dirty="0"/>
              <a:t> - 1, it means the stack is full, so the function returns true. Otherwise, it returns </a:t>
            </a:r>
            <a:r>
              <a:rPr lang="en-US" dirty="0" smtClean="0"/>
              <a:t>false</a:t>
            </a:r>
          </a:p>
          <a:p>
            <a:r>
              <a:rPr lang="en-US" b="1" dirty="0"/>
              <a:t>peek </a:t>
            </a:r>
            <a:r>
              <a:rPr lang="en-US" b="1" dirty="0" smtClean="0"/>
              <a:t>Function</a:t>
            </a:r>
            <a:r>
              <a:rPr lang="en-US" dirty="0"/>
              <a:t>: In this function, if you try to peek at the top element when the stack is empty (which is not allowed), it prints a message and returns -1 to indicate that there's no valid value to return.</a:t>
            </a:r>
          </a:p>
        </p:txBody>
      </p:sp>
    </p:spTree>
    <p:extLst>
      <p:ext uri="{BB962C8B-B14F-4D97-AF65-F5344CB8AC3E}">
        <p14:creationId xmlns:p14="http://schemas.microsoft.com/office/powerpoint/2010/main" val="428301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r>
              <a:rPr lang="en-US" dirty="0"/>
              <a:t>A stack is a linear data structure that can be accessed only at one of its ends for </a:t>
            </a:r>
            <a:r>
              <a:rPr lang="en-US" dirty="0" smtClean="0"/>
              <a:t>stor</a:t>
            </a:r>
            <a:r>
              <a:rPr lang="en-US" dirty="0"/>
              <a:t>i</a:t>
            </a:r>
            <a:r>
              <a:rPr lang="en-US" dirty="0" smtClean="0"/>
              <a:t>ng </a:t>
            </a:r>
            <a:r>
              <a:rPr lang="en-US" dirty="0"/>
              <a:t>and retrieving </a:t>
            </a:r>
            <a:r>
              <a:rPr lang="en-US" dirty="0" smtClean="0"/>
              <a:t>data.</a:t>
            </a:r>
          </a:p>
          <a:p>
            <a:r>
              <a:rPr lang="en-US" dirty="0" smtClean="0"/>
              <a:t>Such </a:t>
            </a:r>
            <a:r>
              <a:rPr lang="en-US" dirty="0"/>
              <a:t>a stack resembles a stack of trays in a cafeteria: new trays are put on the top of the stack and taken off the </a:t>
            </a:r>
            <a:r>
              <a:rPr lang="en-US" dirty="0" smtClean="0"/>
              <a:t>top.</a:t>
            </a:r>
          </a:p>
          <a:p>
            <a:r>
              <a:rPr lang="en-US" dirty="0" smtClean="0"/>
              <a:t>The </a:t>
            </a:r>
            <a:r>
              <a:rPr lang="en-US" dirty="0"/>
              <a:t>last tray put on the stack is the first tray removed from the stack. For this reason, a stack is called an LIFO structure: last in/first out.</a:t>
            </a:r>
          </a:p>
        </p:txBody>
      </p:sp>
    </p:spTree>
    <p:extLst>
      <p:ext uri="{BB962C8B-B14F-4D97-AF65-F5344CB8AC3E}">
        <p14:creationId xmlns:p14="http://schemas.microsoft.com/office/powerpoint/2010/main" val="409730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p:txBody>
          <a:bodyPr/>
          <a:lstStyle/>
          <a:p>
            <a:r>
              <a:rPr lang="en-US" dirty="0"/>
              <a:t>A tray can be taken only if there is at least one tray on the stack, and a tray can be added to the stack only if there is enough room; that is, if the stack is not too </a:t>
            </a:r>
            <a:r>
              <a:rPr lang="en-US" dirty="0" smtClean="0"/>
              <a:t>high.</a:t>
            </a:r>
          </a:p>
          <a:p>
            <a:r>
              <a:rPr lang="en-US" dirty="0" smtClean="0"/>
              <a:t>Therefore</a:t>
            </a:r>
            <a:r>
              <a:rPr lang="en-US" dirty="0"/>
              <a:t>, a stack is defined in terms of operations that change its status and </a:t>
            </a:r>
            <a:r>
              <a:rPr lang="en-US" dirty="0" smtClean="0"/>
              <a:t>operations </a:t>
            </a:r>
            <a:r>
              <a:rPr lang="en-US" dirty="0"/>
              <a:t>that check this status. </a:t>
            </a:r>
          </a:p>
        </p:txBody>
      </p:sp>
    </p:spTree>
    <p:extLst>
      <p:ext uri="{BB962C8B-B14F-4D97-AF65-F5344CB8AC3E}">
        <p14:creationId xmlns:p14="http://schemas.microsoft.com/office/powerpoint/2010/main" val="80513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Stack</a:t>
            </a:r>
            <a:endParaRPr lang="en-US" dirty="0"/>
          </a:p>
        </p:txBody>
      </p:sp>
      <p:sp>
        <p:nvSpPr>
          <p:cNvPr id="3" name="Content Placeholder 2"/>
          <p:cNvSpPr>
            <a:spLocks noGrp="1"/>
          </p:cNvSpPr>
          <p:nvPr>
            <p:ph idx="1"/>
          </p:nvPr>
        </p:nvSpPr>
        <p:spPr/>
        <p:txBody>
          <a:bodyPr/>
          <a:lstStyle/>
          <a:p>
            <a:r>
              <a:rPr lang="en-US" dirty="0"/>
              <a:t>■ clear()—Clear the stack</a:t>
            </a:r>
            <a:r>
              <a:rPr lang="en-US" dirty="0" smtClean="0"/>
              <a:t>.</a:t>
            </a:r>
          </a:p>
          <a:p>
            <a:r>
              <a:rPr lang="en-US" dirty="0" smtClean="0"/>
              <a:t>■ </a:t>
            </a:r>
            <a:r>
              <a:rPr lang="en-US" dirty="0" err="1"/>
              <a:t>isEmpty</a:t>
            </a:r>
            <a:r>
              <a:rPr lang="en-US" dirty="0"/>
              <a:t>()—Check to see if the stack is empty</a:t>
            </a:r>
            <a:r>
              <a:rPr lang="en-US" dirty="0" smtClean="0"/>
              <a:t>.</a:t>
            </a:r>
          </a:p>
          <a:p>
            <a:r>
              <a:rPr lang="en-US" dirty="0" smtClean="0"/>
              <a:t>■ </a:t>
            </a:r>
            <a:r>
              <a:rPr lang="en-US" dirty="0"/>
              <a:t>push(el)—Put the element el on the top of the stack</a:t>
            </a:r>
            <a:r>
              <a:rPr lang="en-US" dirty="0" smtClean="0"/>
              <a:t>.</a:t>
            </a:r>
          </a:p>
          <a:p>
            <a:r>
              <a:rPr lang="en-US" dirty="0" smtClean="0"/>
              <a:t>■ </a:t>
            </a:r>
            <a:r>
              <a:rPr lang="en-US" dirty="0"/>
              <a:t>pop()—Take the topmost element from the stack</a:t>
            </a:r>
            <a:r>
              <a:rPr lang="en-US" dirty="0" smtClean="0"/>
              <a:t>.</a:t>
            </a:r>
          </a:p>
          <a:p>
            <a:r>
              <a:rPr lang="en-US" dirty="0" smtClean="0"/>
              <a:t>■ </a:t>
            </a:r>
            <a:r>
              <a:rPr lang="en-US" dirty="0" err="1"/>
              <a:t>topEl</a:t>
            </a:r>
            <a:r>
              <a:rPr lang="en-US" dirty="0"/>
              <a:t>()—Return the topmost element in the stack without removing it.</a:t>
            </a:r>
          </a:p>
        </p:txBody>
      </p:sp>
    </p:spTree>
    <p:extLst>
      <p:ext uri="{BB962C8B-B14F-4D97-AF65-F5344CB8AC3E}">
        <p14:creationId xmlns:p14="http://schemas.microsoft.com/office/powerpoint/2010/main" val="185322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Working</a:t>
            </a:r>
            <a:endParaRPr lang="en-US" dirty="0"/>
          </a:p>
        </p:txBody>
      </p:sp>
      <p:sp>
        <p:nvSpPr>
          <p:cNvPr id="3" name="Content Placeholder 2"/>
          <p:cNvSpPr>
            <a:spLocks noGrp="1"/>
          </p:cNvSpPr>
          <p:nvPr>
            <p:ph idx="1"/>
          </p:nvPr>
        </p:nvSpPr>
        <p:spPr/>
        <p:txBody>
          <a:bodyPr/>
          <a:lstStyle/>
          <a:p>
            <a:r>
              <a:rPr lang="en-US" dirty="0"/>
              <a:t>A series of push and pop operations is shown in </a:t>
            </a:r>
            <a:r>
              <a:rPr lang="en-US" dirty="0" smtClean="0"/>
              <a:t>Figure</a:t>
            </a:r>
          </a:p>
          <a:p>
            <a:endParaRPr lang="en-US" dirty="0"/>
          </a:p>
        </p:txBody>
      </p:sp>
      <p:pic>
        <p:nvPicPr>
          <p:cNvPr id="4" name="Picture 3"/>
          <p:cNvPicPr>
            <a:picLocks noChangeAspect="1"/>
          </p:cNvPicPr>
          <p:nvPr/>
        </p:nvPicPr>
        <p:blipFill>
          <a:blip r:embed="rId3"/>
          <a:stretch>
            <a:fillRect/>
          </a:stretch>
        </p:blipFill>
        <p:spPr>
          <a:xfrm>
            <a:off x="1811101" y="3344091"/>
            <a:ext cx="8286488" cy="2531777"/>
          </a:xfrm>
          <a:prstGeom prst="rect">
            <a:avLst/>
          </a:prstGeom>
        </p:spPr>
      </p:pic>
    </p:spTree>
    <p:extLst>
      <p:ext uri="{BB962C8B-B14F-4D97-AF65-F5344CB8AC3E}">
        <p14:creationId xmlns:p14="http://schemas.microsoft.com/office/powerpoint/2010/main" val="3531350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Importance</a:t>
            </a:r>
            <a:endParaRPr lang="en-US" dirty="0"/>
          </a:p>
        </p:txBody>
      </p:sp>
      <p:sp>
        <p:nvSpPr>
          <p:cNvPr id="3" name="Content Placeholder 2"/>
          <p:cNvSpPr>
            <a:spLocks noGrp="1"/>
          </p:cNvSpPr>
          <p:nvPr>
            <p:ph idx="1"/>
          </p:nvPr>
        </p:nvSpPr>
        <p:spPr/>
        <p:txBody>
          <a:bodyPr/>
          <a:lstStyle/>
          <a:p>
            <a:r>
              <a:rPr lang="en-US" dirty="0"/>
              <a:t>Generally, the stack is very useful in situations when data have to be stored and then retrieved in reverse </a:t>
            </a:r>
            <a:r>
              <a:rPr lang="en-US" dirty="0" smtClean="0"/>
              <a:t>order.</a:t>
            </a:r>
          </a:p>
          <a:p>
            <a:r>
              <a:rPr lang="en-US" dirty="0" smtClean="0"/>
              <a:t>One </a:t>
            </a:r>
            <a:r>
              <a:rPr lang="en-US" dirty="0"/>
              <a:t>application of the stack is in matching delimiters in a program. This is an important example because delimiter matching is part of any compiler: No program is considered correct if the delimiters are mismatched. </a:t>
            </a:r>
          </a:p>
        </p:txBody>
      </p:sp>
    </p:spTree>
    <p:extLst>
      <p:ext uri="{BB962C8B-B14F-4D97-AF65-F5344CB8AC3E}">
        <p14:creationId xmlns:p14="http://schemas.microsoft.com/office/powerpoint/2010/main" val="289308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Delimiters</a:t>
            </a:r>
            <a:endParaRPr lang="en-US" dirty="0"/>
          </a:p>
        </p:txBody>
      </p:sp>
      <p:sp>
        <p:nvSpPr>
          <p:cNvPr id="3" name="Content Placeholder 2"/>
          <p:cNvSpPr>
            <a:spLocks noGrp="1"/>
          </p:cNvSpPr>
          <p:nvPr>
            <p:ph idx="1"/>
          </p:nvPr>
        </p:nvSpPr>
        <p:spPr/>
        <p:txBody>
          <a:bodyPr/>
          <a:lstStyle/>
          <a:p>
            <a:r>
              <a:rPr lang="en-US" dirty="0"/>
              <a:t>In C++ programs, we have the following delimiters: parentheses “(” and “)”, square brackets “[” and “]”, curly brackets “{” and “}”, and comment delimiters “/*” and “ */”. Here are examples of C++ statements that use delimiters properly</a:t>
            </a:r>
            <a:r>
              <a:rPr lang="en-US" dirty="0" smtClean="0"/>
              <a:t>:</a:t>
            </a:r>
          </a:p>
        </p:txBody>
      </p:sp>
      <p:pic>
        <p:nvPicPr>
          <p:cNvPr id="4" name="Picture 3"/>
          <p:cNvPicPr>
            <a:picLocks noChangeAspect="1"/>
          </p:cNvPicPr>
          <p:nvPr/>
        </p:nvPicPr>
        <p:blipFill>
          <a:blip r:embed="rId2"/>
          <a:stretch>
            <a:fillRect/>
          </a:stretch>
        </p:blipFill>
        <p:spPr>
          <a:xfrm>
            <a:off x="1773381" y="4211782"/>
            <a:ext cx="8575963" cy="1664086"/>
          </a:xfrm>
          <a:prstGeom prst="rect">
            <a:avLst/>
          </a:prstGeom>
        </p:spPr>
      </p:pic>
    </p:spTree>
    <p:extLst>
      <p:ext uri="{BB962C8B-B14F-4D97-AF65-F5344CB8AC3E}">
        <p14:creationId xmlns:p14="http://schemas.microsoft.com/office/powerpoint/2010/main" val="2719677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Delimiters in which error is possible</a:t>
            </a:r>
            <a:endParaRPr lang="en-US" dirty="0"/>
          </a:p>
        </p:txBody>
      </p:sp>
      <p:sp>
        <p:nvSpPr>
          <p:cNvPr id="3" name="Content Placeholder 2"/>
          <p:cNvSpPr>
            <a:spLocks noGrp="1"/>
          </p:cNvSpPr>
          <p:nvPr>
            <p:ph idx="1"/>
          </p:nvPr>
        </p:nvSpPr>
        <p:spPr/>
        <p:txBody>
          <a:bodyPr/>
          <a:lstStyle/>
          <a:p>
            <a:r>
              <a:rPr lang="pt-BR" dirty="0"/>
              <a:t>a = b + (c - d) * (e - f)); </a:t>
            </a:r>
            <a:endParaRPr lang="pt-BR" dirty="0" smtClean="0"/>
          </a:p>
          <a:p>
            <a:r>
              <a:rPr lang="pt-BR" dirty="0" smtClean="0"/>
              <a:t>g[10</a:t>
            </a:r>
            <a:r>
              <a:rPr lang="pt-BR" dirty="0"/>
              <a:t>] = h[i[9]] + j + k) * l; </a:t>
            </a:r>
            <a:endParaRPr lang="pt-BR" dirty="0" smtClean="0"/>
          </a:p>
          <a:p>
            <a:r>
              <a:rPr lang="pt-BR" dirty="0" smtClean="0"/>
              <a:t>while </a:t>
            </a:r>
            <a:r>
              <a:rPr lang="pt-BR" dirty="0"/>
              <a:t>(m &lt; (n[8) + o]) { p = 7; /* initialize p */ r = 6; </a:t>
            </a:r>
            <a:r>
              <a:rPr lang="pt-BR" dirty="0" smtClean="0"/>
              <a:t>}</a:t>
            </a:r>
          </a:p>
          <a:p>
            <a:r>
              <a:rPr lang="en-US" dirty="0"/>
              <a:t>the first opening parenthesis must be matched with the last closing parenthesis, but this is done only after the second opening parenthesis is matched with the next to last closing parenthesis; this, in turn, is done after the opening square bracket is matched with the closing bracket.</a:t>
            </a:r>
          </a:p>
        </p:txBody>
      </p:sp>
    </p:spTree>
    <p:extLst>
      <p:ext uri="{BB962C8B-B14F-4D97-AF65-F5344CB8AC3E}">
        <p14:creationId xmlns:p14="http://schemas.microsoft.com/office/powerpoint/2010/main" val="160480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 Application for </a:t>
            </a:r>
            <a:r>
              <a:rPr lang="en-US" dirty="0" err="1" smtClean="0"/>
              <a:t>Delimeter</a:t>
            </a:r>
            <a:endParaRPr lang="en-US" dirty="0"/>
          </a:p>
        </p:txBody>
      </p:sp>
      <p:sp>
        <p:nvSpPr>
          <p:cNvPr id="3" name="Content Placeholder 2"/>
          <p:cNvSpPr>
            <a:spLocks noGrp="1"/>
          </p:cNvSpPr>
          <p:nvPr>
            <p:ph idx="1"/>
          </p:nvPr>
        </p:nvSpPr>
        <p:spPr/>
        <p:txBody>
          <a:bodyPr/>
          <a:lstStyle/>
          <a:p>
            <a:r>
              <a:rPr lang="en-US" dirty="0"/>
              <a:t>The delimiter matching algorithm reads a character from a C++ program and stores it on a stack if it is an opening </a:t>
            </a:r>
            <a:r>
              <a:rPr lang="en-US" dirty="0" smtClean="0"/>
              <a:t>delimiter.</a:t>
            </a:r>
          </a:p>
          <a:p>
            <a:r>
              <a:rPr lang="en-US" dirty="0" smtClean="0"/>
              <a:t>If </a:t>
            </a:r>
            <a:r>
              <a:rPr lang="en-US" dirty="0"/>
              <a:t>a closing delimiter is found, the delimiter is compared to a delimiter popped off the stack. If they match, processing continues; if not, processing discontinues by signaling an </a:t>
            </a:r>
            <a:r>
              <a:rPr lang="en-US" dirty="0" smtClean="0"/>
              <a:t>error.</a:t>
            </a:r>
          </a:p>
          <a:p>
            <a:r>
              <a:rPr lang="en-US" dirty="0" smtClean="0"/>
              <a:t>The </a:t>
            </a:r>
            <a:r>
              <a:rPr lang="en-US" dirty="0"/>
              <a:t>processing of the C++ program ends successfully after the end of the program is reached and the stack is empty. Here is the algorithm:</a:t>
            </a:r>
          </a:p>
        </p:txBody>
      </p:sp>
    </p:spTree>
    <p:extLst>
      <p:ext uri="{BB962C8B-B14F-4D97-AF65-F5344CB8AC3E}">
        <p14:creationId xmlns:p14="http://schemas.microsoft.com/office/powerpoint/2010/main" val="429193543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47</TotalTime>
  <Words>1148</Words>
  <Application>Microsoft Office PowerPoint</Application>
  <PresentationFormat>Widescreen</PresentationFormat>
  <Paragraphs>62</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Garamond</vt:lpstr>
      <vt:lpstr>Organic</vt:lpstr>
      <vt:lpstr>Stack Data Structure</vt:lpstr>
      <vt:lpstr>Stack</vt:lpstr>
      <vt:lpstr>Stack</vt:lpstr>
      <vt:lpstr>Operations on Stack</vt:lpstr>
      <vt:lpstr>Stack Working</vt:lpstr>
      <vt:lpstr>Stack Importance</vt:lpstr>
      <vt:lpstr>C++ Delimiters</vt:lpstr>
      <vt:lpstr>C++ Delimiters in which error is possible</vt:lpstr>
      <vt:lpstr>Stack Application for Delimeter</vt:lpstr>
      <vt:lpstr>PowerPoint Presentation</vt:lpstr>
      <vt:lpstr>Explanation of Algorithm</vt:lpstr>
      <vt:lpstr>Explanation of Algo</vt:lpstr>
      <vt:lpstr>Explanation of Algo</vt:lpstr>
      <vt:lpstr>PowerPoint Presentation</vt:lpstr>
      <vt:lpstr>PowerPoint Presentation</vt:lpstr>
      <vt:lpstr>PowerPoint Presentation</vt:lpstr>
      <vt:lpstr>Why -1 in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Data Structure</dc:title>
  <dc:creator>Syed Atir Raza</dc:creator>
  <cp:lastModifiedBy>Syed Atir Raza</cp:lastModifiedBy>
  <cp:revision>5</cp:revision>
  <dcterms:created xsi:type="dcterms:W3CDTF">2023-10-03T06:02:33Z</dcterms:created>
  <dcterms:modified xsi:type="dcterms:W3CDTF">2023-10-03T06:49:33Z</dcterms:modified>
</cp:coreProperties>
</file>