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9/30/2023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Networks</a:t>
            </a:r>
            <a:endParaRPr lang="en-US" dirty="0"/>
          </a:p>
        </p:txBody>
      </p:sp>
      <p:sp>
        <p:nvSpPr>
          <p:cNvPr id="3" name="Subtitle 2"/>
          <p:cNvSpPr>
            <a:spLocks noGrp="1"/>
          </p:cNvSpPr>
          <p:nvPr>
            <p:ph type="subTitle" idx="1"/>
          </p:nvPr>
        </p:nvSpPr>
        <p:spPr/>
        <p:txBody>
          <a:bodyPr/>
          <a:lstStyle/>
          <a:p>
            <a:r>
              <a:rPr lang="en-US" dirty="0" smtClean="0"/>
              <a:t>Lecture 1 (Introduction and basic concepts)</a:t>
            </a:r>
            <a:endParaRPr lang="en-US" dirty="0"/>
          </a:p>
        </p:txBody>
      </p:sp>
    </p:spTree>
    <p:extLst>
      <p:ext uri="{BB962C8B-B14F-4D97-AF65-F5344CB8AC3E}">
        <p14:creationId xmlns:p14="http://schemas.microsoft.com/office/powerpoint/2010/main" val="1699556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Data Communication</a:t>
            </a:r>
          </a:p>
        </p:txBody>
      </p:sp>
      <p:sp>
        <p:nvSpPr>
          <p:cNvPr id="3" name="Content Placeholder 2"/>
          <p:cNvSpPr>
            <a:spLocks noGrp="1"/>
          </p:cNvSpPr>
          <p:nvPr>
            <p:ph idx="1"/>
          </p:nvPr>
        </p:nvSpPr>
        <p:spPr/>
        <p:txBody>
          <a:bodyPr>
            <a:normAutofit fontScale="92500"/>
          </a:bodyPr>
          <a:lstStyle/>
          <a:p>
            <a:r>
              <a:rPr lang="en-US" b="1" dirty="0"/>
              <a:t>4. Transmission medium</a:t>
            </a:r>
            <a:r>
              <a:rPr lang="en-US" dirty="0"/>
              <a:t>. The transmission medium is the physical path by which a message travels from sender to receiver. Some examples of transmission media include twisted-pair wire, coaxial cable, fiber-optic cable, and radio waves.</a:t>
            </a:r>
          </a:p>
          <a:p>
            <a:r>
              <a:rPr lang="en-US" b="1" dirty="0"/>
              <a:t>5. Protocol.</a:t>
            </a:r>
            <a:endParaRPr lang="en-US" dirty="0"/>
          </a:p>
          <a:p>
            <a:r>
              <a:rPr lang="en-US" dirty="0"/>
              <a:t>A protocol is a set of rules that govern data communications. It represents an agreement between the communicating devices. Without a protocol, two devices may be connected but not communicating, just as a person speaking French cannot be understood by a person who speaks only Japanese.</a:t>
            </a:r>
          </a:p>
          <a:p>
            <a:endParaRPr lang="en-US" dirty="0"/>
          </a:p>
        </p:txBody>
      </p:sp>
    </p:spTree>
    <p:extLst>
      <p:ext uri="{BB962C8B-B14F-4D97-AF65-F5344CB8AC3E}">
        <p14:creationId xmlns:p14="http://schemas.microsoft.com/office/powerpoint/2010/main" val="62820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Data Communication</a:t>
            </a:r>
          </a:p>
        </p:txBody>
      </p:sp>
      <p:pic>
        <p:nvPicPr>
          <p:cNvPr id="4" name="Content Placeholder 3"/>
          <p:cNvPicPr>
            <a:picLocks noGrp="1" noChangeAspect="1"/>
          </p:cNvPicPr>
          <p:nvPr>
            <p:ph idx="1"/>
          </p:nvPr>
        </p:nvPicPr>
        <p:blipFill>
          <a:blip r:embed="rId2"/>
          <a:stretch>
            <a:fillRect/>
          </a:stretch>
        </p:blipFill>
        <p:spPr>
          <a:xfrm>
            <a:off x="1672046" y="3017203"/>
            <a:ext cx="8595360" cy="2338568"/>
          </a:xfrm>
          <a:prstGeom prst="rect">
            <a:avLst/>
          </a:prstGeom>
        </p:spPr>
      </p:pic>
    </p:spTree>
    <p:extLst>
      <p:ext uri="{BB962C8B-B14F-4D97-AF65-F5344CB8AC3E}">
        <p14:creationId xmlns:p14="http://schemas.microsoft.com/office/powerpoint/2010/main" val="123278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Communication </a:t>
            </a:r>
            <a:r>
              <a:rPr lang="en-US" dirty="0"/>
              <a:t>between two devices can be simplex, half-duplex, or </a:t>
            </a:r>
            <a:r>
              <a:rPr lang="en-US" dirty="0" smtClean="0"/>
              <a:t>full-duplex.</a:t>
            </a:r>
          </a:p>
          <a:p>
            <a:r>
              <a:rPr lang="en-US" b="1" dirty="0"/>
              <a:t>Simplex</a:t>
            </a:r>
            <a:r>
              <a:rPr lang="en-US" dirty="0"/>
              <a:t> In simplex mode, the communication is unidirectional, as on a </a:t>
            </a:r>
            <a:r>
              <a:rPr lang="en-US" dirty="0" err="1"/>
              <a:t>oneway</a:t>
            </a:r>
            <a:r>
              <a:rPr lang="en-US" dirty="0"/>
              <a:t> street. Only one of the two devices on a link can transmit; the other can only receive (Figure a). Keyboards and traditional monitors are examples of simplex </a:t>
            </a:r>
            <a:r>
              <a:rPr lang="en-US" dirty="0" smtClean="0"/>
              <a:t>devices.</a:t>
            </a:r>
          </a:p>
          <a:p>
            <a:r>
              <a:rPr lang="en-US" b="1" dirty="0" smtClean="0"/>
              <a:t>Half-Duplex</a:t>
            </a:r>
            <a:r>
              <a:rPr lang="en-US" dirty="0" smtClean="0"/>
              <a:t> </a:t>
            </a:r>
            <a:r>
              <a:rPr lang="en-US" dirty="0"/>
              <a:t>In half-duplex mode, each station can both transmit and receive, but not at the same time. When one device is sending, the other can only receive, and vice versa (Figure b). Walkie-talkies and CB (citizens band) radios are both </a:t>
            </a:r>
            <a:r>
              <a:rPr lang="en-US" dirty="0" err="1"/>
              <a:t>halfduplex</a:t>
            </a:r>
            <a:r>
              <a:rPr lang="en-US" dirty="0"/>
              <a:t> </a:t>
            </a:r>
            <a:r>
              <a:rPr lang="en-US" dirty="0" smtClean="0"/>
              <a:t>systems.</a:t>
            </a:r>
          </a:p>
          <a:p>
            <a:r>
              <a:rPr lang="en-US" b="1" dirty="0" smtClean="0"/>
              <a:t>Full-Duplex</a:t>
            </a:r>
            <a:r>
              <a:rPr lang="en-US" dirty="0" smtClean="0"/>
              <a:t> </a:t>
            </a:r>
            <a:r>
              <a:rPr lang="en-US" dirty="0"/>
              <a:t>In full-duplex, both stations can transmit and receive simultaneously (Figure c). One common example of full-duplex communication is the telephone network. When two people are communicating by a telephone line, both can talk and listen at the same time. The full-duplex mode is used when communication in both directions is required all the time. </a:t>
            </a:r>
          </a:p>
        </p:txBody>
      </p:sp>
    </p:spTree>
    <p:extLst>
      <p:ext uri="{BB962C8B-B14F-4D97-AF65-F5344CB8AC3E}">
        <p14:creationId xmlns:p14="http://schemas.microsoft.com/office/powerpoint/2010/main" val="544936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a:t>
            </a:r>
          </a:p>
        </p:txBody>
      </p:sp>
      <p:pic>
        <p:nvPicPr>
          <p:cNvPr id="4" name="Content Placeholder 3"/>
          <p:cNvPicPr>
            <a:picLocks noGrp="1" noChangeAspect="1"/>
          </p:cNvPicPr>
          <p:nvPr>
            <p:ph idx="1"/>
          </p:nvPr>
        </p:nvPicPr>
        <p:blipFill>
          <a:blip r:embed="rId2"/>
          <a:stretch>
            <a:fillRect/>
          </a:stretch>
        </p:blipFill>
        <p:spPr>
          <a:xfrm>
            <a:off x="1959429" y="2625634"/>
            <a:ext cx="8386354" cy="3179359"/>
          </a:xfrm>
          <a:prstGeom prst="rect">
            <a:avLst/>
          </a:prstGeom>
        </p:spPr>
      </p:pic>
    </p:spTree>
    <p:extLst>
      <p:ext uri="{BB962C8B-B14F-4D97-AF65-F5344CB8AC3E}">
        <p14:creationId xmlns:p14="http://schemas.microsoft.com/office/powerpoint/2010/main" val="57353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t>
            </a:r>
            <a:r>
              <a:rPr lang="en-US" dirty="0" smtClean="0"/>
              <a:t>Criteria</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network must be able to meet a certain number of criteria. The most important of these are performance, reliability, and </a:t>
            </a:r>
            <a:r>
              <a:rPr lang="en-US" dirty="0" smtClean="0"/>
              <a:t>security.</a:t>
            </a:r>
          </a:p>
          <a:p>
            <a:r>
              <a:rPr lang="en-US" b="1" dirty="0" smtClean="0"/>
              <a:t>Performance</a:t>
            </a:r>
            <a:r>
              <a:rPr lang="en-US" dirty="0" smtClean="0"/>
              <a:t> </a:t>
            </a:r>
            <a:r>
              <a:rPr lang="en-US" dirty="0" err="1"/>
              <a:t>Performance</a:t>
            </a:r>
            <a:r>
              <a:rPr lang="en-US" dirty="0"/>
              <a:t> can be measured in many ways, including transit time and response time. Transit time is the amount of time required for a message to travel from one device to another. Response time is the elapsed time between an inquiry and a response. The performance of a network depends on a number of factors, including the number of users, the type of transmission medium, the capabilities of the connected hardware, and the efficiency of the software. Performance is often evaluated by two networking metrics</a:t>
            </a:r>
            <a:r>
              <a:rPr lang="en-US" dirty="0" smtClean="0"/>
              <a:t>: </a:t>
            </a:r>
            <a:r>
              <a:rPr lang="en-US" b="1" dirty="0" smtClean="0"/>
              <a:t>throughput and delay. </a:t>
            </a:r>
            <a:r>
              <a:rPr lang="en-US" dirty="0"/>
              <a:t>We often need more throughput and less delay. However, these two criteria are often contradictory. If we </a:t>
            </a:r>
            <a:r>
              <a:rPr lang="en-US" dirty="0" smtClean="0"/>
              <a:t>try </a:t>
            </a:r>
            <a:r>
              <a:rPr lang="en-US" dirty="0"/>
              <a:t>to send more data to the network, we may increase throughput but we increase the delay because of traffic congestion in the network.</a:t>
            </a:r>
          </a:p>
        </p:txBody>
      </p:sp>
    </p:spTree>
    <p:extLst>
      <p:ext uri="{BB962C8B-B14F-4D97-AF65-F5344CB8AC3E}">
        <p14:creationId xmlns:p14="http://schemas.microsoft.com/office/powerpoint/2010/main" val="597815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Criteria</a:t>
            </a:r>
          </a:p>
        </p:txBody>
      </p:sp>
      <p:sp>
        <p:nvSpPr>
          <p:cNvPr id="3" name="Content Placeholder 2"/>
          <p:cNvSpPr>
            <a:spLocks noGrp="1"/>
          </p:cNvSpPr>
          <p:nvPr>
            <p:ph idx="1"/>
          </p:nvPr>
        </p:nvSpPr>
        <p:spPr/>
        <p:txBody>
          <a:bodyPr/>
          <a:lstStyle/>
          <a:p>
            <a:r>
              <a:rPr lang="en-US" b="1" dirty="0"/>
              <a:t>Reliability: </a:t>
            </a:r>
            <a:r>
              <a:rPr lang="en-US" dirty="0"/>
              <a:t>In addition to accuracy of delivery, network reliability is measured by the frequency of failure, the time it takes a link to recover from a failure, and the network's robustness in a </a:t>
            </a:r>
            <a:r>
              <a:rPr lang="en-US" dirty="0" smtClean="0"/>
              <a:t>catastrophe.</a:t>
            </a:r>
          </a:p>
          <a:p>
            <a:r>
              <a:rPr lang="en-US" b="1" dirty="0" smtClean="0"/>
              <a:t>Security</a:t>
            </a:r>
            <a:r>
              <a:rPr lang="en-US" b="1" dirty="0"/>
              <a:t>: </a:t>
            </a:r>
            <a:r>
              <a:rPr lang="en-US" dirty="0"/>
              <a:t>Network security issues include protecting data from unauthorized access, protecting data from damage and development, and implementing policies and procedures for recovery from breaches and data losses. </a:t>
            </a:r>
          </a:p>
        </p:txBody>
      </p:sp>
    </p:spTree>
    <p:extLst>
      <p:ext uri="{BB962C8B-B14F-4D97-AF65-F5344CB8AC3E}">
        <p14:creationId xmlns:p14="http://schemas.microsoft.com/office/powerpoint/2010/main" val="3371863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NETWORKS</a:t>
            </a:r>
          </a:p>
        </p:txBody>
      </p:sp>
      <p:sp>
        <p:nvSpPr>
          <p:cNvPr id="3" name="Content Placeholder 2"/>
          <p:cNvSpPr>
            <a:spLocks noGrp="1"/>
          </p:cNvSpPr>
          <p:nvPr>
            <p:ph idx="1"/>
          </p:nvPr>
        </p:nvSpPr>
        <p:spPr/>
        <p:txBody>
          <a:bodyPr>
            <a:normAutofit fontScale="92500"/>
          </a:bodyPr>
          <a:lstStyle/>
          <a:p>
            <a:r>
              <a:rPr lang="en-US" dirty="0"/>
              <a:t>A network is a set of devices (often referred to as nodes) connected by communication links. A node can be a computer, printer, or any other device capable of sending and/or receiving data generated by other nodes on the network. </a:t>
            </a:r>
            <a:endParaRPr lang="en-US" dirty="0" smtClean="0"/>
          </a:p>
          <a:p>
            <a:r>
              <a:rPr lang="en-US" dirty="0" smtClean="0"/>
              <a:t>“</a:t>
            </a:r>
            <a:r>
              <a:rPr lang="en-US" dirty="0"/>
              <a:t>Computer network’’ to mean a collection of autonomous computers interconnected by a single </a:t>
            </a:r>
            <a:r>
              <a:rPr lang="en-US" dirty="0" smtClean="0"/>
              <a:t>technology. Two </a:t>
            </a:r>
            <a:r>
              <a:rPr lang="en-US" dirty="0"/>
              <a:t>computers are said to be interconnected if they are able to exchange </a:t>
            </a:r>
            <a:r>
              <a:rPr lang="en-US" dirty="0" smtClean="0"/>
              <a:t>information.</a:t>
            </a:r>
          </a:p>
          <a:p>
            <a:r>
              <a:rPr lang="en-US" dirty="0" smtClean="0"/>
              <a:t>The </a:t>
            </a:r>
            <a:r>
              <a:rPr lang="en-US" dirty="0"/>
              <a:t>connection need not be via a copper wire; fiber optics, microwaves, infrared, and communication satellites can also be used. </a:t>
            </a:r>
          </a:p>
        </p:txBody>
      </p:sp>
    </p:spTree>
    <p:extLst>
      <p:ext uri="{BB962C8B-B14F-4D97-AF65-F5344CB8AC3E}">
        <p14:creationId xmlns:p14="http://schemas.microsoft.com/office/powerpoint/2010/main" val="199000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NETWORKS</a:t>
            </a:r>
          </a:p>
        </p:txBody>
      </p:sp>
      <p:sp>
        <p:nvSpPr>
          <p:cNvPr id="3" name="Content Placeholder 2"/>
          <p:cNvSpPr>
            <a:spLocks noGrp="1"/>
          </p:cNvSpPr>
          <p:nvPr>
            <p:ph idx="1"/>
          </p:nvPr>
        </p:nvSpPr>
        <p:spPr/>
        <p:txBody>
          <a:bodyPr>
            <a:normAutofit fontScale="85000" lnSpcReduction="20000"/>
          </a:bodyPr>
          <a:lstStyle/>
          <a:p>
            <a:r>
              <a:rPr lang="en-US" dirty="0"/>
              <a:t>Networks come in many sizes, shapes and forms, as we will see later. They are usually connected together to make larger networks, with the </a:t>
            </a:r>
            <a:r>
              <a:rPr lang="en-US" b="1" dirty="0"/>
              <a:t>Internet</a:t>
            </a:r>
            <a:r>
              <a:rPr lang="en-US" dirty="0"/>
              <a:t> being the most well-known example of a network of </a:t>
            </a:r>
            <a:r>
              <a:rPr lang="en-US" dirty="0" smtClean="0"/>
              <a:t>networks.</a:t>
            </a:r>
          </a:p>
          <a:p>
            <a:r>
              <a:rPr lang="en-US" dirty="0" smtClean="0"/>
              <a:t>There </a:t>
            </a:r>
            <a:r>
              <a:rPr lang="en-US" dirty="0"/>
              <a:t>is considerable confusion in the literature between a computer network and a distributed </a:t>
            </a:r>
            <a:r>
              <a:rPr lang="en-US" dirty="0" err="1" smtClean="0"/>
              <a:t>system.The</a:t>
            </a:r>
            <a:r>
              <a:rPr lang="en-US" dirty="0" smtClean="0"/>
              <a:t> </a:t>
            </a:r>
            <a:r>
              <a:rPr lang="en-US" dirty="0"/>
              <a:t>key distinction is that in a distributed system, a collection of independent computers appears to its users as a single coherent system. Usually, it has a single model or paradigm that it presents to the </a:t>
            </a:r>
            <a:r>
              <a:rPr lang="en-US" dirty="0" smtClean="0"/>
              <a:t>users.</a:t>
            </a:r>
          </a:p>
          <a:p>
            <a:r>
              <a:rPr lang="en-US" dirty="0" smtClean="0"/>
              <a:t>Often </a:t>
            </a:r>
            <a:r>
              <a:rPr lang="en-US" dirty="0"/>
              <a:t>a layer of software on top of the operating system, called middleware, is responsible for implementing this model. A well-known example of a distributed system is the World Wide Web. It runs on top of the Internet and presents a model in which everything looks like a document (Web page).</a:t>
            </a:r>
          </a:p>
        </p:txBody>
      </p:sp>
    </p:spTree>
    <p:extLst>
      <p:ext uri="{BB962C8B-B14F-4D97-AF65-F5344CB8AC3E}">
        <p14:creationId xmlns:p14="http://schemas.microsoft.com/office/powerpoint/2010/main" val="3154968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COMPUTER NETWORKS</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smtClean="0"/>
              <a:t>Business Applications</a:t>
            </a:r>
          </a:p>
          <a:p>
            <a:pPr marL="0" indent="0">
              <a:buNone/>
            </a:pPr>
            <a:r>
              <a:rPr lang="en-US" dirty="0" smtClean="0"/>
              <a:t> </a:t>
            </a:r>
            <a:r>
              <a:rPr lang="en-US" dirty="0"/>
              <a:t>to distribute information throughout the company (resource sharing). sharing physical resources such as printers, and tape backup systems, is sharing </a:t>
            </a:r>
            <a:r>
              <a:rPr lang="en-US" dirty="0" smtClean="0"/>
              <a:t>information.</a:t>
            </a:r>
          </a:p>
          <a:p>
            <a:pPr marL="0" indent="0">
              <a:buNone/>
            </a:pPr>
            <a:r>
              <a:rPr lang="en-US" b="1" dirty="0"/>
              <a:t>client-server </a:t>
            </a:r>
            <a:r>
              <a:rPr lang="en-US" b="1" dirty="0" smtClean="0"/>
              <a:t>model.</a:t>
            </a:r>
          </a:p>
          <a:p>
            <a:pPr marL="0" indent="0">
              <a:buNone/>
            </a:pPr>
            <a:r>
              <a:rPr lang="en-US" dirty="0" smtClean="0"/>
              <a:t>It </a:t>
            </a:r>
            <a:r>
              <a:rPr lang="en-US" dirty="0"/>
              <a:t>is widely used and forms the basis of much network </a:t>
            </a:r>
            <a:r>
              <a:rPr lang="en-US" dirty="0" smtClean="0"/>
              <a:t>usage.</a:t>
            </a:r>
          </a:p>
          <a:p>
            <a:pPr marL="0" indent="0">
              <a:buNone/>
            </a:pPr>
            <a:r>
              <a:rPr lang="en-US" b="1" dirty="0" smtClean="0"/>
              <a:t>communication </a:t>
            </a:r>
            <a:r>
              <a:rPr lang="en-US" b="1" dirty="0"/>
              <a:t>medium </a:t>
            </a:r>
            <a:r>
              <a:rPr lang="en-US" dirty="0"/>
              <a:t>among </a:t>
            </a:r>
            <a:r>
              <a:rPr lang="en-US" dirty="0" smtClean="0"/>
              <a:t>employees .</a:t>
            </a:r>
            <a:r>
              <a:rPr lang="en-US" dirty="0"/>
              <a:t>email (electronic mail), which employees generally use for a great deal of daily </a:t>
            </a:r>
            <a:r>
              <a:rPr lang="en-US" dirty="0" smtClean="0"/>
              <a:t>communication.</a:t>
            </a:r>
          </a:p>
          <a:p>
            <a:pPr marL="0" indent="0">
              <a:buNone/>
            </a:pPr>
            <a:r>
              <a:rPr lang="en-US" dirty="0" smtClean="0"/>
              <a:t>Telephone </a:t>
            </a:r>
            <a:r>
              <a:rPr lang="en-US" dirty="0"/>
              <a:t>calls between employees may be carried by the computer network instead of by the phone company. This technology is called IP telephony or Voice over IP (VoIP) when Internet technology is used</a:t>
            </a:r>
            <a:r>
              <a:rPr lang="en-US" dirty="0" smtClean="0"/>
              <a:t>.</a:t>
            </a:r>
          </a:p>
          <a:p>
            <a:pPr marL="0" indent="0">
              <a:buNone/>
            </a:pPr>
            <a:r>
              <a:rPr lang="en-US" b="1" dirty="0"/>
              <a:t>Desktop sharing </a:t>
            </a:r>
            <a:r>
              <a:rPr lang="en-US" dirty="0"/>
              <a:t>lets remote workers see and interact with a graphical computer screen  doing business electronically, especially with customers and suppliers. This new model is called e-commerce (electronic commerce) and it has grown rapidly in recent years.</a:t>
            </a:r>
          </a:p>
        </p:txBody>
      </p:sp>
    </p:spTree>
    <p:extLst>
      <p:ext uri="{BB962C8B-B14F-4D97-AF65-F5344CB8AC3E}">
        <p14:creationId xmlns:p14="http://schemas.microsoft.com/office/powerpoint/2010/main" val="2582184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COMPUTER NETWORKS</a:t>
            </a:r>
          </a:p>
        </p:txBody>
      </p:sp>
      <p:sp>
        <p:nvSpPr>
          <p:cNvPr id="3" name="Content Placeholder 2"/>
          <p:cNvSpPr>
            <a:spLocks noGrp="1"/>
          </p:cNvSpPr>
          <p:nvPr>
            <p:ph idx="1"/>
          </p:nvPr>
        </p:nvSpPr>
        <p:spPr/>
        <p:txBody>
          <a:bodyPr/>
          <a:lstStyle/>
          <a:p>
            <a:r>
              <a:rPr lang="en-US" b="1" dirty="0" smtClean="0"/>
              <a:t>Home Applications </a:t>
            </a:r>
            <a:endParaRPr lang="en-US" dirty="0"/>
          </a:p>
          <a:p>
            <a:r>
              <a:rPr lang="en-US" dirty="0" smtClean="0"/>
              <a:t> </a:t>
            </a:r>
            <a:r>
              <a:rPr lang="en-US" dirty="0"/>
              <a:t>peer-to-peer </a:t>
            </a:r>
            <a:r>
              <a:rPr lang="en-US" dirty="0" smtClean="0"/>
              <a:t>communication</a:t>
            </a:r>
          </a:p>
          <a:p>
            <a:r>
              <a:rPr lang="en-US" dirty="0" smtClean="0"/>
              <a:t>person-to-person communication</a:t>
            </a:r>
          </a:p>
          <a:p>
            <a:r>
              <a:rPr lang="en-US" dirty="0" smtClean="0"/>
              <a:t> </a:t>
            </a:r>
            <a:r>
              <a:rPr lang="en-US" dirty="0"/>
              <a:t>electronic commerce </a:t>
            </a:r>
          </a:p>
          <a:p>
            <a:r>
              <a:rPr lang="en-US" dirty="0" smtClean="0"/>
              <a:t>entertainment</a:t>
            </a:r>
            <a:r>
              <a:rPr lang="en-US" dirty="0"/>
              <a:t>.(game playing,)</a:t>
            </a:r>
          </a:p>
        </p:txBody>
      </p:sp>
    </p:spTree>
    <p:extLst>
      <p:ext uri="{BB962C8B-B14F-4D97-AF65-F5344CB8AC3E}">
        <p14:creationId xmlns:p14="http://schemas.microsoft.com/office/powerpoint/2010/main" val="363424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COMPUTER NETWORKS</a:t>
            </a:r>
          </a:p>
        </p:txBody>
      </p:sp>
      <p:sp>
        <p:nvSpPr>
          <p:cNvPr id="3" name="Content Placeholder 2"/>
          <p:cNvSpPr>
            <a:spLocks noGrp="1"/>
          </p:cNvSpPr>
          <p:nvPr>
            <p:ph idx="1"/>
          </p:nvPr>
        </p:nvSpPr>
        <p:spPr/>
        <p:txBody>
          <a:bodyPr/>
          <a:lstStyle/>
          <a:p>
            <a:r>
              <a:rPr lang="en-US" b="1" dirty="0" smtClean="0"/>
              <a:t>Mobile Users</a:t>
            </a:r>
          </a:p>
          <a:p>
            <a:r>
              <a:rPr lang="en-US" dirty="0" smtClean="0"/>
              <a:t>Text messaging or texting </a:t>
            </a:r>
          </a:p>
          <a:p>
            <a:r>
              <a:rPr lang="en-US" dirty="0" smtClean="0"/>
              <a:t>Smart </a:t>
            </a:r>
            <a:r>
              <a:rPr lang="en-US" dirty="0"/>
              <a:t>phones, </a:t>
            </a:r>
          </a:p>
          <a:p>
            <a:r>
              <a:rPr lang="en-US" dirty="0" smtClean="0"/>
              <a:t>GPS </a:t>
            </a:r>
            <a:r>
              <a:rPr lang="en-US" dirty="0"/>
              <a:t>(Global Positioning System) </a:t>
            </a:r>
          </a:p>
          <a:p>
            <a:r>
              <a:rPr lang="en-US" dirty="0" smtClean="0"/>
              <a:t>m-commerce </a:t>
            </a:r>
          </a:p>
          <a:p>
            <a:r>
              <a:rPr lang="en-US" dirty="0" smtClean="0"/>
              <a:t>NFC </a:t>
            </a:r>
            <a:r>
              <a:rPr lang="en-US" dirty="0"/>
              <a:t>(Near Field Communication)</a:t>
            </a:r>
          </a:p>
        </p:txBody>
      </p:sp>
    </p:spTree>
    <p:extLst>
      <p:ext uri="{BB962C8B-B14F-4D97-AF65-F5344CB8AC3E}">
        <p14:creationId xmlns:p14="http://schemas.microsoft.com/office/powerpoint/2010/main" val="26473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Effectiveness of Data communication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effectiveness of a data communications system depends on four fundamental characteristics: delivery, accuracy, timeliness, and </a:t>
            </a:r>
            <a:r>
              <a:rPr lang="en-US" dirty="0" smtClean="0"/>
              <a:t>jitter</a:t>
            </a:r>
          </a:p>
          <a:p>
            <a:r>
              <a:rPr lang="en-US" b="1" dirty="0"/>
              <a:t>I. Delivery. </a:t>
            </a:r>
            <a:r>
              <a:rPr lang="en-US" dirty="0"/>
              <a:t>The system must deliver data to the correct destination. Data must be received by the intended device or user and only by that device or </a:t>
            </a:r>
            <a:r>
              <a:rPr lang="en-US" dirty="0" smtClean="0"/>
              <a:t>user.</a:t>
            </a:r>
          </a:p>
          <a:p>
            <a:r>
              <a:rPr lang="en-US" b="1" dirty="0" smtClean="0"/>
              <a:t>2 </a:t>
            </a:r>
            <a:r>
              <a:rPr lang="en-US" b="1" dirty="0"/>
              <a:t>Accuracy. </a:t>
            </a:r>
            <a:r>
              <a:rPr lang="en-US" dirty="0"/>
              <a:t>The system must deliver the data accurately. Data that have been altered in transmission and left uncorrected are </a:t>
            </a:r>
            <a:r>
              <a:rPr lang="en-US" dirty="0" smtClean="0"/>
              <a:t>unusable.</a:t>
            </a:r>
          </a:p>
          <a:p>
            <a:r>
              <a:rPr lang="en-US" b="1" dirty="0" smtClean="0"/>
              <a:t>3</a:t>
            </a:r>
            <a:r>
              <a:rPr lang="en-US" b="1" dirty="0"/>
              <a:t>. Timeliness. </a:t>
            </a:r>
            <a:r>
              <a:rPr lang="en-US" dirty="0"/>
              <a:t>The system must deliver data in a timely manner. Data delivered late are useless. In the case of video and audio, timely delivery means delivering data as they are produced, in the same order that they are produced, and without significant delay. This kind of delivery is called real-time transmission. </a:t>
            </a:r>
          </a:p>
        </p:txBody>
      </p:sp>
    </p:spTree>
    <p:extLst>
      <p:ext uri="{BB962C8B-B14F-4D97-AF65-F5344CB8AC3E}">
        <p14:creationId xmlns:p14="http://schemas.microsoft.com/office/powerpoint/2010/main" val="113453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Effectiveness of Data communication</a:t>
            </a:r>
          </a:p>
        </p:txBody>
      </p:sp>
      <p:sp>
        <p:nvSpPr>
          <p:cNvPr id="3" name="Content Placeholder 2"/>
          <p:cNvSpPr>
            <a:spLocks noGrp="1"/>
          </p:cNvSpPr>
          <p:nvPr>
            <p:ph idx="1"/>
          </p:nvPr>
        </p:nvSpPr>
        <p:spPr/>
        <p:txBody>
          <a:bodyPr/>
          <a:lstStyle/>
          <a:p>
            <a:r>
              <a:rPr lang="en-US" b="1" dirty="0"/>
              <a:t>4. Jitter. </a:t>
            </a:r>
            <a:endParaRPr lang="en-US" b="1" dirty="0" smtClean="0"/>
          </a:p>
          <a:p>
            <a:r>
              <a:rPr lang="en-US" dirty="0" smtClean="0"/>
              <a:t>Jitter </a:t>
            </a:r>
            <a:r>
              <a:rPr lang="en-US" dirty="0"/>
              <a:t>refers to the variation in the packet arrival time. It is the uneven delay in the delivery of audio or video packets. For example, let us assume that video packets are sent every 30 </a:t>
            </a:r>
            <a:r>
              <a:rPr lang="en-US" dirty="0" err="1"/>
              <a:t>ms.</a:t>
            </a:r>
            <a:r>
              <a:rPr lang="en-US" dirty="0"/>
              <a:t> If some of the packets arrive with 30-</a:t>
            </a:r>
            <a:r>
              <a:rPr lang="en-US" dirty="0" err="1"/>
              <a:t>ms</a:t>
            </a:r>
            <a:r>
              <a:rPr lang="en-US" dirty="0"/>
              <a:t> delay and others with 40-</a:t>
            </a:r>
            <a:r>
              <a:rPr lang="en-US" dirty="0" err="1"/>
              <a:t>ms</a:t>
            </a:r>
            <a:r>
              <a:rPr lang="en-US" dirty="0"/>
              <a:t> delay, an uneven quality in the video is the result.</a:t>
            </a:r>
          </a:p>
          <a:p>
            <a:endParaRPr lang="en-US" dirty="0"/>
          </a:p>
        </p:txBody>
      </p:sp>
    </p:spTree>
    <p:extLst>
      <p:ext uri="{BB962C8B-B14F-4D97-AF65-F5344CB8AC3E}">
        <p14:creationId xmlns:p14="http://schemas.microsoft.com/office/powerpoint/2010/main" val="331616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Data Communication</a:t>
            </a:r>
            <a:endParaRPr lang="en-US" dirty="0"/>
          </a:p>
        </p:txBody>
      </p:sp>
      <p:sp>
        <p:nvSpPr>
          <p:cNvPr id="3" name="Content Placeholder 2"/>
          <p:cNvSpPr>
            <a:spLocks noGrp="1"/>
          </p:cNvSpPr>
          <p:nvPr>
            <p:ph idx="1"/>
          </p:nvPr>
        </p:nvSpPr>
        <p:spPr/>
        <p:txBody>
          <a:bodyPr>
            <a:normAutofit lnSpcReduction="10000"/>
          </a:bodyPr>
          <a:lstStyle/>
          <a:p>
            <a:r>
              <a:rPr lang="en-US" dirty="0"/>
              <a:t>A data communications system has five </a:t>
            </a:r>
            <a:r>
              <a:rPr lang="en-US" dirty="0" smtClean="0"/>
              <a:t>components</a:t>
            </a:r>
          </a:p>
          <a:p>
            <a:r>
              <a:rPr lang="en-US" b="1" dirty="0" smtClean="0"/>
              <a:t>I</a:t>
            </a:r>
            <a:r>
              <a:rPr lang="en-US" b="1" dirty="0"/>
              <a:t>. Message. </a:t>
            </a:r>
            <a:r>
              <a:rPr lang="en-US" dirty="0"/>
              <a:t>The message is the information (data) to be communicated. Popular forms of information include text, numbers, pictures, audio, and </a:t>
            </a:r>
            <a:r>
              <a:rPr lang="en-US" dirty="0" smtClean="0"/>
              <a:t>video.</a:t>
            </a:r>
          </a:p>
          <a:p>
            <a:r>
              <a:rPr lang="en-US" b="1" dirty="0" smtClean="0"/>
              <a:t>2 </a:t>
            </a:r>
            <a:r>
              <a:rPr lang="en-US" b="1" dirty="0"/>
              <a:t>Sender. </a:t>
            </a:r>
            <a:r>
              <a:rPr lang="en-US" dirty="0"/>
              <a:t>The sender is the device that sends the data message. It can be a computer, workstation, telephone handset, video camera, and so </a:t>
            </a:r>
            <a:r>
              <a:rPr lang="en-US" dirty="0" smtClean="0"/>
              <a:t>on.</a:t>
            </a:r>
          </a:p>
          <a:p>
            <a:r>
              <a:rPr lang="en-US" b="1" dirty="0" smtClean="0"/>
              <a:t>3</a:t>
            </a:r>
            <a:r>
              <a:rPr lang="en-US" b="1" dirty="0"/>
              <a:t>. Receiver</a:t>
            </a:r>
            <a:r>
              <a:rPr lang="en-US" dirty="0"/>
              <a:t>. The receiver is the device that receives the message. It can be a computer, workstation, telephone handset, television, and so </a:t>
            </a:r>
            <a:r>
              <a:rPr lang="en-US" dirty="0" smtClean="0"/>
              <a:t>on.</a:t>
            </a:r>
          </a:p>
        </p:txBody>
      </p:sp>
    </p:spTree>
    <p:extLst>
      <p:ext uri="{BB962C8B-B14F-4D97-AF65-F5344CB8AC3E}">
        <p14:creationId xmlns:p14="http://schemas.microsoft.com/office/powerpoint/2010/main" val="19346726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TotalTime>
  <Words>1312</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Computer Networks</vt:lpstr>
      <vt:lpstr>NETWORKS</vt:lpstr>
      <vt:lpstr>NETWORKS</vt:lpstr>
      <vt:lpstr>USES OF COMPUTER NETWORKS</vt:lpstr>
      <vt:lpstr>USES OF COMPUTER NETWORKS</vt:lpstr>
      <vt:lpstr>USES OF COMPUTER NETWORKS</vt:lpstr>
      <vt:lpstr>Effectiveness of Data communication</vt:lpstr>
      <vt:lpstr>Effectiveness of Data communication</vt:lpstr>
      <vt:lpstr>Components of Data Communication</vt:lpstr>
      <vt:lpstr>Components of Data Communication</vt:lpstr>
      <vt:lpstr>Components of Data Communication</vt:lpstr>
      <vt:lpstr>Data Flow</vt:lpstr>
      <vt:lpstr>Data Flow</vt:lpstr>
      <vt:lpstr>Network Criteria</vt:lpstr>
      <vt:lpstr>Network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Syed Atir Raza</dc:creator>
  <cp:lastModifiedBy>Syed Atir Raza</cp:lastModifiedBy>
  <cp:revision>2</cp:revision>
  <dcterms:created xsi:type="dcterms:W3CDTF">2023-09-29T21:17:11Z</dcterms:created>
  <dcterms:modified xsi:type="dcterms:W3CDTF">2023-09-29T21:30:31Z</dcterms:modified>
</cp:coreProperties>
</file>