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11/16/2023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11/16/2023</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Random Access Protocols(</a:t>
            </a:r>
            <a:r>
              <a:rPr lang="en-US" dirty="0" err="1" smtClean="0"/>
              <a:t>cont</a:t>
            </a:r>
            <a:r>
              <a:rPr lang="en-US" dirty="0" smtClean="0"/>
              <a:t>)</a:t>
            </a:r>
            <a:endParaRPr lang="en-US" dirty="0"/>
          </a:p>
        </p:txBody>
      </p:sp>
      <p:sp>
        <p:nvSpPr>
          <p:cNvPr id="3" name="Subtitle 2"/>
          <p:cNvSpPr>
            <a:spLocks noGrp="1"/>
          </p:cNvSpPr>
          <p:nvPr>
            <p:ph type="subTitle" idx="1"/>
          </p:nvPr>
        </p:nvSpPr>
        <p:spPr/>
        <p:txBody>
          <a:bodyPr/>
          <a:lstStyle/>
          <a:p>
            <a:r>
              <a:rPr lang="en-US" dirty="0" smtClean="0"/>
              <a:t>Lecture 14 </a:t>
            </a:r>
            <a:endParaRPr lang="en-US" dirty="0"/>
          </a:p>
        </p:txBody>
      </p:sp>
    </p:spTree>
    <p:extLst>
      <p:ext uri="{BB962C8B-B14F-4D97-AF65-F5344CB8AC3E}">
        <p14:creationId xmlns:p14="http://schemas.microsoft.com/office/powerpoint/2010/main" val="523025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CSMA</a:t>
            </a:r>
            <a:endParaRPr lang="en-US" dirty="0"/>
          </a:p>
        </p:txBody>
      </p:sp>
      <p:sp>
        <p:nvSpPr>
          <p:cNvPr id="3" name="Content Placeholder 2"/>
          <p:cNvSpPr>
            <a:spLocks noGrp="1"/>
          </p:cNvSpPr>
          <p:nvPr>
            <p:ph idx="1"/>
          </p:nvPr>
        </p:nvSpPr>
        <p:spPr/>
        <p:txBody>
          <a:bodyPr>
            <a:normAutofit/>
          </a:bodyPr>
          <a:lstStyle/>
          <a:p>
            <a:r>
              <a:rPr lang="en-US" dirty="0"/>
              <a:t>Carrier Sense Multiple Access (</a:t>
            </a:r>
            <a:r>
              <a:rPr lang="en-US" dirty="0" err="1"/>
              <a:t>CSMA</a:t>
            </a:r>
            <a:r>
              <a:rPr lang="en-US" dirty="0"/>
              <a:t>) is a network protocol used in computer networks to control access to a shared communication medium, such as a network segment or a wireless </a:t>
            </a:r>
            <a:r>
              <a:rPr lang="en-US" dirty="0" smtClean="0"/>
              <a:t>channel.</a:t>
            </a:r>
          </a:p>
          <a:p>
            <a:r>
              <a:rPr lang="en-US" dirty="0" smtClean="0"/>
              <a:t>In </a:t>
            </a:r>
            <a:r>
              <a:rPr lang="en-US" dirty="0" err="1"/>
              <a:t>CSMA</a:t>
            </a:r>
            <a:r>
              <a:rPr lang="en-US" dirty="0"/>
              <a:t>, a device listens to the communication channel before transmitting data to ensure that it is clear. If the channel is busy, the device waits until it is idle before attempting to </a:t>
            </a:r>
            <a:r>
              <a:rPr lang="en-US" dirty="0" smtClean="0"/>
              <a:t>transmit.</a:t>
            </a:r>
          </a:p>
          <a:p>
            <a:r>
              <a:rPr lang="en-US" dirty="0" smtClean="0"/>
              <a:t>This </a:t>
            </a:r>
            <a:r>
              <a:rPr lang="en-US" dirty="0"/>
              <a:t>method helps prevent data collisions and improves the efficiency of communication on a shared network.</a:t>
            </a:r>
          </a:p>
        </p:txBody>
      </p:sp>
    </p:spTree>
    <p:extLst>
      <p:ext uri="{BB962C8B-B14F-4D97-AF65-F5344CB8AC3E}">
        <p14:creationId xmlns:p14="http://schemas.microsoft.com/office/powerpoint/2010/main" val="4156725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CSMA</a:t>
            </a:r>
            <a:r>
              <a:rPr lang="en-US" dirty="0" smtClean="0"/>
              <a:t> working Example</a:t>
            </a:r>
            <a:endParaRPr lang="en-US" dirty="0"/>
          </a:p>
        </p:txBody>
      </p:sp>
      <p:sp>
        <p:nvSpPr>
          <p:cNvPr id="3" name="Content Placeholder 2"/>
          <p:cNvSpPr>
            <a:spLocks noGrp="1"/>
          </p:cNvSpPr>
          <p:nvPr>
            <p:ph idx="1"/>
          </p:nvPr>
        </p:nvSpPr>
        <p:spPr/>
        <p:txBody>
          <a:bodyPr/>
          <a:lstStyle/>
          <a:p>
            <a:r>
              <a:rPr lang="en-US" dirty="0"/>
              <a:t>Imagine </a:t>
            </a:r>
            <a:r>
              <a:rPr lang="en-US" dirty="0" err="1"/>
              <a:t>CSMA</a:t>
            </a:r>
            <a:r>
              <a:rPr lang="en-US" dirty="0"/>
              <a:t> like a group discussion where people wait for a pause before speaking. Here's a simple analogy</a:t>
            </a:r>
            <a:r>
              <a:rPr lang="en-US" dirty="0" smtClean="0"/>
              <a:t>:</a:t>
            </a:r>
            <a:endParaRPr lang="en-US" dirty="0"/>
          </a:p>
          <a:p>
            <a:r>
              <a:rPr lang="en-US" dirty="0"/>
              <a:t>In a meeting, before someone starts talking, they first check if others are speaking. If it's quiet, they speak up. If someone else is talking, they patiently wait for the conversation to </a:t>
            </a:r>
            <a:r>
              <a:rPr lang="en-US" dirty="0" smtClean="0"/>
              <a:t>finish.</a:t>
            </a:r>
          </a:p>
          <a:p>
            <a:r>
              <a:rPr lang="en-US" dirty="0" smtClean="0"/>
              <a:t>This </a:t>
            </a:r>
            <a:r>
              <a:rPr lang="en-US" dirty="0"/>
              <a:t>courteous approach is similar to how </a:t>
            </a:r>
            <a:r>
              <a:rPr lang="en-US" dirty="0" err="1"/>
              <a:t>CSMA</a:t>
            </a:r>
            <a:r>
              <a:rPr lang="en-US" dirty="0"/>
              <a:t> works in a network—devices listen to the communication channel and wait for an opportunity to transmit without causing interference.</a:t>
            </a:r>
          </a:p>
        </p:txBody>
      </p:sp>
    </p:spTree>
    <p:extLst>
      <p:ext uri="{BB962C8B-B14F-4D97-AF65-F5344CB8AC3E}">
        <p14:creationId xmlns:p14="http://schemas.microsoft.com/office/powerpoint/2010/main" val="691014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CSMA</a:t>
            </a:r>
            <a:r>
              <a:rPr lang="en-US" dirty="0" smtClean="0"/>
              <a:t>/CD</a:t>
            </a:r>
            <a:endParaRPr lang="en-US" dirty="0"/>
          </a:p>
        </p:txBody>
      </p:sp>
      <p:sp>
        <p:nvSpPr>
          <p:cNvPr id="3" name="Content Placeholder 2"/>
          <p:cNvSpPr>
            <a:spLocks noGrp="1"/>
          </p:cNvSpPr>
          <p:nvPr>
            <p:ph idx="1"/>
          </p:nvPr>
        </p:nvSpPr>
        <p:spPr/>
        <p:txBody>
          <a:bodyPr>
            <a:normAutofit fontScale="92500"/>
          </a:bodyPr>
          <a:lstStyle/>
          <a:p>
            <a:r>
              <a:rPr lang="en-US" dirty="0" err="1"/>
              <a:t>CSMA</a:t>
            </a:r>
            <a:r>
              <a:rPr lang="en-US" dirty="0"/>
              <a:t>/CD, or Carrier Sense Multiple Access with Collision Detection, is a network protocol used in Ethernet networks to manage access to a shared communication </a:t>
            </a:r>
            <a:r>
              <a:rPr lang="en-US" dirty="0" err="1" smtClean="0"/>
              <a:t>medium.In</a:t>
            </a:r>
            <a:r>
              <a:rPr lang="en-US" dirty="0" smtClean="0"/>
              <a:t> </a:t>
            </a:r>
            <a:r>
              <a:rPr lang="en-US" dirty="0" err="1"/>
              <a:t>CSMA</a:t>
            </a:r>
            <a:r>
              <a:rPr lang="en-US" dirty="0"/>
              <a:t>/CD, devices listen to the network before transmitting to check for </a:t>
            </a:r>
            <a:r>
              <a:rPr lang="en-US" dirty="0" smtClean="0"/>
              <a:t>activity.</a:t>
            </a:r>
          </a:p>
          <a:p>
            <a:r>
              <a:rPr lang="en-US" dirty="0" smtClean="0"/>
              <a:t>If </a:t>
            </a:r>
            <a:r>
              <a:rPr lang="en-US" dirty="0"/>
              <a:t>the channel is clear, they send their data. However, if a collision is detected (two devices transmitting simultaneously, causing interference), both devices stop transmitting, wait for a random period, and then attempt to resend. </a:t>
            </a:r>
            <a:r>
              <a:rPr lang="en-US" dirty="0" err="1"/>
              <a:t>CSMA</a:t>
            </a:r>
            <a:r>
              <a:rPr lang="en-US" dirty="0"/>
              <a:t>/CD was commonly used in traditional Ethernet networks but has become less relevant with the widespread adoption of full-duplex Ethernet.</a:t>
            </a:r>
          </a:p>
        </p:txBody>
      </p:sp>
    </p:spTree>
    <p:extLst>
      <p:ext uri="{BB962C8B-B14F-4D97-AF65-F5344CB8AC3E}">
        <p14:creationId xmlns:p14="http://schemas.microsoft.com/office/powerpoint/2010/main" val="2095172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CSMA</a:t>
            </a:r>
            <a:r>
              <a:rPr lang="en-US" dirty="0" smtClean="0"/>
              <a:t>/CD Working</a:t>
            </a:r>
            <a:endParaRPr lang="en-US" dirty="0"/>
          </a:p>
        </p:txBody>
      </p:sp>
      <p:sp>
        <p:nvSpPr>
          <p:cNvPr id="3" name="Content Placeholder 2"/>
          <p:cNvSpPr>
            <a:spLocks noGrp="1"/>
          </p:cNvSpPr>
          <p:nvPr>
            <p:ph idx="1"/>
          </p:nvPr>
        </p:nvSpPr>
        <p:spPr/>
        <p:txBody>
          <a:bodyPr>
            <a:normAutofit fontScale="85000" lnSpcReduction="10000"/>
          </a:bodyPr>
          <a:lstStyle/>
          <a:p>
            <a:r>
              <a:rPr lang="en-US" dirty="0"/>
              <a:t>Imagine a group of friends having a conversation. They follow a </a:t>
            </a:r>
            <a:r>
              <a:rPr lang="en-US" dirty="0" err="1"/>
              <a:t>CSMA</a:t>
            </a:r>
            <a:r>
              <a:rPr lang="en-US" dirty="0"/>
              <a:t>/CD-like </a:t>
            </a:r>
            <a:r>
              <a:rPr lang="en-US" dirty="0" smtClean="0"/>
              <a:t>protocol:</a:t>
            </a:r>
          </a:p>
          <a:p>
            <a:r>
              <a:rPr lang="en-US" dirty="0" smtClean="0"/>
              <a:t>1</a:t>
            </a:r>
            <a:r>
              <a:rPr lang="en-US" dirty="0"/>
              <a:t>. </a:t>
            </a:r>
            <a:r>
              <a:rPr lang="en-US" b="1" dirty="0" smtClean="0"/>
              <a:t>Listen:</a:t>
            </a:r>
            <a:r>
              <a:rPr lang="en-US" dirty="0" smtClean="0"/>
              <a:t> </a:t>
            </a:r>
            <a:r>
              <a:rPr lang="en-US" dirty="0"/>
              <a:t>Before speaking, each friend listens to make sure no one else is </a:t>
            </a:r>
            <a:r>
              <a:rPr lang="en-US" dirty="0" smtClean="0"/>
              <a:t>talking.</a:t>
            </a:r>
          </a:p>
          <a:p>
            <a:r>
              <a:rPr lang="en-US" dirty="0" smtClean="0"/>
              <a:t>2</a:t>
            </a:r>
            <a:r>
              <a:rPr lang="en-US" dirty="0"/>
              <a:t>. </a:t>
            </a:r>
            <a:r>
              <a:rPr lang="en-US" b="1" dirty="0" smtClean="0"/>
              <a:t>Speak</a:t>
            </a:r>
            <a:r>
              <a:rPr lang="en-US" b="1" dirty="0"/>
              <a:t>:</a:t>
            </a:r>
            <a:r>
              <a:rPr lang="en-US" dirty="0" smtClean="0"/>
              <a:t> </a:t>
            </a:r>
            <a:r>
              <a:rPr lang="en-US" dirty="0"/>
              <a:t>If it's quiet, they speak up and share their </a:t>
            </a:r>
            <a:r>
              <a:rPr lang="en-US" dirty="0" smtClean="0"/>
              <a:t>message.</a:t>
            </a:r>
          </a:p>
          <a:p>
            <a:r>
              <a:rPr lang="en-US" dirty="0" err="1" smtClean="0"/>
              <a:t>3.</a:t>
            </a:r>
            <a:r>
              <a:rPr lang="en-US" b="1" dirty="0" err="1" smtClean="0"/>
              <a:t>Collision</a:t>
            </a:r>
            <a:r>
              <a:rPr lang="en-US" b="1" dirty="0"/>
              <a:t>:</a:t>
            </a:r>
            <a:r>
              <a:rPr lang="en-US" dirty="0" smtClean="0"/>
              <a:t> </a:t>
            </a:r>
            <a:r>
              <a:rPr lang="en-US" dirty="0"/>
              <a:t>If two friends accidentally start talking at the same time, they both stop, wait for a moment, and then try </a:t>
            </a:r>
            <a:r>
              <a:rPr lang="en-US" dirty="0" smtClean="0"/>
              <a:t>again.</a:t>
            </a:r>
          </a:p>
          <a:p>
            <a:r>
              <a:rPr lang="en-US" dirty="0" smtClean="0"/>
              <a:t>In </a:t>
            </a:r>
            <a:r>
              <a:rPr lang="en-US" dirty="0"/>
              <a:t>the context of </a:t>
            </a:r>
            <a:r>
              <a:rPr lang="en-US" dirty="0" err="1"/>
              <a:t>CSMA</a:t>
            </a:r>
            <a:r>
              <a:rPr lang="en-US" dirty="0"/>
              <a:t>/CD in networking, it's like computers checking if the network is clear before sending data. If two computers try to send data simultaneously and a collision occurs, they pause, wait for a random time, and then attempt to resend to avoid further collisions.</a:t>
            </a:r>
          </a:p>
        </p:txBody>
      </p:sp>
    </p:spTree>
    <p:extLst>
      <p:ext uri="{BB962C8B-B14F-4D97-AF65-F5344CB8AC3E}">
        <p14:creationId xmlns:p14="http://schemas.microsoft.com/office/powerpoint/2010/main" val="3920096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CSMA</a:t>
            </a:r>
            <a:r>
              <a:rPr lang="en-US" dirty="0" smtClean="0"/>
              <a:t>/CA</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a:t>CSMA</a:t>
            </a:r>
            <a:r>
              <a:rPr lang="en-US" dirty="0"/>
              <a:t>/CA, or Carrier Sense Multiple Access with Collision Avoidance, is a network protocol commonly used in wireless networks like </a:t>
            </a:r>
            <a:r>
              <a:rPr lang="en-US" dirty="0" smtClean="0"/>
              <a:t>Wi-Fi.</a:t>
            </a:r>
          </a:p>
          <a:p>
            <a:r>
              <a:rPr lang="en-US" dirty="0" smtClean="0"/>
              <a:t>In </a:t>
            </a:r>
            <a:r>
              <a:rPr lang="en-US" dirty="0" err="1"/>
              <a:t>CSMA</a:t>
            </a:r>
            <a:r>
              <a:rPr lang="en-US" dirty="0"/>
              <a:t>/CA, devices listen to the wireless channel to check for ongoing transmissions before attempting to send data. If the channel is clear, they send a request to </a:t>
            </a:r>
            <a:r>
              <a:rPr lang="en-US" dirty="0" smtClean="0"/>
              <a:t>transmit.</a:t>
            </a:r>
          </a:p>
          <a:p>
            <a:r>
              <a:rPr lang="en-US" dirty="0" smtClean="0"/>
              <a:t>The </a:t>
            </a:r>
            <a:r>
              <a:rPr lang="en-US" dirty="0"/>
              <a:t>device waits for acknowledgment from the receiver before proceeding with data transmission, helping to avoid collisions in the wireless environment. This protocol is particularly useful in scenarios where collision detection (as in </a:t>
            </a:r>
            <a:r>
              <a:rPr lang="en-US" dirty="0" err="1"/>
              <a:t>CSMA</a:t>
            </a:r>
            <a:r>
              <a:rPr lang="en-US" dirty="0"/>
              <a:t>/CD) is less practical, such as in wireless communication.</a:t>
            </a:r>
          </a:p>
        </p:txBody>
      </p:sp>
    </p:spTree>
    <p:extLst>
      <p:ext uri="{BB962C8B-B14F-4D97-AF65-F5344CB8AC3E}">
        <p14:creationId xmlns:p14="http://schemas.microsoft.com/office/powerpoint/2010/main" val="3337984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Working Example of </a:t>
            </a:r>
            <a:r>
              <a:rPr lang="en-US" dirty="0" err="1" smtClean="0"/>
              <a:t>CSMA</a:t>
            </a:r>
            <a:r>
              <a:rPr lang="en-US" dirty="0" smtClean="0"/>
              <a:t>/CA</a:t>
            </a:r>
            <a:endParaRPr lang="en-US" dirty="0"/>
          </a:p>
        </p:txBody>
      </p:sp>
      <p:sp>
        <p:nvSpPr>
          <p:cNvPr id="3" name="Content Placeholder 2"/>
          <p:cNvSpPr>
            <a:spLocks noGrp="1"/>
          </p:cNvSpPr>
          <p:nvPr>
            <p:ph idx="1"/>
          </p:nvPr>
        </p:nvSpPr>
        <p:spPr/>
        <p:txBody>
          <a:bodyPr>
            <a:normAutofit fontScale="70000" lnSpcReduction="20000"/>
          </a:bodyPr>
          <a:lstStyle/>
          <a:p>
            <a:r>
              <a:rPr lang="en-US" dirty="0"/>
              <a:t>Think of </a:t>
            </a:r>
            <a:r>
              <a:rPr lang="en-US" dirty="0" err="1"/>
              <a:t>CSMA</a:t>
            </a:r>
            <a:r>
              <a:rPr lang="en-US" dirty="0"/>
              <a:t>/CA like a group discussion where people raise their hands before talking to avoid talking over each other. Here's a simple analogy:</a:t>
            </a:r>
          </a:p>
          <a:p>
            <a:r>
              <a:rPr lang="en-US" b="1" dirty="0" err="1" smtClean="0"/>
              <a:t>1.Listen</a:t>
            </a:r>
            <a:r>
              <a:rPr lang="en-US" b="1" dirty="0" smtClean="0"/>
              <a:t> </a:t>
            </a:r>
            <a:r>
              <a:rPr lang="en-US" b="1" dirty="0"/>
              <a:t>and Raise Hand</a:t>
            </a:r>
            <a:r>
              <a:rPr lang="en-US" b="1" dirty="0" smtClean="0"/>
              <a:t>:</a:t>
            </a:r>
            <a:r>
              <a:rPr lang="en-US" dirty="0" smtClean="0"/>
              <a:t> </a:t>
            </a:r>
            <a:r>
              <a:rPr lang="en-US" dirty="0"/>
              <a:t>Imagine friends in a circle. Before speaking, each friend looks around to ensure nobody else is talking. If it's quiet, they raise their hand to signal they want to talk</a:t>
            </a:r>
            <a:r>
              <a:rPr lang="en-US" dirty="0" smtClean="0"/>
              <a:t>.</a:t>
            </a:r>
            <a:endParaRPr lang="en-US" b="1" dirty="0"/>
          </a:p>
          <a:p>
            <a:r>
              <a:rPr lang="en-US" b="1" dirty="0"/>
              <a:t>2. </a:t>
            </a:r>
            <a:r>
              <a:rPr lang="en-US" b="1" dirty="0" smtClean="0"/>
              <a:t>Acknowledgment:</a:t>
            </a:r>
            <a:r>
              <a:rPr lang="en-US" dirty="0" smtClean="0"/>
              <a:t> </a:t>
            </a:r>
            <a:r>
              <a:rPr lang="en-US" dirty="0"/>
              <a:t>Others in the group observe the raised hand and acknowledge the person who wants to speak. This acknowledgment ensures everyone is aware and ready for the upcoming conversation</a:t>
            </a:r>
            <a:r>
              <a:rPr lang="en-US" dirty="0" smtClean="0"/>
              <a:t>.</a:t>
            </a:r>
            <a:endParaRPr lang="en-US" dirty="0"/>
          </a:p>
          <a:p>
            <a:r>
              <a:rPr lang="en-US" b="1" dirty="0"/>
              <a:t>3. </a:t>
            </a:r>
            <a:r>
              <a:rPr lang="en-US" b="1" dirty="0" smtClean="0"/>
              <a:t>Speak:</a:t>
            </a:r>
            <a:r>
              <a:rPr lang="en-US" dirty="0" smtClean="0"/>
              <a:t> Once </a:t>
            </a:r>
            <a:r>
              <a:rPr lang="en-US" dirty="0"/>
              <a:t>acknowledged, the person speaks without worrying about someone else talking at the same </a:t>
            </a:r>
            <a:r>
              <a:rPr lang="en-US" dirty="0" smtClean="0"/>
              <a:t>time.</a:t>
            </a:r>
          </a:p>
          <a:p>
            <a:r>
              <a:rPr lang="en-US" dirty="0" smtClean="0"/>
              <a:t>In </a:t>
            </a:r>
            <a:r>
              <a:rPr lang="en-US" dirty="0"/>
              <a:t>the context of </a:t>
            </a:r>
            <a:r>
              <a:rPr lang="en-US" dirty="0" err="1"/>
              <a:t>CSMA</a:t>
            </a:r>
            <a:r>
              <a:rPr lang="en-US" dirty="0"/>
              <a:t>/CA in wireless networks, devices "listen" to the channel, send a request to transmit, wait for acknowledgment, and then proceed with data transmission to avoid collisions in the wireless environment.</a:t>
            </a:r>
          </a:p>
        </p:txBody>
      </p:sp>
    </p:spTree>
    <p:extLst>
      <p:ext uri="{BB962C8B-B14F-4D97-AF65-F5344CB8AC3E}">
        <p14:creationId xmlns:p14="http://schemas.microsoft.com/office/powerpoint/2010/main" val="3103247968"/>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24</TotalTime>
  <Words>697</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Garamond</vt:lpstr>
      <vt:lpstr>Organic</vt:lpstr>
      <vt:lpstr>Random Access Protocols(cont)</vt:lpstr>
      <vt:lpstr>CSMA</vt:lpstr>
      <vt:lpstr>CSMA working Example</vt:lpstr>
      <vt:lpstr>CSMA/CD</vt:lpstr>
      <vt:lpstr>CSMA/CD Working</vt:lpstr>
      <vt:lpstr>CSMA/CA</vt:lpstr>
      <vt:lpstr>Working Example of CSMA/CA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Channelization protocols</dc:title>
  <dc:creator>Syed Atir Raza</dc:creator>
  <cp:lastModifiedBy>Syed Atir Raza</cp:lastModifiedBy>
  <cp:revision>4</cp:revision>
  <dcterms:created xsi:type="dcterms:W3CDTF">2023-11-16T06:07:37Z</dcterms:created>
  <dcterms:modified xsi:type="dcterms:W3CDTF">2023-11-16T06:32:14Z</dcterms:modified>
</cp:coreProperties>
</file>