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Layer</a:t>
            </a:r>
            <a:endParaRPr lang="en-US" dirty="0"/>
          </a:p>
        </p:txBody>
      </p:sp>
      <p:sp>
        <p:nvSpPr>
          <p:cNvPr id="3" name="Subtitle 2"/>
          <p:cNvSpPr>
            <a:spLocks noGrp="1"/>
          </p:cNvSpPr>
          <p:nvPr>
            <p:ph type="subTitle" idx="1"/>
          </p:nvPr>
        </p:nvSpPr>
        <p:spPr/>
        <p:txBody>
          <a:bodyPr/>
          <a:lstStyle/>
          <a:p>
            <a:r>
              <a:rPr lang="en-US" dirty="0" smtClean="0"/>
              <a:t>Network layer introduction and protocols</a:t>
            </a:r>
            <a:endParaRPr lang="en-US" dirty="0"/>
          </a:p>
        </p:txBody>
      </p:sp>
    </p:spTree>
    <p:extLst>
      <p:ext uri="{BB962C8B-B14F-4D97-AF65-F5344CB8AC3E}">
        <p14:creationId xmlns:p14="http://schemas.microsoft.com/office/powerpoint/2010/main" val="3567205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Ipv6</a:t>
            </a:r>
            <a:endParaRPr lang="en-US" dirty="0"/>
          </a:p>
        </p:txBody>
      </p:sp>
      <p:sp>
        <p:nvSpPr>
          <p:cNvPr id="3" name="Content Placeholder 2"/>
          <p:cNvSpPr>
            <a:spLocks noGrp="1"/>
          </p:cNvSpPr>
          <p:nvPr>
            <p:ph idx="1"/>
          </p:nvPr>
        </p:nvSpPr>
        <p:spPr/>
        <p:txBody>
          <a:bodyPr/>
          <a:lstStyle/>
          <a:p>
            <a:r>
              <a:rPr lang="en-US" dirty="0" err="1"/>
              <a:t>IPv6</a:t>
            </a:r>
            <a:r>
              <a:rPr lang="en-US" dirty="0"/>
              <a:t>, or Internet Protocol version 6, is a standard protocol that succeeds </a:t>
            </a:r>
            <a:r>
              <a:rPr lang="en-US" dirty="0" err="1"/>
              <a:t>IPv4</a:t>
            </a:r>
            <a:r>
              <a:rPr lang="en-US" dirty="0"/>
              <a:t>, providing an expanded and more efficient system for uniquely identifying and communicating with devices on computer </a:t>
            </a:r>
            <a:r>
              <a:rPr lang="en-US" dirty="0" smtClean="0"/>
              <a:t>networks.</a:t>
            </a:r>
          </a:p>
          <a:p>
            <a:r>
              <a:rPr lang="en-US" dirty="0" smtClean="0"/>
              <a:t>It </a:t>
            </a:r>
            <a:r>
              <a:rPr lang="en-US" dirty="0"/>
              <a:t>uses 128-bit addresses, expressed in hexadecimal notation, to accommodate the growing number of connected devices. </a:t>
            </a:r>
            <a:r>
              <a:rPr lang="en-US" dirty="0" err="1"/>
              <a:t>IPv6</a:t>
            </a:r>
            <a:r>
              <a:rPr lang="en-US" dirty="0"/>
              <a:t> addresses limitations in </a:t>
            </a:r>
            <a:r>
              <a:rPr lang="en-US" dirty="0" err="1"/>
              <a:t>IPv4</a:t>
            </a:r>
            <a:r>
              <a:rPr lang="en-US" dirty="0"/>
              <a:t>, particularly its address space, and ensures continued global connectivity as the Internet expands.</a:t>
            </a:r>
            <a:endParaRPr lang="en-US" dirty="0"/>
          </a:p>
        </p:txBody>
      </p:sp>
    </p:spTree>
    <p:extLst>
      <p:ext uri="{BB962C8B-B14F-4D97-AF65-F5344CB8AC3E}">
        <p14:creationId xmlns:p14="http://schemas.microsoft.com/office/powerpoint/2010/main" val="387545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Ipv6</a:t>
            </a:r>
            <a:endParaRPr lang="en-US" dirty="0"/>
          </a:p>
        </p:txBody>
      </p:sp>
      <p:sp>
        <p:nvSpPr>
          <p:cNvPr id="3" name="Content Placeholder 2"/>
          <p:cNvSpPr>
            <a:spLocks noGrp="1"/>
          </p:cNvSpPr>
          <p:nvPr>
            <p:ph idx="1"/>
          </p:nvPr>
        </p:nvSpPr>
        <p:spPr/>
        <p:txBody>
          <a:bodyPr/>
          <a:lstStyle/>
          <a:p>
            <a:r>
              <a:rPr lang="en-US" dirty="0" err="1"/>
              <a:t>IPv6</a:t>
            </a:r>
            <a:r>
              <a:rPr lang="en-US" dirty="0"/>
              <a:t> is like a bigger house address for devices on the internet. Instead of a 4-part address like 192.168.1.1 (</a:t>
            </a:r>
            <a:r>
              <a:rPr lang="en-US" dirty="0" err="1"/>
              <a:t>IPv4</a:t>
            </a:r>
            <a:r>
              <a:rPr lang="en-US" dirty="0" smtClean="0"/>
              <a:t>).</a:t>
            </a:r>
          </a:p>
          <a:p>
            <a:r>
              <a:rPr lang="en-US" dirty="0" smtClean="0"/>
              <a:t>it's </a:t>
            </a:r>
            <a:r>
              <a:rPr lang="en-US" dirty="0"/>
              <a:t>like </a:t>
            </a:r>
            <a:r>
              <a:rPr lang="en-US" dirty="0" err="1"/>
              <a:t>2001:0db8:85a3:0000:0000:8a2e:0370:7334</a:t>
            </a:r>
            <a:r>
              <a:rPr lang="en-US" dirty="0"/>
              <a:t>. It provides more unique addresses for the growing number of internet-connected gadgets.</a:t>
            </a:r>
            <a:endParaRPr lang="en-US" dirty="0"/>
          </a:p>
        </p:txBody>
      </p:sp>
    </p:spTree>
    <p:extLst>
      <p:ext uri="{BB962C8B-B14F-4D97-AF65-F5344CB8AC3E}">
        <p14:creationId xmlns:p14="http://schemas.microsoft.com/office/powerpoint/2010/main" val="519450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Ipv6</a:t>
            </a:r>
            <a:r>
              <a:rPr lang="en-US" dirty="0" smtClean="0"/>
              <a:t> usages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Address Space Expansion:</a:t>
            </a:r>
            <a:endParaRPr lang="en-US" dirty="0"/>
          </a:p>
          <a:p>
            <a:pPr lvl="1"/>
            <a:r>
              <a:rPr lang="en-US" dirty="0" err="1"/>
              <a:t>IPv6</a:t>
            </a:r>
            <a:r>
              <a:rPr lang="en-US" dirty="0"/>
              <a:t> provides a vastly larger address space compared to </a:t>
            </a:r>
            <a:r>
              <a:rPr lang="en-US" dirty="0" err="1"/>
              <a:t>IPv4</a:t>
            </a:r>
            <a:r>
              <a:rPr lang="en-US" dirty="0"/>
              <a:t>, accommodating the ever-growing number of devices connected to the internet. This expanded address space ensures unique and globally routable addresses for a multitude of devices.</a:t>
            </a:r>
          </a:p>
          <a:p>
            <a:r>
              <a:rPr lang="en-US" b="1" dirty="0"/>
              <a:t>Enhanced Security Features:</a:t>
            </a:r>
            <a:endParaRPr lang="en-US" dirty="0"/>
          </a:p>
          <a:p>
            <a:pPr lvl="1"/>
            <a:r>
              <a:rPr lang="en-US" dirty="0" err="1"/>
              <a:t>IPv6</a:t>
            </a:r>
            <a:r>
              <a:rPr lang="en-US" dirty="0"/>
              <a:t> incorporates built-in security features, such as IPsec (Internet Protocol Security), which supports the secure transmission and authentication of data. This contributes to a more secure and authenticated communication environment over the internet.</a:t>
            </a:r>
          </a:p>
          <a:p>
            <a:r>
              <a:rPr lang="en-US" b="1" dirty="0"/>
              <a:t>Efficient Routing and Network Management:</a:t>
            </a:r>
            <a:endParaRPr lang="en-US" dirty="0"/>
          </a:p>
          <a:p>
            <a:pPr lvl="1"/>
            <a:r>
              <a:rPr lang="en-US" dirty="0" err="1"/>
              <a:t>IPv6</a:t>
            </a:r>
            <a:r>
              <a:rPr lang="en-US" dirty="0"/>
              <a:t> simplifies routing processes and network management through the elimination of certain </a:t>
            </a:r>
            <a:r>
              <a:rPr lang="en-US" dirty="0" err="1"/>
              <a:t>IPv4</a:t>
            </a:r>
            <a:r>
              <a:rPr lang="en-US" dirty="0"/>
              <a:t> complexities. The streamlined header structure and the removal of broadcast communication enhance the efficiency of routing and contribute to more straightforward network administration.</a:t>
            </a:r>
          </a:p>
          <a:p>
            <a:endParaRPr lang="en-US" dirty="0"/>
          </a:p>
        </p:txBody>
      </p:sp>
    </p:spTree>
    <p:extLst>
      <p:ext uri="{BB962C8B-B14F-4D97-AF65-F5344CB8AC3E}">
        <p14:creationId xmlns:p14="http://schemas.microsoft.com/office/powerpoint/2010/main" val="1173863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N/W layer?</a:t>
            </a:r>
            <a:endParaRPr lang="en-US" dirty="0"/>
          </a:p>
        </p:txBody>
      </p:sp>
      <p:sp>
        <p:nvSpPr>
          <p:cNvPr id="3" name="Content Placeholder 2"/>
          <p:cNvSpPr>
            <a:spLocks noGrp="1"/>
          </p:cNvSpPr>
          <p:nvPr>
            <p:ph idx="1"/>
          </p:nvPr>
        </p:nvSpPr>
        <p:spPr/>
        <p:txBody>
          <a:bodyPr/>
          <a:lstStyle/>
          <a:p>
            <a:r>
              <a:rPr lang="en-US" dirty="0"/>
              <a:t>The network layer, part of the </a:t>
            </a:r>
            <a:r>
              <a:rPr lang="en-US" dirty="0" err="1"/>
              <a:t>OSI</a:t>
            </a:r>
            <a:r>
              <a:rPr lang="en-US" dirty="0"/>
              <a:t> model, manages routing and logical addressing, enabling data packet transmission between devices across different networks, ensuring efficient communication in a heterogeneous network environment</a:t>
            </a:r>
            <a:r>
              <a:rPr lang="en-US" dirty="0" smtClean="0"/>
              <a:t>.</a:t>
            </a:r>
          </a:p>
          <a:p>
            <a:r>
              <a:rPr lang="en-US" dirty="0"/>
              <a:t>The network layer is crucial for facilitating communication between devices in diverse networks, managing routing and logical addressing. It ensures seamless data transmission, enabling interoperability and efficient connectivity across interconnected systems.</a:t>
            </a:r>
          </a:p>
        </p:txBody>
      </p:sp>
    </p:spTree>
    <p:extLst>
      <p:ext uri="{BB962C8B-B14F-4D97-AF65-F5344CB8AC3E}">
        <p14:creationId xmlns:p14="http://schemas.microsoft.com/office/powerpoint/2010/main" val="79716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 of Network Layer</a:t>
            </a:r>
            <a:endParaRPr lang="en-US" dirty="0"/>
          </a:p>
        </p:txBody>
      </p:sp>
      <p:sp>
        <p:nvSpPr>
          <p:cNvPr id="3" name="Content Placeholder 2"/>
          <p:cNvSpPr>
            <a:spLocks noGrp="1"/>
          </p:cNvSpPr>
          <p:nvPr>
            <p:ph idx="1"/>
          </p:nvPr>
        </p:nvSpPr>
        <p:spPr/>
        <p:txBody>
          <a:bodyPr>
            <a:normAutofit fontScale="70000" lnSpcReduction="20000"/>
          </a:bodyPr>
          <a:lstStyle/>
          <a:p>
            <a:r>
              <a:rPr lang="en-US" dirty="0"/>
              <a:t>Network layer protocols play a vital role in facilitating communication between devices in a network. Here are some notable network layer protocols</a:t>
            </a:r>
            <a:r>
              <a:rPr lang="en-US" dirty="0" smtClean="0"/>
              <a:t>:</a:t>
            </a:r>
          </a:p>
          <a:p>
            <a:r>
              <a:rPr lang="en-US" b="1" dirty="0"/>
              <a:t>Internet Protocol (IP</a:t>
            </a:r>
            <a:r>
              <a:rPr lang="en-US" b="1" dirty="0" smtClean="0"/>
              <a:t>)</a:t>
            </a:r>
          </a:p>
          <a:p>
            <a:r>
              <a:rPr lang="en-US" b="1" dirty="0"/>
              <a:t>Internet Control Message Protocol (</a:t>
            </a:r>
            <a:r>
              <a:rPr lang="en-US" b="1" dirty="0" err="1"/>
              <a:t>ICMP</a:t>
            </a:r>
            <a:r>
              <a:rPr lang="en-US" b="1" dirty="0" smtClean="0"/>
              <a:t>)</a:t>
            </a:r>
          </a:p>
          <a:p>
            <a:r>
              <a:rPr lang="en-US" b="1" dirty="0" smtClean="0"/>
              <a:t>Internet </a:t>
            </a:r>
            <a:r>
              <a:rPr lang="en-US" b="1" dirty="0"/>
              <a:t>Group Management Protocol (IGMP</a:t>
            </a:r>
            <a:r>
              <a:rPr lang="en-US" b="1" dirty="0" smtClean="0"/>
              <a:t>)</a:t>
            </a:r>
          </a:p>
          <a:p>
            <a:r>
              <a:rPr lang="en-US" b="1" dirty="0"/>
              <a:t>Open Shortest Path First (</a:t>
            </a:r>
            <a:r>
              <a:rPr lang="en-US" b="1" dirty="0" err="1"/>
              <a:t>OSPF</a:t>
            </a:r>
            <a:r>
              <a:rPr lang="en-US" b="1" dirty="0" smtClean="0"/>
              <a:t>)</a:t>
            </a:r>
          </a:p>
          <a:p>
            <a:r>
              <a:rPr lang="en-US" b="1" dirty="0"/>
              <a:t>Border Gateway Protocol (</a:t>
            </a:r>
            <a:r>
              <a:rPr lang="en-US" b="1" dirty="0" err="1"/>
              <a:t>BGP</a:t>
            </a:r>
            <a:r>
              <a:rPr lang="en-US" b="1" dirty="0" smtClean="0"/>
              <a:t>)</a:t>
            </a:r>
          </a:p>
          <a:p>
            <a:r>
              <a:rPr lang="en-US" b="1" dirty="0"/>
              <a:t>Routing Information Protocol (RIP</a:t>
            </a:r>
            <a:r>
              <a:rPr lang="en-US" b="1" dirty="0" smtClean="0"/>
              <a:t>)</a:t>
            </a:r>
          </a:p>
          <a:p>
            <a:r>
              <a:rPr lang="en-US" b="1" dirty="0"/>
              <a:t>Internet Protocol version 6 (</a:t>
            </a:r>
            <a:r>
              <a:rPr lang="en-US" b="1" dirty="0" err="1"/>
              <a:t>IPv6</a:t>
            </a:r>
            <a:r>
              <a:rPr lang="en-US" b="1" dirty="0" smtClean="0"/>
              <a:t>)</a:t>
            </a:r>
          </a:p>
          <a:p>
            <a:r>
              <a:rPr lang="en-US" b="1" dirty="0"/>
              <a:t>Address Resolution Protocol (ARP)</a:t>
            </a:r>
            <a:endParaRPr lang="en-US" dirty="0"/>
          </a:p>
        </p:txBody>
      </p:sp>
    </p:spTree>
    <p:extLst>
      <p:ext uri="{BB962C8B-B14F-4D97-AF65-F5344CB8AC3E}">
        <p14:creationId xmlns:p14="http://schemas.microsoft.com/office/powerpoint/2010/main" val="208819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Protocol</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Internet Protocol (IP) is a set of rules and conventions that govern how data is sent and received over computer </a:t>
            </a:r>
            <a:r>
              <a:rPr lang="en-US" dirty="0" smtClean="0"/>
              <a:t>networks.</a:t>
            </a:r>
          </a:p>
          <a:p>
            <a:r>
              <a:rPr lang="en-US" dirty="0" smtClean="0"/>
              <a:t>It </a:t>
            </a:r>
            <a:r>
              <a:rPr lang="en-US" dirty="0"/>
              <a:t>provides an addressing system for devices to communicate across interconnected networks, forming the foundation of the </a:t>
            </a:r>
            <a:r>
              <a:rPr lang="en-US" dirty="0" smtClean="0"/>
              <a:t>Internet.</a:t>
            </a:r>
          </a:p>
          <a:p>
            <a:r>
              <a:rPr lang="en-US" dirty="0" smtClean="0"/>
              <a:t>IP </a:t>
            </a:r>
            <a:r>
              <a:rPr lang="en-US" dirty="0"/>
              <a:t>addresses uniquely identify devices, and IP enables routers to route data packets between these devices. </a:t>
            </a:r>
            <a:endParaRPr lang="en-US" dirty="0" smtClean="0"/>
          </a:p>
          <a:p>
            <a:r>
              <a:rPr lang="en-US" dirty="0" smtClean="0"/>
              <a:t>Two </a:t>
            </a:r>
            <a:r>
              <a:rPr lang="en-US" dirty="0"/>
              <a:t>main versions exist: </a:t>
            </a:r>
            <a:r>
              <a:rPr lang="en-US" dirty="0" err="1"/>
              <a:t>IPv4</a:t>
            </a:r>
            <a:r>
              <a:rPr lang="en-US" dirty="0"/>
              <a:t>, with 32-bit addresses, and </a:t>
            </a:r>
            <a:r>
              <a:rPr lang="en-US" dirty="0" err="1"/>
              <a:t>IPv6</a:t>
            </a:r>
            <a:r>
              <a:rPr lang="en-US" dirty="0"/>
              <a:t>, with 128-bit addresses, designed to accommodate the growing number of connected devices. IP operates at the network layer of the </a:t>
            </a:r>
            <a:r>
              <a:rPr lang="en-US" dirty="0" err="1"/>
              <a:t>OSI</a:t>
            </a:r>
            <a:r>
              <a:rPr lang="en-US" dirty="0"/>
              <a:t> model, ensuring reliable and standardized communication in a diverse and global network environment.</a:t>
            </a:r>
            <a:endParaRPr lang="en-US" dirty="0"/>
          </a:p>
        </p:txBody>
      </p:sp>
    </p:spTree>
    <p:extLst>
      <p:ext uri="{BB962C8B-B14F-4D97-AF65-F5344CB8AC3E}">
        <p14:creationId xmlns:p14="http://schemas.microsoft.com/office/powerpoint/2010/main" val="2501617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IP</a:t>
            </a:r>
            <a:endParaRPr lang="en-US" dirty="0"/>
          </a:p>
        </p:txBody>
      </p:sp>
      <p:sp>
        <p:nvSpPr>
          <p:cNvPr id="3" name="Content Placeholder 2"/>
          <p:cNvSpPr>
            <a:spLocks noGrp="1"/>
          </p:cNvSpPr>
          <p:nvPr>
            <p:ph idx="1"/>
          </p:nvPr>
        </p:nvSpPr>
        <p:spPr/>
        <p:txBody>
          <a:bodyPr>
            <a:normAutofit fontScale="92500" lnSpcReduction="10000"/>
          </a:bodyPr>
          <a:lstStyle/>
          <a:p>
            <a:r>
              <a:rPr lang="en-US" dirty="0"/>
              <a:t>IP addresses are categorized into classes based on their initial bits, defining the range and purpose of addresses. While the concept of IP address classes is largely historical, it helps understand the structure of IP addresses. There are three main classes: Class A, Class B, and Class C</a:t>
            </a:r>
            <a:r>
              <a:rPr lang="en-US" dirty="0" smtClean="0"/>
              <a:t>.</a:t>
            </a:r>
          </a:p>
          <a:p>
            <a:r>
              <a:rPr lang="en-US" b="1" dirty="0"/>
              <a:t>Class A:</a:t>
            </a:r>
            <a:endParaRPr lang="en-US" dirty="0"/>
          </a:p>
          <a:p>
            <a:r>
              <a:rPr lang="en-US" b="1" dirty="0"/>
              <a:t>Range:</a:t>
            </a:r>
            <a:r>
              <a:rPr lang="en-US" dirty="0"/>
              <a:t> 1.0.0.0 to 126.0.0.0</a:t>
            </a:r>
          </a:p>
          <a:p>
            <a:r>
              <a:rPr lang="en-US" b="1" dirty="0"/>
              <a:t>Subnet Mask:</a:t>
            </a:r>
            <a:r>
              <a:rPr lang="en-US" dirty="0"/>
              <a:t> 255.0.0.0</a:t>
            </a:r>
          </a:p>
          <a:p>
            <a:r>
              <a:rPr lang="en-US" b="1" dirty="0"/>
              <a:t>Usage:</a:t>
            </a:r>
            <a:r>
              <a:rPr lang="en-US" dirty="0"/>
              <a:t> Typically assigned to large organizations due to their vast address space.</a:t>
            </a:r>
          </a:p>
          <a:p>
            <a:endParaRPr lang="en-US" dirty="0"/>
          </a:p>
        </p:txBody>
      </p:sp>
    </p:spTree>
    <p:extLst>
      <p:ext uri="{BB962C8B-B14F-4D97-AF65-F5344CB8AC3E}">
        <p14:creationId xmlns:p14="http://schemas.microsoft.com/office/powerpoint/2010/main" val="298958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a:t>
            </a:r>
            <a:r>
              <a:rPr lang="en-US" dirty="0" smtClean="0"/>
              <a:t> classes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Class B:</a:t>
            </a:r>
            <a:endParaRPr lang="en-US" dirty="0"/>
          </a:p>
          <a:p>
            <a:r>
              <a:rPr lang="en-US" b="1" dirty="0"/>
              <a:t>Range:</a:t>
            </a:r>
            <a:r>
              <a:rPr lang="en-US" dirty="0"/>
              <a:t> 128.0.0.0 to 191.255.0.0</a:t>
            </a:r>
          </a:p>
          <a:p>
            <a:r>
              <a:rPr lang="en-US" b="1" dirty="0"/>
              <a:t>Subnet Mask:</a:t>
            </a:r>
            <a:r>
              <a:rPr lang="en-US" dirty="0"/>
              <a:t> 255.255.0.0</a:t>
            </a:r>
          </a:p>
          <a:p>
            <a:r>
              <a:rPr lang="en-US" b="1" dirty="0"/>
              <a:t>Usage:</a:t>
            </a:r>
            <a:r>
              <a:rPr lang="en-US" dirty="0"/>
              <a:t> Suitable for medium-sized enterprises, offering a balance between host capacity and network allocation</a:t>
            </a:r>
            <a:r>
              <a:rPr lang="en-US" dirty="0" smtClean="0"/>
              <a:t>.</a:t>
            </a:r>
          </a:p>
          <a:p>
            <a:r>
              <a:rPr lang="en-US" b="1" dirty="0"/>
              <a:t>Class C:</a:t>
            </a:r>
            <a:endParaRPr lang="en-US" dirty="0"/>
          </a:p>
          <a:p>
            <a:r>
              <a:rPr lang="en-US" b="1" dirty="0"/>
              <a:t>Range:</a:t>
            </a:r>
            <a:r>
              <a:rPr lang="en-US" dirty="0"/>
              <a:t> 192.0.0.0 to 223.255.255.0</a:t>
            </a:r>
          </a:p>
          <a:p>
            <a:r>
              <a:rPr lang="en-US" b="1" dirty="0"/>
              <a:t>Subnet Mask:</a:t>
            </a:r>
            <a:r>
              <a:rPr lang="en-US" dirty="0"/>
              <a:t> 255.255.255.0</a:t>
            </a:r>
          </a:p>
          <a:p>
            <a:r>
              <a:rPr lang="en-US" b="1" dirty="0"/>
              <a:t>Usage:</a:t>
            </a:r>
            <a:r>
              <a:rPr lang="en-US" dirty="0"/>
              <a:t> Commonly assigned to small networks, providing a larger number of networks with fewer hosts per network.</a:t>
            </a:r>
          </a:p>
          <a:p>
            <a:endParaRPr lang="en-US" dirty="0"/>
          </a:p>
          <a:p>
            <a:endParaRPr lang="en-US" dirty="0"/>
          </a:p>
        </p:txBody>
      </p:sp>
    </p:spTree>
    <p:extLst>
      <p:ext uri="{BB962C8B-B14F-4D97-AF65-F5344CB8AC3E}">
        <p14:creationId xmlns:p14="http://schemas.microsoft.com/office/powerpoint/2010/main" val="2968665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a:t>
            </a:r>
            <a:r>
              <a:rPr lang="en-US" dirty="0" smtClean="0"/>
              <a:t> classes</a:t>
            </a:r>
            <a:endParaRPr lang="en-US" dirty="0"/>
          </a:p>
        </p:txBody>
      </p:sp>
      <p:sp>
        <p:nvSpPr>
          <p:cNvPr id="3" name="Content Placeholder 2"/>
          <p:cNvSpPr>
            <a:spLocks noGrp="1"/>
          </p:cNvSpPr>
          <p:nvPr>
            <p:ph idx="1"/>
          </p:nvPr>
        </p:nvSpPr>
        <p:spPr/>
        <p:txBody>
          <a:bodyPr>
            <a:normAutofit lnSpcReduction="10000"/>
          </a:bodyPr>
          <a:lstStyle/>
          <a:p>
            <a:r>
              <a:rPr lang="en-US" b="1" dirty="0"/>
              <a:t>Class D (Multicast):</a:t>
            </a:r>
            <a:endParaRPr lang="en-US" dirty="0"/>
          </a:p>
          <a:p>
            <a:pPr lvl="1"/>
            <a:r>
              <a:rPr lang="en-US" b="1" dirty="0"/>
              <a:t>Range:</a:t>
            </a:r>
            <a:r>
              <a:rPr lang="en-US" dirty="0"/>
              <a:t> 224.0.0.0 to 239.255.255.255</a:t>
            </a:r>
          </a:p>
          <a:p>
            <a:pPr lvl="1"/>
            <a:r>
              <a:rPr lang="en-US" b="1" dirty="0"/>
              <a:t>Usage:</a:t>
            </a:r>
            <a:r>
              <a:rPr lang="en-US" dirty="0"/>
              <a:t> Reserved for multicast groups, enabling efficient data distribution to multiple recipients simultaneously.</a:t>
            </a:r>
          </a:p>
          <a:p>
            <a:r>
              <a:rPr lang="en-US" b="1" dirty="0"/>
              <a:t>Class E (Experimental):</a:t>
            </a:r>
            <a:endParaRPr lang="en-US" dirty="0"/>
          </a:p>
          <a:p>
            <a:pPr lvl="1"/>
            <a:r>
              <a:rPr lang="en-US" b="1" dirty="0"/>
              <a:t>Range:</a:t>
            </a:r>
            <a:r>
              <a:rPr lang="en-US" dirty="0"/>
              <a:t> 240.0.0.0 to 255.255.255.255</a:t>
            </a:r>
          </a:p>
          <a:p>
            <a:pPr lvl="1"/>
            <a:r>
              <a:rPr lang="en-US" b="1" dirty="0"/>
              <a:t>Usage:</a:t>
            </a:r>
            <a:r>
              <a:rPr lang="en-US" dirty="0"/>
              <a:t> Reserved for experimental purposes and should not be used for regular addressing.</a:t>
            </a:r>
          </a:p>
          <a:p>
            <a:endParaRPr lang="en-US" dirty="0"/>
          </a:p>
        </p:txBody>
      </p:sp>
    </p:spTree>
    <p:extLst>
      <p:ext uri="{BB962C8B-B14F-4D97-AF65-F5344CB8AC3E}">
        <p14:creationId xmlns:p14="http://schemas.microsoft.com/office/powerpoint/2010/main" val="179297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IpV4</a:t>
            </a:r>
            <a:endParaRPr lang="en-US" dirty="0"/>
          </a:p>
        </p:txBody>
      </p:sp>
      <p:sp>
        <p:nvSpPr>
          <p:cNvPr id="3" name="Content Placeholder 2"/>
          <p:cNvSpPr>
            <a:spLocks noGrp="1"/>
          </p:cNvSpPr>
          <p:nvPr>
            <p:ph idx="1"/>
          </p:nvPr>
        </p:nvSpPr>
        <p:spPr/>
        <p:txBody>
          <a:bodyPr/>
          <a:lstStyle/>
          <a:p>
            <a:r>
              <a:rPr lang="en-US" dirty="0" err="1"/>
              <a:t>IPv4</a:t>
            </a:r>
            <a:r>
              <a:rPr lang="en-US" dirty="0"/>
              <a:t> (Internet Protocol version 4) is a standard that provides a way to uniquely identify and communicate with devices on a computer network. It uses a 32-bit address system, expressed as four sets of numbers separated by dots, like 192.168.1.1</a:t>
            </a:r>
            <a:r>
              <a:rPr lang="en-US" dirty="0" smtClean="0"/>
              <a:t>.</a:t>
            </a:r>
          </a:p>
          <a:p>
            <a:r>
              <a:rPr lang="en-US" dirty="0" smtClean="0"/>
              <a:t>Internet </a:t>
            </a:r>
            <a:r>
              <a:rPr lang="en-US" dirty="0"/>
              <a:t>Protocol version 4, is like a phone number for devices on the internet. It uses a series of four numbers separated by dots, such as 192.168.1.1, to uniquely identify each device and allow them to communicate online.</a:t>
            </a:r>
            <a:endParaRPr lang="en-US" dirty="0" smtClean="0"/>
          </a:p>
          <a:p>
            <a:endParaRPr lang="en-US" dirty="0"/>
          </a:p>
        </p:txBody>
      </p:sp>
    </p:spTree>
    <p:extLst>
      <p:ext uri="{BB962C8B-B14F-4D97-AF65-F5344CB8AC3E}">
        <p14:creationId xmlns:p14="http://schemas.microsoft.com/office/powerpoint/2010/main" val="218057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Ipv4</a:t>
            </a:r>
            <a:r>
              <a:rPr lang="en-US" dirty="0" smtClean="0"/>
              <a:t> usage</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Device Identification:</a:t>
            </a:r>
            <a:r>
              <a:rPr lang="en-US" dirty="0"/>
              <a:t> </a:t>
            </a:r>
            <a:r>
              <a:rPr lang="en-US" dirty="0" err="1"/>
              <a:t>IPv4</a:t>
            </a:r>
            <a:r>
              <a:rPr lang="en-US" dirty="0"/>
              <a:t> assigns a unique address to each device connected to a network, allowing for distinct identification. This addressing scheme is crucial for devices to communicate and share information across the Internet.</a:t>
            </a:r>
          </a:p>
          <a:p>
            <a:r>
              <a:rPr lang="en-US" b="1" dirty="0"/>
              <a:t>Packet Routing:</a:t>
            </a:r>
            <a:r>
              <a:rPr lang="en-US" dirty="0"/>
              <a:t> </a:t>
            </a:r>
            <a:r>
              <a:rPr lang="en-US" dirty="0" err="1"/>
              <a:t>IPv4</a:t>
            </a:r>
            <a:r>
              <a:rPr lang="en-US" dirty="0"/>
              <a:t> facilitates the routing of data packets between devices within a network or across different networks. Each device's IP address serves as a destination or source marker, guiding the packets through routers to reach their intended destinations.</a:t>
            </a:r>
          </a:p>
          <a:p>
            <a:r>
              <a:rPr lang="en-US" b="1" dirty="0"/>
              <a:t>Internet Connectivity:</a:t>
            </a:r>
            <a:r>
              <a:rPr lang="en-US" dirty="0"/>
              <a:t> </a:t>
            </a:r>
            <a:r>
              <a:rPr lang="en-US" dirty="0" err="1"/>
              <a:t>IPv4</a:t>
            </a:r>
            <a:r>
              <a:rPr lang="en-US" dirty="0"/>
              <a:t> is fundamental to the global interconnectivity of devices on the Internet. It enables seamless communication and data exchange, supporting various online activities such as browsing, email, streaming, and online gaming.</a:t>
            </a:r>
          </a:p>
        </p:txBody>
      </p:sp>
    </p:spTree>
    <p:extLst>
      <p:ext uri="{BB962C8B-B14F-4D97-AF65-F5344CB8AC3E}">
        <p14:creationId xmlns:p14="http://schemas.microsoft.com/office/powerpoint/2010/main" val="40865724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TotalTime>
  <Words>937</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Network Layer</vt:lpstr>
      <vt:lpstr>What is N/W layer?</vt:lpstr>
      <vt:lpstr>Protocols of Network Layer</vt:lpstr>
      <vt:lpstr>Internet Protocol</vt:lpstr>
      <vt:lpstr>Classes of IP</vt:lpstr>
      <vt:lpstr>Ip classes</vt:lpstr>
      <vt:lpstr>Ip classes</vt:lpstr>
      <vt:lpstr>IpV4</vt:lpstr>
      <vt:lpstr>Ipv4 usage</vt:lpstr>
      <vt:lpstr>Ipv6</vt:lpstr>
      <vt:lpstr>Ipv6</vt:lpstr>
      <vt:lpstr>Ipv6 usages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Layer</dc:title>
  <dc:creator>Syed Atir Raza</dc:creator>
  <cp:lastModifiedBy>Syed Atir Raza</cp:lastModifiedBy>
  <cp:revision>2</cp:revision>
  <dcterms:created xsi:type="dcterms:W3CDTF">2023-11-30T08:09:55Z</dcterms:created>
  <dcterms:modified xsi:type="dcterms:W3CDTF">2023-11-30T08:23:59Z</dcterms:modified>
</cp:coreProperties>
</file>