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 Layer Protocols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502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UDP</a:t>
            </a:r>
            <a:r>
              <a:rPr lang="en-US" dirty="0" smtClean="0"/>
              <a:t> Characteristics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Low Overhead:</a:t>
            </a:r>
            <a:endParaRPr lang="en-US" dirty="0"/>
          </a:p>
          <a:p>
            <a:pPr lvl="1"/>
            <a:r>
              <a:rPr lang="en-US" dirty="0" err="1"/>
              <a:t>UDP</a:t>
            </a:r>
            <a:r>
              <a:rPr lang="en-US" dirty="0"/>
              <a:t> has lower overhead compared to TCP. It has a minimal header size, which makes it suitable for applications where speed and low latency are more critical than reliability.</a:t>
            </a:r>
          </a:p>
          <a:p>
            <a:r>
              <a:rPr lang="en-US" b="1" dirty="0"/>
              <a:t>No Flow Control:</a:t>
            </a:r>
            <a:endParaRPr lang="en-US" dirty="0"/>
          </a:p>
          <a:p>
            <a:pPr lvl="1"/>
            <a:r>
              <a:rPr lang="en-US" dirty="0" err="1"/>
              <a:t>UDP</a:t>
            </a:r>
            <a:r>
              <a:rPr lang="en-US" dirty="0"/>
              <a:t> does not include flow control mechanisms to manage the rate of data transmission between sender and receiver. Applications using </a:t>
            </a:r>
            <a:r>
              <a:rPr lang="en-US" dirty="0" err="1"/>
              <a:t>UDP</a:t>
            </a:r>
            <a:r>
              <a:rPr lang="en-US" dirty="0"/>
              <a:t> need to handle flow control at the application layer if necessary.</a:t>
            </a:r>
          </a:p>
          <a:p>
            <a:r>
              <a:rPr lang="en-US" b="1" dirty="0"/>
              <a:t>Broadcast and Multicast Support:</a:t>
            </a:r>
            <a:endParaRPr lang="en-US" dirty="0"/>
          </a:p>
          <a:p>
            <a:pPr lvl="1"/>
            <a:r>
              <a:rPr lang="en-US" dirty="0" err="1"/>
              <a:t>UDP</a:t>
            </a:r>
            <a:r>
              <a:rPr lang="en-US" dirty="0"/>
              <a:t> supports broadcast and multicast communication. Broadcast allows a single </a:t>
            </a:r>
            <a:r>
              <a:rPr lang="en-US" dirty="0" err="1"/>
              <a:t>UDP</a:t>
            </a:r>
            <a:r>
              <a:rPr lang="en-US" dirty="0"/>
              <a:t> packet to be sent to all devices on a network, while multicast allows a single packet to be sent to a specific group of devices.</a:t>
            </a:r>
          </a:p>
          <a:p>
            <a:endParaRPr lang="en-US" dirty="0"/>
          </a:p>
        </p:txBody>
      </p:sp>
    </p:spTree>
    <p:extLst>
      <p:ext uri="{BB962C8B-B14F-4D97-AF65-F5344CB8AC3E}">
        <p14:creationId xmlns:p14="http://schemas.microsoft.com/office/powerpoint/2010/main" val="328212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UDP</a:t>
            </a:r>
            <a:r>
              <a:rPr lang="en-US" dirty="0"/>
              <a:t> Characteristics</a:t>
            </a:r>
          </a:p>
        </p:txBody>
      </p:sp>
      <p:sp>
        <p:nvSpPr>
          <p:cNvPr id="3" name="Content Placeholder 2"/>
          <p:cNvSpPr>
            <a:spLocks noGrp="1"/>
          </p:cNvSpPr>
          <p:nvPr>
            <p:ph idx="1"/>
          </p:nvPr>
        </p:nvSpPr>
        <p:spPr/>
        <p:txBody>
          <a:bodyPr>
            <a:normAutofit lnSpcReduction="10000"/>
          </a:bodyPr>
          <a:lstStyle/>
          <a:p>
            <a:r>
              <a:rPr lang="en-US" b="1" dirty="0"/>
              <a:t>Real-Time Applications:</a:t>
            </a:r>
            <a:endParaRPr lang="en-US" dirty="0"/>
          </a:p>
          <a:p>
            <a:pPr lvl="1"/>
            <a:r>
              <a:rPr lang="en-US" dirty="0" err="1"/>
              <a:t>UDP</a:t>
            </a:r>
            <a:r>
              <a:rPr lang="en-US" dirty="0"/>
              <a:t> is commonly used in real-time applications where a small amount of data loss is acceptable, but low latency and rapid data transmission are crucial. Examples include online gaming, voice over IP (VoIP), and streaming multimedia.</a:t>
            </a:r>
          </a:p>
          <a:p>
            <a:r>
              <a:rPr lang="en-US" b="1" dirty="0"/>
              <a:t>Stateless:</a:t>
            </a:r>
            <a:endParaRPr lang="en-US" dirty="0"/>
          </a:p>
          <a:p>
            <a:pPr lvl="1"/>
            <a:r>
              <a:rPr lang="en-US" dirty="0"/>
              <a:t>Each </a:t>
            </a:r>
            <a:r>
              <a:rPr lang="en-US" dirty="0" err="1"/>
              <a:t>UDP</a:t>
            </a:r>
            <a:r>
              <a:rPr lang="en-US" dirty="0"/>
              <a:t> packet is independent of the others, and the protocol itself does not maintain any state information between sender and receiver. This statelessness simplifies implementation but requires applications to manage sequencing and error handling if needed.</a:t>
            </a:r>
          </a:p>
        </p:txBody>
      </p:sp>
    </p:spTree>
    <p:extLst>
      <p:ext uri="{BB962C8B-B14F-4D97-AF65-F5344CB8AC3E}">
        <p14:creationId xmlns:p14="http://schemas.microsoft.com/office/powerpoint/2010/main" val="387739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of </a:t>
            </a:r>
            <a:r>
              <a:rPr lang="en-US" b="1" dirty="0" err="1"/>
              <a:t>UDP</a:t>
            </a:r>
            <a:r>
              <a:rPr lang="en-US" b="1" dirty="0"/>
              <a:t> Applications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DNS (Domain Name System): DNS queries and responses often use </a:t>
            </a:r>
            <a:r>
              <a:rPr lang="en-US" dirty="0" err="1"/>
              <a:t>UDP</a:t>
            </a:r>
            <a:r>
              <a:rPr lang="en-US" dirty="0"/>
              <a:t>.</a:t>
            </a:r>
          </a:p>
          <a:p>
            <a:r>
              <a:rPr lang="en-US" dirty="0" err="1"/>
              <a:t>DHCP</a:t>
            </a:r>
            <a:r>
              <a:rPr lang="en-US" dirty="0"/>
              <a:t> (Dynamic Host Configuration Protocol): </a:t>
            </a:r>
            <a:r>
              <a:rPr lang="en-US" dirty="0" err="1"/>
              <a:t>DHCP</a:t>
            </a:r>
            <a:r>
              <a:rPr lang="en-US" dirty="0"/>
              <a:t> uses </a:t>
            </a:r>
            <a:r>
              <a:rPr lang="en-US" dirty="0" err="1"/>
              <a:t>UDP</a:t>
            </a:r>
            <a:r>
              <a:rPr lang="en-US" dirty="0"/>
              <a:t> for </a:t>
            </a:r>
            <a:r>
              <a:rPr lang="en-US" b="1" dirty="0"/>
              <a:t>lease </a:t>
            </a:r>
            <a:r>
              <a:rPr lang="en-US" b="1" dirty="0"/>
              <a:t>negotiation</a:t>
            </a:r>
            <a:r>
              <a:rPr lang="en-US" dirty="0"/>
              <a:t>(Lease negotiation is like renting an address for your device on the internet. Your device asks a server for an address, the server offers one, and you agree</a:t>
            </a:r>
            <a:r>
              <a:rPr lang="en-US" dirty="0" smtClean="0"/>
              <a:t>.).</a:t>
            </a:r>
            <a:endParaRPr lang="en-US" dirty="0"/>
          </a:p>
          <a:p>
            <a:r>
              <a:rPr lang="en-US" dirty="0"/>
              <a:t>SNMP (Simple Network Management Protocol): SNMP uses </a:t>
            </a:r>
            <a:r>
              <a:rPr lang="en-US" dirty="0" err="1"/>
              <a:t>UDP</a:t>
            </a:r>
            <a:r>
              <a:rPr lang="en-US" dirty="0"/>
              <a:t> for communication between network devices and management systems.</a:t>
            </a:r>
          </a:p>
          <a:p>
            <a:r>
              <a:rPr lang="en-US" dirty="0"/>
              <a:t>Streaming media, online gaming, and real-time communication applications often use </a:t>
            </a:r>
            <a:r>
              <a:rPr lang="en-US" dirty="0" err="1"/>
              <a:t>UDP</a:t>
            </a:r>
            <a:r>
              <a:rPr lang="en-US" dirty="0"/>
              <a:t>.</a:t>
            </a:r>
          </a:p>
        </p:txBody>
      </p:sp>
    </p:spTree>
    <p:extLst>
      <p:ext uri="{BB962C8B-B14F-4D97-AF65-F5344CB8AC3E}">
        <p14:creationId xmlns:p14="http://schemas.microsoft.com/office/powerpoint/2010/main" val="16674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dirty="0"/>
              <a:t>The Transport Layer is the fourth layer of the </a:t>
            </a:r>
            <a:r>
              <a:rPr lang="en-US" dirty="0" err="1"/>
              <a:t>OSI</a:t>
            </a:r>
            <a:r>
              <a:rPr lang="en-US" dirty="0"/>
              <a:t> (Open Systems Interconnection) model and the TCP/IP (Transmission Control Protocol/Internet Protocol) </a:t>
            </a:r>
            <a:r>
              <a:rPr lang="en-US" dirty="0" smtClean="0"/>
              <a:t>model.</a:t>
            </a:r>
          </a:p>
          <a:p>
            <a:r>
              <a:rPr lang="en-US" dirty="0" smtClean="0"/>
              <a:t>Its </a:t>
            </a:r>
            <a:r>
              <a:rPr lang="en-US" dirty="0"/>
              <a:t>primary function is to provide communication services directly to the application processes running on different hosts within a network. The two most commonly used transport layer protocols are Transmission Control Protocol (TCP) and User Datagram Protocol (</a:t>
            </a:r>
            <a:r>
              <a:rPr lang="en-US" dirty="0" err="1"/>
              <a:t>UDP</a:t>
            </a:r>
            <a:r>
              <a:rPr lang="en-US" dirty="0"/>
              <a:t>)</a:t>
            </a:r>
            <a:endParaRPr lang="en-US" dirty="0"/>
          </a:p>
        </p:txBody>
      </p:sp>
    </p:spTree>
    <p:extLst>
      <p:ext uri="{BB962C8B-B14F-4D97-AF65-F5344CB8AC3E}">
        <p14:creationId xmlns:p14="http://schemas.microsoft.com/office/powerpoint/2010/main" val="4726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 Control Protocol (TCP)</a:t>
            </a:r>
            <a:endParaRPr lang="en-US" dirty="0"/>
          </a:p>
        </p:txBody>
      </p:sp>
      <p:sp>
        <p:nvSpPr>
          <p:cNvPr id="3" name="Content Placeholder 2"/>
          <p:cNvSpPr>
            <a:spLocks noGrp="1"/>
          </p:cNvSpPr>
          <p:nvPr>
            <p:ph idx="1"/>
          </p:nvPr>
        </p:nvSpPr>
        <p:spPr/>
        <p:txBody>
          <a:bodyPr/>
          <a:lstStyle/>
          <a:p>
            <a:r>
              <a:rPr lang="en-US" b="1" dirty="0"/>
              <a:t>Connection-Oriented:</a:t>
            </a:r>
            <a:r>
              <a:rPr lang="en-US" dirty="0"/>
              <a:t> TCP is a connection-oriented protocol, meaning it establishes a reliable and error-checked connection before data exchange begins.</a:t>
            </a:r>
          </a:p>
          <a:p>
            <a:r>
              <a:rPr lang="en-US" b="1" dirty="0"/>
              <a:t>Reliability:</a:t>
            </a:r>
            <a:r>
              <a:rPr lang="en-US" dirty="0"/>
              <a:t> It ensures reliable, ordered, and error-checked delivery of a stream of data between applications.</a:t>
            </a:r>
          </a:p>
          <a:p>
            <a:r>
              <a:rPr lang="en-US" b="1" dirty="0"/>
              <a:t>Flow Control:</a:t>
            </a:r>
            <a:r>
              <a:rPr lang="en-US" dirty="0"/>
              <a:t> TCP includes mechanisms for flow control, preventing fast senders from overwhelming slow receivers by controlling the rate of data flow.</a:t>
            </a:r>
          </a:p>
        </p:txBody>
      </p:sp>
    </p:spTree>
    <p:extLst>
      <p:ext uri="{BB962C8B-B14F-4D97-AF65-F5344CB8AC3E}">
        <p14:creationId xmlns:p14="http://schemas.microsoft.com/office/powerpoint/2010/main" val="17481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Datagram Protocol (</a:t>
            </a:r>
            <a:r>
              <a:rPr lang="en-US" b="1" dirty="0" err="1"/>
              <a:t>UDP</a:t>
            </a:r>
            <a:r>
              <a:rPr lang="en-US" b="1" dirty="0"/>
              <a:t>)</a:t>
            </a:r>
            <a:endParaRPr lang="en-US" dirty="0"/>
          </a:p>
        </p:txBody>
      </p:sp>
      <p:sp>
        <p:nvSpPr>
          <p:cNvPr id="3" name="Content Placeholder 2"/>
          <p:cNvSpPr>
            <a:spLocks noGrp="1"/>
          </p:cNvSpPr>
          <p:nvPr>
            <p:ph idx="1"/>
          </p:nvPr>
        </p:nvSpPr>
        <p:spPr/>
        <p:txBody>
          <a:bodyPr/>
          <a:lstStyle/>
          <a:p>
            <a:r>
              <a:rPr lang="en-US" b="1" dirty="0"/>
              <a:t>Connectionless:</a:t>
            </a:r>
            <a:r>
              <a:rPr lang="en-US" dirty="0"/>
              <a:t> </a:t>
            </a:r>
            <a:r>
              <a:rPr lang="en-US" dirty="0" err="1"/>
              <a:t>UDP</a:t>
            </a:r>
            <a:r>
              <a:rPr lang="en-US" dirty="0"/>
              <a:t> is a connectionless protocol, meaning it does not establish a connection before sending data.</a:t>
            </a:r>
          </a:p>
          <a:p>
            <a:r>
              <a:rPr lang="en-US" b="1" dirty="0"/>
              <a:t>Unreliable:</a:t>
            </a:r>
            <a:r>
              <a:rPr lang="en-US" dirty="0"/>
              <a:t> Unlike TCP, </a:t>
            </a:r>
            <a:r>
              <a:rPr lang="en-US" dirty="0" err="1"/>
              <a:t>UDP</a:t>
            </a:r>
            <a:r>
              <a:rPr lang="en-US" dirty="0"/>
              <a:t> does not guarantee reliable, ordered, or error-checked delivery of data. It is considered a "best-effort" protocol.</a:t>
            </a:r>
          </a:p>
          <a:p>
            <a:r>
              <a:rPr lang="en-US" b="1" dirty="0"/>
              <a:t>Low Overhead:</a:t>
            </a:r>
            <a:r>
              <a:rPr lang="en-US" dirty="0"/>
              <a:t> </a:t>
            </a:r>
            <a:r>
              <a:rPr lang="en-US" dirty="0" err="1"/>
              <a:t>UDP</a:t>
            </a:r>
            <a:r>
              <a:rPr lang="en-US" dirty="0"/>
              <a:t> has lower overhead compared to TCP, making it suitable for applications where low latency and reduced protocol processing are more critical than guaranteed delivery.</a:t>
            </a:r>
          </a:p>
        </p:txBody>
      </p:sp>
    </p:spTree>
    <p:extLst>
      <p:ext uri="{BB962C8B-B14F-4D97-AF65-F5344CB8AC3E}">
        <p14:creationId xmlns:p14="http://schemas.microsoft.com/office/powerpoint/2010/main" val="61268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Stream Control Transmission Protocol (</a:t>
            </a:r>
            <a:r>
              <a:rPr lang="en-US" b="1" dirty="0" err="1"/>
              <a:t>SCTP</a:t>
            </a:r>
            <a:r>
              <a:rPr lang="en-US" b="1" dirty="0"/>
              <a:t>)</a:t>
            </a:r>
            <a:endParaRPr lang="en-US" dirty="0"/>
          </a:p>
        </p:txBody>
      </p:sp>
      <p:sp>
        <p:nvSpPr>
          <p:cNvPr id="3" name="Content Placeholder 2"/>
          <p:cNvSpPr>
            <a:spLocks noGrp="1"/>
          </p:cNvSpPr>
          <p:nvPr>
            <p:ph idx="1"/>
          </p:nvPr>
        </p:nvSpPr>
        <p:spPr/>
        <p:txBody>
          <a:bodyPr/>
          <a:lstStyle/>
          <a:p>
            <a:r>
              <a:rPr lang="en-US" b="1" dirty="0"/>
              <a:t>Connection-Oriented:</a:t>
            </a:r>
            <a:r>
              <a:rPr lang="en-US" dirty="0"/>
              <a:t> Similar to TCP, </a:t>
            </a:r>
            <a:r>
              <a:rPr lang="en-US" dirty="0" err="1"/>
              <a:t>SCTP</a:t>
            </a:r>
            <a:r>
              <a:rPr lang="en-US" dirty="0"/>
              <a:t> is a connection-oriented protocol.</a:t>
            </a:r>
          </a:p>
          <a:p>
            <a:r>
              <a:rPr lang="en-US" b="1" dirty="0"/>
              <a:t>Message-Oriented:</a:t>
            </a:r>
            <a:r>
              <a:rPr lang="en-US" dirty="0"/>
              <a:t> </a:t>
            </a:r>
            <a:r>
              <a:rPr lang="en-US" dirty="0" err="1"/>
              <a:t>SCTP</a:t>
            </a:r>
            <a:r>
              <a:rPr lang="en-US" dirty="0"/>
              <a:t> provides message-oriented communication, where messages are delivered in sequence and intact.</a:t>
            </a:r>
          </a:p>
          <a:p>
            <a:r>
              <a:rPr lang="en-US" b="1" dirty="0"/>
              <a:t>Multi-homing Support:</a:t>
            </a:r>
            <a:r>
              <a:rPr lang="en-US" dirty="0"/>
              <a:t> </a:t>
            </a:r>
            <a:r>
              <a:rPr lang="en-US" dirty="0" err="1"/>
              <a:t>SCTP</a:t>
            </a:r>
            <a:r>
              <a:rPr lang="en-US" dirty="0"/>
              <a:t> supports multi-homing, allowing a system to have multiple IP addresses and network paths, enhancing fault tolerance and load balancing.</a:t>
            </a:r>
          </a:p>
        </p:txBody>
      </p:sp>
    </p:spTree>
    <p:extLst>
      <p:ext uri="{BB962C8B-B14F-4D97-AF65-F5344CB8AC3E}">
        <p14:creationId xmlns:p14="http://schemas.microsoft.com/office/powerpoint/2010/main" val="105423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Datagram Congestion Control Protocol (</a:t>
            </a:r>
            <a:r>
              <a:rPr lang="en-US" b="1" dirty="0" err="1"/>
              <a:t>DCCP</a:t>
            </a:r>
            <a:r>
              <a:rPr lang="en-US" b="1" dirty="0"/>
              <a:t>)</a:t>
            </a:r>
            <a:endParaRPr lang="en-US" dirty="0"/>
          </a:p>
        </p:txBody>
      </p:sp>
      <p:sp>
        <p:nvSpPr>
          <p:cNvPr id="3" name="Content Placeholder 2"/>
          <p:cNvSpPr>
            <a:spLocks noGrp="1"/>
          </p:cNvSpPr>
          <p:nvPr>
            <p:ph idx="1"/>
          </p:nvPr>
        </p:nvSpPr>
        <p:spPr/>
        <p:txBody>
          <a:bodyPr/>
          <a:lstStyle/>
          <a:p>
            <a:r>
              <a:rPr lang="en-US" b="1" dirty="0"/>
              <a:t>Connection-Oriented or Connectionless:</a:t>
            </a:r>
            <a:r>
              <a:rPr lang="en-US" dirty="0"/>
              <a:t> </a:t>
            </a:r>
            <a:r>
              <a:rPr lang="en-US" dirty="0" err="1"/>
              <a:t>DCCP</a:t>
            </a:r>
            <a:r>
              <a:rPr lang="en-US" dirty="0"/>
              <a:t> supports both connection-oriented and connectionless communication modes.</a:t>
            </a:r>
          </a:p>
          <a:p>
            <a:r>
              <a:rPr lang="en-US" b="1" dirty="0"/>
              <a:t>Congestion Control:</a:t>
            </a:r>
            <a:r>
              <a:rPr lang="en-US" dirty="0"/>
              <a:t> </a:t>
            </a:r>
            <a:r>
              <a:rPr lang="en-US" dirty="0" err="1"/>
              <a:t>DCCP</a:t>
            </a:r>
            <a:r>
              <a:rPr lang="en-US" dirty="0"/>
              <a:t> provides a framework for congestion control mechanisms tailored to specific applications.</a:t>
            </a:r>
          </a:p>
        </p:txBody>
      </p:sp>
    </p:spTree>
    <p:extLst>
      <p:ext uri="{BB962C8B-B14F-4D97-AF65-F5344CB8AC3E}">
        <p14:creationId xmlns:p14="http://schemas.microsoft.com/office/powerpoint/2010/main" val="192778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These protocols</a:t>
            </a:r>
            <a:endParaRPr lang="en-US" dirty="0"/>
          </a:p>
        </p:txBody>
      </p:sp>
      <p:sp>
        <p:nvSpPr>
          <p:cNvPr id="3" name="Content Placeholder 2"/>
          <p:cNvSpPr>
            <a:spLocks noGrp="1"/>
          </p:cNvSpPr>
          <p:nvPr>
            <p:ph idx="1"/>
          </p:nvPr>
        </p:nvSpPr>
        <p:spPr/>
        <p:txBody>
          <a:bodyPr/>
          <a:lstStyle/>
          <a:p>
            <a:r>
              <a:rPr lang="en-US" dirty="0"/>
              <a:t>These transport layer protocols play a crucial role in ensuring reliable and efficient communication between applications on different devices across a </a:t>
            </a:r>
            <a:r>
              <a:rPr lang="en-US" dirty="0" smtClean="0"/>
              <a:t>network.</a:t>
            </a:r>
          </a:p>
          <a:p>
            <a:r>
              <a:rPr lang="en-US" dirty="0" smtClean="0"/>
              <a:t>The </a:t>
            </a:r>
            <a:r>
              <a:rPr lang="en-US" dirty="0"/>
              <a:t>choice between TCP and </a:t>
            </a:r>
            <a:r>
              <a:rPr lang="en-US" dirty="0" err="1"/>
              <a:t>UDP</a:t>
            </a:r>
            <a:r>
              <a:rPr lang="en-US" dirty="0"/>
              <a:t> depends on the specific requirements of the application, such as the need for reliable data delivery, latency, and overhead considerations.</a:t>
            </a:r>
          </a:p>
        </p:txBody>
      </p:sp>
    </p:spTree>
    <p:extLst>
      <p:ext uri="{BB962C8B-B14F-4D97-AF65-F5344CB8AC3E}">
        <p14:creationId xmlns:p14="http://schemas.microsoft.com/office/powerpoint/2010/main" val="228297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Datagram Protocol (</a:t>
            </a:r>
            <a:r>
              <a:rPr lang="en-US" b="1" dirty="0" err="1"/>
              <a:t>UDP</a:t>
            </a:r>
            <a:r>
              <a:rPr lang="en-US" b="1" dirty="0"/>
              <a:t>)</a:t>
            </a:r>
            <a:endParaRPr lang="en-US" dirty="0"/>
          </a:p>
        </p:txBody>
      </p:sp>
      <p:sp>
        <p:nvSpPr>
          <p:cNvPr id="3" name="Content Placeholder 2"/>
          <p:cNvSpPr>
            <a:spLocks noGrp="1"/>
          </p:cNvSpPr>
          <p:nvPr>
            <p:ph idx="1"/>
          </p:nvPr>
        </p:nvSpPr>
        <p:spPr/>
        <p:txBody>
          <a:bodyPr/>
          <a:lstStyle/>
          <a:p>
            <a:r>
              <a:rPr lang="en-US" dirty="0" err="1"/>
              <a:t>UDP</a:t>
            </a:r>
            <a:r>
              <a:rPr lang="en-US" dirty="0"/>
              <a:t> is a simple, connectionless, and lightweight transport layer protocol that operates on the Internet Protocol (IP</a:t>
            </a:r>
            <a:r>
              <a:rPr lang="en-US" dirty="0" smtClean="0"/>
              <a:t>).</a:t>
            </a:r>
          </a:p>
          <a:p>
            <a:r>
              <a:rPr lang="en-US" dirty="0" smtClean="0"/>
              <a:t>It </a:t>
            </a:r>
            <a:r>
              <a:rPr lang="en-US" dirty="0"/>
              <a:t>is part of the TCP/IP protocol suite and is often used for applications where real-time communication and low overhead are more critical than guaranteed delivery and reliability. </a:t>
            </a:r>
            <a:endParaRPr lang="en-US" dirty="0" smtClean="0"/>
          </a:p>
          <a:p>
            <a:r>
              <a:rPr lang="en-US" dirty="0" smtClean="0"/>
              <a:t>Here </a:t>
            </a:r>
            <a:r>
              <a:rPr lang="en-US" dirty="0"/>
              <a:t>are key features and characteristics of </a:t>
            </a:r>
            <a:r>
              <a:rPr lang="en-US" dirty="0" err="1"/>
              <a:t>UDP</a:t>
            </a:r>
            <a:endParaRPr lang="en-US" dirty="0"/>
          </a:p>
        </p:txBody>
      </p:sp>
    </p:spTree>
    <p:extLst>
      <p:ext uri="{BB962C8B-B14F-4D97-AF65-F5344CB8AC3E}">
        <p14:creationId xmlns:p14="http://schemas.microsoft.com/office/powerpoint/2010/main" val="286550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UDP</a:t>
            </a:r>
            <a:r>
              <a:rPr lang="en-US" dirty="0" smtClean="0"/>
              <a:t> characteristics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Connectionless:</a:t>
            </a:r>
            <a:endParaRPr lang="en-US" dirty="0"/>
          </a:p>
          <a:p>
            <a:pPr marL="457200" lvl="1" indent="0">
              <a:buNone/>
            </a:pPr>
            <a:r>
              <a:rPr lang="en-US" dirty="0" err="1"/>
              <a:t>UDP</a:t>
            </a:r>
            <a:r>
              <a:rPr lang="en-US" dirty="0"/>
              <a:t> is a connectionless protocol, meaning it does not establish a connection before sending data. Each </a:t>
            </a:r>
            <a:r>
              <a:rPr lang="en-US" dirty="0" err="1"/>
              <a:t>UDP</a:t>
            </a:r>
            <a:r>
              <a:rPr lang="en-US" dirty="0"/>
              <a:t> packet (datagram) is treated independently, and there is no acknowledgment of </a:t>
            </a:r>
            <a:r>
              <a:rPr lang="en-US" dirty="0" smtClean="0"/>
              <a:t>receipt.</a:t>
            </a:r>
          </a:p>
          <a:p>
            <a:pPr lvl="1"/>
            <a:r>
              <a:rPr lang="en-US" b="1" dirty="0" smtClean="0"/>
              <a:t>Unreliable </a:t>
            </a:r>
            <a:r>
              <a:rPr lang="en-US" b="1" dirty="0"/>
              <a:t>Delivery:</a:t>
            </a:r>
            <a:endParaRPr lang="en-US" dirty="0"/>
          </a:p>
          <a:p>
            <a:pPr marL="457200" lvl="1" indent="0">
              <a:buNone/>
            </a:pPr>
            <a:r>
              <a:rPr lang="en-US" dirty="0"/>
              <a:t>Unlike TCP, </a:t>
            </a:r>
            <a:r>
              <a:rPr lang="en-US" dirty="0" err="1"/>
              <a:t>UDP</a:t>
            </a:r>
            <a:r>
              <a:rPr lang="en-US" dirty="0"/>
              <a:t> does not provide mechanisms for ensuring reliable delivery of data. There is no acknowledgment of receipt, retransmission of lost packets, or ordering of packets. It is a "best-effort" </a:t>
            </a:r>
            <a:r>
              <a:rPr lang="en-US" dirty="0" smtClean="0"/>
              <a:t>protocol.</a:t>
            </a:r>
          </a:p>
          <a:p>
            <a:r>
              <a:rPr lang="en-US" b="1" dirty="0"/>
              <a:t>Simple Header Structure:</a:t>
            </a:r>
            <a:endParaRPr lang="en-US" dirty="0"/>
          </a:p>
          <a:p>
            <a:r>
              <a:rPr lang="en-US" dirty="0"/>
              <a:t>The </a:t>
            </a:r>
            <a:r>
              <a:rPr lang="en-US" dirty="0" err="1"/>
              <a:t>UDP</a:t>
            </a:r>
            <a:r>
              <a:rPr lang="en-US" dirty="0"/>
              <a:t> header is minimal, consisting of a source port, destination port, length, and a checksum field. The simplicity of the header contributes to the low overhead of </a:t>
            </a:r>
            <a:r>
              <a:rPr lang="en-US" dirty="0" err="1"/>
              <a:t>UDP</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1915987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871</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Transport Layer Protocols</vt:lpstr>
      <vt:lpstr>Transport Layer</vt:lpstr>
      <vt:lpstr>Transmission Control Protocol (TCP)</vt:lpstr>
      <vt:lpstr>User Datagram Protocol (UDP)</vt:lpstr>
      <vt:lpstr>Stream Control Transmission Protocol (SCTP)</vt:lpstr>
      <vt:lpstr>Datagram Congestion Control Protocol (DCCP)</vt:lpstr>
      <vt:lpstr>Importance of These protocols</vt:lpstr>
      <vt:lpstr>User Datagram Protocol (UDP)</vt:lpstr>
      <vt:lpstr>UDP characteristics</vt:lpstr>
      <vt:lpstr>UDP Characteristics</vt:lpstr>
      <vt:lpstr>UDP Characteristics</vt:lpstr>
      <vt:lpstr>Examples of UDP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Protocols</dc:title>
  <dc:creator>Syed Atir Raza</dc:creator>
  <cp:lastModifiedBy>Syed Atir Raza</cp:lastModifiedBy>
  <cp:revision>2</cp:revision>
  <dcterms:created xsi:type="dcterms:W3CDTF">2023-12-14T16:17:41Z</dcterms:created>
  <dcterms:modified xsi:type="dcterms:W3CDTF">2023-12-14T16:28:37Z</dcterms:modified>
</cp:coreProperties>
</file>