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Elementary data link Protocols</a:t>
            </a:r>
            <a:endParaRPr lang="en-US" dirty="0"/>
          </a:p>
        </p:txBody>
      </p:sp>
      <p:sp>
        <p:nvSpPr>
          <p:cNvPr id="3" name="Subtitle 2"/>
          <p:cNvSpPr>
            <a:spLocks noGrp="1"/>
          </p:cNvSpPr>
          <p:nvPr>
            <p:ph type="subTitle" idx="1"/>
          </p:nvPr>
        </p:nvSpPr>
        <p:spPr/>
        <p:txBody>
          <a:bodyPr/>
          <a:lstStyle/>
          <a:p>
            <a:r>
              <a:rPr lang="en-US" dirty="0" smtClean="0"/>
              <a:t>Lecture 12</a:t>
            </a:r>
            <a:endParaRPr lang="en-US" dirty="0"/>
          </a:p>
        </p:txBody>
      </p:sp>
    </p:spTree>
    <p:extLst>
      <p:ext uri="{BB962C8B-B14F-4D97-AF65-F5344CB8AC3E}">
        <p14:creationId xmlns:p14="http://schemas.microsoft.com/office/powerpoint/2010/main" val="33838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Delay product</a:t>
            </a:r>
            <a:endParaRPr lang="en-US" dirty="0"/>
          </a:p>
        </p:txBody>
      </p:sp>
      <p:sp>
        <p:nvSpPr>
          <p:cNvPr id="3" name="Content Placeholder 2"/>
          <p:cNvSpPr>
            <a:spLocks noGrp="1"/>
          </p:cNvSpPr>
          <p:nvPr>
            <p:ph idx="1"/>
          </p:nvPr>
        </p:nvSpPr>
        <p:spPr/>
        <p:txBody>
          <a:bodyPr/>
          <a:lstStyle/>
          <a:p>
            <a:r>
              <a:rPr lang="en-US" dirty="0"/>
              <a:t>The Bandwidth Delay Product (</a:t>
            </a:r>
            <a:r>
              <a:rPr lang="en-US" dirty="0" err="1"/>
              <a:t>BDP</a:t>
            </a:r>
            <a:r>
              <a:rPr lang="en-US" dirty="0"/>
              <a:t>) is like the maximum data traffic jam in a </a:t>
            </a:r>
            <a:r>
              <a:rPr lang="en-US" dirty="0" smtClean="0"/>
              <a:t>network.</a:t>
            </a:r>
          </a:p>
          <a:p>
            <a:r>
              <a:rPr lang="en-US" dirty="0" smtClean="0"/>
              <a:t>It's </a:t>
            </a:r>
            <a:r>
              <a:rPr lang="en-US" dirty="0"/>
              <a:t>found by multiplying the speed of the network by how long it takes for a message to go from one end to the other. Knowing this helps make sure data moves efficiently in the network.</a:t>
            </a:r>
            <a:endParaRPr lang="en-US" dirty="0"/>
          </a:p>
        </p:txBody>
      </p:sp>
    </p:spTree>
    <p:extLst>
      <p:ext uri="{BB962C8B-B14F-4D97-AF65-F5344CB8AC3E}">
        <p14:creationId xmlns:p14="http://schemas.microsoft.com/office/powerpoint/2010/main" val="266732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BDP</a:t>
            </a:r>
            <a:r>
              <a:rPr lang="en-US" dirty="0" smtClean="0"/>
              <a:t> 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Suppose you have a network with a bandwidth of 1 megabit per second (1 Mbps) and a round-trip time (</a:t>
            </a:r>
            <a:r>
              <a:rPr lang="en-US" b="1" dirty="0" err="1"/>
              <a:t>RTT</a:t>
            </a:r>
            <a:r>
              <a:rPr lang="en-US" b="1" dirty="0"/>
              <a:t>) of 50 milliseconds (</a:t>
            </a:r>
            <a:r>
              <a:rPr lang="en-US" b="1" dirty="0" err="1"/>
              <a:t>ms</a:t>
            </a:r>
            <a:r>
              <a:rPr lang="en-US" b="1" dirty="0" smtClean="0"/>
              <a:t>). How will you calculate the </a:t>
            </a:r>
            <a:r>
              <a:rPr lang="en-US" b="1" dirty="0" err="1" smtClean="0"/>
              <a:t>BDP</a:t>
            </a:r>
            <a:r>
              <a:rPr lang="en-US" b="1" dirty="0" smtClean="0"/>
              <a:t> </a:t>
            </a:r>
            <a:r>
              <a:rPr lang="en-US" dirty="0" smtClean="0"/>
              <a:t>?</a:t>
            </a:r>
          </a:p>
          <a:p>
            <a:r>
              <a:rPr lang="en-US" dirty="0" smtClean="0"/>
              <a:t>Solution:</a:t>
            </a:r>
          </a:p>
          <a:p>
            <a:r>
              <a:rPr lang="en-US" dirty="0"/>
              <a:t>Convert bandwidth to bits per second: 1 Mbps = 1,000,000 bits per </a:t>
            </a:r>
            <a:r>
              <a:rPr lang="en-US" dirty="0" smtClean="0"/>
              <a:t>second</a:t>
            </a:r>
          </a:p>
          <a:p>
            <a:r>
              <a:rPr lang="en-US" dirty="0"/>
              <a:t>Convert round-trip time to seconds: 50 </a:t>
            </a:r>
            <a:r>
              <a:rPr lang="en-US" dirty="0" err="1"/>
              <a:t>ms</a:t>
            </a:r>
            <a:r>
              <a:rPr lang="en-US" dirty="0"/>
              <a:t> = 0.05 </a:t>
            </a:r>
            <a:r>
              <a:rPr lang="en-US" dirty="0" smtClean="0"/>
              <a:t>seconds ( 50 </a:t>
            </a:r>
            <a:r>
              <a:rPr lang="en-US" dirty="0" err="1" smtClean="0"/>
              <a:t>ms</a:t>
            </a:r>
            <a:r>
              <a:rPr lang="en-US" dirty="0" smtClean="0"/>
              <a:t> / 1000)</a:t>
            </a:r>
          </a:p>
          <a:p>
            <a:r>
              <a:rPr lang="en-US" dirty="0"/>
              <a:t>Multiply bandwidth by round-trip time: </a:t>
            </a:r>
            <a:r>
              <a:rPr lang="en-US" dirty="0" err="1"/>
              <a:t>BDP</a:t>
            </a:r>
            <a:r>
              <a:rPr lang="en-US" dirty="0"/>
              <a:t> = 1,000,000 bits/second * 0.05 seconds = 50,000 bits</a:t>
            </a:r>
            <a:endParaRPr lang="en-US" dirty="0"/>
          </a:p>
        </p:txBody>
      </p:sp>
    </p:spTree>
    <p:extLst>
      <p:ext uri="{BB962C8B-B14F-4D97-AF65-F5344CB8AC3E}">
        <p14:creationId xmlns:p14="http://schemas.microsoft.com/office/powerpoint/2010/main" val="340052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Go-Back-N </a:t>
            </a:r>
            <a:r>
              <a:rPr lang="en-US" dirty="0"/>
              <a:t>Automatic Repeat Request </a:t>
            </a:r>
          </a:p>
        </p:txBody>
      </p:sp>
      <p:sp>
        <p:nvSpPr>
          <p:cNvPr id="3" name="Content Placeholder 2"/>
          <p:cNvSpPr>
            <a:spLocks noGrp="1"/>
          </p:cNvSpPr>
          <p:nvPr>
            <p:ph idx="1"/>
          </p:nvPr>
        </p:nvSpPr>
        <p:spPr/>
        <p:txBody>
          <a:bodyPr/>
          <a:lstStyle/>
          <a:p>
            <a:r>
              <a:rPr lang="en-US" dirty="0"/>
              <a:t>Go-Back-N Automatic Repeat Request (</a:t>
            </a:r>
            <a:r>
              <a:rPr lang="en-US" dirty="0" err="1"/>
              <a:t>ARQ</a:t>
            </a:r>
            <a:r>
              <a:rPr lang="en-US" dirty="0"/>
              <a:t>) is like a system where you keep sending messages one after the other without waiting for confirmation. But, if one gets lost or garbled, you'll have to resend all the messages from that </a:t>
            </a:r>
            <a:r>
              <a:rPr lang="en-US" dirty="0" smtClean="0"/>
              <a:t>point.</a:t>
            </a:r>
          </a:p>
          <a:p>
            <a:r>
              <a:rPr lang="en-US" dirty="0" smtClean="0"/>
              <a:t>It's </a:t>
            </a:r>
            <a:r>
              <a:rPr lang="en-US" dirty="0"/>
              <a:t>like throwing a bunch of papers and hoping they all reach the right place, but if one falls, you start over. It's fast but can use more resources.</a:t>
            </a:r>
            <a:endParaRPr lang="en-US" dirty="0"/>
          </a:p>
        </p:txBody>
      </p:sp>
    </p:spTree>
    <p:extLst>
      <p:ext uri="{BB962C8B-B14F-4D97-AF65-F5344CB8AC3E}">
        <p14:creationId xmlns:p14="http://schemas.microsoft.com/office/powerpoint/2010/main" val="319132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Go-Back-N Automatic Repeat Request (</a:t>
            </a:r>
            <a:r>
              <a:rPr lang="en-US" dirty="0" err="1"/>
              <a:t>ARQ</a:t>
            </a:r>
            <a:r>
              <a:rPr lang="en-US" dirty="0"/>
              <a:t>) uses a sliding window protocol. The key formula for Go-Back-N </a:t>
            </a:r>
            <a:r>
              <a:rPr lang="en-US" dirty="0" err="1"/>
              <a:t>ARQ</a:t>
            </a:r>
            <a:r>
              <a:rPr lang="en-US" dirty="0"/>
              <a:t> is:</a:t>
            </a:r>
          </a:p>
          <a:p>
            <a:pPr algn="ctr"/>
            <a:r>
              <a:rPr lang="en-US" i="1" dirty="0" smtClean="0"/>
              <a:t>N</a:t>
            </a:r>
            <a:r>
              <a:rPr lang="en-US" dirty="0" smtClean="0"/>
              <a:t>= </a:t>
            </a:r>
            <a:r>
              <a:rPr lang="en-US" dirty="0" err="1"/>
              <a:t>2</a:t>
            </a:r>
            <a:r>
              <a:rPr lang="en-US" baseline="30000" dirty="0" err="1"/>
              <a:t>n</a:t>
            </a:r>
            <a:r>
              <a:rPr lang="en-US" dirty="0"/>
              <a:t>-1</a:t>
            </a:r>
          </a:p>
          <a:p>
            <a:r>
              <a:rPr lang="en-US" dirty="0"/>
              <a:t>Where:</a:t>
            </a:r>
          </a:p>
          <a:p>
            <a:r>
              <a:rPr lang="en-US" dirty="0"/>
              <a:t>N</a:t>
            </a:r>
            <a:r>
              <a:rPr lang="en-US" dirty="0" smtClean="0"/>
              <a:t> </a:t>
            </a:r>
            <a:r>
              <a:rPr lang="en-US" dirty="0"/>
              <a:t>is the size of the sender's window (maximum number of unacknowledged packets)</a:t>
            </a:r>
          </a:p>
          <a:p>
            <a:r>
              <a:rPr lang="en-US" i="1" dirty="0" smtClean="0"/>
              <a:t>n</a:t>
            </a:r>
            <a:r>
              <a:rPr lang="en-US" dirty="0" smtClean="0"/>
              <a:t> </a:t>
            </a:r>
            <a:r>
              <a:rPr lang="en-US" dirty="0"/>
              <a:t>is the number of bits in the sequence number </a:t>
            </a:r>
            <a:r>
              <a:rPr lang="en-US" dirty="0" smtClean="0"/>
              <a:t>field</a:t>
            </a:r>
          </a:p>
          <a:p>
            <a:r>
              <a:rPr lang="en-US" dirty="0"/>
              <a:t>The formula determines the maximum number of unacknowledged packets the sender can have in transit</a:t>
            </a:r>
            <a:r>
              <a:rPr lang="en-US" dirty="0" smtClean="0"/>
              <a:t>.</a:t>
            </a:r>
            <a:endParaRPr lang="en-US" dirty="0"/>
          </a:p>
          <a:p>
            <a:r>
              <a:rPr lang="en-US" dirty="0"/>
              <a:t/>
            </a:r>
            <a:br>
              <a:rPr lang="en-US" dirty="0"/>
            </a:br>
            <a:endParaRPr lang="en-US" dirty="0"/>
          </a:p>
        </p:txBody>
      </p:sp>
    </p:spTree>
    <p:extLst>
      <p:ext uri="{BB962C8B-B14F-4D97-AF65-F5344CB8AC3E}">
        <p14:creationId xmlns:p14="http://schemas.microsoft.com/office/powerpoint/2010/main" val="334474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Suppose we have a Go-Back-N </a:t>
            </a:r>
            <a:r>
              <a:rPr lang="en-US" dirty="0" err="1"/>
              <a:t>ARQ</a:t>
            </a:r>
            <a:r>
              <a:rPr lang="en-US" dirty="0"/>
              <a:t> system with a 3-bit sequence number field</a:t>
            </a:r>
            <a:r>
              <a:rPr lang="en-US" dirty="0" smtClean="0"/>
              <a:t>.</a:t>
            </a:r>
          </a:p>
          <a:p>
            <a:r>
              <a:rPr lang="en-US" dirty="0"/>
              <a:t> </a:t>
            </a:r>
            <a:r>
              <a:rPr lang="en-US" dirty="0" smtClean="0"/>
              <a:t>n = 3</a:t>
            </a:r>
            <a:endParaRPr lang="en-US" dirty="0"/>
          </a:p>
          <a:p>
            <a:r>
              <a:rPr lang="en-US" dirty="0"/>
              <a:t/>
            </a:r>
            <a:br>
              <a:rPr lang="en-US" dirty="0"/>
            </a:br>
            <a:r>
              <a:rPr lang="en-US" i="1" dirty="0"/>
              <a:t>N</a:t>
            </a:r>
            <a:r>
              <a:rPr lang="en-US" dirty="0"/>
              <a:t>= </a:t>
            </a:r>
            <a:r>
              <a:rPr lang="en-US" dirty="0" err="1" smtClean="0"/>
              <a:t>2</a:t>
            </a:r>
            <a:r>
              <a:rPr lang="en-US" baseline="30000" dirty="0" err="1" smtClean="0"/>
              <a:t>n</a:t>
            </a:r>
            <a:r>
              <a:rPr lang="en-US" dirty="0" smtClean="0"/>
              <a:t>-1</a:t>
            </a:r>
          </a:p>
          <a:p>
            <a:r>
              <a:rPr lang="en-US" dirty="0" smtClean="0"/>
              <a:t>N = 7 </a:t>
            </a:r>
          </a:p>
          <a:p>
            <a:r>
              <a:rPr lang="en-US" dirty="0"/>
              <a:t>In this case, with a 3-bit sequence number field, the sender can have up to 7 unacknowledged packets in transit before needing to stop and wait for acknowledgments. This means the sender can send up to 7 packets consecutively before expecting acknowledgments.</a:t>
            </a:r>
            <a:endParaRPr lang="en-US" dirty="0" smtClean="0"/>
          </a:p>
          <a:p>
            <a:endParaRPr lang="en-US" dirty="0" smtClean="0"/>
          </a:p>
          <a:p>
            <a:endParaRPr lang="en-US" dirty="0"/>
          </a:p>
        </p:txBody>
      </p:sp>
    </p:spTree>
    <p:extLst>
      <p:ext uri="{BB962C8B-B14F-4D97-AF65-F5344CB8AC3E}">
        <p14:creationId xmlns:p14="http://schemas.microsoft.com/office/powerpoint/2010/main" val="9001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protocol is like a set of rules that devices use to communicate with each other. It defines how data is transmitted, received, and interpreted between computers, ensuring that they can understand and work with the information they </a:t>
            </a:r>
            <a:r>
              <a:rPr lang="en-US" dirty="0" smtClean="0"/>
              <a:t>exchange.</a:t>
            </a:r>
          </a:p>
          <a:p>
            <a:r>
              <a:rPr lang="en-US" dirty="0" smtClean="0"/>
              <a:t>Common </a:t>
            </a:r>
            <a:r>
              <a:rPr lang="en-US" dirty="0"/>
              <a:t>protocols include TCP/IP (Transmission Control Protocol/Internet Protocol) which is used for internet communication, and HTTP (Hypertext Transfer Protocol) which is used for web browsing.</a:t>
            </a:r>
            <a:endParaRPr lang="en-US" dirty="0"/>
          </a:p>
        </p:txBody>
      </p:sp>
    </p:spTree>
    <p:extLst>
      <p:ext uri="{BB962C8B-B14F-4D97-AF65-F5344CB8AC3E}">
        <p14:creationId xmlns:p14="http://schemas.microsoft.com/office/powerpoint/2010/main" val="125741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Protocols</a:t>
            </a:r>
            <a:endParaRPr lang="en-US" dirty="0"/>
          </a:p>
        </p:txBody>
      </p:sp>
      <p:pic>
        <p:nvPicPr>
          <p:cNvPr id="4" name="Content Placeholder 3"/>
          <p:cNvPicPr>
            <a:picLocks noGrp="1" noChangeAspect="1"/>
          </p:cNvPicPr>
          <p:nvPr>
            <p:ph idx="1"/>
          </p:nvPr>
        </p:nvPicPr>
        <p:blipFill>
          <a:blip r:embed="rId2"/>
          <a:stretch>
            <a:fillRect/>
          </a:stretch>
        </p:blipFill>
        <p:spPr>
          <a:xfrm>
            <a:off x="1815737" y="2664304"/>
            <a:ext cx="7720149" cy="3161729"/>
          </a:xfrm>
          <a:prstGeom prst="rect">
            <a:avLst/>
          </a:prstGeom>
        </p:spPr>
      </p:pic>
    </p:spTree>
    <p:extLst>
      <p:ext uri="{BB962C8B-B14F-4D97-AF65-F5344CB8AC3E}">
        <p14:creationId xmlns:p14="http://schemas.microsoft.com/office/powerpoint/2010/main" val="209021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Simplest Protocol</a:t>
            </a:r>
          </a:p>
        </p:txBody>
      </p:sp>
      <p:sp>
        <p:nvSpPr>
          <p:cNvPr id="3" name="Content Placeholder 2"/>
          <p:cNvSpPr>
            <a:spLocks noGrp="1"/>
          </p:cNvSpPr>
          <p:nvPr>
            <p:ph idx="1"/>
          </p:nvPr>
        </p:nvSpPr>
        <p:spPr/>
        <p:txBody>
          <a:bodyPr>
            <a:normAutofit fontScale="92500" lnSpcReduction="10000"/>
          </a:bodyPr>
          <a:lstStyle/>
          <a:p>
            <a:r>
              <a:rPr lang="en-US" dirty="0"/>
              <a:t>It is very simple. The sender sends a sequence of frames without even thinking about the </a:t>
            </a:r>
            <a:r>
              <a:rPr lang="en-US" dirty="0" smtClean="0"/>
              <a:t>receiver.</a:t>
            </a:r>
          </a:p>
          <a:p>
            <a:r>
              <a:rPr lang="en-US" dirty="0" smtClean="0"/>
              <a:t>Data </a:t>
            </a:r>
            <a:r>
              <a:rPr lang="en-US" dirty="0"/>
              <a:t>are transmitted in one direction only. Both sender &amp; receiver always ready. Processing time can be ignored. Infinite buffer space is available. And best of all, the communication channel between the data link layers never damages or loses </a:t>
            </a:r>
            <a:r>
              <a:rPr lang="en-US" dirty="0" smtClean="0"/>
              <a:t>frames.</a:t>
            </a:r>
          </a:p>
          <a:p>
            <a:r>
              <a:rPr lang="en-US" dirty="0" smtClean="0"/>
              <a:t>This </a:t>
            </a:r>
            <a:r>
              <a:rPr lang="en-US" dirty="0"/>
              <a:t>thoroughly unrealistic protocol, which we will nickname </a:t>
            </a:r>
            <a:r>
              <a:rPr lang="en-US" b="1" dirty="0"/>
              <a:t>‘‘</a:t>
            </a:r>
            <a:r>
              <a:rPr lang="en-US" b="1" dirty="0" smtClean="0"/>
              <a:t>Utopia,’’ </a:t>
            </a:r>
            <a:r>
              <a:rPr lang="en-US" b="1" dirty="0"/>
              <a:t>.The utopia protocol is unrealistic because it does not handle either flow control or error correction</a:t>
            </a:r>
          </a:p>
        </p:txBody>
      </p:sp>
    </p:spTree>
    <p:extLst>
      <p:ext uri="{BB962C8B-B14F-4D97-AF65-F5344CB8AC3E}">
        <p14:creationId xmlns:p14="http://schemas.microsoft.com/office/powerpoint/2010/main" val="428975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Simplest Protocol</a:t>
            </a:r>
          </a:p>
        </p:txBody>
      </p:sp>
      <p:pic>
        <p:nvPicPr>
          <p:cNvPr id="5" name="Content Placeholder 4"/>
          <p:cNvPicPr>
            <a:picLocks noGrp="1" noChangeAspect="1"/>
          </p:cNvPicPr>
          <p:nvPr>
            <p:ph idx="1"/>
          </p:nvPr>
        </p:nvPicPr>
        <p:blipFill>
          <a:blip r:embed="rId2"/>
          <a:stretch>
            <a:fillRect/>
          </a:stretch>
        </p:blipFill>
        <p:spPr>
          <a:xfrm>
            <a:off x="2220687" y="2664823"/>
            <a:ext cx="8125096" cy="3425853"/>
          </a:xfrm>
          <a:prstGeom prst="rect">
            <a:avLst/>
          </a:prstGeom>
        </p:spPr>
      </p:pic>
    </p:spTree>
    <p:extLst>
      <p:ext uri="{BB962C8B-B14F-4D97-AF65-F5344CB8AC3E}">
        <p14:creationId xmlns:p14="http://schemas.microsoft.com/office/powerpoint/2010/main" val="176066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Stop-and-wait Protocol </a:t>
            </a:r>
          </a:p>
        </p:txBody>
      </p:sp>
      <p:sp>
        <p:nvSpPr>
          <p:cNvPr id="3" name="Content Placeholder 2"/>
          <p:cNvSpPr>
            <a:spLocks noGrp="1"/>
          </p:cNvSpPr>
          <p:nvPr>
            <p:ph idx="1"/>
          </p:nvPr>
        </p:nvSpPr>
        <p:spPr/>
        <p:txBody>
          <a:bodyPr>
            <a:normAutofit fontScale="92500"/>
          </a:bodyPr>
          <a:lstStyle/>
          <a:p>
            <a:r>
              <a:rPr lang="en-US" dirty="0"/>
              <a:t>It is still very simple. The sender sends one frame and waits for feedback from the </a:t>
            </a:r>
            <a:r>
              <a:rPr lang="en-US" dirty="0" smtClean="0"/>
              <a:t>receiver.</a:t>
            </a:r>
          </a:p>
          <a:p>
            <a:r>
              <a:rPr lang="en-US" dirty="0" smtClean="0"/>
              <a:t>When </a:t>
            </a:r>
            <a:r>
              <a:rPr lang="en-US" dirty="0"/>
              <a:t>the </a:t>
            </a:r>
            <a:r>
              <a:rPr lang="en-US" dirty="0" err="1"/>
              <a:t>ACK</a:t>
            </a:r>
            <a:r>
              <a:rPr lang="en-US" dirty="0"/>
              <a:t> arrives, the sender sends the next frame It is Stop-and-Wait Protocol because the sender sends one frame, stops until it receives confirmation from the receiver (okay to go ahead), and then sends the next </a:t>
            </a:r>
            <a:r>
              <a:rPr lang="en-US" dirty="0" smtClean="0"/>
              <a:t>frame.</a:t>
            </a:r>
          </a:p>
          <a:p>
            <a:r>
              <a:rPr lang="en-US" b="1" dirty="0" smtClean="0"/>
              <a:t>We </a:t>
            </a:r>
            <a:r>
              <a:rPr lang="en-US" b="1" dirty="0"/>
              <a:t>still have unidirectional communication </a:t>
            </a:r>
            <a:r>
              <a:rPr lang="en-US" dirty="0"/>
              <a:t>for data frames, but auxiliary </a:t>
            </a:r>
            <a:r>
              <a:rPr lang="en-US" dirty="0" err="1"/>
              <a:t>ACK</a:t>
            </a:r>
            <a:r>
              <a:rPr lang="en-US" dirty="0"/>
              <a:t> frames (simple tokens of acknowledgment) travel from the other direction. We add flow control to our previous protocol.</a:t>
            </a:r>
          </a:p>
        </p:txBody>
      </p:sp>
    </p:spTree>
    <p:extLst>
      <p:ext uri="{BB962C8B-B14F-4D97-AF65-F5344CB8AC3E}">
        <p14:creationId xmlns:p14="http://schemas.microsoft.com/office/powerpoint/2010/main" val="353638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Stop-and-wait Protocol </a:t>
            </a:r>
          </a:p>
        </p:txBody>
      </p:sp>
      <p:pic>
        <p:nvPicPr>
          <p:cNvPr id="4" name="Content Placeholder 3"/>
          <p:cNvPicPr>
            <a:picLocks noGrp="1" noChangeAspect="1"/>
          </p:cNvPicPr>
          <p:nvPr>
            <p:ph idx="1"/>
          </p:nvPr>
        </p:nvPicPr>
        <p:blipFill>
          <a:blip r:embed="rId2"/>
          <a:stretch>
            <a:fillRect/>
          </a:stretch>
        </p:blipFill>
        <p:spPr>
          <a:xfrm>
            <a:off x="2749362" y="2573382"/>
            <a:ext cx="7126157" cy="3344092"/>
          </a:xfrm>
          <a:prstGeom prst="rect">
            <a:avLst/>
          </a:prstGeom>
        </p:spPr>
      </p:pic>
    </p:spTree>
    <p:extLst>
      <p:ext uri="{BB962C8B-B14F-4D97-AF65-F5344CB8AC3E}">
        <p14:creationId xmlns:p14="http://schemas.microsoft.com/office/powerpoint/2010/main" val="145237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Stop-and-Wait Automatic Repeat Request (</a:t>
            </a:r>
            <a:r>
              <a:rPr lang="en-US" dirty="0" err="1"/>
              <a:t>ARQ</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Stop-and-Wait Automatic Repeat Request (</a:t>
            </a:r>
            <a:r>
              <a:rPr lang="en-US" dirty="0" err="1"/>
              <a:t>ARQ</a:t>
            </a:r>
            <a:r>
              <a:rPr lang="en-US" dirty="0"/>
              <a:t>) is a method used in computer networks to ensure reliable </a:t>
            </a:r>
            <a:r>
              <a:rPr lang="en-US" dirty="0" smtClean="0"/>
              <a:t>communication.</a:t>
            </a:r>
          </a:p>
          <a:p>
            <a:r>
              <a:rPr lang="en-US" dirty="0" smtClean="0"/>
              <a:t>It </a:t>
            </a:r>
            <a:r>
              <a:rPr lang="en-US" dirty="0"/>
              <a:t>works by sending a piece of data and then waiting for an acknowledgment (a confirmation) from the receiver before sending the next </a:t>
            </a:r>
            <a:r>
              <a:rPr lang="en-US" dirty="0" smtClean="0"/>
              <a:t>piece.</a:t>
            </a:r>
          </a:p>
          <a:p>
            <a:r>
              <a:rPr lang="en-US" dirty="0" smtClean="0"/>
              <a:t>If </a:t>
            </a:r>
            <a:r>
              <a:rPr lang="en-US" dirty="0"/>
              <a:t>the acknowledgment isn't received or is incorrect, the sender will resend the data. It's like making sure the message gets through before sending the next one</a:t>
            </a:r>
            <a:r>
              <a:rPr lang="en-US" dirty="0" smtClean="0"/>
              <a:t>.</a:t>
            </a:r>
          </a:p>
          <a:p>
            <a:r>
              <a:rPr lang="en-US" b="1" dirty="0"/>
              <a:t>Main Difference: To detect and correct corrupted frames, we need to add redundancy bits to our data frame. When the frame arrives at the receiver site, it is checked and if it is corrupted, it is silently discarded. The detection of errors in this protocol is manifested by the silence of the receiver.</a:t>
            </a:r>
          </a:p>
        </p:txBody>
      </p:sp>
    </p:spTree>
    <p:extLst>
      <p:ext uri="{BB962C8B-B14F-4D97-AF65-F5344CB8AC3E}">
        <p14:creationId xmlns:p14="http://schemas.microsoft.com/office/powerpoint/2010/main" val="334793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Stop-and-Wait Automatic Repeat Request (</a:t>
            </a:r>
            <a:r>
              <a:rPr lang="en-US" dirty="0" err="1"/>
              <a:t>ARQ</a:t>
            </a:r>
            <a:r>
              <a:rPr lang="en-US" dirty="0"/>
              <a:t>)</a:t>
            </a:r>
          </a:p>
        </p:txBody>
      </p:sp>
      <p:sp>
        <p:nvSpPr>
          <p:cNvPr id="3" name="Content Placeholder 2"/>
          <p:cNvSpPr>
            <a:spLocks noGrp="1"/>
          </p:cNvSpPr>
          <p:nvPr>
            <p:ph idx="1"/>
          </p:nvPr>
        </p:nvSpPr>
        <p:spPr/>
        <p:txBody>
          <a:bodyPr>
            <a:normAutofit fontScale="92500"/>
          </a:bodyPr>
          <a:lstStyle/>
          <a:p>
            <a:r>
              <a:rPr lang="en-US" dirty="0"/>
              <a:t>Imagine you're sending a message to a friend using a walkie-talkie. With Stop-and-Wait </a:t>
            </a:r>
            <a:r>
              <a:rPr lang="en-US" dirty="0" err="1"/>
              <a:t>ARQ</a:t>
            </a:r>
            <a:r>
              <a:rPr lang="en-US" dirty="0"/>
              <a:t>, you send one piece of the message, then wait for your friend to confirm they got </a:t>
            </a:r>
            <a:r>
              <a:rPr lang="en-US" dirty="0" smtClean="0"/>
              <a:t>it.</a:t>
            </a:r>
          </a:p>
          <a:p>
            <a:r>
              <a:rPr lang="en-US" dirty="0" smtClean="0"/>
              <a:t>If </a:t>
            </a:r>
            <a:r>
              <a:rPr lang="en-US" dirty="0"/>
              <a:t>they didn't, you send it again. It's like saying, "Did you get that?" after each sentence. This way, you make sure your friend gets every part of the message correctly before you send the next part. It's a slow but reliable way to communicate</a:t>
            </a:r>
            <a:r>
              <a:rPr lang="en-US" dirty="0" smtClean="0"/>
              <a:t>.</a:t>
            </a:r>
          </a:p>
          <a:p>
            <a:r>
              <a:rPr lang="en-US" dirty="0" smtClean="0"/>
              <a:t>A complete round in which a message receives it’s acknowledgement between sender and receiver is said to be </a:t>
            </a:r>
            <a:r>
              <a:rPr lang="en-US" b="1" dirty="0" smtClean="0"/>
              <a:t>round trip time, also It depends on bandwidth.</a:t>
            </a:r>
            <a:endParaRPr lang="en-US" b="1" dirty="0"/>
          </a:p>
        </p:txBody>
      </p:sp>
    </p:spTree>
    <p:extLst>
      <p:ext uri="{BB962C8B-B14F-4D97-AF65-F5344CB8AC3E}">
        <p14:creationId xmlns:p14="http://schemas.microsoft.com/office/powerpoint/2010/main" val="689948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TotalTime>
  <Words>867</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Elementary data link Protocols</vt:lpstr>
      <vt:lpstr>Protocol</vt:lpstr>
      <vt:lpstr>Data Link Protocols</vt:lpstr>
      <vt:lpstr>Simplest Protocol</vt:lpstr>
      <vt:lpstr>Simplest Protocol</vt:lpstr>
      <vt:lpstr>Stop-and-wait Protocol </vt:lpstr>
      <vt:lpstr>Stop-and-wait Protocol </vt:lpstr>
      <vt:lpstr>Stop-and-Wait Automatic Repeat Request (ARQ)</vt:lpstr>
      <vt:lpstr>Stop-and-Wait Automatic Repeat Request (ARQ)</vt:lpstr>
      <vt:lpstr>Bandwidth Delay product</vt:lpstr>
      <vt:lpstr>BDP example</vt:lpstr>
      <vt:lpstr>Go-Back-N Automatic Repeat Request </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data link Protocols</dc:title>
  <dc:creator>Syed Atir Raza</dc:creator>
  <cp:lastModifiedBy>Syed Atir Raza</cp:lastModifiedBy>
  <cp:revision>4</cp:revision>
  <dcterms:created xsi:type="dcterms:W3CDTF">2023-11-06T15:48:56Z</dcterms:created>
  <dcterms:modified xsi:type="dcterms:W3CDTF">2023-11-06T16:25:43Z</dcterms:modified>
</cp:coreProperties>
</file>