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Piggy Backing, Aloha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8462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Aloha</a:t>
            </a:r>
            <a:endParaRPr lang="en-US" dirty="0"/>
          </a:p>
        </p:txBody>
      </p:sp>
      <p:sp>
        <p:nvSpPr>
          <p:cNvPr id="3" name="Content Placeholder 2"/>
          <p:cNvSpPr>
            <a:spLocks noGrp="1"/>
          </p:cNvSpPr>
          <p:nvPr>
            <p:ph idx="1"/>
          </p:nvPr>
        </p:nvSpPr>
        <p:spPr/>
        <p:txBody>
          <a:bodyPr/>
          <a:lstStyle/>
          <a:p>
            <a:r>
              <a:rPr lang="en-US" dirty="0"/>
              <a:t>The original ALOHA protocol is called pure ALOHA. This is a simple, but elegant protocol. The idea is that each station sends a frame whenever it has a frame to </a:t>
            </a:r>
            <a:r>
              <a:rPr lang="en-US" dirty="0" smtClean="0"/>
              <a:t>send.</a:t>
            </a:r>
          </a:p>
          <a:p>
            <a:r>
              <a:rPr lang="en-US" dirty="0" smtClean="0"/>
              <a:t>However</a:t>
            </a:r>
            <a:r>
              <a:rPr lang="en-US" dirty="0"/>
              <a:t>, since there is only one channel to share, there is the possibility of collision between frames from different stations. Below Figure shows an example of frame collisions in pure ALOHA.</a:t>
            </a:r>
          </a:p>
        </p:txBody>
      </p:sp>
    </p:spTree>
    <p:extLst>
      <p:ext uri="{BB962C8B-B14F-4D97-AF65-F5344CB8AC3E}">
        <p14:creationId xmlns:p14="http://schemas.microsoft.com/office/powerpoint/2010/main" val="3371526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Pure Aloha</a:t>
            </a:r>
            <a:endParaRPr lang="en-US" dirty="0"/>
          </a:p>
        </p:txBody>
      </p:sp>
      <p:pic>
        <p:nvPicPr>
          <p:cNvPr id="4" name="Content Placeholder 3"/>
          <p:cNvPicPr>
            <a:picLocks noGrp="1" noChangeAspect="1"/>
          </p:cNvPicPr>
          <p:nvPr>
            <p:ph idx="1"/>
          </p:nvPr>
        </p:nvPicPr>
        <p:blipFill>
          <a:blip r:embed="rId2"/>
          <a:stretch>
            <a:fillRect/>
          </a:stretch>
        </p:blipFill>
        <p:spPr>
          <a:xfrm>
            <a:off x="1041360" y="2495005"/>
            <a:ext cx="9565679" cy="3257661"/>
          </a:xfrm>
          <a:prstGeom prst="rect">
            <a:avLst/>
          </a:prstGeom>
        </p:spPr>
      </p:pic>
    </p:spTree>
    <p:extLst>
      <p:ext uri="{BB962C8B-B14F-4D97-AF65-F5344CB8AC3E}">
        <p14:creationId xmlns:p14="http://schemas.microsoft.com/office/powerpoint/2010/main" val="151230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Vulnerable Time</a:t>
            </a:r>
            <a:endParaRPr lang="en-US" dirty="0"/>
          </a:p>
        </p:txBody>
      </p:sp>
      <p:sp>
        <p:nvSpPr>
          <p:cNvPr id="3" name="Content Placeholder 2"/>
          <p:cNvSpPr>
            <a:spLocks noGrp="1"/>
          </p:cNvSpPr>
          <p:nvPr>
            <p:ph idx="1"/>
          </p:nvPr>
        </p:nvSpPr>
        <p:spPr/>
        <p:txBody>
          <a:bodyPr>
            <a:normAutofit fontScale="92500"/>
          </a:bodyPr>
          <a:lstStyle/>
          <a:p>
            <a:r>
              <a:rPr lang="en-US" dirty="0"/>
              <a:t>In Pure Aloha, the vulnerable time is the period during which a collision can occur. Imagine it like a window of time where two devices might accidentally talk over each other, causing a </a:t>
            </a:r>
            <a:r>
              <a:rPr lang="en-US" dirty="0" smtClean="0"/>
              <a:t>collision.</a:t>
            </a:r>
          </a:p>
          <a:p>
            <a:r>
              <a:rPr lang="en-US" dirty="0" smtClean="0"/>
              <a:t>The </a:t>
            </a:r>
            <a:r>
              <a:rPr lang="en-US" dirty="0"/>
              <a:t>vulnerable time is crucial because collisions can disrupt data </a:t>
            </a:r>
            <a:r>
              <a:rPr lang="en-US" dirty="0" smtClean="0"/>
              <a:t>transmission.</a:t>
            </a:r>
          </a:p>
          <a:p>
            <a:r>
              <a:rPr lang="en-US" dirty="0" smtClean="0"/>
              <a:t>After </a:t>
            </a:r>
            <a:r>
              <a:rPr lang="en-US" dirty="0"/>
              <a:t>a device sends its data, it needs to listen for a response. If another device starts talking during this vulnerable time, a collision happens, and both devices have to try sending their data again after waiting for a random amount of time. </a:t>
            </a:r>
            <a:endParaRPr lang="en-US" dirty="0" smtClean="0"/>
          </a:p>
          <a:p>
            <a:r>
              <a:rPr lang="en-US" dirty="0" smtClean="0"/>
              <a:t>So</a:t>
            </a:r>
            <a:r>
              <a:rPr lang="en-US" dirty="0"/>
              <a:t>, the vulnerable time is the part of the process where conflicts can happen.</a:t>
            </a:r>
            <a:endParaRPr lang="en-US" dirty="0"/>
          </a:p>
        </p:txBody>
      </p:sp>
    </p:spTree>
    <p:extLst>
      <p:ext uri="{BB962C8B-B14F-4D97-AF65-F5344CB8AC3E}">
        <p14:creationId xmlns:p14="http://schemas.microsoft.com/office/powerpoint/2010/main" val="207143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Calculation of </a:t>
            </a:r>
            <a:r>
              <a:rPr lang="en-US" dirty="0" err="1" smtClean="0"/>
              <a:t>Tv</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Vulnerable time can be calculated using the formula:</a:t>
            </a:r>
          </a:p>
          <a:p>
            <a:endParaRPr lang="en-US" dirty="0"/>
          </a:p>
          <a:p>
            <a:r>
              <a:rPr lang="en-US" dirty="0" err="1" smtClean="0"/>
              <a:t>Tv</a:t>
            </a:r>
            <a:r>
              <a:rPr lang="en-US" dirty="0" smtClean="0"/>
              <a:t> = 2 * propagation Delay (</a:t>
            </a:r>
            <a:r>
              <a:rPr lang="en-US" dirty="0" err="1" smtClean="0"/>
              <a:t>PD</a:t>
            </a:r>
            <a:r>
              <a:rPr lang="en-US" dirty="0" smtClean="0"/>
              <a:t>)</a:t>
            </a:r>
          </a:p>
          <a:p>
            <a:r>
              <a:rPr lang="en-US" dirty="0"/>
              <a:t>Propagation delay is the time it takes for a signal to travel from the sender to the receiver. It depends on the distance between the devices and the speed of the transmission medium (usually the speed of light in the specific medium).</a:t>
            </a:r>
          </a:p>
          <a:p>
            <a:r>
              <a:rPr lang="en-US" dirty="0"/>
              <a:t/>
            </a:r>
            <a:br>
              <a:rPr lang="en-US" dirty="0"/>
            </a:br>
            <a:endParaRPr lang="en-US" dirty="0"/>
          </a:p>
        </p:txBody>
      </p:sp>
    </p:spTree>
    <p:extLst>
      <p:ext uri="{BB962C8B-B14F-4D97-AF65-F5344CB8AC3E}">
        <p14:creationId xmlns:p14="http://schemas.microsoft.com/office/powerpoint/2010/main" val="3631484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a:t>Imagine two devices, A and B, are communicating using Pure Aloha on a shared communication channel. The propagation delay for the channel is 10 milliseconds</a:t>
            </a:r>
            <a:r>
              <a:rPr lang="en-US" dirty="0" smtClean="0"/>
              <a:t>.</a:t>
            </a:r>
          </a:p>
          <a:p>
            <a:r>
              <a:rPr lang="en-US" dirty="0"/>
              <a:t>Propagation Delay </a:t>
            </a:r>
            <a:r>
              <a:rPr lang="en-US" dirty="0" smtClean="0"/>
              <a:t>(</a:t>
            </a:r>
            <a:r>
              <a:rPr lang="en-US" i="1" dirty="0" err="1" smtClean="0"/>
              <a:t>PD</a:t>
            </a:r>
            <a:r>
              <a:rPr lang="en-US" dirty="0"/>
              <a:t>) = 10 milliseconds</a:t>
            </a:r>
          </a:p>
          <a:p>
            <a:r>
              <a:rPr lang="en-US" dirty="0"/>
              <a:t>Formula: </a:t>
            </a:r>
            <a:r>
              <a:rPr lang="en-US" i="1" dirty="0" err="1" smtClean="0"/>
              <a:t>Tv</a:t>
            </a:r>
            <a:r>
              <a:rPr lang="en-US" dirty="0" smtClean="0"/>
              <a:t>=</a:t>
            </a:r>
            <a:r>
              <a:rPr lang="en-US" dirty="0" err="1" smtClean="0"/>
              <a:t>2×</a:t>
            </a:r>
            <a:r>
              <a:rPr lang="en-US" i="1" dirty="0" err="1" smtClean="0"/>
              <a:t>PD</a:t>
            </a:r>
            <a:endParaRPr lang="en-US" dirty="0"/>
          </a:p>
          <a:p>
            <a:r>
              <a:rPr lang="en-US" dirty="0"/>
              <a:t>Substitute the given value: </a:t>
            </a:r>
            <a:r>
              <a:rPr lang="en-US" i="1" dirty="0" err="1" smtClean="0"/>
              <a:t>Tv</a:t>
            </a:r>
            <a:r>
              <a:rPr lang="en-US" dirty="0" smtClean="0"/>
              <a:t>=</a:t>
            </a:r>
            <a:r>
              <a:rPr lang="en-US" dirty="0" err="1" smtClean="0"/>
              <a:t>2×10milliseconds</a:t>
            </a:r>
            <a:endParaRPr lang="en-US" dirty="0"/>
          </a:p>
          <a:p>
            <a:r>
              <a:rPr lang="en-US" i="1" dirty="0" err="1" smtClean="0"/>
              <a:t>Tv</a:t>
            </a:r>
            <a:r>
              <a:rPr lang="en-US" dirty="0" smtClean="0"/>
              <a:t>=</a:t>
            </a:r>
            <a:r>
              <a:rPr lang="en-US" dirty="0" err="1" smtClean="0"/>
              <a:t>20milliseconds</a:t>
            </a:r>
            <a:endParaRPr lang="en-US" dirty="0"/>
          </a:p>
          <a:p>
            <a:endParaRPr lang="en-US" dirty="0"/>
          </a:p>
        </p:txBody>
      </p:sp>
    </p:spTree>
    <p:extLst>
      <p:ext uri="{BB962C8B-B14F-4D97-AF65-F5344CB8AC3E}">
        <p14:creationId xmlns:p14="http://schemas.microsoft.com/office/powerpoint/2010/main" val="165544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Piggy Backing</a:t>
            </a:r>
            <a:endParaRPr lang="en-US" dirty="0"/>
          </a:p>
        </p:txBody>
      </p:sp>
      <p:sp>
        <p:nvSpPr>
          <p:cNvPr id="3" name="Content Placeholder 2"/>
          <p:cNvSpPr>
            <a:spLocks noGrp="1"/>
          </p:cNvSpPr>
          <p:nvPr>
            <p:ph idx="1"/>
          </p:nvPr>
        </p:nvSpPr>
        <p:spPr/>
        <p:txBody>
          <a:bodyPr/>
          <a:lstStyle/>
          <a:p>
            <a:r>
              <a:rPr lang="en-US" dirty="0"/>
              <a:t>A technique called piggybacking is used to improve the efficiency of the bidirectional </a:t>
            </a:r>
            <a:r>
              <a:rPr lang="en-US" dirty="0" smtClean="0"/>
              <a:t>protocols.</a:t>
            </a:r>
          </a:p>
          <a:p>
            <a:r>
              <a:rPr lang="en-US" dirty="0" smtClean="0"/>
              <a:t>When </a:t>
            </a:r>
            <a:r>
              <a:rPr lang="en-US" dirty="0"/>
              <a:t>a frame is carrying data from A to B, it can also carry control information about arrived (or lost) frames from B; when a frame is carrying data from B to A, it can also carry control information about the arrived (or lost) frames from A.</a:t>
            </a:r>
          </a:p>
        </p:txBody>
      </p:sp>
    </p:spTree>
    <p:extLst>
      <p:ext uri="{BB962C8B-B14F-4D97-AF65-F5344CB8AC3E}">
        <p14:creationId xmlns:p14="http://schemas.microsoft.com/office/powerpoint/2010/main" val="381323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Piggy Backing</a:t>
            </a:r>
            <a:endParaRPr lang="en-US" dirty="0"/>
          </a:p>
        </p:txBody>
      </p:sp>
      <p:sp>
        <p:nvSpPr>
          <p:cNvPr id="3" name="Content Placeholder 2"/>
          <p:cNvSpPr>
            <a:spLocks noGrp="1"/>
          </p:cNvSpPr>
          <p:nvPr>
            <p:ph idx="1"/>
          </p:nvPr>
        </p:nvSpPr>
        <p:spPr/>
        <p:txBody>
          <a:bodyPr/>
          <a:lstStyle/>
          <a:p>
            <a:r>
              <a:rPr lang="en-US" dirty="0"/>
              <a:t>Piggybacking is like jumping on someone else's ride to get where you want to go, without having your own </a:t>
            </a:r>
            <a:r>
              <a:rPr lang="en-US" dirty="0" smtClean="0"/>
              <a:t>transportation.</a:t>
            </a:r>
          </a:p>
          <a:p>
            <a:r>
              <a:rPr lang="en-US" dirty="0" smtClean="0"/>
              <a:t>In </a:t>
            </a:r>
            <a:r>
              <a:rPr lang="en-US" dirty="0"/>
              <a:t>a tech sense, it's using someone else's connection or resources to access or transmit data without setting up your own connection.</a:t>
            </a:r>
            <a:endParaRPr lang="en-US" dirty="0"/>
          </a:p>
        </p:txBody>
      </p:sp>
    </p:spTree>
    <p:extLst>
      <p:ext uri="{BB962C8B-B14F-4D97-AF65-F5344CB8AC3E}">
        <p14:creationId xmlns:p14="http://schemas.microsoft.com/office/powerpoint/2010/main" val="370706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PROTOCOLS</a:t>
            </a:r>
          </a:p>
        </p:txBody>
      </p:sp>
      <p:sp>
        <p:nvSpPr>
          <p:cNvPr id="3" name="Content Placeholder 2"/>
          <p:cNvSpPr>
            <a:spLocks noGrp="1"/>
          </p:cNvSpPr>
          <p:nvPr>
            <p:ph idx="1"/>
          </p:nvPr>
        </p:nvSpPr>
        <p:spPr>
          <a:xfrm>
            <a:off x="1125584" y="2556932"/>
            <a:ext cx="9601196" cy="3318936"/>
          </a:xfrm>
        </p:spPr>
        <p:txBody>
          <a:bodyPr/>
          <a:lstStyle/>
          <a:p>
            <a:r>
              <a:rPr lang="en-US" dirty="0"/>
              <a:t>We can consider the data link layer as two sub layers. The upper sub layer is responsible for data link control, and the lower sub layer is responsible for resolving access to the shared </a:t>
            </a:r>
            <a:r>
              <a:rPr lang="en-US" dirty="0" smtClean="0"/>
              <a:t>media.</a:t>
            </a:r>
          </a:p>
          <a:p>
            <a:endParaRPr lang="en-US" dirty="0"/>
          </a:p>
        </p:txBody>
      </p:sp>
      <p:pic>
        <p:nvPicPr>
          <p:cNvPr id="4" name="Picture 3"/>
          <p:cNvPicPr>
            <a:picLocks noChangeAspect="1"/>
          </p:cNvPicPr>
          <p:nvPr/>
        </p:nvPicPr>
        <p:blipFill>
          <a:blip r:embed="rId2"/>
          <a:stretch>
            <a:fillRect/>
          </a:stretch>
        </p:blipFill>
        <p:spPr>
          <a:xfrm>
            <a:off x="3095897" y="3952057"/>
            <a:ext cx="6033026" cy="1923811"/>
          </a:xfrm>
          <a:prstGeom prst="rect">
            <a:avLst/>
          </a:prstGeom>
        </p:spPr>
      </p:pic>
    </p:spTree>
    <p:extLst>
      <p:ext uri="{BB962C8B-B14F-4D97-AF65-F5344CB8AC3E}">
        <p14:creationId xmlns:p14="http://schemas.microsoft.com/office/powerpoint/2010/main" val="3176355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ACCESS PROTOCOLS</a:t>
            </a:r>
          </a:p>
        </p:txBody>
      </p:sp>
      <p:sp>
        <p:nvSpPr>
          <p:cNvPr id="3" name="Content Placeholder 2"/>
          <p:cNvSpPr>
            <a:spLocks noGrp="1"/>
          </p:cNvSpPr>
          <p:nvPr>
            <p:ph idx="1"/>
          </p:nvPr>
        </p:nvSpPr>
        <p:spPr/>
        <p:txBody>
          <a:bodyPr/>
          <a:lstStyle/>
          <a:p>
            <a:r>
              <a:rPr lang="en-US" dirty="0"/>
              <a:t>The upper sub layer that is responsible for flow and error control is called </a:t>
            </a:r>
            <a:r>
              <a:rPr lang="en-US" b="1" dirty="0"/>
              <a:t>the logical link control (LLC) </a:t>
            </a:r>
            <a:r>
              <a:rPr lang="en-US" dirty="0"/>
              <a:t>layer; the lower sub layer that is mostly responsible for multiple access resolution is called </a:t>
            </a:r>
            <a:r>
              <a:rPr lang="en-US" b="1" dirty="0"/>
              <a:t>the media access control (MAC) </a:t>
            </a:r>
            <a:r>
              <a:rPr lang="en-US" b="1" dirty="0" smtClean="0"/>
              <a:t>layer.</a:t>
            </a:r>
          </a:p>
          <a:p>
            <a:r>
              <a:rPr lang="en-US" dirty="0" smtClean="0"/>
              <a:t>When </a:t>
            </a:r>
            <a:r>
              <a:rPr lang="en-US" dirty="0"/>
              <a:t>nodes or stations are connected and use a common link, called a multipoint or broadcast link, we need a multiple-access protocol to coordinate access to the link.</a:t>
            </a:r>
          </a:p>
        </p:txBody>
      </p:sp>
    </p:spTree>
    <p:extLst>
      <p:ext uri="{BB962C8B-B14F-4D97-AF65-F5344CB8AC3E}">
        <p14:creationId xmlns:p14="http://schemas.microsoft.com/office/powerpoint/2010/main" val="164690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Access Protocols Taxonomy</a:t>
            </a:r>
            <a:endParaRPr lang="en-US" dirty="0"/>
          </a:p>
        </p:txBody>
      </p:sp>
      <p:pic>
        <p:nvPicPr>
          <p:cNvPr id="4" name="Content Placeholder 3"/>
          <p:cNvPicPr>
            <a:picLocks noGrp="1" noChangeAspect="1"/>
          </p:cNvPicPr>
          <p:nvPr>
            <p:ph idx="1"/>
          </p:nvPr>
        </p:nvPicPr>
        <p:blipFill>
          <a:blip r:embed="rId2"/>
          <a:stretch>
            <a:fillRect/>
          </a:stretch>
        </p:blipFill>
        <p:spPr>
          <a:xfrm>
            <a:off x="1828800" y="2693379"/>
            <a:ext cx="7994469" cy="3110970"/>
          </a:xfrm>
          <a:prstGeom prst="rect">
            <a:avLst/>
          </a:prstGeom>
        </p:spPr>
      </p:pic>
    </p:spTree>
    <p:extLst>
      <p:ext uri="{BB962C8B-B14F-4D97-AF65-F5344CB8AC3E}">
        <p14:creationId xmlns:p14="http://schemas.microsoft.com/office/powerpoint/2010/main" val="3447876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Contention Methods/Random Access</a:t>
            </a:r>
            <a:endParaRPr lang="en-US" dirty="0"/>
          </a:p>
        </p:txBody>
      </p:sp>
      <p:sp>
        <p:nvSpPr>
          <p:cNvPr id="3" name="Content Placeholder 2"/>
          <p:cNvSpPr>
            <a:spLocks noGrp="1"/>
          </p:cNvSpPr>
          <p:nvPr>
            <p:ph idx="1"/>
          </p:nvPr>
        </p:nvSpPr>
        <p:spPr/>
        <p:txBody>
          <a:bodyPr>
            <a:normAutofit fontScale="92500"/>
          </a:bodyPr>
          <a:lstStyle/>
          <a:p>
            <a:r>
              <a:rPr lang="en-US" dirty="0"/>
              <a:t>In random access or contention methods, no station is superior to another station and none is assigned the control over another. Two features give this method its </a:t>
            </a:r>
            <a:r>
              <a:rPr lang="en-US" dirty="0" smtClean="0"/>
              <a:t>name.</a:t>
            </a:r>
          </a:p>
          <a:p>
            <a:r>
              <a:rPr lang="en-US" dirty="0" smtClean="0"/>
              <a:t>First</a:t>
            </a:r>
            <a:r>
              <a:rPr lang="en-US" dirty="0"/>
              <a:t>, there is no scheduled time for a station to transmit. Transmission is random among the stations. That is why these methods are called random </a:t>
            </a:r>
            <a:r>
              <a:rPr lang="en-US" dirty="0" smtClean="0"/>
              <a:t>access.</a:t>
            </a:r>
          </a:p>
          <a:p>
            <a:r>
              <a:rPr lang="en-US" dirty="0" smtClean="0"/>
              <a:t>Second</a:t>
            </a:r>
            <a:r>
              <a:rPr lang="en-US" dirty="0"/>
              <a:t>, no rules specify which station should send next. Stations compete with one another to access the medium. That is why these methods are also called contention methods.</a:t>
            </a:r>
          </a:p>
        </p:txBody>
      </p:sp>
    </p:spTree>
    <p:extLst>
      <p:ext uri="{BB962C8B-B14F-4D97-AF65-F5344CB8AC3E}">
        <p14:creationId xmlns:p14="http://schemas.microsoft.com/office/powerpoint/2010/main" val="1062434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Aloha</a:t>
            </a:r>
            <a:endParaRPr lang="en-US" dirty="0"/>
          </a:p>
        </p:txBody>
      </p:sp>
      <p:sp>
        <p:nvSpPr>
          <p:cNvPr id="3" name="Content Placeholder 2"/>
          <p:cNvSpPr>
            <a:spLocks noGrp="1"/>
          </p:cNvSpPr>
          <p:nvPr>
            <p:ph idx="1"/>
          </p:nvPr>
        </p:nvSpPr>
        <p:spPr/>
        <p:txBody>
          <a:bodyPr/>
          <a:lstStyle/>
          <a:p>
            <a:r>
              <a:rPr lang="en-US" dirty="0" smtClean="0"/>
              <a:t>In computer </a:t>
            </a:r>
            <a:r>
              <a:rPr lang="en-US" dirty="0"/>
              <a:t>networking, "Aloha" refers to a simple network protocol for sharing resources among multiple </a:t>
            </a:r>
            <a:r>
              <a:rPr lang="en-US" dirty="0" smtClean="0"/>
              <a:t>users.</a:t>
            </a:r>
          </a:p>
          <a:p>
            <a:r>
              <a:rPr lang="en-US" dirty="0" smtClean="0"/>
              <a:t>The </a:t>
            </a:r>
            <a:r>
              <a:rPr lang="en-US" dirty="0"/>
              <a:t>Aloha protocol was developed at the University of Hawaii in the </a:t>
            </a:r>
            <a:r>
              <a:rPr lang="en-US" dirty="0" err="1"/>
              <a:t>1970s</a:t>
            </a:r>
            <a:r>
              <a:rPr lang="en-US" dirty="0"/>
              <a:t>. It is primarily used in the context of early Ethernet and wireless communication</a:t>
            </a:r>
            <a:r>
              <a:rPr lang="en-US" dirty="0" smtClean="0"/>
              <a:t>.</a:t>
            </a:r>
          </a:p>
          <a:p>
            <a:pPr marL="0" indent="0">
              <a:buNone/>
            </a:pPr>
            <a:endParaRPr lang="en-US" dirty="0"/>
          </a:p>
        </p:txBody>
      </p:sp>
    </p:spTree>
    <p:extLst>
      <p:ext uri="{BB962C8B-B14F-4D97-AF65-F5344CB8AC3E}">
        <p14:creationId xmlns:p14="http://schemas.microsoft.com/office/powerpoint/2010/main" val="3634842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Aloha</a:t>
            </a:r>
            <a:endParaRPr lang="en-US" dirty="0"/>
          </a:p>
        </p:txBody>
      </p:sp>
      <p:sp>
        <p:nvSpPr>
          <p:cNvPr id="3" name="Content Placeholder 2"/>
          <p:cNvSpPr>
            <a:spLocks noGrp="1"/>
          </p:cNvSpPr>
          <p:nvPr>
            <p:ph idx="1"/>
          </p:nvPr>
        </p:nvSpPr>
        <p:spPr/>
        <p:txBody>
          <a:bodyPr/>
          <a:lstStyle/>
          <a:p>
            <a:r>
              <a:rPr lang="en-US" b="1" dirty="0"/>
              <a:t>Pure Aloha:</a:t>
            </a:r>
            <a:r>
              <a:rPr lang="en-US" dirty="0"/>
              <a:t> In Pure Aloha, a device can send data at any time. If there is no collision with other transmissions, the data is successfully sent. However, if there is a collision, the data needs to be resent after a random waiting time.</a:t>
            </a:r>
          </a:p>
          <a:p>
            <a:r>
              <a:rPr lang="en-US" b="1" dirty="0"/>
              <a:t>Slotted Aloha:</a:t>
            </a:r>
            <a:r>
              <a:rPr lang="en-US" dirty="0"/>
              <a:t> Slotted Aloha divides time into slots and allows devices to transmit data only at the beginning of each slot. This reduces the chances of collision, as devices are synchronized to the time slots. Like Pure Aloha, if a collision occurs, the device waits for a random time before attempting to transmit again.</a:t>
            </a:r>
          </a:p>
          <a:p>
            <a:endParaRPr lang="en-US" dirty="0"/>
          </a:p>
        </p:txBody>
      </p:sp>
    </p:spTree>
    <p:extLst>
      <p:ext uri="{BB962C8B-B14F-4D97-AF65-F5344CB8AC3E}">
        <p14:creationId xmlns:p14="http://schemas.microsoft.com/office/powerpoint/2010/main" val="259017998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48</TotalTime>
  <Words>814</Words>
  <Application>Microsoft Office PowerPoint</Application>
  <PresentationFormat>Widescreen</PresentationFormat>
  <Paragraphs>44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Piggy Backing, Aloha</vt:lpstr>
      <vt:lpstr>Piggy Backing</vt:lpstr>
      <vt:lpstr>Piggy Backing</vt:lpstr>
      <vt:lpstr>RANDOM ACCESS PROTOCOLS</vt:lpstr>
      <vt:lpstr>RANDOM ACCESS PROTOCOLS</vt:lpstr>
      <vt:lpstr>Multiple Access Protocols Taxonomy</vt:lpstr>
      <vt:lpstr>Contention Methods/Random Access</vt:lpstr>
      <vt:lpstr>Aloha</vt:lpstr>
      <vt:lpstr>Types of Aloha</vt:lpstr>
      <vt:lpstr>Pure Aloha</vt:lpstr>
      <vt:lpstr>Pure Aloha</vt:lpstr>
      <vt:lpstr>Vulnerable Time</vt:lpstr>
      <vt:lpstr>Calculation of Tv</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Piggy Backing, Aloha</dc:title>
  <dc:creator>Syed Atir Raza</dc:creator>
  <cp:lastModifiedBy>Syed Atir Raza</cp:lastModifiedBy>
  <cp:revision>5</cp:revision>
  <dcterms:created xsi:type="dcterms:W3CDTF">2023-11-12T06:35:08Z</dcterms:created>
  <dcterms:modified xsi:type="dcterms:W3CDTF">2023-11-12T07:23:09Z</dcterms:modified>
</cp:coreProperties>
</file>