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0"/>
  </p:notesMasterIdLst>
  <p:handoutMasterIdLst>
    <p:handoutMasterId r:id="rId31"/>
  </p:handoutMasterIdLst>
  <p:sldIdLst>
    <p:sldId id="303" r:id="rId3"/>
    <p:sldId id="405" r:id="rId4"/>
    <p:sldId id="428" r:id="rId5"/>
    <p:sldId id="387" r:id="rId6"/>
    <p:sldId id="406" r:id="rId7"/>
    <p:sldId id="407" r:id="rId8"/>
    <p:sldId id="408" r:id="rId9"/>
    <p:sldId id="409" r:id="rId10"/>
    <p:sldId id="429" r:id="rId11"/>
    <p:sldId id="410" r:id="rId12"/>
    <p:sldId id="430" r:id="rId13"/>
    <p:sldId id="411" r:id="rId14"/>
    <p:sldId id="412" r:id="rId15"/>
    <p:sldId id="413" r:id="rId16"/>
    <p:sldId id="414" r:id="rId17"/>
    <p:sldId id="417" r:id="rId18"/>
    <p:sldId id="431" r:id="rId19"/>
    <p:sldId id="422" r:id="rId20"/>
    <p:sldId id="418" r:id="rId21"/>
    <p:sldId id="419" r:id="rId22"/>
    <p:sldId id="420" r:id="rId23"/>
    <p:sldId id="421" r:id="rId24"/>
    <p:sldId id="423" r:id="rId25"/>
    <p:sldId id="424" r:id="rId26"/>
    <p:sldId id="425" r:id="rId27"/>
    <p:sldId id="426" r:id="rId28"/>
    <p:sldId id="427" r:id="rId29"/>
  </p:sldIdLst>
  <p:sldSz cx="12188825" cy="6858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mn-ea"/>
        <a:cs typeface="Arial" charset="0"/>
      </a:defRPr>
    </a:lvl1pPr>
    <a:lvl2pPr marL="608013" indent="-150813" algn="l" defTabSz="1217613" rtl="0" fontAlgn="base">
      <a:spcBef>
        <a:spcPct val="0"/>
      </a:spcBef>
      <a:spcAft>
        <a:spcPct val="0"/>
      </a:spcAft>
      <a:defRPr sz="2400" kern="1200">
        <a:solidFill>
          <a:schemeClr val="tx1"/>
        </a:solidFill>
        <a:latin typeface="Arial" charset="0"/>
        <a:ea typeface="+mn-ea"/>
        <a:cs typeface="Arial" charset="0"/>
      </a:defRPr>
    </a:lvl2pPr>
    <a:lvl3pPr marL="1217613" indent="-303213" algn="l" defTabSz="1217613" rtl="0" fontAlgn="base">
      <a:spcBef>
        <a:spcPct val="0"/>
      </a:spcBef>
      <a:spcAft>
        <a:spcPct val="0"/>
      </a:spcAft>
      <a:defRPr sz="2400" kern="1200">
        <a:solidFill>
          <a:schemeClr val="tx1"/>
        </a:solidFill>
        <a:latin typeface="Arial" charset="0"/>
        <a:ea typeface="+mn-ea"/>
        <a:cs typeface="Arial" charset="0"/>
      </a:defRPr>
    </a:lvl3pPr>
    <a:lvl4pPr marL="1827213" indent="-455613" algn="l" defTabSz="1217613" rtl="0" fontAlgn="base">
      <a:spcBef>
        <a:spcPct val="0"/>
      </a:spcBef>
      <a:spcAft>
        <a:spcPct val="0"/>
      </a:spcAft>
      <a:defRPr sz="2400" kern="1200">
        <a:solidFill>
          <a:schemeClr val="tx1"/>
        </a:solidFill>
        <a:latin typeface="Arial" charset="0"/>
        <a:ea typeface="+mn-ea"/>
        <a:cs typeface="Arial" charset="0"/>
      </a:defRPr>
    </a:lvl4pPr>
    <a:lvl5pPr marL="2436813" indent="-608013" algn="l" defTabSz="1217613"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7415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492" autoAdjust="0"/>
  </p:normalViewPr>
  <p:slideViewPr>
    <p:cSldViewPr>
      <p:cViewPr varScale="1">
        <p:scale>
          <a:sx n="68" d="100"/>
          <a:sy n="68" d="100"/>
        </p:scale>
        <p:origin x="666"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DD89DAA3-1F40-4544-9C21-6E5B2E52D148}" type="datetimeFigureOut">
              <a:rPr lang="en-US"/>
              <a:pPr>
                <a:defRPr/>
              </a:pPr>
              <a:t>01-Jun-21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6DFD007E-6B44-4670-BC28-0C298F456862}" type="slidenum">
              <a:rPr/>
              <a:pPr>
                <a:defRPr/>
              </a:pPr>
              <a:t>‹#›</a:t>
            </a:fld>
            <a:endParaRPr/>
          </a:p>
        </p:txBody>
      </p:sp>
    </p:spTree>
    <p:extLst>
      <p:ext uri="{BB962C8B-B14F-4D97-AF65-F5344CB8AC3E}">
        <p14:creationId xmlns:p14="http://schemas.microsoft.com/office/powerpoint/2010/main" val="1015657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99C332C6-9485-4CD3-8BBB-7E604C0CB514}" type="datetimeFigureOut">
              <a:rPr lang="en-US"/>
              <a:pPr>
                <a:defRPr/>
              </a:pPr>
              <a:t>01-Jun-21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B957DB56-E9E1-406B-A0FD-B7A4A78FA846}" type="slidenum">
              <a:rPr/>
              <a:pPr>
                <a:defRPr/>
              </a:pPr>
              <a:t>‹#›</a:t>
            </a:fld>
            <a:endParaRPr/>
          </a:p>
        </p:txBody>
      </p:sp>
    </p:spTree>
    <p:extLst>
      <p:ext uri="{BB962C8B-B14F-4D97-AF65-F5344CB8AC3E}">
        <p14:creationId xmlns:p14="http://schemas.microsoft.com/office/powerpoint/2010/main" val="1973293900"/>
      </p:ext>
    </p:extLst>
  </p:cSld>
  <p:clrMap bg1="lt1" tx1="dk1" bg2="lt2" tx2="dk2" accent1="accent1" accent2="accent2" accent3="accent3" accent4="accent4" accent5="accent5" accent6="accent6" hlink="hlink" folHlink="folHlink"/>
  <p:notesStyle>
    <a:lvl1pPr algn="l" defTabSz="1217613" rtl="0" fontAlgn="base">
      <a:spcBef>
        <a:spcPct val="30000"/>
      </a:spcBef>
      <a:spcAft>
        <a:spcPct val="0"/>
      </a:spcAft>
      <a:defRPr sz="1600" kern="1200">
        <a:solidFill>
          <a:schemeClr val="tx1"/>
        </a:solidFill>
        <a:latin typeface="+mn-lt"/>
        <a:ea typeface="+mn-ea"/>
        <a:cs typeface="+mn-cs"/>
      </a:defRPr>
    </a:lvl1pPr>
    <a:lvl2pPr marL="608013" algn="l" defTabSz="1217613" rtl="0" fontAlgn="base">
      <a:spcBef>
        <a:spcPct val="30000"/>
      </a:spcBef>
      <a:spcAft>
        <a:spcPct val="0"/>
      </a:spcAft>
      <a:defRPr sz="1600" kern="1200">
        <a:solidFill>
          <a:schemeClr val="tx1"/>
        </a:solidFill>
        <a:latin typeface="+mn-lt"/>
        <a:ea typeface="+mn-ea"/>
        <a:cs typeface="+mn-cs"/>
      </a:defRPr>
    </a:lvl2pPr>
    <a:lvl3pPr marL="1217613" algn="l" defTabSz="1217613" rtl="0" fontAlgn="base">
      <a:spcBef>
        <a:spcPct val="30000"/>
      </a:spcBef>
      <a:spcAft>
        <a:spcPct val="0"/>
      </a:spcAft>
      <a:defRPr sz="1600" kern="1200">
        <a:solidFill>
          <a:schemeClr val="tx1"/>
        </a:solidFill>
        <a:latin typeface="+mn-lt"/>
        <a:ea typeface="+mn-ea"/>
        <a:cs typeface="+mn-cs"/>
      </a:defRPr>
    </a:lvl3pPr>
    <a:lvl4pPr marL="1827213" algn="l" defTabSz="1217613" rtl="0" fontAlgn="base">
      <a:spcBef>
        <a:spcPct val="30000"/>
      </a:spcBef>
      <a:spcAft>
        <a:spcPct val="0"/>
      </a:spcAft>
      <a:defRPr sz="1600" kern="1200">
        <a:solidFill>
          <a:schemeClr val="tx1"/>
        </a:solidFill>
        <a:latin typeface="+mn-lt"/>
        <a:ea typeface="+mn-ea"/>
        <a:cs typeface="+mn-cs"/>
      </a:defRPr>
    </a:lvl4pPr>
    <a:lvl5pPr marL="2436813" algn="l" defTabSz="1217613" rtl="0" fontAlgn="base">
      <a:spcBef>
        <a:spcPct val="30000"/>
      </a:spcBef>
      <a:spcAft>
        <a:spcPct val="0"/>
      </a:spcAft>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16303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atin typeface="Times New Roman" pitchFamily="18" charset="0"/>
                <a:cs typeface="Times New Roman" pitchFamily="18" charset="0"/>
              </a:defRPr>
            </a:lvl1pPr>
          </a:lstStyle>
          <a:p>
            <a:r>
              <a:rPr lang="en-US" dirty="0"/>
              <a:t>Click to edit Master title style</a:t>
            </a:r>
            <a:endParaRPr dirty="0"/>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latin typeface="Times New Roman" pitchFamily="18" charset="0"/>
                <a:cs typeface="Times New Roman" pitchFamily="18"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fld id="{E91A41E7-721D-4304-AEB7-ED2009826E1C}" type="datetime1">
              <a:rPr lang="en-US"/>
              <a:pPr>
                <a:defRPr/>
              </a:pPr>
              <a:t>01-Jun-21</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67B903DD-65E8-4F02-A30B-49B24B2D76F9}" type="slidenum">
              <a:rPr/>
              <a:pPr>
                <a:defRPr/>
              </a:pPr>
              <a:t>‹#›</a:t>
            </a:fld>
            <a:endParaRPr/>
          </a:p>
        </p:txBody>
      </p:sp>
    </p:spTree>
    <p:extLst>
      <p:ext uri="{BB962C8B-B14F-4D97-AF65-F5344CB8AC3E}">
        <p14:creationId xmlns:p14="http://schemas.microsoft.com/office/powerpoint/2010/main" val="20142996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B846EB32-9A3A-4193-8442-FDA168919AB5}" type="datetime1">
              <a:rPr lang="en-US"/>
              <a:pPr>
                <a:defRPr/>
              </a:pPr>
              <a:t>01-Jun-21</a:t>
            </a:fld>
            <a:endParaRPr/>
          </a:p>
        </p:txBody>
      </p:sp>
      <p:sp>
        <p:nvSpPr>
          <p:cNvPr id="6" name="Slide Number Placeholder 5"/>
          <p:cNvSpPr>
            <a:spLocks noGrp="1"/>
          </p:cNvSpPr>
          <p:nvPr>
            <p:ph type="sldNum" sz="quarter" idx="12"/>
          </p:nvPr>
        </p:nvSpPr>
        <p:spPr/>
        <p:txBody>
          <a:bodyPr/>
          <a:lstStyle>
            <a:lvl1pPr>
              <a:defRPr/>
            </a:lvl1pPr>
          </a:lstStyle>
          <a:p>
            <a:pPr>
              <a:defRPr/>
            </a:pPr>
            <a:fld id="{1627B5E4-6F14-4EA2-8993-45879585CC58}" type="slidenum">
              <a:rPr/>
              <a:pPr>
                <a:defRPr/>
              </a:pPr>
              <a:t>‹#›</a:t>
            </a:fld>
            <a:endParaRPr/>
          </a:p>
        </p:txBody>
      </p:sp>
    </p:spTree>
    <p:extLst>
      <p:ext uri="{BB962C8B-B14F-4D97-AF65-F5344CB8AC3E}">
        <p14:creationId xmlns:p14="http://schemas.microsoft.com/office/powerpoint/2010/main" val="131864821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AD29E767-1DC9-42AA-8DAD-BCCF1F9066E8}" type="datetime1">
              <a:rPr lang="en-US"/>
              <a:pPr>
                <a:defRPr/>
              </a:pPr>
              <a:t>01-Jun-21</a:t>
            </a:fld>
            <a:endParaRPr/>
          </a:p>
        </p:txBody>
      </p:sp>
      <p:sp>
        <p:nvSpPr>
          <p:cNvPr id="6" name="Slide Number Placeholder 5"/>
          <p:cNvSpPr>
            <a:spLocks noGrp="1"/>
          </p:cNvSpPr>
          <p:nvPr>
            <p:ph type="sldNum" sz="quarter" idx="12"/>
          </p:nvPr>
        </p:nvSpPr>
        <p:spPr/>
        <p:txBody>
          <a:bodyPr/>
          <a:lstStyle>
            <a:lvl1pPr>
              <a:defRPr/>
            </a:lvl1pPr>
          </a:lstStyle>
          <a:p>
            <a:pPr>
              <a:defRPr/>
            </a:pPr>
            <a:fld id="{9136F5F1-1838-41B6-8001-411249B0F6FB}" type="slidenum">
              <a:rPr/>
              <a:pPr>
                <a:defRPr/>
              </a:pPr>
              <a:t>‹#›</a:t>
            </a:fld>
            <a:endParaRPr/>
          </a:p>
        </p:txBody>
      </p:sp>
    </p:spTree>
    <p:extLst>
      <p:ext uri="{BB962C8B-B14F-4D97-AF65-F5344CB8AC3E}">
        <p14:creationId xmlns:p14="http://schemas.microsoft.com/office/powerpoint/2010/main" val="13508386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7850"/>
            <a:ext cx="1630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bottom graphic"/>
          <p:cNvGrpSpPr>
            <a:grpSpLocks/>
          </p:cNvGrpSpPr>
          <p:nvPr/>
        </p:nvGrpSpPr>
        <p:grpSpPr bwMode="auto">
          <a:xfrm>
            <a:off x="0" y="5408613"/>
            <a:ext cx="12188825" cy="1463675"/>
            <a:chOff x="0" y="4056912"/>
            <a:chExt cx="9144000" cy="1096862"/>
          </a:xfrm>
        </p:grpSpPr>
        <p:sp>
          <p:nvSpPr>
            <p:cNvPr id="6" name="Freeform 5"/>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7"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2" name="Title 1"/>
          <p:cNvSpPr>
            <a:spLocks noGrp="1"/>
          </p:cNvSpPr>
          <p:nvPr>
            <p:ph type="title"/>
          </p:nvPr>
        </p:nvSpPr>
        <p:spPr>
          <a:xfrm>
            <a:off x="1828324" y="1932518"/>
            <a:ext cx="9141619" cy="2105367"/>
          </a:xfrm>
        </p:spPr>
        <p:txBody>
          <a:bodyPr>
            <a:normAutofit/>
          </a:bodyPr>
          <a:lstStyle>
            <a:lvl1pPr algn="l">
              <a:defRPr sz="6000" b="0" cap="none" baseline="0"/>
            </a:lvl1pPr>
          </a:lstStyle>
          <a:p>
            <a:r>
              <a:rPr lang="en-US" dirty="0"/>
              <a:t>Click to edit Master title style</a:t>
            </a:r>
            <a:endParaRPr dirty="0"/>
          </a:p>
        </p:txBody>
      </p:sp>
      <p:sp>
        <p:nvSpPr>
          <p:cNvPr id="3" name="Text Placeholder 2"/>
          <p:cNvSpPr>
            <a:spLocks noGrp="1"/>
          </p:cNvSpPr>
          <p:nvPr>
            <p:ph type="body" idx="1"/>
          </p:nvPr>
        </p:nvSpPr>
        <p:spPr>
          <a:xfrm>
            <a:off x="1828324" y="4084264"/>
            <a:ext cx="9141619" cy="933297"/>
          </a:xfrm>
        </p:spPr>
        <p:txBody>
          <a:bodyPr>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22A758FE-3E4F-4002-9C29-925294946AB0}" type="datetime1">
              <a:rPr lang="en-US"/>
              <a:pPr>
                <a:defRPr/>
              </a:pPr>
              <a:t>01-Jun-21</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EE6EF74B-E6B0-475B-96B5-3699D25BD048}" type="slidenum">
              <a:rPr/>
              <a:pPr>
                <a:defRPr/>
              </a:pPr>
              <a:t>‹#›</a:t>
            </a:fld>
            <a:endParaRPr/>
          </a:p>
        </p:txBody>
      </p:sp>
    </p:spTree>
    <p:extLst>
      <p:ext uri="{BB962C8B-B14F-4D97-AF65-F5344CB8AC3E}">
        <p14:creationId xmlns:p14="http://schemas.microsoft.com/office/powerpoint/2010/main" val="14235196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CCD552D7-30E7-461F-807D-94454BB78054}" type="datetime1">
              <a:rPr lang="en-US"/>
              <a:pPr>
                <a:defRPr/>
              </a:pPr>
              <a:t>01-Jun-21</a:t>
            </a:fld>
            <a:endParaRPr/>
          </a:p>
        </p:txBody>
      </p:sp>
      <p:sp>
        <p:nvSpPr>
          <p:cNvPr id="7" name="Slide Number Placeholder 5"/>
          <p:cNvSpPr>
            <a:spLocks noGrp="1"/>
          </p:cNvSpPr>
          <p:nvPr>
            <p:ph type="sldNum" sz="quarter" idx="12"/>
          </p:nvPr>
        </p:nvSpPr>
        <p:spPr/>
        <p:txBody>
          <a:bodyPr/>
          <a:lstStyle>
            <a:lvl1pPr>
              <a:defRPr/>
            </a:lvl1pPr>
          </a:lstStyle>
          <a:p>
            <a:pPr>
              <a:defRPr/>
            </a:pPr>
            <a:fld id="{3CE8AD06-E9CC-463E-A67C-0FEB3C487EEB}" type="slidenum">
              <a:rPr/>
              <a:pPr>
                <a:defRPr/>
              </a:pPr>
              <a:t>‹#›</a:t>
            </a:fld>
            <a:endParaRPr/>
          </a:p>
        </p:txBody>
      </p:sp>
    </p:spTree>
    <p:extLst>
      <p:ext uri="{BB962C8B-B14F-4D97-AF65-F5344CB8AC3E}">
        <p14:creationId xmlns:p14="http://schemas.microsoft.com/office/powerpoint/2010/main" val="120430650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4"/>
          <p:cNvSpPr>
            <a:spLocks noGrp="1"/>
          </p:cNvSpPr>
          <p:nvPr>
            <p:ph type="ftr" sz="quarter" idx="10"/>
          </p:nvPr>
        </p:nvSpPr>
        <p:spPr/>
        <p:txBody>
          <a:bodyPr/>
          <a:lstStyle>
            <a:lvl1pPr>
              <a:defRPr/>
            </a:lvl1pPr>
          </a:lstStyle>
          <a:p>
            <a:pPr>
              <a:defRPr/>
            </a:pPr>
            <a:endParaRPr/>
          </a:p>
        </p:txBody>
      </p:sp>
      <p:sp>
        <p:nvSpPr>
          <p:cNvPr id="8" name="Date Placeholder 3"/>
          <p:cNvSpPr>
            <a:spLocks noGrp="1"/>
          </p:cNvSpPr>
          <p:nvPr>
            <p:ph type="dt" sz="half" idx="11"/>
          </p:nvPr>
        </p:nvSpPr>
        <p:spPr/>
        <p:txBody>
          <a:bodyPr/>
          <a:lstStyle>
            <a:lvl1pPr>
              <a:defRPr/>
            </a:lvl1pPr>
          </a:lstStyle>
          <a:p>
            <a:pPr>
              <a:defRPr/>
            </a:pPr>
            <a:fld id="{62ABBDDE-91F7-4456-8B33-4C0F3E4172EC}" type="datetime1">
              <a:rPr lang="en-US"/>
              <a:pPr>
                <a:defRPr/>
              </a:pPr>
              <a:t>01-Jun-21</a:t>
            </a:fld>
            <a:endParaRPr/>
          </a:p>
        </p:txBody>
      </p:sp>
      <p:sp>
        <p:nvSpPr>
          <p:cNvPr id="9" name="Slide Number Placeholder 5"/>
          <p:cNvSpPr>
            <a:spLocks noGrp="1"/>
          </p:cNvSpPr>
          <p:nvPr>
            <p:ph type="sldNum" sz="quarter" idx="12"/>
          </p:nvPr>
        </p:nvSpPr>
        <p:spPr/>
        <p:txBody>
          <a:bodyPr/>
          <a:lstStyle>
            <a:lvl1pPr>
              <a:defRPr/>
            </a:lvl1pPr>
          </a:lstStyle>
          <a:p>
            <a:pPr>
              <a:defRPr/>
            </a:pPr>
            <a:fld id="{13DAD803-C13A-4BB3-BA30-60CAAB606FA3}" type="slidenum">
              <a:rPr/>
              <a:pPr>
                <a:defRPr/>
              </a:pPr>
              <a:t>‹#›</a:t>
            </a:fld>
            <a:endParaRPr/>
          </a:p>
        </p:txBody>
      </p:sp>
    </p:spTree>
    <p:extLst>
      <p:ext uri="{BB962C8B-B14F-4D97-AF65-F5344CB8AC3E}">
        <p14:creationId xmlns:p14="http://schemas.microsoft.com/office/powerpoint/2010/main" val="182264941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a:p>
        </p:txBody>
      </p:sp>
      <p:sp>
        <p:nvSpPr>
          <p:cNvPr id="4" name="Date Placeholder 3"/>
          <p:cNvSpPr>
            <a:spLocks noGrp="1"/>
          </p:cNvSpPr>
          <p:nvPr>
            <p:ph type="dt" sz="half" idx="11"/>
          </p:nvPr>
        </p:nvSpPr>
        <p:spPr/>
        <p:txBody>
          <a:bodyPr/>
          <a:lstStyle>
            <a:lvl1pPr>
              <a:defRPr/>
            </a:lvl1pPr>
          </a:lstStyle>
          <a:p>
            <a:pPr>
              <a:defRPr/>
            </a:pPr>
            <a:fld id="{FBEE5D54-6308-4022-A944-C03FC438B169}" type="datetime1">
              <a:rPr lang="en-US"/>
              <a:pPr>
                <a:defRPr/>
              </a:pPr>
              <a:t>01-Jun-21</a:t>
            </a:fld>
            <a:endParaRPr/>
          </a:p>
        </p:txBody>
      </p:sp>
      <p:sp>
        <p:nvSpPr>
          <p:cNvPr id="5" name="Slide Number Placeholder 5"/>
          <p:cNvSpPr>
            <a:spLocks noGrp="1"/>
          </p:cNvSpPr>
          <p:nvPr>
            <p:ph type="sldNum" sz="quarter" idx="12"/>
          </p:nvPr>
        </p:nvSpPr>
        <p:spPr/>
        <p:txBody>
          <a:bodyPr/>
          <a:lstStyle>
            <a:lvl1pPr>
              <a:defRPr/>
            </a:lvl1pPr>
          </a:lstStyle>
          <a:p>
            <a:pPr>
              <a:defRPr/>
            </a:pPr>
            <a:fld id="{DD468D5B-32F6-4410-8CC9-BAFD38A0DB81}" type="slidenum">
              <a:rPr/>
              <a:pPr>
                <a:defRPr/>
              </a:pPr>
              <a:t>‹#›</a:t>
            </a:fld>
            <a:endParaRPr/>
          </a:p>
        </p:txBody>
      </p:sp>
    </p:spTree>
    <p:extLst>
      <p:ext uri="{BB962C8B-B14F-4D97-AF65-F5344CB8AC3E}">
        <p14:creationId xmlns:p14="http://schemas.microsoft.com/office/powerpoint/2010/main" val="290982867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bottom graphic"/>
          <p:cNvGrpSpPr>
            <a:grpSpLocks/>
          </p:cNvGrpSpPr>
          <p:nvPr/>
        </p:nvGrpSpPr>
        <p:grpSpPr bwMode="auto">
          <a:xfrm>
            <a:off x="0" y="5408613"/>
            <a:ext cx="12188825" cy="1463675"/>
            <a:chOff x="0" y="4056912"/>
            <a:chExt cx="9144000" cy="1096862"/>
          </a:xfrm>
        </p:grpSpPr>
        <p:sp>
          <p:nvSpPr>
            <p:cNvPr id="3" name="Freeform 2"/>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4"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5" name="Date Placeholder 1"/>
          <p:cNvSpPr>
            <a:spLocks noGrp="1"/>
          </p:cNvSpPr>
          <p:nvPr>
            <p:ph type="dt" sz="half" idx="10"/>
          </p:nvPr>
        </p:nvSpPr>
        <p:spPr/>
        <p:txBody>
          <a:bodyPr/>
          <a:lstStyle>
            <a:lvl1pPr>
              <a:defRPr/>
            </a:lvl1pPr>
          </a:lstStyle>
          <a:p>
            <a:pPr>
              <a:defRPr/>
            </a:pPr>
            <a:fld id="{6EAF8E9A-8D94-4FEB-B1C9-FB6492874FB0}" type="datetime1">
              <a:rPr lang="en-US"/>
              <a:pPr>
                <a:defRPr/>
              </a:pPr>
              <a:t>01-Jun-21</a:t>
            </a:fld>
            <a:endParaRPr/>
          </a:p>
        </p:txBody>
      </p:sp>
      <p:sp>
        <p:nvSpPr>
          <p:cNvPr id="6" name="Footer Placeholder 2"/>
          <p:cNvSpPr>
            <a:spLocks noGrp="1"/>
          </p:cNvSpPr>
          <p:nvPr>
            <p:ph type="ftr" sz="quarter" idx="11"/>
          </p:nvPr>
        </p:nvSpPr>
        <p:spPr/>
        <p:txBody>
          <a:bodyPr/>
          <a:lstStyle>
            <a:lvl1pPr>
              <a:defRPr/>
            </a:lvl1pPr>
          </a:lstStyle>
          <a:p>
            <a:pPr>
              <a:defRPr/>
            </a:pPr>
            <a:endParaRPr/>
          </a:p>
        </p:txBody>
      </p:sp>
      <p:sp>
        <p:nvSpPr>
          <p:cNvPr id="7" name="Slide Number Placeholder 3"/>
          <p:cNvSpPr>
            <a:spLocks noGrp="1"/>
          </p:cNvSpPr>
          <p:nvPr>
            <p:ph type="sldNum" sz="quarter" idx="12"/>
          </p:nvPr>
        </p:nvSpPr>
        <p:spPr/>
        <p:txBody>
          <a:bodyPr/>
          <a:lstStyle>
            <a:lvl1pPr>
              <a:defRPr/>
            </a:lvl1pPr>
          </a:lstStyle>
          <a:p>
            <a:pPr>
              <a:defRPr/>
            </a:pPr>
            <a:fld id="{3E56D064-5551-4ADB-9DED-14A5204D2998}" type="slidenum">
              <a:rPr/>
              <a:pPr>
                <a:defRPr/>
              </a:pPr>
              <a:t>‹#›</a:t>
            </a:fld>
            <a:endParaRPr/>
          </a:p>
        </p:txBody>
      </p:sp>
    </p:spTree>
    <p:extLst>
      <p:ext uri="{BB962C8B-B14F-4D97-AF65-F5344CB8AC3E}">
        <p14:creationId xmlns:p14="http://schemas.microsoft.com/office/powerpoint/2010/main" val="277517285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3D38966B-5F40-4710-BD96-E2004391328F}" type="datetime1">
              <a:rPr lang="en-US"/>
              <a:pPr>
                <a:defRPr/>
              </a:pPr>
              <a:t>01-Jun-21</a:t>
            </a:fld>
            <a:endParaRPr/>
          </a:p>
        </p:txBody>
      </p:sp>
      <p:sp>
        <p:nvSpPr>
          <p:cNvPr id="7" name="Slide Number Placeholder 5"/>
          <p:cNvSpPr>
            <a:spLocks noGrp="1"/>
          </p:cNvSpPr>
          <p:nvPr>
            <p:ph type="sldNum" sz="quarter" idx="12"/>
          </p:nvPr>
        </p:nvSpPr>
        <p:spPr/>
        <p:txBody>
          <a:bodyPr/>
          <a:lstStyle>
            <a:lvl1pPr>
              <a:defRPr/>
            </a:lvl1pPr>
          </a:lstStyle>
          <a:p>
            <a:pPr>
              <a:defRPr/>
            </a:pPr>
            <a:fld id="{D042A0B2-0623-49BD-B0B9-5D0640F3A57C}" type="slidenum">
              <a:rPr/>
              <a:pPr>
                <a:defRPr/>
              </a:pPr>
              <a:t>‹#›</a:t>
            </a:fld>
            <a:endParaRPr/>
          </a:p>
        </p:txBody>
      </p:sp>
    </p:spTree>
    <p:extLst>
      <p:ext uri="{BB962C8B-B14F-4D97-AF65-F5344CB8AC3E}">
        <p14:creationId xmlns:p14="http://schemas.microsoft.com/office/powerpoint/2010/main" val="26999719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lvl="0"/>
            <a:r>
              <a:rPr lang="en-US" noProof="0"/>
              <a:t>Click icon to add picture</a:t>
            </a:r>
            <a:endParaRPr noProof="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F7206E14-3B7D-4F09-BB4E-70AFEA90D708}" type="datetime1">
              <a:rPr lang="en-US"/>
              <a:pPr>
                <a:defRPr/>
              </a:pPr>
              <a:t>01-Jun-21</a:t>
            </a:fld>
            <a:endParaRPr/>
          </a:p>
        </p:txBody>
      </p:sp>
      <p:sp>
        <p:nvSpPr>
          <p:cNvPr id="7" name="Slide Number Placeholder 5"/>
          <p:cNvSpPr>
            <a:spLocks noGrp="1"/>
          </p:cNvSpPr>
          <p:nvPr>
            <p:ph type="sldNum" sz="quarter" idx="12"/>
          </p:nvPr>
        </p:nvSpPr>
        <p:spPr/>
        <p:txBody>
          <a:bodyPr/>
          <a:lstStyle>
            <a:lvl1pPr>
              <a:defRPr/>
            </a:lvl1pPr>
          </a:lstStyle>
          <a:p>
            <a:pPr>
              <a:defRPr/>
            </a:pPr>
            <a:fld id="{CEFA762F-692F-4C87-8DD3-F8536AA33137}" type="slidenum">
              <a:rPr/>
              <a:pPr>
                <a:defRPr/>
              </a:pPr>
              <a:t>‹#›</a:t>
            </a:fld>
            <a:endParaRPr/>
          </a:p>
        </p:txBody>
      </p:sp>
    </p:spTree>
    <p:extLst>
      <p:ext uri="{BB962C8B-B14F-4D97-AF65-F5344CB8AC3E}">
        <p14:creationId xmlns:p14="http://schemas.microsoft.com/office/powerpoint/2010/main" val="90415069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836613"/>
            <a:ext cx="1152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219200" y="6448425"/>
            <a:ext cx="8288338" cy="180975"/>
          </a:xfrm>
          <a:prstGeom prst="rect">
            <a:avLst/>
          </a:prstGeom>
        </p:spPr>
        <p:txBody>
          <a:bodyPr vert="horz" lIns="121899" tIns="60949" rIns="121899" bIns="60949" rtlCol="0" anchor="ctr"/>
          <a:lstStyle>
            <a:lvl1pPr algn="l" defTabSz="1218987" fontAlgn="auto">
              <a:spcBef>
                <a:spcPts val="0"/>
              </a:spcBef>
              <a:spcAft>
                <a:spcPts val="0"/>
              </a:spcAft>
              <a:defRPr sz="1200">
                <a:solidFill>
                  <a:schemeClr val="tx1"/>
                </a:solidFill>
                <a:latin typeface="+mn-lt"/>
                <a:cs typeface="+mn-cs"/>
              </a:defRPr>
            </a:lvl1pPr>
          </a:lstStyle>
          <a:p>
            <a:pPr>
              <a:defRPr/>
            </a:pPr>
            <a:endParaRPr/>
          </a:p>
        </p:txBody>
      </p:sp>
      <p:sp>
        <p:nvSpPr>
          <p:cNvPr id="1028" name="Title Placeholder 1"/>
          <p:cNvSpPr>
            <a:spLocks noGrp="1"/>
          </p:cNvSpPr>
          <p:nvPr>
            <p:ph type="title"/>
          </p:nvPr>
        </p:nvSpPr>
        <p:spPr bwMode="auto">
          <a:xfrm>
            <a:off x="1219200" y="152400"/>
            <a:ext cx="9750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1219200" y="1600200"/>
            <a:ext cx="9750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547225" y="6448425"/>
            <a:ext cx="14224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6811251A-47AB-417B-8B19-CEDDD6C79F3D}" type="datetime1">
              <a:rPr lang="en-US"/>
              <a:pPr>
                <a:defRPr/>
              </a:pPr>
              <a:t>01-Jun-21</a:t>
            </a:fld>
            <a:endParaRPr/>
          </a:p>
        </p:txBody>
      </p:sp>
      <p:sp>
        <p:nvSpPr>
          <p:cNvPr id="6" name="Slide Number Placeholder 5"/>
          <p:cNvSpPr>
            <a:spLocks noGrp="1"/>
          </p:cNvSpPr>
          <p:nvPr>
            <p:ph type="sldNum" sz="quarter" idx="4"/>
          </p:nvPr>
        </p:nvSpPr>
        <p:spPr>
          <a:xfrm>
            <a:off x="11071225" y="6448425"/>
            <a:ext cx="8128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C27E08BA-744C-4F91-AA11-FD293334EFB6}" type="slidenum">
              <a:rPr/>
              <a:pPr>
                <a:defRPr/>
              </a:pPr>
              <a:t>‹#›</a:t>
            </a:fld>
            <a:endParaRPr/>
          </a:p>
        </p:txBody>
      </p:sp>
      <p:pic>
        <p:nvPicPr>
          <p:cNvPr id="103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88" y="5408613"/>
            <a:ext cx="122158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62" r:id="rId2"/>
    <p:sldLayoutId id="2147483670" r:id="rId3"/>
    <p:sldLayoutId id="2147483663" r:id="rId4"/>
    <p:sldLayoutId id="2147483664" r:id="rId5"/>
    <p:sldLayoutId id="2147483665" r:id="rId6"/>
    <p:sldLayoutId id="2147483671" r:id="rId7"/>
    <p:sldLayoutId id="2147483666" r:id="rId8"/>
    <p:sldLayoutId id="2147483667" r:id="rId9"/>
    <p:sldLayoutId id="2147483668" r:id="rId10"/>
  </p:sldLayoutIdLst>
  <p:transition spd="med">
    <p:fade/>
  </p:transition>
  <p:hf sldNum="0" hdr="0" ftr="0" dt="0"/>
  <p:txStyles>
    <p:titleStyle>
      <a:lvl1pPr algn="l" defTabSz="1217613" rtl="0" eaLnBrk="1" fontAlgn="base" hangingPunct="1">
        <a:spcBef>
          <a:spcPct val="0"/>
        </a:spcBef>
        <a:spcAft>
          <a:spcPct val="0"/>
        </a:spcAft>
        <a:defRPr sz="3600" kern="1200">
          <a:solidFill>
            <a:schemeClr val="tx1"/>
          </a:solidFill>
          <a:latin typeface="+mj-lt"/>
          <a:ea typeface="+mj-ea"/>
          <a:cs typeface="+mj-cs"/>
        </a:defRPr>
      </a:lvl1pPr>
      <a:lvl2pPr algn="l" defTabSz="1217613" rtl="0" eaLnBrk="1" fontAlgn="base" hangingPunct="1">
        <a:spcBef>
          <a:spcPct val="0"/>
        </a:spcBef>
        <a:spcAft>
          <a:spcPct val="0"/>
        </a:spcAft>
        <a:defRPr sz="3600">
          <a:solidFill>
            <a:schemeClr val="tx1"/>
          </a:solidFill>
          <a:latin typeface="Constantia" pitchFamily="18" charset="0"/>
        </a:defRPr>
      </a:lvl2pPr>
      <a:lvl3pPr algn="l" defTabSz="1217613" rtl="0" eaLnBrk="1" fontAlgn="base" hangingPunct="1">
        <a:spcBef>
          <a:spcPct val="0"/>
        </a:spcBef>
        <a:spcAft>
          <a:spcPct val="0"/>
        </a:spcAft>
        <a:defRPr sz="3600">
          <a:solidFill>
            <a:schemeClr val="tx1"/>
          </a:solidFill>
          <a:latin typeface="Constantia" pitchFamily="18" charset="0"/>
        </a:defRPr>
      </a:lvl3pPr>
      <a:lvl4pPr algn="l" defTabSz="1217613" rtl="0" eaLnBrk="1" fontAlgn="base" hangingPunct="1">
        <a:spcBef>
          <a:spcPct val="0"/>
        </a:spcBef>
        <a:spcAft>
          <a:spcPct val="0"/>
        </a:spcAft>
        <a:defRPr sz="3600">
          <a:solidFill>
            <a:schemeClr val="tx1"/>
          </a:solidFill>
          <a:latin typeface="Constantia" pitchFamily="18" charset="0"/>
        </a:defRPr>
      </a:lvl4pPr>
      <a:lvl5pPr algn="l" defTabSz="1217613" rtl="0" eaLnBrk="1" fontAlgn="base" hangingPunct="1">
        <a:spcBef>
          <a:spcPct val="0"/>
        </a:spcBef>
        <a:spcAft>
          <a:spcPct val="0"/>
        </a:spcAft>
        <a:defRPr sz="3600">
          <a:solidFill>
            <a:schemeClr val="tx1"/>
          </a:solidFill>
          <a:latin typeface="Constantia" pitchFamily="18" charset="0"/>
        </a:defRPr>
      </a:lvl5pPr>
      <a:lvl6pPr marL="457200" algn="l" defTabSz="1217613" rtl="0" eaLnBrk="1" fontAlgn="base" hangingPunct="1">
        <a:spcBef>
          <a:spcPct val="0"/>
        </a:spcBef>
        <a:spcAft>
          <a:spcPct val="0"/>
        </a:spcAft>
        <a:defRPr sz="3600">
          <a:solidFill>
            <a:schemeClr val="tx1"/>
          </a:solidFill>
          <a:latin typeface="Constantia" pitchFamily="18" charset="0"/>
        </a:defRPr>
      </a:lvl6pPr>
      <a:lvl7pPr marL="914400" algn="l" defTabSz="1217613" rtl="0" eaLnBrk="1" fontAlgn="base" hangingPunct="1">
        <a:spcBef>
          <a:spcPct val="0"/>
        </a:spcBef>
        <a:spcAft>
          <a:spcPct val="0"/>
        </a:spcAft>
        <a:defRPr sz="3600">
          <a:solidFill>
            <a:schemeClr val="tx1"/>
          </a:solidFill>
          <a:latin typeface="Constantia" pitchFamily="18" charset="0"/>
        </a:defRPr>
      </a:lvl7pPr>
      <a:lvl8pPr marL="1371600" algn="l" defTabSz="1217613" rtl="0" eaLnBrk="1" fontAlgn="base" hangingPunct="1">
        <a:spcBef>
          <a:spcPct val="0"/>
        </a:spcBef>
        <a:spcAft>
          <a:spcPct val="0"/>
        </a:spcAft>
        <a:defRPr sz="3600">
          <a:solidFill>
            <a:schemeClr val="tx1"/>
          </a:solidFill>
          <a:latin typeface="Constantia" pitchFamily="18" charset="0"/>
        </a:defRPr>
      </a:lvl8pPr>
      <a:lvl9pPr marL="1828800" algn="l" defTabSz="1217613" rtl="0" eaLnBrk="1" fontAlgn="base" hangingPunct="1">
        <a:spcBef>
          <a:spcPct val="0"/>
        </a:spcBef>
        <a:spcAft>
          <a:spcPct val="0"/>
        </a:spcAft>
        <a:defRPr sz="3600">
          <a:solidFill>
            <a:schemeClr val="tx1"/>
          </a:solidFill>
          <a:latin typeface="Constantia" pitchFamily="18" charset="0"/>
        </a:defRPr>
      </a:lvl9pPr>
    </p:titleStyle>
    <p:bodyStyle>
      <a:lvl1pPr marL="303213" indent="-303213" algn="l" defTabSz="1217613" rtl="0" eaLnBrk="1" fontAlgn="base" hangingPunct="1">
        <a:lnSpc>
          <a:spcPct val="90000"/>
        </a:lnSpc>
        <a:spcBef>
          <a:spcPts val="1800"/>
        </a:spcBef>
        <a:spcAft>
          <a:spcPct val="0"/>
        </a:spcAft>
        <a:buClr>
          <a:schemeClr val="accent1"/>
        </a:buClr>
        <a:buFont typeface="Arial" charset="0"/>
        <a:buChar char="•"/>
        <a:defRPr sz="2800" kern="1200">
          <a:solidFill>
            <a:schemeClr val="tx1"/>
          </a:solidFill>
          <a:latin typeface="+mn-lt"/>
          <a:ea typeface="+mn-ea"/>
          <a:cs typeface="+mn-cs"/>
        </a:defRPr>
      </a:lvl1pPr>
      <a:lvl2pPr marL="755650" indent="-303213" algn="l" defTabSz="1217613" rtl="0" eaLnBrk="1" fontAlgn="base" hangingPunct="1">
        <a:lnSpc>
          <a:spcPct val="90000"/>
        </a:lnSpc>
        <a:spcBef>
          <a:spcPts val="1200"/>
        </a:spcBef>
        <a:spcAft>
          <a:spcPct val="0"/>
        </a:spcAft>
        <a:buClr>
          <a:schemeClr val="accent1"/>
        </a:buClr>
        <a:buFont typeface="Arial" charset="0"/>
        <a:buChar char="–"/>
        <a:defRPr sz="2400" kern="1200">
          <a:solidFill>
            <a:schemeClr val="tx1"/>
          </a:solidFill>
          <a:latin typeface="+mn-lt"/>
          <a:ea typeface="+mn-ea"/>
          <a:cs typeface="+mn-cs"/>
        </a:defRPr>
      </a:lvl2pPr>
      <a:lvl3pPr marL="12065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3pPr>
      <a:lvl4pPr marL="165735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4pPr>
      <a:lvl5pPr marL="21082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Understanding Freewill and Predestiny in Islam</a:t>
            </a:r>
            <a:endParaRPr lang="en-US" b="1" dirty="0"/>
          </a:p>
        </p:txBody>
      </p:sp>
      <p:sp>
        <p:nvSpPr>
          <p:cNvPr id="3" name="Content Placeholder 2"/>
          <p:cNvSpPr>
            <a:spLocks noGrp="1"/>
          </p:cNvSpPr>
          <p:nvPr>
            <p:ph idx="1"/>
          </p:nvPr>
        </p:nvSpPr>
        <p:spPr/>
        <p:txBody>
          <a:bodyPr/>
          <a:lstStyle/>
          <a:p>
            <a:r>
              <a:rPr lang="en-US" dirty="0">
                <a:latin typeface="SimSun-ExtB" panose="02010609060101010101" pitchFamily="49" charset="-122"/>
                <a:ea typeface="SimSun-ExtB" panose="02010609060101010101" pitchFamily="49" charset="-122"/>
              </a:rPr>
              <a:t>To Act or not to Act?</a:t>
            </a:r>
          </a:p>
          <a:p>
            <a:r>
              <a:rPr lang="en-US" dirty="0">
                <a:latin typeface="SimSun-ExtB" panose="02010609060101010101" pitchFamily="49" charset="-122"/>
                <a:ea typeface="SimSun-ExtB" panose="02010609060101010101" pitchFamily="49" charset="-122"/>
              </a:rPr>
              <a:t>Who controls your Fate? </a:t>
            </a:r>
          </a:p>
          <a:p>
            <a:r>
              <a:rPr lang="en-US" dirty="0">
                <a:latin typeface="SimSun-ExtB" panose="02010609060101010101" pitchFamily="49" charset="-122"/>
                <a:ea typeface="SimSun-ExtB" panose="02010609060101010101" pitchFamily="49" charset="-122"/>
              </a:rPr>
              <a:t>Are we predestined?</a:t>
            </a:r>
          </a:p>
          <a:p>
            <a:r>
              <a:rPr lang="en-US" dirty="0">
                <a:latin typeface="SimSun-ExtB" panose="02010609060101010101" pitchFamily="49" charset="-122"/>
                <a:ea typeface="SimSun-ExtB" panose="02010609060101010101" pitchFamily="49" charset="-122"/>
              </a:rPr>
              <a:t>Am I a victim of my Fate?</a:t>
            </a:r>
          </a:p>
          <a:p>
            <a:r>
              <a:rPr lang="en-US" dirty="0">
                <a:latin typeface="SimSun-ExtB" panose="02010609060101010101" pitchFamily="49" charset="-122"/>
                <a:ea typeface="SimSun-ExtB" panose="02010609060101010101" pitchFamily="49" charset="-122"/>
              </a:rPr>
              <a:t>Divine Intervention or Human Freewill?</a:t>
            </a:r>
          </a:p>
          <a:p>
            <a:endParaRPr lang="en-US" dirty="0">
              <a:latin typeface="SimSun-ExtB" panose="02010609060101010101" pitchFamily="49" charset="-122"/>
              <a:ea typeface="SimSun-ExtB" panose="02010609060101010101" pitchFamily="49" charset="-122"/>
            </a:endParaRPr>
          </a:p>
        </p:txBody>
      </p:sp>
    </p:spTree>
    <p:extLst>
      <p:ext uri="{BB962C8B-B14F-4D97-AF65-F5344CB8AC3E}">
        <p14:creationId xmlns:p14="http://schemas.microsoft.com/office/powerpoint/2010/main" val="42471556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56ED-4C82-41BC-96C2-1F509E6D69AD}"/>
              </a:ext>
            </a:extLst>
          </p:cNvPr>
          <p:cNvSpPr>
            <a:spLocks noGrp="1"/>
          </p:cNvSpPr>
          <p:nvPr>
            <p:ph type="title"/>
          </p:nvPr>
        </p:nvSpPr>
        <p:spPr/>
        <p:txBody>
          <a:bodyPr/>
          <a:lstStyle/>
          <a:p>
            <a:r>
              <a:rPr lang="en-US" b="1" i="1" dirty="0"/>
              <a:t>Why human beings were created in the first place?</a:t>
            </a:r>
            <a:endParaRPr lang="en-US" i="1" dirty="0"/>
          </a:p>
        </p:txBody>
      </p:sp>
      <p:sp>
        <p:nvSpPr>
          <p:cNvPr id="3" name="Content Placeholder 2">
            <a:extLst>
              <a:ext uri="{FF2B5EF4-FFF2-40B4-BE49-F238E27FC236}">
                <a16:creationId xmlns:a16="http://schemas.microsoft.com/office/drawing/2014/main" id="{979698C5-DBF9-4982-86A7-13DE4147A618}"/>
              </a:ext>
            </a:extLst>
          </p:cNvPr>
          <p:cNvSpPr>
            <a:spLocks noGrp="1"/>
          </p:cNvSpPr>
          <p:nvPr>
            <p:ph idx="1"/>
          </p:nvPr>
        </p:nvSpPr>
        <p:spPr/>
        <p:txBody>
          <a:bodyPr/>
          <a:lstStyle/>
          <a:p>
            <a:pPr marL="12066" marR="22860" indent="0">
              <a:lnSpc>
                <a:spcPct val="90200"/>
              </a:lnSpc>
              <a:spcBef>
                <a:spcPts val="355"/>
              </a:spcBef>
              <a:buClr>
                <a:srgbClr val="99CA38"/>
              </a:buClr>
              <a:buNone/>
              <a:tabLst>
                <a:tab pos="469900" algn="l"/>
                <a:tab pos="470534" algn="l"/>
              </a:tabLst>
            </a:pPr>
            <a:r>
              <a:rPr lang="en-US" sz="2800" spc="-30" dirty="0">
                <a:latin typeface="Times New Roman"/>
                <a:cs typeface="Times New Roman"/>
              </a:rPr>
              <a:t>Firstly, </a:t>
            </a:r>
            <a:r>
              <a:rPr lang="en-US" sz="2800" dirty="0">
                <a:latin typeface="Times New Roman"/>
                <a:cs typeface="Times New Roman"/>
              </a:rPr>
              <a:t>the purpose of </a:t>
            </a:r>
            <a:r>
              <a:rPr lang="en-US" sz="2800" spc="-25" dirty="0">
                <a:latin typeface="Times New Roman"/>
                <a:cs typeface="Times New Roman"/>
              </a:rPr>
              <a:t>mankind’s </a:t>
            </a:r>
            <a:r>
              <a:rPr lang="en-US" sz="2800" dirty="0">
                <a:latin typeface="Times New Roman"/>
                <a:cs typeface="Times New Roman"/>
              </a:rPr>
              <a:t>creation is that </a:t>
            </a:r>
            <a:r>
              <a:rPr lang="en-US" sz="2800" spc="-5" dirty="0">
                <a:latin typeface="Times New Roman"/>
                <a:cs typeface="Times New Roman"/>
              </a:rPr>
              <a:t>we worship </a:t>
            </a:r>
            <a:r>
              <a:rPr lang="en-US" sz="2800" dirty="0">
                <a:latin typeface="Times New Roman"/>
                <a:cs typeface="Times New Roman"/>
              </a:rPr>
              <a:t>Allah the</a:t>
            </a:r>
            <a:r>
              <a:rPr lang="en-US" sz="2800" spc="-185" dirty="0">
                <a:latin typeface="Times New Roman"/>
                <a:cs typeface="Times New Roman"/>
              </a:rPr>
              <a:t> </a:t>
            </a:r>
            <a:r>
              <a:rPr lang="en-US" sz="2800" spc="-5" dirty="0">
                <a:latin typeface="Times New Roman"/>
                <a:cs typeface="Times New Roman"/>
              </a:rPr>
              <a:t>Almighty  </a:t>
            </a:r>
            <a:r>
              <a:rPr lang="en-US" sz="2800" dirty="0">
                <a:latin typeface="Times New Roman"/>
                <a:cs typeface="Times New Roman"/>
              </a:rPr>
              <a:t>and </a:t>
            </a:r>
            <a:r>
              <a:rPr lang="en-US" sz="2800" spc="-10" dirty="0">
                <a:latin typeface="Times New Roman"/>
                <a:cs typeface="Times New Roman"/>
              </a:rPr>
              <a:t>we </a:t>
            </a:r>
            <a:r>
              <a:rPr lang="en-US" sz="2800" spc="-5" dirty="0">
                <a:latin typeface="Times New Roman"/>
                <a:cs typeface="Times New Roman"/>
              </a:rPr>
              <a:t>show </a:t>
            </a:r>
            <a:r>
              <a:rPr lang="en-US" sz="2800" dirty="0">
                <a:latin typeface="Times New Roman"/>
                <a:cs typeface="Times New Roman"/>
              </a:rPr>
              <a:t>obedience to </a:t>
            </a:r>
            <a:r>
              <a:rPr lang="en-US" sz="2800" spc="-20" dirty="0">
                <a:latin typeface="Times New Roman"/>
                <a:cs typeface="Times New Roman"/>
              </a:rPr>
              <a:t>Him. </a:t>
            </a:r>
            <a:r>
              <a:rPr lang="en-US" sz="2800" spc="-5" dirty="0">
                <a:latin typeface="Times New Roman"/>
                <a:cs typeface="Times New Roman"/>
              </a:rPr>
              <a:t>Allah </a:t>
            </a:r>
            <a:r>
              <a:rPr lang="en-US" sz="2800" dirty="0">
                <a:latin typeface="Times New Roman"/>
                <a:cs typeface="Times New Roman"/>
              </a:rPr>
              <a:t>states in the </a:t>
            </a:r>
            <a:r>
              <a:rPr lang="en-US" sz="2800" spc="-5" dirty="0">
                <a:latin typeface="Times New Roman"/>
                <a:cs typeface="Times New Roman"/>
              </a:rPr>
              <a:t>Holy </a:t>
            </a:r>
            <a:r>
              <a:rPr lang="en-US" sz="2800" spc="5" dirty="0">
                <a:latin typeface="Times New Roman"/>
                <a:cs typeface="Times New Roman"/>
              </a:rPr>
              <a:t>Qur’an, </a:t>
            </a:r>
            <a:r>
              <a:rPr lang="en-US" sz="2800" spc="-10" dirty="0">
                <a:latin typeface="Times New Roman"/>
                <a:cs typeface="Times New Roman"/>
              </a:rPr>
              <a:t>“I </a:t>
            </a:r>
            <a:r>
              <a:rPr lang="en-US" sz="2800" dirty="0">
                <a:latin typeface="Times New Roman"/>
                <a:cs typeface="Times New Roman"/>
              </a:rPr>
              <a:t>created the  Jinn and </a:t>
            </a:r>
            <a:r>
              <a:rPr lang="en-US" sz="2800" spc="-10" dirty="0">
                <a:latin typeface="Times New Roman"/>
                <a:cs typeface="Times New Roman"/>
              </a:rPr>
              <a:t>humankind </a:t>
            </a:r>
            <a:r>
              <a:rPr lang="en-US" sz="2800" dirty="0">
                <a:latin typeface="Times New Roman"/>
                <a:cs typeface="Times New Roman"/>
              </a:rPr>
              <a:t>only that they </a:t>
            </a:r>
            <a:r>
              <a:rPr lang="en-US" sz="2800" spc="-10" dirty="0">
                <a:latin typeface="Times New Roman"/>
                <a:cs typeface="Times New Roman"/>
              </a:rPr>
              <a:t>might </a:t>
            </a:r>
            <a:r>
              <a:rPr lang="en-US" sz="2800" spc="-5" dirty="0">
                <a:latin typeface="Times New Roman"/>
                <a:cs typeface="Times New Roman"/>
              </a:rPr>
              <a:t>worship </a:t>
            </a:r>
            <a:r>
              <a:rPr lang="en-US" sz="2800" spc="-15" dirty="0">
                <a:latin typeface="Times New Roman"/>
                <a:cs typeface="Times New Roman"/>
              </a:rPr>
              <a:t>me.”</a:t>
            </a:r>
            <a:r>
              <a:rPr lang="en-US" sz="2800" spc="45" dirty="0">
                <a:latin typeface="Times New Roman"/>
                <a:cs typeface="Times New Roman"/>
              </a:rPr>
              <a:t> </a:t>
            </a:r>
            <a:r>
              <a:rPr lang="en-US" sz="2800" dirty="0">
                <a:latin typeface="Times New Roman"/>
                <a:cs typeface="Times New Roman"/>
              </a:rPr>
              <a:t>(51:56)</a:t>
            </a:r>
          </a:p>
          <a:p>
            <a:pPr marL="0" indent="0">
              <a:buNone/>
            </a:pPr>
            <a:r>
              <a:rPr lang="en-US" dirty="0"/>
              <a:t>  Allah </a:t>
            </a:r>
            <a:r>
              <a:rPr lang="en-US" dirty="0" err="1"/>
              <a:t>ta’ala</a:t>
            </a:r>
            <a:r>
              <a:rPr lang="en-US" dirty="0"/>
              <a:t> did this out of love, not out of need.</a:t>
            </a:r>
          </a:p>
          <a:p>
            <a:pPr marL="0" indent="0">
              <a:buNone/>
            </a:pPr>
            <a:r>
              <a:rPr lang="en-US" dirty="0"/>
              <a:t> </a:t>
            </a:r>
            <a:r>
              <a:rPr lang="en-US" sz="2400" i="1" dirty="0"/>
              <a:t>Hadith e </a:t>
            </a:r>
            <a:r>
              <a:rPr lang="en-US" sz="2400" i="1" dirty="0" err="1"/>
              <a:t>Qudsi</a:t>
            </a:r>
            <a:r>
              <a:rPr lang="en-US" sz="2400" i="1" dirty="0"/>
              <a:t>*: I was a hidden treasure, and I loved that I be discovered</a:t>
            </a:r>
          </a:p>
          <a:p>
            <a:pPr marL="0" indent="0">
              <a:buNone/>
            </a:pPr>
            <a:endParaRPr lang="en-US" sz="600" i="1">
              <a:latin typeface="Times New Roman"/>
              <a:cs typeface="Times New Roman"/>
            </a:endParaRPr>
          </a:p>
          <a:p>
            <a:pPr marL="0" indent="0">
              <a:buNone/>
            </a:pPr>
            <a:r>
              <a:rPr lang="en-US" sz="2400" i="1" dirty="0">
                <a:latin typeface="Times New Roman"/>
                <a:cs typeface="Times New Roman"/>
              </a:rPr>
              <a:t>*</a:t>
            </a:r>
            <a:r>
              <a:rPr lang="en-US" sz="1200" b="1" i="0" dirty="0">
                <a:solidFill>
                  <a:srgbClr val="333333"/>
                </a:solidFill>
                <a:effectLst/>
                <a:latin typeface="Verdana" panose="020B0604030504040204" pitchFamily="34" charset="0"/>
              </a:rPr>
              <a:t>Tradition says that it is the divine response to the Prophet </a:t>
            </a:r>
            <a:r>
              <a:rPr lang="en-US" sz="1200" b="1" i="0" dirty="0" err="1">
                <a:solidFill>
                  <a:srgbClr val="333333"/>
                </a:solidFill>
                <a:effectLst/>
                <a:latin typeface="Verdana" panose="020B0604030504040204" pitchFamily="34" charset="0"/>
              </a:rPr>
              <a:t>Dawpood’s</a:t>
            </a:r>
            <a:r>
              <a:rPr lang="en-US" sz="1200" b="1" i="0" dirty="0">
                <a:solidFill>
                  <a:srgbClr val="333333"/>
                </a:solidFill>
                <a:effectLst/>
                <a:latin typeface="Verdana" panose="020B0604030504040204" pitchFamily="34" charset="0"/>
              </a:rPr>
              <a:t> query, when he asked about the purpose of creation. These are not the words of the Prophet Muhammad (SAW), and no chain of transmission is known for this hadith, whether sound or weak, as </a:t>
            </a:r>
            <a:r>
              <a:rPr lang="en-US" sz="1200" b="1" dirty="0">
                <a:solidFill>
                  <a:srgbClr val="333333"/>
                </a:solidFill>
                <a:latin typeface="Verdana" panose="020B0604030504040204" pitchFamily="34" charset="0"/>
              </a:rPr>
              <a:t>Ibn Taymiyya and others state</a:t>
            </a:r>
            <a:r>
              <a:rPr lang="en-US" sz="1200" b="1" i="0" dirty="0">
                <a:solidFill>
                  <a:srgbClr val="333333"/>
                </a:solidFill>
                <a:effectLst/>
                <a:latin typeface="Verdana" panose="020B0604030504040204" pitchFamily="34" charset="0"/>
              </a:rPr>
              <a:t>. But the meaning is true.</a:t>
            </a:r>
            <a:endParaRPr lang="en-US" sz="1200" dirty="0">
              <a:latin typeface="Times New Roman"/>
              <a:cs typeface="Times New Roman"/>
            </a:endParaRPr>
          </a:p>
          <a:p>
            <a:pPr marL="0" indent="0">
              <a:buNone/>
            </a:pPr>
            <a:endParaRPr lang="en-US" i="1" dirty="0"/>
          </a:p>
          <a:p>
            <a:endParaRPr lang="en-US" dirty="0"/>
          </a:p>
        </p:txBody>
      </p:sp>
    </p:spTree>
    <p:extLst>
      <p:ext uri="{BB962C8B-B14F-4D97-AF65-F5344CB8AC3E}">
        <p14:creationId xmlns:p14="http://schemas.microsoft.com/office/powerpoint/2010/main" val="242366815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7E68-83BB-4BE5-A485-E8B19FCE07E3}"/>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FB908CC4-1919-4EFF-97F9-8D0B77B5AA9E}"/>
              </a:ext>
            </a:extLst>
          </p:cNvPr>
          <p:cNvSpPr>
            <a:spLocks noGrp="1"/>
          </p:cNvSpPr>
          <p:nvPr>
            <p:ph idx="1"/>
          </p:nvPr>
        </p:nvSpPr>
        <p:spPr/>
        <p:txBody>
          <a:bodyPr/>
          <a:lstStyle/>
          <a:p>
            <a:pPr marL="12066" marR="6350" indent="0">
              <a:lnSpc>
                <a:spcPct val="90200"/>
              </a:lnSpc>
              <a:spcBef>
                <a:spcPts val="1380"/>
              </a:spcBef>
              <a:buClr>
                <a:srgbClr val="99CA38"/>
              </a:buClr>
              <a:buNone/>
              <a:tabLst>
                <a:tab pos="469900" algn="l"/>
                <a:tab pos="470534" algn="l"/>
              </a:tabLst>
            </a:pPr>
            <a:r>
              <a:rPr lang="en-US" sz="2800" spc="-25" dirty="0">
                <a:latin typeface="Times New Roman"/>
                <a:cs typeface="Times New Roman"/>
              </a:rPr>
              <a:t>Secondly, </a:t>
            </a:r>
            <a:r>
              <a:rPr lang="en-US" sz="2800" dirty="0">
                <a:latin typeface="Times New Roman"/>
                <a:cs typeface="Times New Roman"/>
              </a:rPr>
              <a:t>this world serves as a test of </a:t>
            </a:r>
            <a:r>
              <a:rPr lang="en-US" sz="2800" spc="-5" dirty="0">
                <a:latin typeface="Times New Roman"/>
                <a:cs typeface="Times New Roman"/>
              </a:rPr>
              <a:t>our </a:t>
            </a:r>
            <a:r>
              <a:rPr lang="en-US" sz="2800" dirty="0">
                <a:latin typeface="Times New Roman"/>
                <a:cs typeface="Times New Roman"/>
              </a:rPr>
              <a:t>obedience </a:t>
            </a:r>
            <a:r>
              <a:rPr lang="en-US" sz="2800" spc="-5" dirty="0">
                <a:latin typeface="Times New Roman"/>
                <a:cs typeface="Times New Roman"/>
              </a:rPr>
              <a:t>towards </a:t>
            </a:r>
            <a:r>
              <a:rPr lang="en-US" sz="2800" dirty="0">
                <a:latin typeface="Times New Roman"/>
                <a:cs typeface="Times New Roman"/>
              </a:rPr>
              <a:t>our creator and so  that </a:t>
            </a:r>
            <a:r>
              <a:rPr lang="en-US" sz="2800" spc="-10" dirty="0">
                <a:latin typeface="Times New Roman"/>
                <a:cs typeface="Times New Roman"/>
              </a:rPr>
              <a:t>He </a:t>
            </a:r>
            <a:r>
              <a:rPr lang="en-US" sz="2800" spc="-15" dirty="0">
                <a:latin typeface="Times New Roman"/>
                <a:cs typeface="Times New Roman"/>
              </a:rPr>
              <a:t>may </a:t>
            </a:r>
            <a:r>
              <a:rPr lang="en-US" sz="2800" dirty="0">
                <a:latin typeface="Times New Roman"/>
                <a:cs typeface="Times New Roman"/>
              </a:rPr>
              <a:t>reward </a:t>
            </a:r>
            <a:r>
              <a:rPr lang="en-US" sz="2800" spc="-5" dirty="0">
                <a:latin typeface="Times New Roman"/>
                <a:cs typeface="Times New Roman"/>
              </a:rPr>
              <a:t>us </a:t>
            </a:r>
            <a:r>
              <a:rPr lang="en-US" sz="2800" dirty="0">
                <a:latin typeface="Times New Roman"/>
                <a:cs typeface="Times New Roman"/>
              </a:rPr>
              <a:t>in the next </a:t>
            </a:r>
            <a:r>
              <a:rPr lang="en-US" sz="2800" spc="-5" dirty="0">
                <a:latin typeface="Times New Roman"/>
                <a:cs typeface="Times New Roman"/>
              </a:rPr>
              <a:t>world </a:t>
            </a:r>
            <a:r>
              <a:rPr lang="en-US" sz="2800" spc="-20" dirty="0">
                <a:latin typeface="Times New Roman"/>
                <a:cs typeface="Times New Roman"/>
              </a:rPr>
              <a:t>accordingly. </a:t>
            </a:r>
            <a:r>
              <a:rPr lang="en-US" sz="2800" spc="-5" dirty="0">
                <a:latin typeface="Times New Roman"/>
                <a:cs typeface="Times New Roman"/>
              </a:rPr>
              <a:t>Allah </a:t>
            </a:r>
            <a:r>
              <a:rPr lang="en-US" sz="2800" dirty="0">
                <a:latin typeface="Times New Roman"/>
                <a:cs typeface="Times New Roman"/>
              </a:rPr>
              <a:t>states in the </a:t>
            </a:r>
            <a:r>
              <a:rPr lang="en-US" sz="2800" spc="-5" dirty="0">
                <a:latin typeface="Times New Roman"/>
                <a:cs typeface="Times New Roman"/>
              </a:rPr>
              <a:t>Holy  </a:t>
            </a:r>
            <a:r>
              <a:rPr lang="en-US" sz="2800" spc="5" dirty="0">
                <a:latin typeface="Times New Roman"/>
                <a:cs typeface="Times New Roman"/>
              </a:rPr>
              <a:t>Qur’an, </a:t>
            </a:r>
            <a:r>
              <a:rPr lang="en-US" sz="2800" spc="-40" dirty="0">
                <a:latin typeface="Times New Roman"/>
                <a:cs typeface="Times New Roman"/>
              </a:rPr>
              <a:t>“Verily </a:t>
            </a:r>
            <a:r>
              <a:rPr lang="en-US" sz="2800" spc="-5" dirty="0">
                <a:latin typeface="Times New Roman"/>
                <a:cs typeface="Times New Roman"/>
              </a:rPr>
              <a:t>we </a:t>
            </a:r>
            <a:r>
              <a:rPr lang="en-US" sz="2800" dirty="0">
                <a:latin typeface="Times New Roman"/>
                <a:cs typeface="Times New Roman"/>
              </a:rPr>
              <a:t>created </a:t>
            </a:r>
            <a:r>
              <a:rPr lang="en-US" sz="2800" spc="-20" dirty="0">
                <a:latin typeface="Times New Roman"/>
                <a:cs typeface="Times New Roman"/>
              </a:rPr>
              <a:t>man </a:t>
            </a:r>
            <a:r>
              <a:rPr lang="en-US" sz="2800" dirty="0">
                <a:latin typeface="Times New Roman"/>
                <a:cs typeface="Times New Roman"/>
              </a:rPr>
              <a:t>from a drop of </a:t>
            </a:r>
            <a:r>
              <a:rPr lang="en-US" sz="2800" spc="-10" dirty="0">
                <a:latin typeface="Times New Roman"/>
                <a:cs typeface="Times New Roman"/>
              </a:rPr>
              <a:t>mingled </a:t>
            </a:r>
            <a:r>
              <a:rPr lang="en-US" sz="2800" spc="-15" dirty="0">
                <a:latin typeface="Times New Roman"/>
                <a:cs typeface="Times New Roman"/>
              </a:rPr>
              <a:t>sperm, </a:t>
            </a:r>
            <a:r>
              <a:rPr lang="en-US" sz="2800" dirty="0">
                <a:latin typeface="Times New Roman"/>
                <a:cs typeface="Times New Roman"/>
              </a:rPr>
              <a:t>in order to try  </a:t>
            </a:r>
            <a:r>
              <a:rPr lang="en-US" sz="2800" spc="-15" dirty="0">
                <a:latin typeface="Times New Roman"/>
                <a:cs typeface="Times New Roman"/>
              </a:rPr>
              <a:t>him: </a:t>
            </a:r>
            <a:r>
              <a:rPr lang="en-US" sz="2800" dirty="0">
                <a:latin typeface="Times New Roman"/>
                <a:cs typeface="Times New Roman"/>
              </a:rPr>
              <a:t>so </a:t>
            </a:r>
            <a:r>
              <a:rPr lang="en-US" sz="2800" spc="-10" dirty="0">
                <a:latin typeface="Times New Roman"/>
                <a:cs typeface="Times New Roman"/>
              </a:rPr>
              <a:t>we </a:t>
            </a:r>
            <a:r>
              <a:rPr lang="en-US" sz="2800" dirty="0">
                <a:latin typeface="Times New Roman"/>
                <a:cs typeface="Times New Roman"/>
              </a:rPr>
              <a:t>gave him (the gifts), of hearing and sight. </a:t>
            </a:r>
            <a:r>
              <a:rPr lang="en-US" sz="2800" spc="-100" dirty="0">
                <a:latin typeface="Times New Roman"/>
                <a:cs typeface="Times New Roman"/>
              </a:rPr>
              <a:t>We </a:t>
            </a:r>
            <a:r>
              <a:rPr lang="en-US" sz="2800" spc="-5" dirty="0">
                <a:latin typeface="Times New Roman"/>
                <a:cs typeface="Times New Roman"/>
              </a:rPr>
              <a:t>showed </a:t>
            </a:r>
            <a:r>
              <a:rPr lang="en-US" sz="2800" dirty="0">
                <a:latin typeface="Times New Roman"/>
                <a:cs typeface="Times New Roman"/>
              </a:rPr>
              <a:t>him the </a:t>
            </a:r>
            <a:r>
              <a:rPr lang="en-US" sz="2800" spc="-25" dirty="0">
                <a:latin typeface="Times New Roman"/>
                <a:cs typeface="Times New Roman"/>
              </a:rPr>
              <a:t>way:  </a:t>
            </a:r>
            <a:r>
              <a:rPr lang="en-US" sz="2800" spc="-5" dirty="0">
                <a:latin typeface="Times New Roman"/>
                <a:cs typeface="Times New Roman"/>
              </a:rPr>
              <a:t>whether </a:t>
            </a:r>
            <a:r>
              <a:rPr lang="en-US" sz="2800" dirty="0">
                <a:latin typeface="Times New Roman"/>
                <a:cs typeface="Times New Roman"/>
              </a:rPr>
              <a:t>he be grateful or ungrateful (rests on his will).”</a:t>
            </a:r>
            <a:r>
              <a:rPr lang="en-US" sz="2800" spc="-170" dirty="0">
                <a:latin typeface="Times New Roman"/>
                <a:cs typeface="Times New Roman"/>
              </a:rPr>
              <a:t> </a:t>
            </a:r>
            <a:r>
              <a:rPr lang="en-US" sz="2800" spc="10" dirty="0">
                <a:latin typeface="Times New Roman"/>
                <a:cs typeface="Times New Roman"/>
              </a:rPr>
              <a:t>(76:2-3)</a:t>
            </a:r>
          </a:p>
          <a:p>
            <a:pPr marL="12066" marR="6350" indent="0">
              <a:lnSpc>
                <a:spcPct val="90200"/>
              </a:lnSpc>
              <a:spcBef>
                <a:spcPts val="1380"/>
              </a:spcBef>
              <a:buClr>
                <a:srgbClr val="99CA38"/>
              </a:buClr>
              <a:buNone/>
              <a:tabLst>
                <a:tab pos="469900" algn="l"/>
                <a:tab pos="470534" algn="l"/>
              </a:tabLst>
            </a:pPr>
            <a:endParaRPr lang="en-US" sz="2800" dirty="0">
              <a:latin typeface="Times New Roman"/>
              <a:cs typeface="Times New Roman"/>
            </a:endParaRPr>
          </a:p>
          <a:p>
            <a:pPr marL="12066" indent="0">
              <a:lnSpc>
                <a:spcPts val="2510"/>
              </a:lnSpc>
              <a:spcBef>
                <a:spcPts val="1120"/>
              </a:spcBef>
              <a:buClr>
                <a:srgbClr val="99CA38"/>
              </a:buClr>
              <a:buNone/>
              <a:tabLst>
                <a:tab pos="469900" algn="l"/>
                <a:tab pos="470534" algn="l"/>
              </a:tabLst>
            </a:pPr>
            <a:r>
              <a:rPr lang="en-US" sz="2800" spc="-30" dirty="0">
                <a:latin typeface="Times New Roman"/>
                <a:cs typeface="Times New Roman"/>
              </a:rPr>
              <a:t>Thirdly, </a:t>
            </a:r>
            <a:r>
              <a:rPr lang="en-US" sz="2800" dirty="0">
                <a:latin typeface="Times New Roman"/>
                <a:cs typeface="Times New Roman"/>
              </a:rPr>
              <a:t>the notion that this world is a test warrants that the subjects being</a:t>
            </a:r>
            <a:r>
              <a:rPr lang="en-US" sz="2800" spc="-130" dirty="0">
                <a:latin typeface="Times New Roman"/>
                <a:cs typeface="Times New Roman"/>
              </a:rPr>
              <a:t> </a:t>
            </a:r>
            <a:r>
              <a:rPr lang="en-US" sz="2800" dirty="0">
                <a:latin typeface="Times New Roman"/>
                <a:cs typeface="Times New Roman"/>
              </a:rPr>
              <a:t>tested possess free-will or else there </a:t>
            </a:r>
            <a:r>
              <a:rPr lang="en-US" sz="2800" spc="-5" dirty="0">
                <a:latin typeface="Times New Roman"/>
                <a:cs typeface="Times New Roman"/>
              </a:rPr>
              <a:t>would </a:t>
            </a:r>
            <a:r>
              <a:rPr lang="en-US" sz="2800" dirty="0">
                <a:latin typeface="Times New Roman"/>
                <a:cs typeface="Times New Roman"/>
              </a:rPr>
              <a:t>be no </a:t>
            </a:r>
            <a:r>
              <a:rPr lang="en-US" sz="2800" spc="-10" dirty="0">
                <a:latin typeface="Times New Roman"/>
                <a:cs typeface="Times New Roman"/>
              </a:rPr>
              <a:t>meaning </a:t>
            </a:r>
            <a:r>
              <a:rPr lang="en-US" sz="2800" dirty="0">
                <a:latin typeface="Times New Roman"/>
                <a:cs typeface="Times New Roman"/>
              </a:rPr>
              <a:t>to </a:t>
            </a:r>
            <a:r>
              <a:rPr lang="en-US" sz="2800" spc="-5" dirty="0">
                <a:latin typeface="Times New Roman"/>
                <a:cs typeface="Times New Roman"/>
              </a:rPr>
              <a:t>such </a:t>
            </a:r>
            <a:r>
              <a:rPr lang="en-US" sz="2800" dirty="0">
                <a:latin typeface="Times New Roman"/>
                <a:cs typeface="Times New Roman"/>
              </a:rPr>
              <a:t>a</a:t>
            </a:r>
            <a:r>
              <a:rPr lang="en-US" sz="2800" spc="-114" dirty="0">
                <a:latin typeface="Times New Roman"/>
                <a:cs typeface="Times New Roman"/>
              </a:rPr>
              <a:t> </a:t>
            </a:r>
            <a:r>
              <a:rPr lang="en-US" sz="2800" dirty="0">
                <a:latin typeface="Times New Roman"/>
                <a:cs typeface="Times New Roman"/>
              </a:rPr>
              <a:t>test.</a:t>
            </a:r>
          </a:p>
          <a:p>
            <a:endParaRPr lang="en-US" dirty="0"/>
          </a:p>
        </p:txBody>
      </p:sp>
    </p:spTree>
    <p:extLst>
      <p:ext uri="{BB962C8B-B14F-4D97-AF65-F5344CB8AC3E}">
        <p14:creationId xmlns:p14="http://schemas.microsoft.com/office/powerpoint/2010/main" val="8428939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EBC1-349D-431A-8839-5943CF112158}"/>
              </a:ext>
            </a:extLst>
          </p:cNvPr>
          <p:cNvSpPr>
            <a:spLocks noGrp="1"/>
          </p:cNvSpPr>
          <p:nvPr>
            <p:ph type="title"/>
          </p:nvPr>
        </p:nvSpPr>
        <p:spPr/>
        <p:txBody>
          <a:bodyPr/>
          <a:lstStyle/>
          <a:p>
            <a:r>
              <a:rPr lang="en-US" b="1" i="1" dirty="0"/>
              <a:t>How will Allah </a:t>
            </a:r>
            <a:r>
              <a:rPr lang="en-US" b="1" i="1" dirty="0" err="1"/>
              <a:t>ta’ala</a:t>
            </a:r>
            <a:r>
              <a:rPr lang="en-US" b="1" i="1" dirty="0"/>
              <a:t> be discovered?</a:t>
            </a:r>
            <a:endParaRPr lang="en-US" i="1" dirty="0"/>
          </a:p>
        </p:txBody>
      </p:sp>
      <p:sp>
        <p:nvSpPr>
          <p:cNvPr id="3" name="Content Placeholder 2">
            <a:extLst>
              <a:ext uri="{FF2B5EF4-FFF2-40B4-BE49-F238E27FC236}">
                <a16:creationId xmlns:a16="http://schemas.microsoft.com/office/drawing/2014/main" id="{36717AB5-71E5-4E59-8F3A-9FA4748F8073}"/>
              </a:ext>
            </a:extLst>
          </p:cNvPr>
          <p:cNvSpPr>
            <a:spLocks noGrp="1"/>
          </p:cNvSpPr>
          <p:nvPr>
            <p:ph idx="1"/>
          </p:nvPr>
        </p:nvSpPr>
        <p:spPr/>
        <p:txBody>
          <a:bodyPr/>
          <a:lstStyle/>
          <a:p>
            <a:r>
              <a:rPr lang="en-US" dirty="0"/>
              <a:t>That would be through the freewill of human beings </a:t>
            </a:r>
          </a:p>
          <a:p>
            <a:r>
              <a:rPr lang="en-US" dirty="0"/>
              <a:t>They have been given the freedom and ability to </a:t>
            </a:r>
            <a:r>
              <a:rPr lang="en-US" dirty="0" err="1"/>
              <a:t>i</a:t>
            </a:r>
            <a:r>
              <a:rPr lang="en-US" dirty="0"/>
              <a:t>) disbelieve and ii) disobey. No other creation has this ability.</a:t>
            </a:r>
          </a:p>
          <a:p>
            <a:r>
              <a:rPr lang="en-US" dirty="0"/>
              <a:t>When they believe and obey out of their free will, that is reciprocal love to Allah.</a:t>
            </a:r>
          </a:p>
        </p:txBody>
      </p:sp>
    </p:spTree>
    <p:extLst>
      <p:ext uri="{BB962C8B-B14F-4D97-AF65-F5344CB8AC3E}">
        <p14:creationId xmlns:p14="http://schemas.microsoft.com/office/powerpoint/2010/main" val="38316041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52E1-316D-464F-9954-460D5D6EB6FC}"/>
              </a:ext>
            </a:extLst>
          </p:cNvPr>
          <p:cNvSpPr>
            <a:spLocks noGrp="1"/>
          </p:cNvSpPr>
          <p:nvPr>
            <p:ph type="title"/>
          </p:nvPr>
        </p:nvSpPr>
        <p:spPr/>
        <p:txBody>
          <a:bodyPr/>
          <a:lstStyle/>
          <a:p>
            <a:r>
              <a:rPr lang="en-US" b="1" i="1" dirty="0"/>
              <a:t>On what basis should human beings exist forever?</a:t>
            </a:r>
            <a:endParaRPr lang="en-US" i="1" dirty="0"/>
          </a:p>
        </p:txBody>
      </p:sp>
      <p:sp>
        <p:nvSpPr>
          <p:cNvPr id="3" name="Content Placeholder 2">
            <a:extLst>
              <a:ext uri="{FF2B5EF4-FFF2-40B4-BE49-F238E27FC236}">
                <a16:creationId xmlns:a16="http://schemas.microsoft.com/office/drawing/2014/main" id="{F4EC3C1A-02C9-47CF-81B5-51ACAEEEF058}"/>
              </a:ext>
            </a:extLst>
          </p:cNvPr>
          <p:cNvSpPr>
            <a:spLocks noGrp="1"/>
          </p:cNvSpPr>
          <p:nvPr>
            <p:ph idx="1"/>
          </p:nvPr>
        </p:nvSpPr>
        <p:spPr/>
        <p:txBody>
          <a:bodyPr/>
          <a:lstStyle/>
          <a:p>
            <a:r>
              <a:rPr lang="en-US" dirty="0"/>
              <a:t>Eternity belongs to Allah </a:t>
            </a:r>
            <a:r>
              <a:rPr lang="en-US" dirty="0" err="1"/>
              <a:t>ta’ala</a:t>
            </a:r>
            <a:r>
              <a:rPr lang="en-US" dirty="0"/>
              <a:t> only. </a:t>
            </a:r>
          </a:p>
          <a:p>
            <a:r>
              <a:rPr lang="en-US" dirty="0"/>
              <a:t>His justice dictated that human beings have a distinctive character to make them live forever based on freewill.</a:t>
            </a:r>
          </a:p>
          <a:p>
            <a:endParaRPr lang="en-US" dirty="0"/>
          </a:p>
        </p:txBody>
      </p:sp>
    </p:spTree>
    <p:extLst>
      <p:ext uri="{BB962C8B-B14F-4D97-AF65-F5344CB8AC3E}">
        <p14:creationId xmlns:p14="http://schemas.microsoft.com/office/powerpoint/2010/main" val="346125031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4CF9-B3E3-44C9-A05F-339EBB3D7590}"/>
              </a:ext>
            </a:extLst>
          </p:cNvPr>
          <p:cNvSpPr>
            <a:spLocks noGrp="1"/>
          </p:cNvSpPr>
          <p:nvPr>
            <p:ph type="title"/>
          </p:nvPr>
        </p:nvSpPr>
        <p:spPr/>
        <p:txBody>
          <a:bodyPr/>
          <a:lstStyle/>
          <a:p>
            <a:r>
              <a:rPr lang="en-US" b="1" i="1" dirty="0"/>
              <a:t>Why a person should go to hell forever?</a:t>
            </a:r>
            <a:endParaRPr lang="en-US" i="1" dirty="0"/>
          </a:p>
        </p:txBody>
      </p:sp>
      <p:sp>
        <p:nvSpPr>
          <p:cNvPr id="3" name="Content Placeholder 2">
            <a:extLst>
              <a:ext uri="{FF2B5EF4-FFF2-40B4-BE49-F238E27FC236}">
                <a16:creationId xmlns:a16="http://schemas.microsoft.com/office/drawing/2014/main" id="{B0AC1A33-C4CA-4849-9936-549ECC561B0D}"/>
              </a:ext>
            </a:extLst>
          </p:cNvPr>
          <p:cNvSpPr>
            <a:spLocks noGrp="1"/>
          </p:cNvSpPr>
          <p:nvPr>
            <p:ph idx="1"/>
          </p:nvPr>
        </p:nvSpPr>
        <p:spPr/>
        <p:txBody>
          <a:bodyPr/>
          <a:lstStyle/>
          <a:p>
            <a:r>
              <a:rPr lang="en-US" dirty="0"/>
              <a:t>Nobody asks why a person should live in heaven forever? </a:t>
            </a:r>
          </a:p>
          <a:p>
            <a:r>
              <a:rPr lang="en-US" dirty="0"/>
              <a:t>If a person commits a sin for lets say 80 or 100 years why should they be sent to hell forever? That is unfair!</a:t>
            </a:r>
          </a:p>
          <a:p>
            <a:pPr marL="0" indent="0">
              <a:buNone/>
            </a:pPr>
            <a:r>
              <a:rPr lang="en-US" i="1" dirty="0"/>
              <a:t>Hadith: Actions are judged by intentions.</a:t>
            </a:r>
          </a:p>
          <a:p>
            <a:pPr marL="0" indent="0">
              <a:buNone/>
            </a:pPr>
            <a:r>
              <a:rPr lang="en-US" dirty="0"/>
              <a:t>E.G. </a:t>
            </a:r>
            <a:r>
              <a:rPr lang="en-US" sz="2000" dirty="0"/>
              <a:t>A UMT boy goes to an old baba ji and asks till when will you keep praying to Allah </a:t>
            </a:r>
            <a:r>
              <a:rPr lang="en-US" sz="2000" dirty="0" err="1"/>
              <a:t>ta’ala</a:t>
            </a:r>
            <a:r>
              <a:rPr lang="en-US" sz="2000" dirty="0"/>
              <a:t>? The baba ji would say for as long as I have life. His intention is forever.</a:t>
            </a:r>
          </a:p>
          <a:p>
            <a:pPr marL="0" indent="0">
              <a:buNone/>
            </a:pPr>
            <a:r>
              <a:rPr lang="en-US" dirty="0"/>
              <a:t>E.G. </a:t>
            </a:r>
            <a:r>
              <a:rPr lang="en-US" sz="2000" dirty="0"/>
              <a:t>There is a Marxist atheist baba ji and another kind of UMT boy goes to him and says baba ji till when will you keep denying Allah </a:t>
            </a:r>
            <a:r>
              <a:rPr lang="en-US" sz="2000" dirty="0" err="1"/>
              <a:t>ta’ala</a:t>
            </a:r>
            <a:r>
              <a:rPr lang="en-US" sz="2000" dirty="0"/>
              <a:t>? Please do one or two </a:t>
            </a:r>
            <a:r>
              <a:rPr lang="en-US" sz="2000" dirty="0" err="1"/>
              <a:t>sajda</a:t>
            </a:r>
            <a:r>
              <a:rPr lang="en-US" sz="2000" dirty="0"/>
              <a:t>. And the baba ji would say no, I can’t do it. I don’t believe in God. I will keep denying god no matter how long my life is. His </a:t>
            </a:r>
            <a:r>
              <a:rPr lang="en-US" sz="2000" dirty="0" err="1"/>
              <a:t>niyat</a:t>
            </a:r>
            <a:r>
              <a:rPr lang="en-US" sz="2000" dirty="0"/>
              <a:t> is also for forever. </a:t>
            </a:r>
          </a:p>
        </p:txBody>
      </p:sp>
    </p:spTree>
    <p:extLst>
      <p:ext uri="{BB962C8B-B14F-4D97-AF65-F5344CB8AC3E}">
        <p14:creationId xmlns:p14="http://schemas.microsoft.com/office/powerpoint/2010/main" val="69111895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FF36-41B2-4842-AEFC-4B887A63B6D7}"/>
              </a:ext>
            </a:extLst>
          </p:cNvPr>
          <p:cNvSpPr>
            <a:spLocks noGrp="1"/>
          </p:cNvSpPr>
          <p:nvPr>
            <p:ph type="title"/>
          </p:nvPr>
        </p:nvSpPr>
        <p:spPr/>
        <p:txBody>
          <a:bodyPr/>
          <a:lstStyle/>
          <a:p>
            <a:r>
              <a:rPr lang="en-US" b="1" i="1" dirty="0"/>
              <a:t>Good and evil</a:t>
            </a:r>
            <a:endParaRPr lang="en-US" i="1" dirty="0"/>
          </a:p>
        </p:txBody>
      </p:sp>
      <p:sp>
        <p:nvSpPr>
          <p:cNvPr id="3" name="Content Placeholder 2">
            <a:extLst>
              <a:ext uri="{FF2B5EF4-FFF2-40B4-BE49-F238E27FC236}">
                <a16:creationId xmlns:a16="http://schemas.microsoft.com/office/drawing/2014/main" id="{8147CF66-8255-41A5-B9FD-488540945F77}"/>
              </a:ext>
            </a:extLst>
          </p:cNvPr>
          <p:cNvSpPr>
            <a:spLocks noGrp="1"/>
          </p:cNvSpPr>
          <p:nvPr>
            <p:ph idx="1"/>
          </p:nvPr>
        </p:nvSpPr>
        <p:spPr>
          <a:xfrm>
            <a:off x="684212" y="1430215"/>
            <a:ext cx="9750425" cy="4572000"/>
          </a:xfrm>
        </p:spPr>
        <p:txBody>
          <a:bodyPr/>
          <a:lstStyle/>
          <a:p>
            <a:pPr marL="0" indent="0">
              <a:buNone/>
            </a:pPr>
            <a:r>
              <a:rPr lang="en-US" sz="2600" dirty="0"/>
              <a:t>Q: Did Allah </a:t>
            </a:r>
            <a:r>
              <a:rPr lang="en-US" sz="2600" dirty="0" err="1"/>
              <a:t>ta’ala</a:t>
            </a:r>
            <a:r>
              <a:rPr lang="en-US" sz="2600" dirty="0"/>
              <a:t> create evil? </a:t>
            </a:r>
          </a:p>
          <a:p>
            <a:pPr marL="0" indent="0">
              <a:buNone/>
            </a:pPr>
            <a:r>
              <a:rPr lang="en-US" sz="2600" dirty="0"/>
              <a:t>ANS: Yes He did, He created all the evil from day one because creating evil is different than doing evil. And by this He gave value to GOOD and kept freewill of humans intact.</a:t>
            </a:r>
          </a:p>
          <a:p>
            <a:pPr marL="0" indent="0">
              <a:buNone/>
            </a:pPr>
            <a:r>
              <a:rPr lang="en-US" sz="2200" dirty="0"/>
              <a:t>E.g.  When a class is setup, an opportunity is created for a student to get an A and an F. is that evil? If a student chooses F, is that the professor’s fault?</a:t>
            </a:r>
          </a:p>
          <a:p>
            <a:pPr marL="0" indent="0">
              <a:buNone/>
            </a:pPr>
            <a:r>
              <a:rPr lang="en-US" sz="2600" dirty="0"/>
              <a:t>Q: What about the death of your dear ones, earthquakes, </a:t>
            </a:r>
            <a:r>
              <a:rPr lang="en-US" sz="2600" dirty="0" err="1"/>
              <a:t>etc</a:t>
            </a:r>
            <a:r>
              <a:rPr lang="en-US" sz="2600" dirty="0"/>
              <a:t>?</a:t>
            </a:r>
          </a:p>
          <a:p>
            <a:pPr marL="0" indent="0">
              <a:buNone/>
            </a:pPr>
            <a:r>
              <a:rPr lang="en-US" sz="2600" dirty="0"/>
              <a:t>ANS: On the surface they look evil on Allah’s part but in His greater scheme all these events lead to some greater good. Also “</a:t>
            </a:r>
            <a:r>
              <a:rPr lang="en-US" sz="2600" dirty="0" err="1"/>
              <a:t>fasaad</a:t>
            </a:r>
            <a:r>
              <a:rPr lang="en-US" sz="2600" dirty="0"/>
              <a:t>” is caused by the earnings of humans (Quranic </a:t>
            </a:r>
            <a:r>
              <a:rPr lang="en-US" sz="2600" dirty="0" err="1"/>
              <a:t>ayat</a:t>
            </a:r>
            <a:r>
              <a:rPr lang="en-US" sz="2600" dirty="0"/>
              <a:t>)</a:t>
            </a:r>
          </a:p>
          <a:p>
            <a:pPr marL="0" indent="0">
              <a:buNone/>
            </a:pPr>
            <a:r>
              <a:rPr lang="en-US" sz="2200" dirty="0"/>
              <a:t>E.g. Shaukat Khanum hospital.</a:t>
            </a:r>
          </a:p>
          <a:p>
            <a:endParaRPr lang="en-US" dirty="0"/>
          </a:p>
        </p:txBody>
      </p:sp>
    </p:spTree>
    <p:extLst>
      <p:ext uri="{BB962C8B-B14F-4D97-AF65-F5344CB8AC3E}">
        <p14:creationId xmlns:p14="http://schemas.microsoft.com/office/powerpoint/2010/main" val="387113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194-73DC-4679-AE03-EB46611610DC}"/>
              </a:ext>
            </a:extLst>
          </p:cNvPr>
          <p:cNvSpPr>
            <a:spLocks noGrp="1"/>
          </p:cNvSpPr>
          <p:nvPr>
            <p:ph type="title"/>
          </p:nvPr>
        </p:nvSpPr>
        <p:spPr/>
        <p:txBody>
          <a:bodyPr/>
          <a:lstStyle/>
          <a:p>
            <a:pPr marL="104139">
              <a:lnSpc>
                <a:spcPct val="100000"/>
              </a:lnSpc>
              <a:spcBef>
                <a:spcPts val="1145"/>
              </a:spcBef>
            </a:pPr>
            <a:r>
              <a:rPr lang="en-US" dirty="0"/>
              <a:t>(continued…)</a:t>
            </a:r>
            <a:endParaRPr lang="en-US" sz="3600" b="1" dirty="0"/>
          </a:p>
        </p:txBody>
      </p:sp>
      <p:sp>
        <p:nvSpPr>
          <p:cNvPr id="3" name="Content Placeholder 2">
            <a:extLst>
              <a:ext uri="{FF2B5EF4-FFF2-40B4-BE49-F238E27FC236}">
                <a16:creationId xmlns:a16="http://schemas.microsoft.com/office/drawing/2014/main" id="{62BF3941-6F70-4ECB-84E8-60628CB98BEF}"/>
              </a:ext>
            </a:extLst>
          </p:cNvPr>
          <p:cNvSpPr>
            <a:spLocks noGrp="1"/>
          </p:cNvSpPr>
          <p:nvPr>
            <p:ph idx="1"/>
          </p:nvPr>
        </p:nvSpPr>
        <p:spPr/>
        <p:txBody>
          <a:bodyPr/>
          <a:lstStyle/>
          <a:p>
            <a:pPr marL="12701" indent="0">
              <a:lnSpc>
                <a:spcPct val="100000"/>
              </a:lnSpc>
              <a:spcBef>
                <a:spcPts val="1120"/>
              </a:spcBef>
              <a:buClr>
                <a:srgbClr val="99CA38"/>
              </a:buClr>
              <a:buSzPct val="95454"/>
              <a:buNone/>
              <a:tabLst>
                <a:tab pos="142240" algn="l"/>
              </a:tabLst>
            </a:pPr>
            <a:r>
              <a:rPr lang="en-US" sz="2400" spc="-135" dirty="0">
                <a:uFill>
                  <a:solidFill>
                    <a:srgbClr val="000000"/>
                  </a:solidFill>
                </a:uFill>
              </a:rPr>
              <a:t>Q: Why </a:t>
            </a:r>
            <a:r>
              <a:rPr lang="en-US" sz="2400" spc="-70" dirty="0">
                <a:uFill>
                  <a:solidFill>
                    <a:srgbClr val="000000"/>
                  </a:solidFill>
                </a:uFill>
              </a:rPr>
              <a:t>did </a:t>
            </a:r>
            <a:r>
              <a:rPr lang="en-US" sz="2400" spc="-35" dirty="0">
                <a:uFill>
                  <a:solidFill>
                    <a:srgbClr val="000000"/>
                  </a:solidFill>
                </a:uFill>
              </a:rPr>
              <a:t>Allah </a:t>
            </a:r>
            <a:r>
              <a:rPr lang="en-US" sz="2400" spc="-70" dirty="0">
                <a:uFill>
                  <a:solidFill>
                    <a:srgbClr val="000000"/>
                  </a:solidFill>
                </a:uFill>
              </a:rPr>
              <a:t>give </a:t>
            </a:r>
            <a:r>
              <a:rPr lang="en-US" sz="2400" spc="-175" dirty="0">
                <a:uFill>
                  <a:solidFill>
                    <a:srgbClr val="000000"/>
                  </a:solidFill>
                </a:uFill>
              </a:rPr>
              <a:t>freedom </a:t>
            </a:r>
            <a:r>
              <a:rPr lang="en-US" sz="2400" spc="-190" dirty="0">
                <a:uFill>
                  <a:solidFill>
                    <a:srgbClr val="000000"/>
                  </a:solidFill>
                </a:uFill>
              </a:rPr>
              <a:t>to </a:t>
            </a:r>
            <a:r>
              <a:rPr lang="en-US" sz="2400" spc="-180" dirty="0">
                <a:uFill>
                  <a:solidFill>
                    <a:srgbClr val="000000"/>
                  </a:solidFill>
                </a:uFill>
              </a:rPr>
              <a:t>hurt</a:t>
            </a:r>
            <a:r>
              <a:rPr lang="en-US" sz="2400" spc="85" dirty="0">
                <a:uFill>
                  <a:solidFill>
                    <a:srgbClr val="000000"/>
                  </a:solidFill>
                </a:uFill>
              </a:rPr>
              <a:t> </a:t>
            </a:r>
            <a:r>
              <a:rPr lang="en-US" sz="2400" spc="-114" dirty="0">
                <a:uFill>
                  <a:solidFill>
                    <a:srgbClr val="000000"/>
                  </a:solidFill>
                </a:uFill>
              </a:rPr>
              <a:t>others? </a:t>
            </a:r>
          </a:p>
          <a:p>
            <a:pPr marL="12701" indent="0">
              <a:lnSpc>
                <a:spcPct val="100000"/>
              </a:lnSpc>
              <a:spcBef>
                <a:spcPts val="1120"/>
              </a:spcBef>
              <a:buClr>
                <a:srgbClr val="99CA38"/>
              </a:buClr>
              <a:buSzPct val="95454"/>
              <a:buNone/>
              <a:tabLst>
                <a:tab pos="142240" algn="l"/>
              </a:tabLst>
            </a:pPr>
            <a:r>
              <a:rPr lang="en-US" sz="2400" spc="-260" dirty="0"/>
              <a:t>ANS:  This  </a:t>
            </a:r>
            <a:r>
              <a:rPr lang="en-US" sz="2400" spc="-10" dirty="0"/>
              <a:t>life </a:t>
            </a:r>
            <a:r>
              <a:rPr lang="en-US" sz="2400" spc="-190" dirty="0"/>
              <a:t>is  </a:t>
            </a:r>
            <a:r>
              <a:rPr lang="en-US" sz="2400" spc="-10" dirty="0"/>
              <a:t>a </a:t>
            </a:r>
            <a:r>
              <a:rPr lang="en-US" sz="2400" spc="-229" dirty="0"/>
              <a:t>means  </a:t>
            </a:r>
            <a:r>
              <a:rPr lang="en-US" sz="2400" spc="-5" dirty="0"/>
              <a:t>of </a:t>
            </a:r>
            <a:r>
              <a:rPr lang="en-US" sz="2400" spc="-105" dirty="0"/>
              <a:t>interaction </a:t>
            </a:r>
            <a:r>
              <a:rPr lang="en-US" sz="2400" spc="-95" dirty="0"/>
              <a:t>and </a:t>
            </a:r>
            <a:r>
              <a:rPr lang="en-US" sz="2400" spc="-10" dirty="0"/>
              <a:t>a </a:t>
            </a:r>
            <a:r>
              <a:rPr lang="en-US" sz="2400" spc="-65" dirty="0"/>
              <a:t>display </a:t>
            </a:r>
            <a:r>
              <a:rPr lang="en-US" sz="2400" spc="-5" dirty="0"/>
              <a:t>of</a:t>
            </a:r>
            <a:r>
              <a:rPr lang="en-US" sz="2400" spc="35" dirty="0"/>
              <a:t> </a:t>
            </a:r>
            <a:r>
              <a:rPr lang="en-US" sz="2400" spc="-45" dirty="0"/>
              <a:t>freewill. </a:t>
            </a:r>
            <a:r>
              <a:rPr lang="en-US" sz="2400" spc="-140" dirty="0"/>
              <a:t>Divine</a:t>
            </a:r>
            <a:r>
              <a:rPr lang="en-US" sz="2400" spc="20" dirty="0"/>
              <a:t> </a:t>
            </a:r>
            <a:r>
              <a:rPr lang="en-US" sz="2400" spc="-135" dirty="0"/>
              <a:t>Hand</a:t>
            </a:r>
            <a:r>
              <a:rPr lang="en-US" sz="2400" spc="-10" dirty="0"/>
              <a:t> </a:t>
            </a:r>
            <a:r>
              <a:rPr lang="en-US" sz="2400" spc="-114" dirty="0"/>
              <a:t>would</a:t>
            </a:r>
            <a:r>
              <a:rPr lang="en-US" sz="2400" dirty="0"/>
              <a:t> </a:t>
            </a:r>
            <a:r>
              <a:rPr lang="en-US" sz="2400" spc="-135" dirty="0"/>
              <a:t>not</a:t>
            </a:r>
            <a:r>
              <a:rPr lang="en-US" sz="2400" dirty="0"/>
              <a:t> </a:t>
            </a:r>
            <a:r>
              <a:rPr lang="en-US" sz="2400" spc="-114" dirty="0"/>
              <a:t>intervene</a:t>
            </a:r>
            <a:r>
              <a:rPr lang="en-US" sz="2400" dirty="0"/>
              <a:t> </a:t>
            </a:r>
            <a:r>
              <a:rPr lang="en-US" sz="2400" spc="-85" dirty="0"/>
              <a:t>– that</a:t>
            </a:r>
            <a:r>
              <a:rPr lang="en-US" sz="2400" spc="-10" dirty="0"/>
              <a:t> </a:t>
            </a:r>
            <a:r>
              <a:rPr lang="en-US" sz="2400" spc="-114" dirty="0"/>
              <a:t>would</a:t>
            </a:r>
            <a:r>
              <a:rPr lang="en-US" sz="2400" dirty="0"/>
              <a:t> </a:t>
            </a:r>
            <a:r>
              <a:rPr lang="en-US" sz="2400" spc="-70" dirty="0"/>
              <a:t>be</a:t>
            </a:r>
            <a:r>
              <a:rPr lang="en-US" sz="2400" spc="-10" dirty="0"/>
              <a:t> a</a:t>
            </a:r>
            <a:r>
              <a:rPr lang="en-US" sz="2400" spc="5" dirty="0"/>
              <a:t> </a:t>
            </a:r>
            <a:r>
              <a:rPr lang="en-US" sz="2400" spc="-114" dirty="0"/>
              <a:t>miracle</a:t>
            </a:r>
          </a:p>
          <a:p>
            <a:pPr marL="12701" indent="0">
              <a:lnSpc>
                <a:spcPct val="100000"/>
              </a:lnSpc>
              <a:spcBef>
                <a:spcPts val="1120"/>
              </a:spcBef>
              <a:buClr>
                <a:srgbClr val="99CA38"/>
              </a:buClr>
              <a:buSzPct val="95454"/>
              <a:buNone/>
              <a:tabLst>
                <a:tab pos="142240" algn="l"/>
              </a:tabLst>
            </a:pPr>
            <a:r>
              <a:rPr lang="en-US" sz="2200" spc="-114" dirty="0"/>
              <a:t>E.g. Some male raping a female</a:t>
            </a:r>
            <a:endParaRPr lang="en-US" sz="2200" dirty="0"/>
          </a:p>
          <a:p>
            <a:pPr marL="0" indent="0">
              <a:buNone/>
            </a:pPr>
            <a:endParaRPr lang="en-US" sz="2400" dirty="0"/>
          </a:p>
          <a:p>
            <a:endParaRPr lang="en-US" dirty="0"/>
          </a:p>
        </p:txBody>
      </p:sp>
    </p:spTree>
    <p:extLst>
      <p:ext uri="{BB962C8B-B14F-4D97-AF65-F5344CB8AC3E}">
        <p14:creationId xmlns:p14="http://schemas.microsoft.com/office/powerpoint/2010/main" val="344046877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0A07-B472-4961-B705-C1F4BEEB0A11}"/>
              </a:ext>
            </a:extLst>
          </p:cNvPr>
          <p:cNvSpPr>
            <a:spLocks noGrp="1"/>
          </p:cNvSpPr>
          <p:nvPr>
            <p:ph type="title"/>
          </p:nvPr>
        </p:nvSpPr>
        <p:spPr/>
        <p:txBody>
          <a:bodyPr/>
          <a:lstStyle/>
          <a:p>
            <a:r>
              <a:rPr lang="en-US" dirty="0"/>
              <a:t>(continued…)</a:t>
            </a:r>
            <a:endParaRPr lang="en-US" sz="6000" dirty="0"/>
          </a:p>
        </p:txBody>
      </p:sp>
      <p:sp>
        <p:nvSpPr>
          <p:cNvPr id="3" name="Content Placeholder 2">
            <a:extLst>
              <a:ext uri="{FF2B5EF4-FFF2-40B4-BE49-F238E27FC236}">
                <a16:creationId xmlns:a16="http://schemas.microsoft.com/office/drawing/2014/main" id="{F53D3B3D-4B92-4C5F-AD51-524083BC9F6C}"/>
              </a:ext>
            </a:extLst>
          </p:cNvPr>
          <p:cNvSpPr>
            <a:spLocks noGrp="1"/>
          </p:cNvSpPr>
          <p:nvPr>
            <p:ph idx="1"/>
          </p:nvPr>
        </p:nvSpPr>
        <p:spPr/>
        <p:txBody>
          <a:bodyPr/>
          <a:lstStyle/>
          <a:p>
            <a:pPr marL="0" indent="0">
              <a:buNone/>
            </a:pPr>
            <a:r>
              <a:rPr lang="en-US" sz="2600" dirty="0"/>
              <a:t>Q: Why do we find injustice around us on this earth?</a:t>
            </a:r>
          </a:p>
          <a:p>
            <a:pPr marL="0" indent="0">
              <a:buNone/>
            </a:pPr>
            <a:r>
              <a:rPr lang="en-US" sz="2600" spc="-5" dirty="0">
                <a:solidFill>
                  <a:srgbClr val="212121"/>
                </a:solidFill>
              </a:rPr>
              <a:t>ANS: There </a:t>
            </a:r>
            <a:r>
              <a:rPr lang="en-US" sz="2600" dirty="0">
                <a:solidFill>
                  <a:srgbClr val="212121"/>
                </a:solidFill>
              </a:rPr>
              <a:t>is </a:t>
            </a:r>
            <a:r>
              <a:rPr lang="en-US" sz="2600" spc="-5" dirty="0">
                <a:solidFill>
                  <a:srgbClr val="212121"/>
                </a:solidFill>
              </a:rPr>
              <a:t>injustice on this earth. No matter how </a:t>
            </a:r>
            <a:r>
              <a:rPr lang="en-US" sz="2600" dirty="0">
                <a:solidFill>
                  <a:srgbClr val="212121"/>
                </a:solidFill>
              </a:rPr>
              <a:t>long life </a:t>
            </a:r>
            <a:r>
              <a:rPr lang="en-US" sz="2600" spc="-5" dirty="0">
                <a:solidFill>
                  <a:srgbClr val="212121"/>
                </a:solidFill>
              </a:rPr>
              <a:t>on earth is, </a:t>
            </a:r>
            <a:r>
              <a:rPr lang="en-US" sz="2600" dirty="0">
                <a:solidFill>
                  <a:srgbClr val="212121"/>
                </a:solidFill>
              </a:rPr>
              <a:t>it is </a:t>
            </a:r>
            <a:r>
              <a:rPr lang="en-US" sz="2600" spc="-5" dirty="0">
                <a:solidFill>
                  <a:srgbClr val="212121"/>
                </a:solidFill>
              </a:rPr>
              <a:t>equal </a:t>
            </a:r>
            <a:r>
              <a:rPr lang="en-US" sz="2600" dirty="0">
                <a:solidFill>
                  <a:srgbClr val="212121"/>
                </a:solidFill>
              </a:rPr>
              <a:t>to zero </a:t>
            </a:r>
            <a:r>
              <a:rPr lang="en-US" sz="2600" spc="-5" dirty="0">
                <a:solidFill>
                  <a:srgbClr val="212121"/>
                </a:solidFill>
              </a:rPr>
              <a:t>when  divided</a:t>
            </a:r>
            <a:r>
              <a:rPr lang="en-US" sz="2600" spc="-145" dirty="0">
                <a:solidFill>
                  <a:srgbClr val="212121"/>
                </a:solidFill>
              </a:rPr>
              <a:t> </a:t>
            </a:r>
            <a:r>
              <a:rPr lang="en-US" sz="2600" spc="-5" dirty="0">
                <a:solidFill>
                  <a:srgbClr val="212121"/>
                </a:solidFill>
              </a:rPr>
              <a:t>by</a:t>
            </a:r>
            <a:r>
              <a:rPr lang="en-US" sz="2600" spc="-10" dirty="0">
                <a:solidFill>
                  <a:srgbClr val="212121"/>
                </a:solidFill>
              </a:rPr>
              <a:t> </a:t>
            </a:r>
            <a:r>
              <a:rPr lang="en-US" sz="2600" spc="-30" dirty="0">
                <a:solidFill>
                  <a:srgbClr val="212121"/>
                </a:solidFill>
              </a:rPr>
              <a:t>infinity.</a:t>
            </a:r>
            <a:r>
              <a:rPr lang="en-US" sz="2600" spc="-235" dirty="0">
                <a:solidFill>
                  <a:srgbClr val="212121"/>
                </a:solidFill>
              </a:rPr>
              <a:t> </a:t>
            </a:r>
            <a:r>
              <a:rPr lang="en-US" sz="2600" spc="-5" dirty="0">
                <a:solidFill>
                  <a:srgbClr val="212121"/>
                </a:solidFill>
              </a:rPr>
              <a:t>This</a:t>
            </a:r>
            <a:r>
              <a:rPr lang="en-US" sz="2600" spc="-185" dirty="0">
                <a:solidFill>
                  <a:srgbClr val="212121"/>
                </a:solidFill>
              </a:rPr>
              <a:t> </a:t>
            </a:r>
            <a:r>
              <a:rPr lang="en-US" sz="2600" spc="-5" dirty="0">
                <a:solidFill>
                  <a:srgbClr val="212121"/>
                </a:solidFill>
              </a:rPr>
              <a:t>means</a:t>
            </a:r>
            <a:r>
              <a:rPr lang="en-US" sz="2600" spc="-175" dirty="0">
                <a:solidFill>
                  <a:srgbClr val="212121"/>
                </a:solidFill>
              </a:rPr>
              <a:t> </a:t>
            </a:r>
            <a:r>
              <a:rPr lang="en-US" sz="2600" spc="-5" dirty="0">
                <a:solidFill>
                  <a:srgbClr val="212121"/>
                </a:solidFill>
              </a:rPr>
              <a:t>all</a:t>
            </a:r>
            <a:r>
              <a:rPr lang="en-US" sz="2600" spc="-204" dirty="0">
                <a:solidFill>
                  <a:srgbClr val="212121"/>
                </a:solidFill>
              </a:rPr>
              <a:t> </a:t>
            </a:r>
            <a:r>
              <a:rPr lang="en-US" sz="2600" spc="-5" dirty="0">
                <a:solidFill>
                  <a:srgbClr val="212121"/>
                </a:solidFill>
              </a:rPr>
              <a:t>injustice</a:t>
            </a:r>
            <a:r>
              <a:rPr lang="en-US" sz="2600" spc="-195" dirty="0">
                <a:solidFill>
                  <a:srgbClr val="212121"/>
                </a:solidFill>
              </a:rPr>
              <a:t> </a:t>
            </a:r>
            <a:r>
              <a:rPr lang="en-US" sz="2600" spc="-5" dirty="0">
                <a:solidFill>
                  <a:srgbClr val="212121"/>
                </a:solidFill>
              </a:rPr>
              <a:t>on</a:t>
            </a:r>
            <a:r>
              <a:rPr lang="en-US" sz="2600" spc="-190" dirty="0">
                <a:solidFill>
                  <a:srgbClr val="212121"/>
                </a:solidFill>
              </a:rPr>
              <a:t> </a:t>
            </a:r>
            <a:r>
              <a:rPr lang="en-US" sz="2600" spc="-5" dirty="0">
                <a:solidFill>
                  <a:srgbClr val="212121"/>
                </a:solidFill>
              </a:rPr>
              <a:t>earth</a:t>
            </a:r>
            <a:r>
              <a:rPr lang="en-US" sz="2600" spc="-180" dirty="0">
                <a:solidFill>
                  <a:srgbClr val="212121"/>
                </a:solidFill>
              </a:rPr>
              <a:t> </a:t>
            </a:r>
            <a:r>
              <a:rPr lang="en-US" sz="2600" dirty="0">
                <a:solidFill>
                  <a:srgbClr val="212121"/>
                </a:solidFill>
              </a:rPr>
              <a:t>is</a:t>
            </a:r>
            <a:r>
              <a:rPr lang="en-US" sz="2600" spc="-210" dirty="0">
                <a:solidFill>
                  <a:srgbClr val="212121"/>
                </a:solidFill>
              </a:rPr>
              <a:t> </a:t>
            </a:r>
            <a:r>
              <a:rPr lang="en-US" sz="2600" dirty="0">
                <a:solidFill>
                  <a:srgbClr val="212121"/>
                </a:solidFill>
              </a:rPr>
              <a:t>zero.</a:t>
            </a:r>
            <a:r>
              <a:rPr lang="en-US" sz="2600" spc="-210" dirty="0">
                <a:solidFill>
                  <a:srgbClr val="212121"/>
                </a:solidFill>
              </a:rPr>
              <a:t> </a:t>
            </a:r>
            <a:r>
              <a:rPr lang="en-US" sz="2600" dirty="0">
                <a:solidFill>
                  <a:srgbClr val="212121"/>
                </a:solidFill>
              </a:rPr>
              <a:t>But</a:t>
            </a:r>
            <a:r>
              <a:rPr lang="en-US" sz="2600" spc="-295" dirty="0">
                <a:solidFill>
                  <a:srgbClr val="212121"/>
                </a:solidFill>
              </a:rPr>
              <a:t> </a:t>
            </a:r>
            <a:r>
              <a:rPr lang="en-US" sz="2600" dirty="0">
                <a:solidFill>
                  <a:srgbClr val="212121"/>
                </a:solidFill>
              </a:rPr>
              <a:t>Allah</a:t>
            </a:r>
            <a:r>
              <a:rPr lang="en-US" sz="2600" spc="-204" dirty="0">
                <a:solidFill>
                  <a:srgbClr val="212121"/>
                </a:solidFill>
              </a:rPr>
              <a:t> </a:t>
            </a:r>
            <a:r>
              <a:rPr lang="en-US" sz="2600" spc="-5" dirty="0" err="1">
                <a:solidFill>
                  <a:srgbClr val="212121"/>
                </a:solidFill>
              </a:rPr>
              <a:t>ta’ala</a:t>
            </a:r>
            <a:r>
              <a:rPr lang="en-US" sz="2600" spc="-185" dirty="0">
                <a:solidFill>
                  <a:srgbClr val="212121"/>
                </a:solidFill>
              </a:rPr>
              <a:t> </a:t>
            </a:r>
            <a:r>
              <a:rPr lang="en-US" sz="2600" spc="-10" dirty="0">
                <a:solidFill>
                  <a:srgbClr val="212121"/>
                </a:solidFill>
              </a:rPr>
              <a:t>doesn’t</a:t>
            </a:r>
            <a:r>
              <a:rPr lang="en-US" sz="2600" spc="-170" dirty="0">
                <a:solidFill>
                  <a:srgbClr val="212121"/>
                </a:solidFill>
              </a:rPr>
              <a:t> </a:t>
            </a:r>
            <a:r>
              <a:rPr lang="en-US" sz="2600" spc="-5" dirty="0">
                <a:solidFill>
                  <a:srgbClr val="212121"/>
                </a:solidFill>
              </a:rPr>
              <a:t>even</a:t>
            </a:r>
            <a:r>
              <a:rPr lang="en-US" sz="2600" spc="-165" dirty="0">
                <a:solidFill>
                  <a:srgbClr val="212121"/>
                </a:solidFill>
              </a:rPr>
              <a:t> </a:t>
            </a:r>
            <a:r>
              <a:rPr lang="en-US" sz="2600" spc="-5" dirty="0">
                <a:solidFill>
                  <a:srgbClr val="212121"/>
                </a:solidFill>
              </a:rPr>
              <a:t>allow  this</a:t>
            </a:r>
            <a:r>
              <a:rPr lang="en-US" sz="2600" spc="-204" dirty="0">
                <a:solidFill>
                  <a:srgbClr val="212121"/>
                </a:solidFill>
              </a:rPr>
              <a:t> </a:t>
            </a:r>
            <a:r>
              <a:rPr lang="en-US" sz="2600" spc="-5" dirty="0">
                <a:solidFill>
                  <a:srgbClr val="212121"/>
                </a:solidFill>
              </a:rPr>
              <a:t>and</a:t>
            </a:r>
            <a:r>
              <a:rPr lang="en-US" sz="2600" spc="-185" dirty="0">
                <a:solidFill>
                  <a:srgbClr val="212121"/>
                </a:solidFill>
              </a:rPr>
              <a:t> </a:t>
            </a:r>
            <a:r>
              <a:rPr lang="en-US" sz="2600" dirty="0">
                <a:solidFill>
                  <a:srgbClr val="212121"/>
                </a:solidFill>
              </a:rPr>
              <a:t>to</a:t>
            </a:r>
            <a:r>
              <a:rPr lang="en-US" sz="2600" spc="-210" dirty="0">
                <a:solidFill>
                  <a:srgbClr val="212121"/>
                </a:solidFill>
              </a:rPr>
              <a:t> </a:t>
            </a:r>
            <a:r>
              <a:rPr lang="en-US" sz="2600" spc="-10" dirty="0">
                <a:solidFill>
                  <a:srgbClr val="212121"/>
                </a:solidFill>
              </a:rPr>
              <a:t>stop</a:t>
            </a:r>
            <a:r>
              <a:rPr lang="en-US" sz="2600" spc="-180" dirty="0">
                <a:solidFill>
                  <a:srgbClr val="212121"/>
                </a:solidFill>
              </a:rPr>
              <a:t> </a:t>
            </a:r>
            <a:r>
              <a:rPr lang="en-US" sz="2600" dirty="0">
                <a:solidFill>
                  <a:srgbClr val="212121"/>
                </a:solidFill>
              </a:rPr>
              <a:t>it</a:t>
            </a:r>
            <a:r>
              <a:rPr lang="en-US" sz="2600" spc="-215" dirty="0">
                <a:solidFill>
                  <a:srgbClr val="212121"/>
                </a:solidFill>
              </a:rPr>
              <a:t> </a:t>
            </a:r>
            <a:r>
              <a:rPr lang="en-US" sz="2600" spc="-5" dirty="0">
                <a:solidFill>
                  <a:srgbClr val="212121"/>
                </a:solidFill>
              </a:rPr>
              <a:t>He</a:t>
            </a:r>
            <a:r>
              <a:rPr lang="en-US" sz="2600" dirty="0">
                <a:solidFill>
                  <a:srgbClr val="212121"/>
                </a:solidFill>
              </a:rPr>
              <a:t> </a:t>
            </a:r>
            <a:r>
              <a:rPr lang="en-US" sz="2600" spc="-10" dirty="0">
                <a:solidFill>
                  <a:srgbClr val="212121"/>
                </a:solidFill>
              </a:rPr>
              <a:t>sends</a:t>
            </a:r>
            <a:r>
              <a:rPr lang="en-US" sz="2600" spc="-110" dirty="0">
                <a:solidFill>
                  <a:srgbClr val="212121"/>
                </a:solidFill>
              </a:rPr>
              <a:t> </a:t>
            </a:r>
            <a:r>
              <a:rPr lang="en-US" sz="2600" spc="-5" dirty="0">
                <a:solidFill>
                  <a:srgbClr val="212121"/>
                </a:solidFill>
              </a:rPr>
              <a:t>down</a:t>
            </a:r>
            <a:r>
              <a:rPr lang="en-US" sz="2600" spc="-120" dirty="0">
                <a:solidFill>
                  <a:srgbClr val="212121"/>
                </a:solidFill>
              </a:rPr>
              <a:t> </a:t>
            </a:r>
            <a:r>
              <a:rPr lang="en-US" sz="2600" spc="-5" dirty="0" err="1">
                <a:solidFill>
                  <a:srgbClr val="212121"/>
                </a:solidFill>
              </a:rPr>
              <a:t>deen</a:t>
            </a:r>
            <a:r>
              <a:rPr lang="en-US" sz="2600" spc="-5" dirty="0">
                <a:solidFill>
                  <a:srgbClr val="212121"/>
                </a:solidFill>
              </a:rPr>
              <a:t>,</a:t>
            </a:r>
            <a:r>
              <a:rPr lang="en-US" sz="2600" spc="-100" dirty="0">
                <a:solidFill>
                  <a:srgbClr val="212121"/>
                </a:solidFill>
              </a:rPr>
              <a:t> </a:t>
            </a:r>
            <a:r>
              <a:rPr lang="en-US" sz="2600" dirty="0">
                <a:solidFill>
                  <a:srgbClr val="212121"/>
                </a:solidFill>
              </a:rPr>
              <a:t>a</a:t>
            </a:r>
            <a:r>
              <a:rPr lang="en-US" sz="2600" spc="-105" dirty="0">
                <a:solidFill>
                  <a:srgbClr val="212121"/>
                </a:solidFill>
              </a:rPr>
              <a:t> </a:t>
            </a:r>
            <a:r>
              <a:rPr lang="en-US" sz="2600" spc="-10" dirty="0">
                <a:solidFill>
                  <a:srgbClr val="212121"/>
                </a:solidFill>
              </a:rPr>
              <a:t>system</a:t>
            </a:r>
            <a:r>
              <a:rPr lang="en-US" sz="2600" spc="-90" dirty="0">
                <a:solidFill>
                  <a:srgbClr val="212121"/>
                </a:solidFill>
              </a:rPr>
              <a:t> </a:t>
            </a:r>
            <a:r>
              <a:rPr lang="en-US" sz="2600" dirty="0">
                <a:solidFill>
                  <a:srgbClr val="212121"/>
                </a:solidFill>
              </a:rPr>
              <a:t>to</a:t>
            </a:r>
            <a:r>
              <a:rPr lang="en-US" sz="2600" spc="-145" dirty="0">
                <a:solidFill>
                  <a:srgbClr val="212121"/>
                </a:solidFill>
              </a:rPr>
              <a:t> </a:t>
            </a:r>
            <a:r>
              <a:rPr lang="en-US" sz="2600" spc="-10" dirty="0">
                <a:solidFill>
                  <a:srgbClr val="212121"/>
                </a:solidFill>
              </a:rPr>
              <a:t>stop</a:t>
            </a:r>
            <a:r>
              <a:rPr lang="en-US" sz="2600" spc="-120" dirty="0">
                <a:solidFill>
                  <a:srgbClr val="212121"/>
                </a:solidFill>
              </a:rPr>
              <a:t> </a:t>
            </a:r>
            <a:r>
              <a:rPr lang="en-US" sz="2600" spc="-5" dirty="0">
                <a:solidFill>
                  <a:srgbClr val="212121"/>
                </a:solidFill>
              </a:rPr>
              <a:t>injustice.</a:t>
            </a:r>
            <a:r>
              <a:rPr lang="en-US" sz="2600" spc="-110" dirty="0">
                <a:solidFill>
                  <a:srgbClr val="212121"/>
                </a:solidFill>
              </a:rPr>
              <a:t> </a:t>
            </a:r>
            <a:r>
              <a:rPr lang="en-US" sz="2600" dirty="0">
                <a:solidFill>
                  <a:srgbClr val="212121"/>
                </a:solidFill>
              </a:rPr>
              <a:t>He</a:t>
            </a:r>
            <a:r>
              <a:rPr lang="en-US" sz="2600" spc="-125" dirty="0">
                <a:solidFill>
                  <a:srgbClr val="212121"/>
                </a:solidFill>
              </a:rPr>
              <a:t> </a:t>
            </a:r>
            <a:r>
              <a:rPr lang="en-US" sz="2600" spc="-10" dirty="0">
                <a:solidFill>
                  <a:srgbClr val="212121"/>
                </a:solidFill>
              </a:rPr>
              <a:t>sends</a:t>
            </a:r>
            <a:r>
              <a:rPr lang="en-US" sz="2600" spc="-110" dirty="0">
                <a:solidFill>
                  <a:srgbClr val="212121"/>
                </a:solidFill>
              </a:rPr>
              <a:t> </a:t>
            </a:r>
            <a:r>
              <a:rPr lang="en-US" sz="2600" spc="-5" dirty="0">
                <a:solidFill>
                  <a:srgbClr val="212121"/>
                </a:solidFill>
              </a:rPr>
              <a:t>prophets</a:t>
            </a:r>
            <a:r>
              <a:rPr lang="en-US" sz="2600" spc="-120" dirty="0">
                <a:solidFill>
                  <a:srgbClr val="212121"/>
                </a:solidFill>
              </a:rPr>
              <a:t> </a:t>
            </a:r>
            <a:r>
              <a:rPr lang="en-US" sz="2600" spc="-5" dirty="0">
                <a:solidFill>
                  <a:srgbClr val="212121"/>
                </a:solidFill>
              </a:rPr>
              <a:t>and</a:t>
            </a:r>
            <a:r>
              <a:rPr lang="en-US" sz="2600" spc="-105" dirty="0">
                <a:solidFill>
                  <a:srgbClr val="212121"/>
                </a:solidFill>
              </a:rPr>
              <a:t> </a:t>
            </a:r>
            <a:r>
              <a:rPr lang="en-US" sz="2600" spc="-5" dirty="0" err="1">
                <a:solidFill>
                  <a:srgbClr val="212121"/>
                </a:solidFill>
              </a:rPr>
              <a:t>wahi</a:t>
            </a:r>
            <a:r>
              <a:rPr lang="en-US" sz="2600" spc="-5" dirty="0">
                <a:solidFill>
                  <a:srgbClr val="212121"/>
                </a:solidFill>
              </a:rPr>
              <a:t>  so that human beings </a:t>
            </a:r>
            <a:r>
              <a:rPr lang="en-US" sz="2600" dirty="0">
                <a:solidFill>
                  <a:srgbClr val="212121"/>
                </a:solidFill>
              </a:rPr>
              <a:t>can </a:t>
            </a:r>
            <a:r>
              <a:rPr lang="en-US" sz="2600" spc="-5" dirty="0">
                <a:solidFill>
                  <a:srgbClr val="212121"/>
                </a:solidFill>
              </a:rPr>
              <a:t>follow the </a:t>
            </a:r>
            <a:r>
              <a:rPr lang="en-US" sz="2600" spc="-10" dirty="0">
                <a:solidFill>
                  <a:srgbClr val="212121"/>
                </a:solidFill>
              </a:rPr>
              <a:t>system </a:t>
            </a:r>
            <a:r>
              <a:rPr lang="en-US" sz="2600" spc="-5" dirty="0">
                <a:solidFill>
                  <a:srgbClr val="212121"/>
                </a:solidFill>
              </a:rPr>
              <a:t>and eliminate injustice </a:t>
            </a:r>
            <a:r>
              <a:rPr lang="en-US" sz="2600" spc="-25" dirty="0">
                <a:solidFill>
                  <a:srgbClr val="212121"/>
                </a:solidFill>
              </a:rPr>
              <a:t>completely. </a:t>
            </a:r>
            <a:r>
              <a:rPr lang="en-US" sz="2600" dirty="0">
                <a:solidFill>
                  <a:srgbClr val="212121"/>
                </a:solidFill>
              </a:rPr>
              <a:t>He </a:t>
            </a:r>
            <a:r>
              <a:rPr lang="en-US" sz="2600" spc="-5" dirty="0">
                <a:solidFill>
                  <a:srgbClr val="212121"/>
                </a:solidFill>
              </a:rPr>
              <a:t>couldn’t  compel</a:t>
            </a:r>
            <a:r>
              <a:rPr lang="en-US" sz="2600" spc="-180" dirty="0">
                <a:solidFill>
                  <a:srgbClr val="212121"/>
                </a:solidFill>
              </a:rPr>
              <a:t> </a:t>
            </a:r>
            <a:r>
              <a:rPr lang="en-US" sz="2600" spc="-5" dirty="0">
                <a:solidFill>
                  <a:srgbClr val="212121"/>
                </a:solidFill>
              </a:rPr>
              <a:t>us</a:t>
            </a:r>
            <a:r>
              <a:rPr lang="en-US" sz="2600" spc="-175" dirty="0">
                <a:solidFill>
                  <a:srgbClr val="212121"/>
                </a:solidFill>
              </a:rPr>
              <a:t> </a:t>
            </a:r>
            <a:r>
              <a:rPr lang="en-US" sz="2600" dirty="0">
                <a:solidFill>
                  <a:srgbClr val="212121"/>
                </a:solidFill>
              </a:rPr>
              <a:t>to</a:t>
            </a:r>
            <a:r>
              <a:rPr lang="en-US" sz="2600" spc="-170" dirty="0">
                <a:solidFill>
                  <a:srgbClr val="212121"/>
                </a:solidFill>
              </a:rPr>
              <a:t> </a:t>
            </a:r>
            <a:r>
              <a:rPr lang="en-US" sz="2600" spc="-5" dirty="0">
                <a:solidFill>
                  <a:srgbClr val="212121"/>
                </a:solidFill>
              </a:rPr>
              <a:t>do</a:t>
            </a:r>
            <a:r>
              <a:rPr lang="en-US" sz="2600" spc="-170" dirty="0">
                <a:solidFill>
                  <a:srgbClr val="212121"/>
                </a:solidFill>
              </a:rPr>
              <a:t> </a:t>
            </a:r>
            <a:r>
              <a:rPr lang="en-US" sz="2600" spc="-5" dirty="0">
                <a:solidFill>
                  <a:srgbClr val="212121"/>
                </a:solidFill>
              </a:rPr>
              <a:t>that</a:t>
            </a:r>
            <a:r>
              <a:rPr lang="en-US" sz="2600" spc="-155" dirty="0">
                <a:solidFill>
                  <a:srgbClr val="212121"/>
                </a:solidFill>
              </a:rPr>
              <a:t> </a:t>
            </a:r>
            <a:r>
              <a:rPr lang="en-US" sz="2600" spc="-5" dirty="0">
                <a:solidFill>
                  <a:srgbClr val="212121"/>
                </a:solidFill>
              </a:rPr>
              <a:t>because</a:t>
            </a:r>
            <a:r>
              <a:rPr lang="en-US" sz="2600" spc="-145" dirty="0">
                <a:solidFill>
                  <a:srgbClr val="212121"/>
                </a:solidFill>
              </a:rPr>
              <a:t> </a:t>
            </a:r>
            <a:r>
              <a:rPr lang="en-US" sz="2600" spc="-5" dirty="0">
                <a:solidFill>
                  <a:srgbClr val="212121"/>
                </a:solidFill>
              </a:rPr>
              <a:t>that</a:t>
            </a:r>
            <a:r>
              <a:rPr lang="en-US" sz="2600" dirty="0">
                <a:solidFill>
                  <a:srgbClr val="212121"/>
                </a:solidFill>
              </a:rPr>
              <a:t> </a:t>
            </a:r>
            <a:r>
              <a:rPr lang="en-US" sz="2600" spc="-5" dirty="0">
                <a:solidFill>
                  <a:srgbClr val="212121"/>
                </a:solidFill>
              </a:rPr>
              <a:t>would’ve</a:t>
            </a:r>
            <a:r>
              <a:rPr lang="en-US" sz="2600" spc="-180" dirty="0">
                <a:solidFill>
                  <a:srgbClr val="212121"/>
                </a:solidFill>
              </a:rPr>
              <a:t> </a:t>
            </a:r>
            <a:r>
              <a:rPr lang="en-US" sz="2600" spc="-5" dirty="0">
                <a:solidFill>
                  <a:srgbClr val="212121"/>
                </a:solidFill>
              </a:rPr>
              <a:t>eliminated</a:t>
            </a:r>
            <a:r>
              <a:rPr lang="en-US" sz="2600" spc="-175" dirty="0">
                <a:solidFill>
                  <a:srgbClr val="212121"/>
                </a:solidFill>
              </a:rPr>
              <a:t> </a:t>
            </a:r>
            <a:r>
              <a:rPr lang="en-US" sz="2600" dirty="0">
                <a:solidFill>
                  <a:srgbClr val="212121"/>
                </a:solidFill>
              </a:rPr>
              <a:t>freewill.</a:t>
            </a:r>
          </a:p>
          <a:p>
            <a:pPr marL="0" indent="0">
              <a:buNone/>
            </a:pPr>
            <a:r>
              <a:rPr lang="en-US" sz="2200" dirty="0"/>
              <a:t>E.g. A worker in IMF says if the rich countries were to give away 2 percent of their stores, there would be no poverty in the world. Human beings have the choice to eliminate evil and injustice.</a:t>
            </a:r>
          </a:p>
          <a:p>
            <a:pPr marL="0" indent="0">
              <a:buNone/>
            </a:pPr>
            <a:endParaRPr lang="en-US" sz="2800" dirty="0">
              <a:latin typeface="Trebuchet MS"/>
              <a:cs typeface="Trebuchet MS"/>
            </a:endParaRPr>
          </a:p>
          <a:p>
            <a:endParaRPr lang="en-US" dirty="0"/>
          </a:p>
        </p:txBody>
      </p:sp>
    </p:spTree>
    <p:extLst>
      <p:ext uri="{BB962C8B-B14F-4D97-AF65-F5344CB8AC3E}">
        <p14:creationId xmlns:p14="http://schemas.microsoft.com/office/powerpoint/2010/main" val="19510803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DA79-8DED-4497-96AF-3C58D264DEB9}"/>
              </a:ext>
            </a:extLst>
          </p:cNvPr>
          <p:cNvSpPr>
            <a:spLocks noGrp="1"/>
          </p:cNvSpPr>
          <p:nvPr>
            <p:ph type="title"/>
          </p:nvPr>
        </p:nvSpPr>
        <p:spPr>
          <a:xfrm>
            <a:off x="1370012" y="685800"/>
            <a:ext cx="7694612" cy="1143000"/>
          </a:xfrm>
        </p:spPr>
        <p:txBody>
          <a:bodyPr/>
          <a:lstStyle/>
          <a:p>
            <a:r>
              <a:rPr lang="en-US" b="1" i="1" dirty="0"/>
              <a:t>Logic dictates that whatever reason you choose you’ve got to be true to it</a:t>
            </a:r>
          </a:p>
        </p:txBody>
      </p:sp>
      <p:sp>
        <p:nvSpPr>
          <p:cNvPr id="3" name="Content Placeholder 2">
            <a:extLst>
              <a:ext uri="{FF2B5EF4-FFF2-40B4-BE49-F238E27FC236}">
                <a16:creationId xmlns:a16="http://schemas.microsoft.com/office/drawing/2014/main" id="{165ECACA-4652-44BD-9D45-014F2AA73235}"/>
              </a:ext>
            </a:extLst>
          </p:cNvPr>
          <p:cNvSpPr>
            <a:spLocks noGrp="1"/>
          </p:cNvSpPr>
          <p:nvPr>
            <p:ph idx="1"/>
          </p:nvPr>
        </p:nvSpPr>
        <p:spPr>
          <a:xfrm>
            <a:off x="1219200" y="1905000"/>
            <a:ext cx="9750425" cy="3657600"/>
          </a:xfrm>
        </p:spPr>
        <p:txBody>
          <a:bodyPr/>
          <a:lstStyle/>
          <a:p>
            <a:r>
              <a:rPr lang="en-US" sz="2400" dirty="0"/>
              <a:t>There </a:t>
            </a:r>
            <a:r>
              <a:rPr lang="en-US" sz="2400"/>
              <a:t>is something called </a:t>
            </a:r>
            <a:r>
              <a:rPr lang="en-US" sz="2400" dirty="0" err="1"/>
              <a:t>Deen</a:t>
            </a:r>
            <a:r>
              <a:rPr lang="en-US" sz="2400" dirty="0"/>
              <a:t> and there is something called </a:t>
            </a:r>
            <a:r>
              <a:rPr lang="en-US" sz="2400" dirty="0" err="1"/>
              <a:t>Dunya</a:t>
            </a:r>
            <a:endParaRPr lang="en-US" sz="2400" dirty="0"/>
          </a:p>
          <a:p>
            <a:r>
              <a:rPr lang="en-US" sz="2400" dirty="0"/>
              <a:t>If you think that there is no free will, every thing is predestined, you can not use that to do just nothing in </a:t>
            </a:r>
            <a:r>
              <a:rPr lang="en-US" sz="2400" dirty="0" err="1"/>
              <a:t>deen</a:t>
            </a:r>
            <a:r>
              <a:rPr lang="en-US" sz="2400" dirty="0"/>
              <a:t>, do nothing in </a:t>
            </a:r>
            <a:r>
              <a:rPr lang="en-US" sz="2400" dirty="0" err="1"/>
              <a:t>dunya</a:t>
            </a:r>
            <a:r>
              <a:rPr lang="en-US" sz="2400" dirty="0"/>
              <a:t> too. </a:t>
            </a:r>
          </a:p>
          <a:p>
            <a:r>
              <a:rPr lang="en-US" sz="2400" dirty="0"/>
              <a:t>Its okay to be genuinely confused about the issue of free will and predestination. Thinking it to be a paradox you feel you should do nothing then you should do nothing in both. Don’t pray </a:t>
            </a:r>
            <a:r>
              <a:rPr lang="en-US" sz="2400" i="1" dirty="0" err="1"/>
              <a:t>namaz</a:t>
            </a:r>
            <a:r>
              <a:rPr lang="en-US" sz="2400" i="1" dirty="0"/>
              <a:t> </a:t>
            </a:r>
            <a:r>
              <a:rPr lang="en-US" sz="2400" dirty="0"/>
              <a:t>but don’t study either. Don’t make </a:t>
            </a:r>
            <a:r>
              <a:rPr lang="en-US" sz="2400" dirty="0" err="1"/>
              <a:t>dua</a:t>
            </a:r>
            <a:r>
              <a:rPr lang="en-US" sz="2400" dirty="0"/>
              <a:t> and don’t eat also. Do nothing because it’s all destined!</a:t>
            </a:r>
          </a:p>
          <a:p>
            <a:endParaRPr lang="en-US" dirty="0"/>
          </a:p>
        </p:txBody>
      </p:sp>
    </p:spTree>
    <p:extLst>
      <p:ext uri="{BB962C8B-B14F-4D97-AF65-F5344CB8AC3E}">
        <p14:creationId xmlns:p14="http://schemas.microsoft.com/office/powerpoint/2010/main" val="229979494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EF9E-7D9A-4D3B-9263-D83F39F1FEDB}"/>
              </a:ext>
            </a:extLst>
          </p:cNvPr>
          <p:cNvSpPr>
            <a:spLocks noGrp="1"/>
          </p:cNvSpPr>
          <p:nvPr>
            <p:ph type="title"/>
          </p:nvPr>
        </p:nvSpPr>
        <p:spPr/>
        <p:txBody>
          <a:bodyPr/>
          <a:lstStyle/>
          <a:p>
            <a:r>
              <a:rPr lang="en-US" b="1" i="1" dirty="0"/>
              <a:t>Issue of guidance and misguidance.</a:t>
            </a:r>
          </a:p>
        </p:txBody>
      </p:sp>
      <p:sp>
        <p:nvSpPr>
          <p:cNvPr id="3" name="Content Placeholder 2">
            <a:extLst>
              <a:ext uri="{FF2B5EF4-FFF2-40B4-BE49-F238E27FC236}">
                <a16:creationId xmlns:a16="http://schemas.microsoft.com/office/drawing/2014/main" id="{6AA78CC7-1E06-4FEB-82B8-CDB03624CA1E}"/>
              </a:ext>
            </a:extLst>
          </p:cNvPr>
          <p:cNvSpPr>
            <a:spLocks noGrp="1"/>
          </p:cNvSpPr>
          <p:nvPr>
            <p:ph idx="1"/>
          </p:nvPr>
        </p:nvSpPr>
        <p:spPr/>
        <p:txBody>
          <a:bodyPr/>
          <a:lstStyle/>
          <a:p>
            <a:r>
              <a:rPr lang="en-US" sz="2400" dirty="0"/>
              <a:t>In Quran Allah says that He misguides people. Takes them away from </a:t>
            </a:r>
            <a:r>
              <a:rPr lang="en-US" sz="2400" dirty="0" err="1"/>
              <a:t>hidaya</a:t>
            </a:r>
            <a:r>
              <a:rPr lang="en-US" sz="2400" dirty="0"/>
              <a:t>…this is a very confusing thing!</a:t>
            </a:r>
          </a:p>
          <a:p>
            <a:r>
              <a:rPr lang="en-US" sz="2400" dirty="0"/>
              <a:t>Whenever in Quran Allah talks about misguiding, interestingly misguiding is the last word in the whole passage.</a:t>
            </a:r>
          </a:p>
          <a:p>
            <a:r>
              <a:rPr lang="en-US" sz="2400" dirty="0"/>
              <a:t>A person gets </a:t>
            </a:r>
            <a:r>
              <a:rPr lang="en-US" sz="2400" dirty="0" err="1"/>
              <a:t>Hidayah</a:t>
            </a:r>
            <a:r>
              <a:rPr lang="en-US" sz="2400" dirty="0"/>
              <a:t> and he chooses to go astray. He then keeps getting </a:t>
            </a:r>
            <a:r>
              <a:rPr lang="en-US" sz="2400" dirty="0" err="1"/>
              <a:t>hidayah</a:t>
            </a:r>
            <a:r>
              <a:rPr lang="en-US" sz="2400" dirty="0"/>
              <a:t> and chooses to go astray. Allah </a:t>
            </a:r>
            <a:r>
              <a:rPr lang="en-US" sz="2400" dirty="0" err="1"/>
              <a:t>swt</a:t>
            </a:r>
            <a:r>
              <a:rPr lang="en-US" sz="2400" dirty="0"/>
              <a:t> says, Its ok, if you have to take this route, then you should. Realize that Allah </a:t>
            </a:r>
            <a:r>
              <a:rPr lang="en-US" sz="2400" dirty="0" err="1"/>
              <a:t>swt</a:t>
            </a:r>
            <a:r>
              <a:rPr lang="en-US" sz="2400" dirty="0"/>
              <a:t> has not misguided a person, in fact He says that when there is such a level of disobedience, then Allah </a:t>
            </a:r>
            <a:r>
              <a:rPr lang="en-US" sz="2400" dirty="0" err="1"/>
              <a:t>swt</a:t>
            </a:r>
            <a:r>
              <a:rPr lang="en-US" sz="2400" dirty="0"/>
              <a:t> no longer guides them. They got 1000s of chances of </a:t>
            </a:r>
            <a:r>
              <a:rPr lang="en-US" sz="2400" dirty="0" err="1"/>
              <a:t>hidayah</a:t>
            </a:r>
            <a:r>
              <a:rPr lang="en-US" sz="2400" dirty="0"/>
              <a:t> but they were not ready to accept it. Allah sets a seal on their heart, and then its over.</a:t>
            </a:r>
          </a:p>
          <a:p>
            <a:endParaRPr lang="en-US" sz="2400" dirty="0"/>
          </a:p>
        </p:txBody>
      </p:sp>
    </p:spTree>
    <p:extLst>
      <p:ext uri="{BB962C8B-B14F-4D97-AF65-F5344CB8AC3E}">
        <p14:creationId xmlns:p14="http://schemas.microsoft.com/office/powerpoint/2010/main" val="36801799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Module promo</a:t>
            </a:r>
          </a:p>
        </p:txBody>
      </p:sp>
      <p:sp>
        <p:nvSpPr>
          <p:cNvPr id="3" name="Content Placeholder 2"/>
          <p:cNvSpPr>
            <a:spLocks noGrp="1"/>
          </p:cNvSpPr>
          <p:nvPr>
            <p:ph idx="1"/>
          </p:nvPr>
        </p:nvSpPr>
        <p:spPr>
          <a:xfrm>
            <a:off x="1219199" y="1295400"/>
            <a:ext cx="9750425" cy="4800600"/>
          </a:xfrm>
        </p:spPr>
        <p:txBody>
          <a:bodyPr/>
          <a:lstStyle/>
          <a:p>
            <a:r>
              <a:rPr lang="en-US" sz="2000" dirty="0"/>
              <a:t>What is the concept of </a:t>
            </a:r>
            <a:r>
              <a:rPr lang="en-US" sz="2000" i="1" dirty="0" err="1"/>
              <a:t>Taqdeer</a:t>
            </a:r>
            <a:r>
              <a:rPr lang="en-US" sz="2000" dirty="0"/>
              <a:t> (destiny) in Islam? </a:t>
            </a:r>
          </a:p>
          <a:p>
            <a:pPr marL="338138" indent="-338138">
              <a:lnSpc>
                <a:spcPct val="100000"/>
              </a:lnSpc>
              <a:spcBef>
                <a:spcPts val="1125"/>
              </a:spcBef>
            </a:pPr>
            <a:r>
              <a:rPr lang="en-US" sz="2000" dirty="0"/>
              <a:t>If Allah </a:t>
            </a:r>
            <a:r>
              <a:rPr lang="en-US" sz="2000" dirty="0" err="1"/>
              <a:t>Ta’ala</a:t>
            </a:r>
            <a:r>
              <a:rPr lang="en-US" sz="2000" dirty="0"/>
              <a:t> already knows everything and has written it  down, is there any freedom that I really have?</a:t>
            </a:r>
          </a:p>
          <a:p>
            <a:r>
              <a:rPr lang="en-US" sz="2000" dirty="0"/>
              <a:t>And if we are not free to act, why should we be punished for our sins and rewarded for our virtues? </a:t>
            </a:r>
          </a:p>
          <a:p>
            <a:r>
              <a:rPr lang="en-US" sz="2000" dirty="0"/>
              <a:t>Why should we even strive or make an effort when Allah </a:t>
            </a:r>
            <a:r>
              <a:rPr lang="en-US" sz="2000" dirty="0" err="1"/>
              <a:t>Ta’ala</a:t>
            </a:r>
            <a:r>
              <a:rPr lang="en-US" sz="2000" dirty="0"/>
              <a:t> has already written down our fates? </a:t>
            </a:r>
          </a:p>
          <a:p>
            <a:r>
              <a:rPr lang="en-US" sz="2000" dirty="0"/>
              <a:t>Why is there evil in the world?</a:t>
            </a:r>
          </a:p>
          <a:p>
            <a:r>
              <a:rPr lang="en-US" sz="2000" dirty="0"/>
              <a:t>Why should someone get an eternity in Hellfire for limited action?  </a:t>
            </a:r>
          </a:p>
          <a:p>
            <a:r>
              <a:rPr lang="en-US" sz="2000" dirty="0"/>
              <a:t>Allah Guides and Misguides?</a:t>
            </a:r>
          </a:p>
          <a:p>
            <a:r>
              <a:rPr lang="en-US" sz="2000" dirty="0"/>
              <a:t>Born Muslim Vs Muslim by choice…</a:t>
            </a:r>
          </a:p>
          <a:p>
            <a:endParaRPr lang="en-US" dirty="0"/>
          </a:p>
        </p:txBody>
      </p:sp>
    </p:spTree>
    <p:extLst>
      <p:ext uri="{BB962C8B-B14F-4D97-AF65-F5344CB8AC3E}">
        <p14:creationId xmlns:p14="http://schemas.microsoft.com/office/powerpoint/2010/main" val="2875401033"/>
      </p:ext>
    </p:extLst>
  </p:cSld>
  <p:clrMapOvr>
    <a:overrideClrMapping bg1="lt1" tx1="dk1" bg2="lt2" tx2="dk2" accent1="accent1" accent2="accent2" accent3="accent3" accent4="accent4" accent5="accent5" accent6="accent6" hlink="hlink" folHlink="folHlink"/>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C78B-DC87-4AD8-BA66-8FCEE59B0C29}"/>
              </a:ext>
            </a:extLst>
          </p:cNvPr>
          <p:cNvSpPr>
            <a:spLocks noGrp="1"/>
          </p:cNvSpPr>
          <p:nvPr>
            <p:ph type="title"/>
          </p:nvPr>
        </p:nvSpPr>
        <p:spPr/>
        <p:txBody>
          <a:bodyPr/>
          <a:lstStyle/>
          <a:p>
            <a:r>
              <a:rPr lang="en-US" b="1" i="1" dirty="0"/>
              <a:t>A born </a:t>
            </a:r>
            <a:r>
              <a:rPr lang="en-US" b="1" i="1" dirty="0" err="1"/>
              <a:t>muslim</a:t>
            </a:r>
            <a:r>
              <a:rPr lang="en-US" b="1" i="1" dirty="0"/>
              <a:t>/non </a:t>
            </a:r>
            <a:r>
              <a:rPr lang="en-US" b="1" i="1" dirty="0" err="1"/>
              <a:t>muslim</a:t>
            </a:r>
            <a:endParaRPr lang="en-US" b="1" i="1" dirty="0"/>
          </a:p>
        </p:txBody>
      </p:sp>
      <p:sp>
        <p:nvSpPr>
          <p:cNvPr id="3" name="Content Placeholder 2">
            <a:extLst>
              <a:ext uri="{FF2B5EF4-FFF2-40B4-BE49-F238E27FC236}">
                <a16:creationId xmlns:a16="http://schemas.microsoft.com/office/drawing/2014/main" id="{B4468379-6E2B-4285-B57D-364CCFCB58AF}"/>
              </a:ext>
            </a:extLst>
          </p:cNvPr>
          <p:cNvSpPr>
            <a:spLocks noGrp="1"/>
          </p:cNvSpPr>
          <p:nvPr>
            <p:ph idx="1"/>
          </p:nvPr>
        </p:nvSpPr>
        <p:spPr/>
        <p:txBody>
          <a:bodyPr/>
          <a:lstStyle/>
          <a:p>
            <a:pPr marL="0" indent="0">
              <a:buNone/>
            </a:pPr>
            <a:r>
              <a:rPr lang="en-US" sz="2400" dirty="0"/>
              <a:t>e.g. Raj is a person who is born in Hindu family on that side of the border. And then there is another person Salman who is born on this side of the border in a Muslim family. Now you would say that this is unfair!</a:t>
            </a:r>
          </a:p>
          <a:p>
            <a:r>
              <a:rPr lang="en-US" sz="2400"/>
              <a:t>EVERY </a:t>
            </a:r>
            <a:r>
              <a:rPr lang="en-US" sz="2400" dirty="0"/>
              <a:t>Hindu would/could become a Muslim, that would not be possible. Allah </a:t>
            </a:r>
            <a:r>
              <a:rPr lang="en-US" sz="2400" dirty="0" err="1"/>
              <a:t>swt</a:t>
            </a:r>
            <a:r>
              <a:rPr lang="en-US" sz="2400" dirty="0"/>
              <a:t> says in the Quran, “The majority of humanity will not believe”.</a:t>
            </a:r>
          </a:p>
          <a:p>
            <a:r>
              <a:rPr lang="en-US" sz="2400" dirty="0"/>
              <a:t>No one gets locked into it the religion So it means that it is possible for people to change their religion from both sides.</a:t>
            </a:r>
          </a:p>
          <a:p>
            <a:r>
              <a:rPr lang="en-US" sz="2400" dirty="0"/>
              <a:t>There is a high probability that the vast majority of people who are born in Hindu families, will stay Hindu and similarly with </a:t>
            </a:r>
            <a:r>
              <a:rPr lang="en-US" sz="2400" dirty="0" err="1"/>
              <a:t>muslims</a:t>
            </a:r>
            <a:r>
              <a:rPr lang="en-US" sz="2400" dirty="0"/>
              <a:t>.</a:t>
            </a:r>
          </a:p>
        </p:txBody>
      </p:sp>
    </p:spTree>
    <p:extLst>
      <p:ext uri="{BB962C8B-B14F-4D97-AF65-F5344CB8AC3E}">
        <p14:creationId xmlns:p14="http://schemas.microsoft.com/office/powerpoint/2010/main" val="421078703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0A91-DE1F-4893-9436-D0BF0FBB61BE}"/>
              </a:ext>
            </a:extLst>
          </p:cNvPr>
          <p:cNvSpPr>
            <a:spLocks noGrp="1"/>
          </p:cNvSpPr>
          <p:nvPr>
            <p:ph type="title"/>
          </p:nvPr>
        </p:nvSpPr>
        <p:spPr/>
        <p:txBody>
          <a:bodyPr/>
          <a:lstStyle/>
          <a:p>
            <a:r>
              <a:rPr lang="en-US" b="1" i="1" dirty="0"/>
              <a:t>(continued…)</a:t>
            </a:r>
          </a:p>
        </p:txBody>
      </p:sp>
      <p:sp>
        <p:nvSpPr>
          <p:cNvPr id="3" name="Content Placeholder 2">
            <a:extLst>
              <a:ext uri="{FF2B5EF4-FFF2-40B4-BE49-F238E27FC236}">
                <a16:creationId xmlns:a16="http://schemas.microsoft.com/office/drawing/2014/main" id="{C972927C-C490-43E0-A0B1-A1191B855772}"/>
              </a:ext>
            </a:extLst>
          </p:cNvPr>
          <p:cNvSpPr>
            <a:spLocks noGrp="1"/>
          </p:cNvSpPr>
          <p:nvPr>
            <p:ph idx="1"/>
          </p:nvPr>
        </p:nvSpPr>
        <p:spPr/>
        <p:txBody>
          <a:bodyPr/>
          <a:lstStyle/>
          <a:p>
            <a:r>
              <a:rPr lang="en-US" sz="2400" dirty="0"/>
              <a:t>‘Salman’ has a greater chance of making it and Raj has a lesser chance of making it to Jannat statistically. This still seems unfair and looks as if Raj is predestined with a higher probability to go to hell.</a:t>
            </a:r>
          </a:p>
          <a:p>
            <a:pPr marL="0" indent="0">
              <a:buNone/>
            </a:pPr>
            <a:r>
              <a:rPr lang="en-US" sz="2400" b="1" dirty="0"/>
              <a:t>Answer: </a:t>
            </a:r>
            <a:r>
              <a:rPr lang="en-US" sz="2400" i="1" dirty="0"/>
              <a:t>Transitive Good!</a:t>
            </a:r>
            <a:r>
              <a:rPr lang="en-US" sz="2400" dirty="0"/>
              <a:t> That you can do something, and it results in good for somebody else. </a:t>
            </a:r>
            <a:r>
              <a:rPr lang="en-US" sz="2400" u="sng" dirty="0"/>
              <a:t>The way the greatest evil is to disbelieve and disobey; the way the greatest good is to believe and to obey.</a:t>
            </a:r>
            <a:r>
              <a:rPr lang="en-US" sz="2400" dirty="0"/>
              <a:t> Every single Muslim alive today is descendent of a convert. Even if they are a descendent of </a:t>
            </a:r>
            <a:r>
              <a:rPr lang="en-US" sz="2400" i="1" dirty="0" err="1"/>
              <a:t>sahabah</a:t>
            </a:r>
            <a:r>
              <a:rPr lang="en-US" sz="2400" dirty="0"/>
              <a:t>, every </a:t>
            </a:r>
            <a:r>
              <a:rPr lang="en-US" sz="2400" i="1" dirty="0" err="1"/>
              <a:t>sahabah</a:t>
            </a:r>
            <a:r>
              <a:rPr lang="en-US" sz="2400" i="1" dirty="0"/>
              <a:t> </a:t>
            </a:r>
            <a:r>
              <a:rPr lang="en-US" sz="2400" dirty="0"/>
              <a:t>was a convert. Every </a:t>
            </a:r>
            <a:r>
              <a:rPr lang="en-US" sz="2400" i="1" dirty="0" err="1"/>
              <a:t>sahabah</a:t>
            </a:r>
            <a:r>
              <a:rPr lang="en-US" sz="2400" i="1" dirty="0"/>
              <a:t> </a:t>
            </a:r>
            <a:r>
              <a:rPr lang="en-US" sz="2400" dirty="0"/>
              <a:t>was a non Muslim before the Prophet </a:t>
            </a:r>
            <a:r>
              <a:rPr lang="en-US" sz="2400" dirty="0" err="1"/>
              <a:t>s.a.w</a:t>
            </a:r>
            <a:r>
              <a:rPr lang="en-US" sz="2400" dirty="0"/>
              <a:t> declared Prophet hood.</a:t>
            </a:r>
          </a:p>
          <a:p>
            <a:pPr marL="0" indent="0">
              <a:buNone/>
            </a:pPr>
            <a:r>
              <a:rPr lang="en-US" sz="2400" dirty="0"/>
              <a:t>So almost 90% of us have a great </a:t>
            </a:r>
            <a:r>
              <a:rPr lang="en-US" sz="2400" dirty="0" err="1"/>
              <a:t>great</a:t>
            </a:r>
            <a:r>
              <a:rPr lang="en-US" sz="2400" dirty="0"/>
              <a:t> </a:t>
            </a:r>
            <a:r>
              <a:rPr lang="en-US" sz="2400" dirty="0" err="1"/>
              <a:t>great</a:t>
            </a:r>
            <a:r>
              <a:rPr lang="en-US" sz="2400" dirty="0"/>
              <a:t> grandfather who was ‘Raj’. Now when that great grand father becomes Muslim, Allah </a:t>
            </a:r>
            <a:r>
              <a:rPr lang="en-US" sz="2400" dirty="0" err="1"/>
              <a:t>Ta’ala</a:t>
            </a:r>
            <a:r>
              <a:rPr lang="en-US" sz="2400" dirty="0"/>
              <a:t> also makes it a transitive good that </a:t>
            </a:r>
            <a:r>
              <a:rPr lang="en-US" sz="2400" dirty="0" err="1"/>
              <a:t>iman</a:t>
            </a:r>
            <a:r>
              <a:rPr lang="en-US" sz="2400" dirty="0"/>
              <a:t> will now flow in his </a:t>
            </a:r>
            <a:r>
              <a:rPr lang="en-US" sz="2400" i="1" dirty="0"/>
              <a:t>nasal</a:t>
            </a:r>
            <a:endParaRPr lang="en-US" sz="1800" dirty="0"/>
          </a:p>
          <a:p>
            <a:endParaRPr lang="en-US" dirty="0"/>
          </a:p>
        </p:txBody>
      </p:sp>
    </p:spTree>
    <p:extLst>
      <p:ext uri="{BB962C8B-B14F-4D97-AF65-F5344CB8AC3E}">
        <p14:creationId xmlns:p14="http://schemas.microsoft.com/office/powerpoint/2010/main" val="209291099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1960-1E8D-47B5-B32C-B5E3E33E1EEC}"/>
              </a:ext>
            </a:extLst>
          </p:cNvPr>
          <p:cNvSpPr>
            <a:spLocks noGrp="1"/>
          </p:cNvSpPr>
          <p:nvPr>
            <p:ph type="title"/>
          </p:nvPr>
        </p:nvSpPr>
        <p:spPr/>
        <p:txBody>
          <a:bodyPr/>
          <a:lstStyle/>
          <a:p>
            <a:r>
              <a:rPr lang="en-US" b="1" i="1" dirty="0"/>
              <a:t>Proof of transitive good</a:t>
            </a:r>
            <a:endParaRPr lang="en-US" dirty="0"/>
          </a:p>
        </p:txBody>
      </p:sp>
      <p:sp>
        <p:nvSpPr>
          <p:cNvPr id="3" name="Content Placeholder 2">
            <a:extLst>
              <a:ext uri="{FF2B5EF4-FFF2-40B4-BE49-F238E27FC236}">
                <a16:creationId xmlns:a16="http://schemas.microsoft.com/office/drawing/2014/main" id="{5D4A6E89-D85B-43A6-89A7-537C6C25138E}"/>
              </a:ext>
            </a:extLst>
          </p:cNvPr>
          <p:cNvSpPr>
            <a:spLocks noGrp="1"/>
          </p:cNvSpPr>
          <p:nvPr>
            <p:ph idx="1"/>
          </p:nvPr>
        </p:nvSpPr>
        <p:spPr/>
        <p:txBody>
          <a:bodyPr/>
          <a:lstStyle/>
          <a:p>
            <a:r>
              <a:rPr lang="en-US" sz="2400" u="sng" dirty="0"/>
              <a:t>e.g. from </a:t>
            </a:r>
            <a:r>
              <a:rPr lang="en-US" sz="2400" u="sng" dirty="0" err="1"/>
              <a:t>deen</a:t>
            </a:r>
            <a:r>
              <a:rPr lang="en-US" sz="2400" u="sng" dirty="0"/>
              <a:t>: </a:t>
            </a:r>
            <a:r>
              <a:rPr lang="en-US" sz="2400" dirty="0"/>
              <a:t>Story of Musa (A.S) and </a:t>
            </a:r>
            <a:r>
              <a:rPr lang="en-US" sz="2400" dirty="0" err="1"/>
              <a:t>Khizer</a:t>
            </a:r>
            <a:r>
              <a:rPr lang="en-US" sz="2400" dirty="0"/>
              <a:t> (A.S)</a:t>
            </a:r>
          </a:p>
          <a:p>
            <a:r>
              <a:rPr lang="en-US" sz="2400" u="sng" dirty="0"/>
              <a:t>e.g. from </a:t>
            </a:r>
            <a:r>
              <a:rPr lang="en-US" sz="2400" u="sng" dirty="0" err="1"/>
              <a:t>dunya</a:t>
            </a:r>
            <a:r>
              <a:rPr lang="en-US" sz="2400" u="sng" dirty="0"/>
              <a:t>: </a:t>
            </a:r>
            <a:r>
              <a:rPr lang="en-US" sz="2400" dirty="0"/>
              <a:t>At some point in your fore fathers somebody must have made a decision to either get education, or to work hard or to do something which enabled them to get some money and that effected all of their progeny and hence you became a person who went to some good school and you’re now able to come to UMT. In the rickshaw guy’s family, no body in his fore fathers made that decision and so he is stuck himself driving a rickshaw with him just having finished his third grade.</a:t>
            </a:r>
          </a:p>
          <a:p>
            <a:r>
              <a:rPr lang="en-US" sz="2400" dirty="0"/>
              <a:t>So what our elders do, it affects us. The good that our elders do affects us both in </a:t>
            </a:r>
            <a:r>
              <a:rPr lang="en-US" sz="2400" dirty="0" err="1"/>
              <a:t>deen</a:t>
            </a:r>
            <a:r>
              <a:rPr lang="en-US" sz="2400" dirty="0"/>
              <a:t> and </a:t>
            </a:r>
            <a:r>
              <a:rPr lang="en-US" sz="2400" dirty="0" err="1"/>
              <a:t>dunya</a:t>
            </a:r>
            <a:r>
              <a:rPr lang="en-US" sz="2400" dirty="0"/>
              <a:t>.</a:t>
            </a:r>
          </a:p>
          <a:p>
            <a:endParaRPr lang="en-US" dirty="0"/>
          </a:p>
        </p:txBody>
      </p:sp>
    </p:spTree>
    <p:extLst>
      <p:ext uri="{BB962C8B-B14F-4D97-AF65-F5344CB8AC3E}">
        <p14:creationId xmlns:p14="http://schemas.microsoft.com/office/powerpoint/2010/main" val="61613320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2F5E-F8BF-4415-A859-2A615434CEC9}"/>
              </a:ext>
            </a:extLst>
          </p:cNvPr>
          <p:cNvSpPr>
            <a:spLocks noGrp="1"/>
          </p:cNvSpPr>
          <p:nvPr>
            <p:ph type="title"/>
          </p:nvPr>
        </p:nvSpPr>
        <p:spPr/>
        <p:txBody>
          <a:bodyPr/>
          <a:lstStyle/>
          <a:p>
            <a:r>
              <a:rPr lang="en-US" b="1" i="1" dirty="0"/>
              <a:t>What happens to Raj?</a:t>
            </a:r>
          </a:p>
        </p:txBody>
      </p:sp>
      <p:sp>
        <p:nvSpPr>
          <p:cNvPr id="3" name="Content Placeholder 2">
            <a:extLst>
              <a:ext uri="{FF2B5EF4-FFF2-40B4-BE49-F238E27FC236}">
                <a16:creationId xmlns:a16="http://schemas.microsoft.com/office/drawing/2014/main" id="{B51B24EC-6FAC-4A88-A8F5-D249BF442F1C}"/>
              </a:ext>
            </a:extLst>
          </p:cNvPr>
          <p:cNvSpPr>
            <a:spLocks noGrp="1"/>
          </p:cNvSpPr>
          <p:nvPr>
            <p:ph idx="1"/>
          </p:nvPr>
        </p:nvSpPr>
        <p:spPr>
          <a:xfrm>
            <a:off x="1293812" y="1371600"/>
            <a:ext cx="9750425" cy="4572000"/>
          </a:xfrm>
        </p:spPr>
        <p:txBody>
          <a:bodyPr/>
          <a:lstStyle/>
          <a:p>
            <a:r>
              <a:rPr lang="en-US" sz="2400" dirty="0"/>
              <a:t>Not every disbeliever necessarily goes to hell immediately and forever.</a:t>
            </a:r>
          </a:p>
          <a:p>
            <a:r>
              <a:rPr lang="en-US" sz="2400" dirty="0"/>
              <a:t>Two categories of human beings in the Qur’an:</a:t>
            </a:r>
          </a:p>
          <a:p>
            <a:pPr marL="0" indent="0">
              <a:buNone/>
            </a:pPr>
            <a:r>
              <a:rPr lang="en-US" sz="2400" dirty="0"/>
              <a:t>    </a:t>
            </a:r>
            <a:r>
              <a:rPr lang="en-US" sz="2200" dirty="0"/>
              <a:t>1) The believer</a:t>
            </a:r>
          </a:p>
          <a:p>
            <a:pPr marL="0" indent="0">
              <a:buNone/>
            </a:pPr>
            <a:r>
              <a:rPr lang="en-US" sz="2200" dirty="0"/>
              <a:t>    2) The unbelievers</a:t>
            </a:r>
          </a:p>
          <a:p>
            <a:endParaRPr lang="en-US" sz="1600" dirty="0"/>
          </a:p>
          <a:p>
            <a:r>
              <a:rPr lang="en-US" sz="2400" dirty="0"/>
              <a:t>Believers again are of two kinds: </a:t>
            </a:r>
          </a:p>
          <a:p>
            <a:pPr marL="0" indent="280988">
              <a:buNone/>
            </a:pPr>
            <a:r>
              <a:rPr lang="en-US" sz="2400" dirty="0"/>
              <a:t>1) </a:t>
            </a:r>
            <a:r>
              <a:rPr lang="en-US" sz="2200" dirty="0"/>
              <a:t>who go to Jannat straight. </a:t>
            </a:r>
          </a:p>
          <a:p>
            <a:pPr marL="0" indent="280988">
              <a:buNone/>
            </a:pPr>
            <a:r>
              <a:rPr lang="en-US" sz="2200" dirty="0"/>
              <a:t>2) who will have to go through Jahannam and then they’ll go to Jannat.</a:t>
            </a:r>
            <a:r>
              <a:rPr lang="en-US" sz="2400" dirty="0"/>
              <a:t> </a:t>
            </a:r>
          </a:p>
          <a:p>
            <a:pPr marL="0" indent="0">
              <a:buNone/>
            </a:pPr>
            <a:r>
              <a:rPr lang="en-US" sz="2400" dirty="0"/>
              <a:t>Why? </a:t>
            </a:r>
            <a:r>
              <a:rPr lang="en-US" sz="2400" b="1" dirty="0"/>
              <a:t>Iman Is Like Gold. </a:t>
            </a:r>
          </a:p>
          <a:p>
            <a:pPr marL="0" indent="0">
              <a:buNone/>
            </a:pPr>
            <a:endParaRPr lang="en-US" dirty="0"/>
          </a:p>
        </p:txBody>
      </p:sp>
    </p:spTree>
    <p:extLst>
      <p:ext uri="{BB962C8B-B14F-4D97-AF65-F5344CB8AC3E}">
        <p14:creationId xmlns:p14="http://schemas.microsoft.com/office/powerpoint/2010/main" val="254128280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97B-8050-4CDA-8D07-F5407EF9A2D6}"/>
              </a:ext>
            </a:extLst>
          </p:cNvPr>
          <p:cNvSpPr>
            <a:spLocks noGrp="1"/>
          </p:cNvSpPr>
          <p:nvPr>
            <p:ph type="title"/>
          </p:nvPr>
        </p:nvSpPr>
        <p:spPr/>
        <p:txBody>
          <a:bodyPr/>
          <a:lstStyle/>
          <a:p>
            <a:r>
              <a:rPr lang="en-US" b="1" i="1" dirty="0"/>
              <a:t>(continued…)</a:t>
            </a:r>
            <a:endParaRPr lang="en-US" dirty="0"/>
          </a:p>
        </p:txBody>
      </p:sp>
      <p:sp>
        <p:nvSpPr>
          <p:cNvPr id="3" name="Content Placeholder 2">
            <a:extLst>
              <a:ext uri="{FF2B5EF4-FFF2-40B4-BE49-F238E27FC236}">
                <a16:creationId xmlns:a16="http://schemas.microsoft.com/office/drawing/2014/main" id="{6D03E02A-D346-4767-BE9E-09FF6BBA54C6}"/>
              </a:ext>
            </a:extLst>
          </p:cNvPr>
          <p:cNvSpPr>
            <a:spLocks noGrp="1"/>
          </p:cNvSpPr>
          <p:nvPr>
            <p:ph idx="1"/>
          </p:nvPr>
        </p:nvSpPr>
        <p:spPr>
          <a:xfrm>
            <a:off x="1219200" y="1444283"/>
            <a:ext cx="10285412" cy="4572000"/>
          </a:xfrm>
        </p:spPr>
        <p:txBody>
          <a:bodyPr/>
          <a:lstStyle/>
          <a:p>
            <a:pPr marL="0" indent="0">
              <a:buNone/>
            </a:pPr>
            <a:r>
              <a:rPr lang="en-US" sz="2400" dirty="0"/>
              <a:t>Likewise Disbelievers are of two kinds: </a:t>
            </a:r>
          </a:p>
          <a:p>
            <a:pPr marL="633413" indent="-282575">
              <a:buNone/>
            </a:pPr>
            <a:r>
              <a:rPr lang="en-US" sz="2400" dirty="0"/>
              <a:t>1) </a:t>
            </a:r>
            <a:r>
              <a:rPr lang="en-US" sz="2200" dirty="0"/>
              <a:t>who knew the true Islam but still disbelieved in Allah. </a:t>
            </a:r>
            <a:r>
              <a:rPr lang="en-US" sz="2200" i="1" dirty="0"/>
              <a:t>E.g. Abu‐</a:t>
            </a:r>
            <a:r>
              <a:rPr lang="en-US" sz="2200" i="1" dirty="0" err="1"/>
              <a:t>Lahab</a:t>
            </a:r>
            <a:r>
              <a:rPr lang="en-US" sz="2200" i="1" dirty="0"/>
              <a:t>, Abu‐</a:t>
            </a:r>
            <a:r>
              <a:rPr lang="en-US" sz="2200" i="1" dirty="0" err="1"/>
              <a:t>Jahal</a:t>
            </a:r>
            <a:endParaRPr lang="en-US" sz="2200" i="1" dirty="0"/>
          </a:p>
          <a:p>
            <a:pPr marL="0" indent="338138">
              <a:buNone/>
            </a:pPr>
            <a:r>
              <a:rPr lang="en-US" sz="2200" dirty="0"/>
              <a:t>2) who didn’t know the true Islam. </a:t>
            </a:r>
          </a:p>
          <a:p>
            <a:pPr marL="0" indent="0">
              <a:buNone/>
            </a:pPr>
            <a:r>
              <a:rPr lang="en-US" sz="2400" dirty="0"/>
              <a:t>There is a difference of opinion in the 2</a:t>
            </a:r>
            <a:r>
              <a:rPr lang="en-US" sz="2400" baseline="30000" dirty="0"/>
              <a:t>nd</a:t>
            </a:r>
            <a:r>
              <a:rPr lang="en-US" sz="2400" dirty="0"/>
              <a:t> category of unbelievers.</a:t>
            </a:r>
          </a:p>
          <a:p>
            <a:pPr marL="0" indent="0">
              <a:buNone/>
            </a:pPr>
            <a:r>
              <a:rPr lang="en-US" sz="2400" dirty="0"/>
              <a:t>Some scholars split them up into two groups.</a:t>
            </a:r>
          </a:p>
          <a:p>
            <a:pPr marL="393700" lvl="0" indent="0">
              <a:buNone/>
            </a:pPr>
            <a:r>
              <a:rPr lang="en-US" sz="2400" dirty="0"/>
              <a:t>1) </a:t>
            </a:r>
            <a:r>
              <a:rPr lang="en-US" sz="2200" dirty="0"/>
              <a:t>who have the ability; they could’ve known but they didn’t.</a:t>
            </a:r>
          </a:p>
          <a:p>
            <a:pPr marL="393700" indent="0">
              <a:buNone/>
            </a:pPr>
            <a:r>
              <a:rPr lang="en-US" sz="2200" dirty="0"/>
              <a:t>2) who didn’t have the ability  </a:t>
            </a:r>
            <a:r>
              <a:rPr lang="en-US" sz="2200" i="1" dirty="0"/>
              <a:t>e.g. </a:t>
            </a:r>
            <a:r>
              <a:rPr lang="en-US" sz="2200" b="1" i="1" dirty="0"/>
              <a:t>Imam Al </a:t>
            </a:r>
            <a:r>
              <a:rPr lang="en-US" sz="2200" b="1" i="1" dirty="0" err="1"/>
              <a:t>Ghazzali</a:t>
            </a:r>
            <a:r>
              <a:rPr lang="en-US" sz="2200" b="1" i="1" dirty="0"/>
              <a:t> </a:t>
            </a:r>
            <a:r>
              <a:rPr lang="en-US" sz="2200" b="1" i="1" dirty="0" err="1"/>
              <a:t>r.a.</a:t>
            </a:r>
            <a:r>
              <a:rPr lang="en-US" sz="2200" b="1" i="1" dirty="0"/>
              <a:t> </a:t>
            </a:r>
            <a:r>
              <a:rPr lang="en-US" sz="2200" i="1" dirty="0"/>
              <a:t>in his books, he actually writes </a:t>
            </a:r>
            <a:r>
              <a:rPr lang="en-US" sz="2200" b="1" i="1" dirty="0"/>
              <a:t>about the Europeans</a:t>
            </a:r>
            <a:r>
              <a:rPr lang="en-US" sz="2200" i="1" dirty="0"/>
              <a:t> who were alive on the earth when the Prophet </a:t>
            </a:r>
            <a:r>
              <a:rPr lang="en-US" sz="2200" i="1" dirty="0" err="1"/>
              <a:t>s.a.w</a:t>
            </a:r>
            <a:r>
              <a:rPr lang="en-US" sz="2200" i="1" dirty="0"/>
              <a:t> was alive but they had no idea about him.</a:t>
            </a:r>
            <a:r>
              <a:rPr lang="en-US" sz="2200" dirty="0"/>
              <a:t> </a:t>
            </a:r>
            <a:r>
              <a:rPr lang="en-US" dirty="0"/>
              <a:t>	</a:t>
            </a:r>
          </a:p>
        </p:txBody>
      </p:sp>
    </p:spTree>
    <p:extLst>
      <p:ext uri="{BB962C8B-B14F-4D97-AF65-F5344CB8AC3E}">
        <p14:creationId xmlns:p14="http://schemas.microsoft.com/office/powerpoint/2010/main" val="303546563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9079-4C8E-4BE5-98F9-A9C8E4E3D10F}"/>
              </a:ext>
            </a:extLst>
          </p:cNvPr>
          <p:cNvSpPr>
            <a:spLocks noGrp="1"/>
          </p:cNvSpPr>
          <p:nvPr>
            <p:ph type="title"/>
          </p:nvPr>
        </p:nvSpPr>
        <p:spPr/>
        <p:txBody>
          <a:bodyPr/>
          <a:lstStyle/>
          <a:p>
            <a:r>
              <a:rPr lang="en-US" b="1" i="1" dirty="0"/>
              <a:t>(continued…)</a:t>
            </a:r>
          </a:p>
        </p:txBody>
      </p:sp>
      <p:sp>
        <p:nvSpPr>
          <p:cNvPr id="3" name="Content Placeholder 2">
            <a:extLst>
              <a:ext uri="{FF2B5EF4-FFF2-40B4-BE49-F238E27FC236}">
                <a16:creationId xmlns:a16="http://schemas.microsoft.com/office/drawing/2014/main" id="{FBA695D2-83B3-4DB9-BB10-ABFE07567AA7}"/>
              </a:ext>
            </a:extLst>
          </p:cNvPr>
          <p:cNvSpPr>
            <a:spLocks noGrp="1"/>
          </p:cNvSpPr>
          <p:nvPr>
            <p:ph idx="1"/>
          </p:nvPr>
        </p:nvSpPr>
        <p:spPr/>
        <p:txBody>
          <a:bodyPr/>
          <a:lstStyle/>
          <a:p>
            <a:pPr marL="393700" indent="0">
              <a:buNone/>
            </a:pPr>
            <a:r>
              <a:rPr lang="en-US" sz="2200" dirty="0"/>
              <a:t>Such non believers will then be judged on </a:t>
            </a:r>
          </a:p>
          <a:p>
            <a:pPr marL="0" indent="0">
              <a:buNone/>
            </a:pPr>
            <a:r>
              <a:rPr lang="en-US" sz="2400" b="1" dirty="0"/>
              <a:t>1) </a:t>
            </a:r>
            <a:r>
              <a:rPr lang="en-US" sz="2400" b="1" dirty="0" err="1"/>
              <a:t>Tawheed</a:t>
            </a:r>
            <a:endParaRPr lang="en-US" sz="2400" b="1" dirty="0"/>
          </a:p>
          <a:p>
            <a:pPr marL="576263" indent="0">
              <a:buNone/>
            </a:pPr>
            <a:r>
              <a:rPr lang="en-US" sz="2200" dirty="0"/>
              <a:t>Allah s.w.t said in the Qur’an that He called all of the human souls to Him, all of the </a:t>
            </a:r>
            <a:r>
              <a:rPr lang="en-US" sz="2200" i="1" dirty="0" err="1"/>
              <a:t>arwah</a:t>
            </a:r>
            <a:r>
              <a:rPr lang="en-US" sz="2200" i="1" dirty="0"/>
              <a:t> </a:t>
            </a:r>
            <a:r>
              <a:rPr lang="en-US" sz="2200" dirty="0"/>
              <a:t>and He let all of the </a:t>
            </a:r>
            <a:r>
              <a:rPr lang="en-US" sz="2200" i="1" dirty="0" err="1"/>
              <a:t>ruhs</a:t>
            </a:r>
            <a:r>
              <a:rPr lang="en-US" sz="2200" i="1" dirty="0"/>
              <a:t> </a:t>
            </a:r>
            <a:r>
              <a:rPr lang="en-US" sz="2200" dirty="0"/>
              <a:t>look upon him and He asked them</a:t>
            </a:r>
          </a:p>
          <a:p>
            <a:pPr marL="576263" indent="0">
              <a:buNone/>
            </a:pPr>
            <a:r>
              <a:rPr lang="en-US" sz="2200" b="1" dirty="0"/>
              <a:t>“ALASTU BIRABBIKUM” (</a:t>
            </a:r>
            <a:r>
              <a:rPr lang="en-US" sz="2200" dirty="0"/>
              <a:t>Am I not your Rabb?</a:t>
            </a:r>
            <a:r>
              <a:rPr lang="en-US" sz="2200" b="1" dirty="0"/>
              <a:t>)</a:t>
            </a:r>
          </a:p>
          <a:p>
            <a:pPr marL="576263" indent="0">
              <a:buNone/>
            </a:pPr>
            <a:r>
              <a:rPr lang="en-US" sz="2200" b="1" dirty="0"/>
              <a:t>“QAALU BALAA” (</a:t>
            </a:r>
            <a:r>
              <a:rPr lang="en-US" sz="2200" dirty="0"/>
              <a:t>All of them said yes</a:t>
            </a:r>
            <a:r>
              <a:rPr lang="en-US" sz="2200" b="1" dirty="0"/>
              <a:t>)</a:t>
            </a:r>
          </a:p>
          <a:p>
            <a:pPr marL="576263" indent="0">
              <a:buNone/>
            </a:pPr>
            <a:r>
              <a:rPr lang="en-US" sz="2200" dirty="0"/>
              <a:t>Every single human soul saw the Beauty of Allah when He unveiled it. So the </a:t>
            </a:r>
            <a:r>
              <a:rPr lang="en-US" sz="2200" dirty="0" err="1"/>
              <a:t>arwaah</a:t>
            </a:r>
            <a:r>
              <a:rPr lang="en-US" sz="2200" dirty="0"/>
              <a:t> fell in love with Allah. That’s part of our </a:t>
            </a:r>
            <a:r>
              <a:rPr lang="en-US" sz="2200" i="1" dirty="0"/>
              <a:t>fitrah</a:t>
            </a:r>
            <a:r>
              <a:rPr lang="en-US" sz="2200" dirty="0"/>
              <a:t>. They wont know the Qur’anic God concept, but they’ll at some time in their life have some feeling of Allah. They’ll be judged on how they </a:t>
            </a:r>
            <a:r>
              <a:rPr lang="en-US" sz="2200" b="1" dirty="0"/>
              <a:t>responded to that feeling.</a:t>
            </a:r>
            <a:endParaRPr lang="en-US" sz="2200" dirty="0"/>
          </a:p>
          <a:p>
            <a:pPr marL="0" indent="0">
              <a:buNone/>
            </a:pPr>
            <a:endParaRPr lang="en-US" sz="2400" dirty="0"/>
          </a:p>
          <a:p>
            <a:endParaRPr lang="en-US" dirty="0"/>
          </a:p>
        </p:txBody>
      </p:sp>
    </p:spTree>
    <p:extLst>
      <p:ext uri="{BB962C8B-B14F-4D97-AF65-F5344CB8AC3E}">
        <p14:creationId xmlns:p14="http://schemas.microsoft.com/office/powerpoint/2010/main" val="395560330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E700-42F8-42A7-B0CF-D19A043B146E}"/>
              </a:ext>
            </a:extLst>
          </p:cNvPr>
          <p:cNvSpPr>
            <a:spLocks noGrp="1"/>
          </p:cNvSpPr>
          <p:nvPr>
            <p:ph type="title"/>
          </p:nvPr>
        </p:nvSpPr>
        <p:spPr/>
        <p:txBody>
          <a:bodyPr/>
          <a:lstStyle/>
          <a:p>
            <a:r>
              <a:rPr lang="en-US" b="1" i="1" dirty="0"/>
              <a:t>(continued…)</a:t>
            </a:r>
          </a:p>
        </p:txBody>
      </p:sp>
      <p:sp>
        <p:nvSpPr>
          <p:cNvPr id="3" name="Content Placeholder 2">
            <a:extLst>
              <a:ext uri="{FF2B5EF4-FFF2-40B4-BE49-F238E27FC236}">
                <a16:creationId xmlns:a16="http://schemas.microsoft.com/office/drawing/2014/main" id="{1F6FB926-818B-48BF-B291-03A1996E1744}"/>
              </a:ext>
            </a:extLst>
          </p:cNvPr>
          <p:cNvSpPr>
            <a:spLocks noGrp="1"/>
          </p:cNvSpPr>
          <p:nvPr>
            <p:ph idx="1"/>
          </p:nvPr>
        </p:nvSpPr>
        <p:spPr/>
        <p:txBody>
          <a:bodyPr/>
          <a:lstStyle/>
          <a:p>
            <a:pPr marL="0" indent="0">
              <a:buNone/>
            </a:pPr>
            <a:r>
              <a:rPr lang="en-US" sz="2400" b="1" dirty="0"/>
              <a:t>2) Universal ethics.</a:t>
            </a:r>
          </a:p>
          <a:p>
            <a:pPr marL="463550" lvl="0" indent="0">
              <a:buNone/>
            </a:pPr>
            <a:r>
              <a:rPr lang="en-US" sz="2200" dirty="0"/>
              <a:t>It is universally known that it is wrong to sleep with the neighbor’s wife; it is wrong to steal from their friend; it is wrong to lie; selfishness is condemnable and selflessness is admired, </a:t>
            </a:r>
            <a:r>
              <a:rPr lang="en-US" sz="2200" dirty="0" err="1"/>
              <a:t>etc</a:t>
            </a:r>
            <a:endParaRPr lang="en-US" sz="2200" dirty="0"/>
          </a:p>
          <a:p>
            <a:pPr marL="463550" lvl="0" indent="0">
              <a:buNone/>
            </a:pPr>
            <a:r>
              <a:rPr lang="en-US" sz="2200" dirty="0"/>
              <a:t>They would know all these because it was part of their inherent </a:t>
            </a:r>
            <a:r>
              <a:rPr lang="en-US" sz="2200" i="1" dirty="0"/>
              <a:t>fitrah </a:t>
            </a:r>
            <a:r>
              <a:rPr lang="en-US" sz="2200" dirty="0"/>
              <a:t>as Allah </a:t>
            </a:r>
            <a:r>
              <a:rPr lang="en-US" sz="2200" dirty="0" err="1"/>
              <a:t>Ta’ala</a:t>
            </a:r>
            <a:r>
              <a:rPr lang="en-US" sz="2200" dirty="0"/>
              <a:t> said that in the Qur’an</a:t>
            </a:r>
          </a:p>
          <a:p>
            <a:pPr marL="463550" lvl="0" indent="0">
              <a:buNone/>
            </a:pPr>
            <a:r>
              <a:rPr lang="en-US" sz="2200" b="1" dirty="0"/>
              <a:t> “Fa </a:t>
            </a:r>
            <a:r>
              <a:rPr lang="en-US" sz="2200" b="1" dirty="0" err="1"/>
              <a:t>Alhamaha</a:t>
            </a:r>
            <a:r>
              <a:rPr lang="en-US" sz="2200" b="1" dirty="0"/>
              <a:t> </a:t>
            </a:r>
            <a:r>
              <a:rPr lang="en-US" sz="2200" b="1" dirty="0" err="1"/>
              <a:t>Fujooraha</a:t>
            </a:r>
            <a:r>
              <a:rPr lang="en-US" sz="2200" b="1" dirty="0"/>
              <a:t> </a:t>
            </a:r>
            <a:r>
              <a:rPr lang="en-US" sz="2200" b="1" dirty="0" err="1"/>
              <a:t>Wa</a:t>
            </a:r>
            <a:r>
              <a:rPr lang="en-US" sz="2200" b="1" dirty="0"/>
              <a:t> </a:t>
            </a:r>
            <a:r>
              <a:rPr lang="en-US" sz="2200" b="1" dirty="0" err="1"/>
              <a:t>Taqwaaha</a:t>
            </a:r>
            <a:r>
              <a:rPr lang="en-US" sz="2200" b="1" dirty="0"/>
              <a:t>”</a:t>
            </a:r>
          </a:p>
          <a:p>
            <a:pPr marL="463550" lvl="0" indent="0">
              <a:buNone/>
            </a:pPr>
            <a:r>
              <a:rPr lang="en-US" sz="2200" dirty="0"/>
              <a:t>So they’ll be judged on that basis.</a:t>
            </a:r>
            <a:endParaRPr lang="en-US" sz="2200" b="1" dirty="0"/>
          </a:p>
          <a:p>
            <a:endParaRPr lang="en-US" dirty="0"/>
          </a:p>
        </p:txBody>
      </p:sp>
    </p:spTree>
    <p:extLst>
      <p:ext uri="{BB962C8B-B14F-4D97-AF65-F5344CB8AC3E}">
        <p14:creationId xmlns:p14="http://schemas.microsoft.com/office/powerpoint/2010/main" val="27034707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26D5-BCAB-421E-8C62-4CA82F17D1D8}"/>
              </a:ext>
            </a:extLst>
          </p:cNvPr>
          <p:cNvSpPr>
            <a:spLocks noGrp="1"/>
          </p:cNvSpPr>
          <p:nvPr>
            <p:ph type="title"/>
          </p:nvPr>
        </p:nvSpPr>
        <p:spPr/>
        <p:txBody>
          <a:bodyPr/>
          <a:lstStyle/>
          <a:p>
            <a:r>
              <a:rPr lang="en-US" b="1" i="1" dirty="0"/>
              <a:t>Conclusion</a:t>
            </a:r>
            <a:endParaRPr lang="en-US" i="1" dirty="0"/>
          </a:p>
        </p:txBody>
      </p:sp>
      <p:sp>
        <p:nvSpPr>
          <p:cNvPr id="3" name="Content Placeholder 2">
            <a:extLst>
              <a:ext uri="{FF2B5EF4-FFF2-40B4-BE49-F238E27FC236}">
                <a16:creationId xmlns:a16="http://schemas.microsoft.com/office/drawing/2014/main" id="{18637B26-0BAB-4CC5-93CE-FD0E199644C4}"/>
              </a:ext>
            </a:extLst>
          </p:cNvPr>
          <p:cNvSpPr>
            <a:spLocks noGrp="1"/>
          </p:cNvSpPr>
          <p:nvPr>
            <p:ph idx="1"/>
          </p:nvPr>
        </p:nvSpPr>
        <p:spPr/>
        <p:txBody>
          <a:bodyPr/>
          <a:lstStyle/>
          <a:p>
            <a:r>
              <a:rPr lang="en-US" sz="2400" dirty="0"/>
              <a:t>End of the day, Islamic theology does not teach a Muslim to view a </a:t>
            </a:r>
            <a:r>
              <a:rPr lang="en-US" sz="2400" dirty="0" err="1"/>
              <a:t>non­Muslim</a:t>
            </a:r>
            <a:r>
              <a:rPr lang="en-US" sz="2400" dirty="0"/>
              <a:t> as an unbeliever damned to hell rather as a </a:t>
            </a:r>
            <a:r>
              <a:rPr lang="en-US" sz="2400" b="1" dirty="0"/>
              <a:t>Potential </a:t>
            </a:r>
            <a:r>
              <a:rPr lang="en-US" sz="2400" b="1" dirty="0" err="1"/>
              <a:t>Ummati</a:t>
            </a:r>
            <a:r>
              <a:rPr lang="en-US" sz="2400" b="1"/>
              <a:t>.</a:t>
            </a:r>
            <a:endParaRPr lang="en-US" sz="2400" b="1" dirty="0"/>
          </a:p>
          <a:p>
            <a:r>
              <a:rPr lang="en-US" sz="2400" dirty="0"/>
              <a:t>Rather it our job as Muslims, to view unbelievers as people who should be given the message of </a:t>
            </a:r>
            <a:r>
              <a:rPr lang="en-US" sz="2400" i="1" dirty="0" err="1"/>
              <a:t>daawah</a:t>
            </a:r>
            <a:r>
              <a:rPr lang="en-US" sz="2400" dirty="0"/>
              <a:t>… share with them the true Islam keeping in mind that </a:t>
            </a:r>
            <a:r>
              <a:rPr lang="en-US" sz="2400" b="1" dirty="0"/>
              <a:t>actions speak louder than words!</a:t>
            </a:r>
          </a:p>
        </p:txBody>
      </p:sp>
    </p:spTree>
    <p:extLst>
      <p:ext uri="{BB962C8B-B14F-4D97-AF65-F5344CB8AC3E}">
        <p14:creationId xmlns:p14="http://schemas.microsoft.com/office/powerpoint/2010/main" val="143622485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7247-E2E1-45CA-A538-4F4F2B1CF2B8}"/>
              </a:ext>
            </a:extLst>
          </p:cNvPr>
          <p:cNvSpPr>
            <a:spLocks noGrp="1"/>
          </p:cNvSpPr>
          <p:nvPr>
            <p:ph type="title"/>
          </p:nvPr>
        </p:nvSpPr>
        <p:spPr>
          <a:xfrm>
            <a:off x="1219200" y="533400"/>
            <a:ext cx="9750425" cy="914400"/>
          </a:xfrm>
        </p:spPr>
        <p:txBody>
          <a:bodyPr/>
          <a:lstStyle/>
          <a:p>
            <a:r>
              <a:rPr lang="en-US" b="1" i="1" u="none" strike="noStrike" baseline="0" dirty="0">
                <a:solidFill>
                  <a:srgbClr val="0D0D0D"/>
                </a:solidFill>
              </a:rPr>
              <a:t>Early </a:t>
            </a:r>
            <a:r>
              <a:rPr lang="en-US" b="1" i="1" u="none" strike="noStrike" baseline="0" dirty="0" err="1">
                <a:solidFill>
                  <a:srgbClr val="0D0D0D"/>
                </a:solidFill>
              </a:rPr>
              <a:t>muslims</a:t>
            </a:r>
            <a:r>
              <a:rPr lang="en-US" b="1" i="1" u="none" strike="noStrike" baseline="0" dirty="0">
                <a:solidFill>
                  <a:srgbClr val="0D0D0D"/>
                </a:solidFill>
              </a:rPr>
              <a:t> were asking these questions</a:t>
            </a:r>
            <a:endParaRPr lang="en-US" b="1" i="1" dirty="0"/>
          </a:p>
        </p:txBody>
      </p:sp>
      <p:sp>
        <p:nvSpPr>
          <p:cNvPr id="3" name="Content Placeholder 2">
            <a:extLst>
              <a:ext uri="{FF2B5EF4-FFF2-40B4-BE49-F238E27FC236}">
                <a16:creationId xmlns:a16="http://schemas.microsoft.com/office/drawing/2014/main" id="{A00B72FD-470B-4B69-BFC4-32E64968777A}"/>
              </a:ext>
            </a:extLst>
          </p:cNvPr>
          <p:cNvSpPr>
            <a:spLocks noGrp="1"/>
          </p:cNvSpPr>
          <p:nvPr>
            <p:ph idx="1"/>
          </p:nvPr>
        </p:nvSpPr>
        <p:spPr/>
        <p:txBody>
          <a:bodyPr/>
          <a:lstStyle/>
          <a:p>
            <a:pPr marL="469900" indent="-457834">
              <a:lnSpc>
                <a:spcPct val="100000"/>
              </a:lnSpc>
              <a:spcBef>
                <a:spcPts val="1220"/>
              </a:spcBef>
              <a:buClr>
                <a:srgbClr val="99CA38"/>
              </a:buClr>
              <a:buAutoNum type="arabicPeriod"/>
              <a:tabLst>
                <a:tab pos="469900" algn="l"/>
                <a:tab pos="470534" algn="l"/>
              </a:tabLst>
            </a:pPr>
            <a:r>
              <a:rPr lang="en-US" spc="-114" dirty="0"/>
              <a:t>Sahaba</a:t>
            </a:r>
            <a:endParaRPr lang="en-US" dirty="0"/>
          </a:p>
          <a:p>
            <a:pPr marL="469900" indent="-457834">
              <a:lnSpc>
                <a:spcPct val="100000"/>
              </a:lnSpc>
              <a:spcBef>
                <a:spcPts val="1125"/>
              </a:spcBef>
              <a:buClr>
                <a:srgbClr val="99CA38"/>
              </a:buClr>
              <a:buAutoNum type="arabicPeriod"/>
              <a:tabLst>
                <a:tab pos="469900" algn="l"/>
                <a:tab pos="470534" algn="l"/>
              </a:tabLst>
            </a:pPr>
            <a:r>
              <a:rPr lang="en-US" spc="-160" dirty="0" err="1"/>
              <a:t>Tabieen</a:t>
            </a:r>
            <a:endParaRPr lang="en-US" dirty="0"/>
          </a:p>
          <a:p>
            <a:pPr marL="469900" indent="-457834">
              <a:lnSpc>
                <a:spcPct val="100000"/>
              </a:lnSpc>
              <a:spcBef>
                <a:spcPts val="1140"/>
              </a:spcBef>
              <a:buClr>
                <a:srgbClr val="99CA38"/>
              </a:buClr>
              <a:buAutoNum type="arabicPeriod"/>
              <a:tabLst>
                <a:tab pos="469900" algn="l"/>
                <a:tab pos="470534" algn="l"/>
              </a:tabLst>
            </a:pPr>
            <a:r>
              <a:rPr lang="en-US" spc="-185" dirty="0"/>
              <a:t>Hasan</a:t>
            </a:r>
            <a:r>
              <a:rPr lang="en-US" spc="-10" dirty="0"/>
              <a:t> </a:t>
            </a:r>
            <a:r>
              <a:rPr lang="en-US" spc="-114" dirty="0"/>
              <a:t>Al-</a:t>
            </a:r>
            <a:r>
              <a:rPr lang="en-US" spc="-114" dirty="0" err="1"/>
              <a:t>Basri</a:t>
            </a:r>
            <a:endParaRPr lang="en-US" dirty="0"/>
          </a:p>
          <a:p>
            <a:pPr>
              <a:lnSpc>
                <a:spcPct val="100000"/>
              </a:lnSpc>
            </a:pPr>
            <a:endParaRPr lang="en-US" dirty="0"/>
          </a:p>
          <a:p>
            <a:pPr>
              <a:lnSpc>
                <a:spcPct val="100000"/>
              </a:lnSpc>
              <a:spcBef>
                <a:spcPts val="35"/>
              </a:spcBef>
            </a:pPr>
            <a:endParaRPr lang="en-US" dirty="0"/>
          </a:p>
          <a:p>
            <a:pPr marL="104139">
              <a:lnSpc>
                <a:spcPct val="100000"/>
              </a:lnSpc>
            </a:pPr>
            <a:r>
              <a:rPr lang="en-US" spc="-195" dirty="0"/>
              <a:t>How </a:t>
            </a:r>
            <a:r>
              <a:rPr lang="en-US" spc="-10" dirty="0"/>
              <a:t>did </a:t>
            </a:r>
            <a:r>
              <a:rPr lang="en-US" spc="-125" dirty="0"/>
              <a:t>they </a:t>
            </a:r>
            <a:r>
              <a:rPr lang="en-US" spc="-55" dirty="0"/>
              <a:t>arrive </a:t>
            </a:r>
            <a:r>
              <a:rPr lang="en-US" spc="-15" dirty="0"/>
              <a:t>at </a:t>
            </a:r>
            <a:r>
              <a:rPr lang="en-US" spc="-165" dirty="0"/>
              <a:t>this</a:t>
            </a:r>
            <a:r>
              <a:rPr lang="en-US" spc="-30" dirty="0"/>
              <a:t> </a:t>
            </a:r>
            <a:r>
              <a:rPr lang="en-US" spc="-175" dirty="0"/>
              <a:t>question?</a:t>
            </a:r>
            <a:endParaRPr lang="en-US" dirty="0"/>
          </a:p>
          <a:p>
            <a:endParaRPr lang="en-US" dirty="0"/>
          </a:p>
        </p:txBody>
      </p:sp>
    </p:spTree>
    <p:extLst>
      <p:ext uri="{BB962C8B-B14F-4D97-AF65-F5344CB8AC3E}">
        <p14:creationId xmlns:p14="http://schemas.microsoft.com/office/powerpoint/2010/main" val="4150993249"/>
      </p:ext>
    </p:extLst>
  </p:cSld>
  <p:clrMapOvr>
    <a:overrideClrMapping bg1="lt1" tx1="dk1" bg2="lt2" tx2="dk2" accent1="accent1" accent2="accent2" accent3="accent3" accent4="accent4" accent5="accent5" accent6="accent6" hlink="hlink" folHlink="folHlink"/>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i="1" u="none" strike="noStrike" baseline="0" dirty="0">
                <a:solidFill>
                  <a:srgbClr val="0D0D0D"/>
                </a:solidFill>
              </a:rPr>
              <a:t>They were thinking about </a:t>
            </a:r>
            <a:r>
              <a:rPr lang="en-US" b="1" i="1" dirty="0">
                <a:solidFill>
                  <a:srgbClr val="0D0D0D"/>
                </a:solidFill>
              </a:rPr>
              <a:t>A</a:t>
            </a:r>
            <a:r>
              <a:rPr lang="en-US" b="1" i="1" u="none" strike="noStrike" baseline="0" dirty="0">
                <a:solidFill>
                  <a:srgbClr val="0D0D0D"/>
                </a:solidFill>
              </a:rPr>
              <a:t>llah </a:t>
            </a:r>
            <a:r>
              <a:rPr lang="en-US" b="1" i="1" spc="-15" dirty="0"/>
              <a:t>as </a:t>
            </a:r>
            <a:r>
              <a:rPr lang="en-US" b="1" i="1" spc="-215" dirty="0"/>
              <a:t>the </a:t>
            </a:r>
            <a:r>
              <a:rPr lang="en-US" b="1" i="1" spc="-180" dirty="0"/>
              <a:t>creator, </a:t>
            </a:r>
            <a:r>
              <a:rPr lang="en-US" b="1" i="1" spc="-175" dirty="0"/>
              <a:t>for-ever</a:t>
            </a:r>
            <a:r>
              <a:rPr lang="en-US" b="1" i="1" spc="45" dirty="0"/>
              <a:t> </a:t>
            </a:r>
            <a:r>
              <a:rPr lang="en-US" b="1" i="1" spc="-100" dirty="0"/>
              <a:t>existing</a:t>
            </a:r>
            <a:endParaRPr lang="en-US" b="1" i="1" dirty="0"/>
          </a:p>
        </p:txBody>
      </p:sp>
      <p:sp>
        <p:nvSpPr>
          <p:cNvPr id="3" name="Content Placeholder 2"/>
          <p:cNvSpPr>
            <a:spLocks noGrp="1"/>
          </p:cNvSpPr>
          <p:nvPr>
            <p:ph idx="1"/>
          </p:nvPr>
        </p:nvSpPr>
        <p:spPr>
          <a:xfrm>
            <a:off x="1219199" y="1444283"/>
            <a:ext cx="9750425" cy="4572000"/>
          </a:xfrm>
        </p:spPr>
        <p:txBody>
          <a:bodyPr/>
          <a:lstStyle/>
          <a:p>
            <a:r>
              <a:rPr lang="en-US" sz="2300" dirty="0"/>
              <a:t>Everything else is the creation and He alone is the creator</a:t>
            </a:r>
          </a:p>
          <a:p>
            <a:r>
              <a:rPr lang="en-US" sz="2300" dirty="0"/>
              <a:t>He exists Now as He has always existed</a:t>
            </a:r>
          </a:p>
          <a:p>
            <a:r>
              <a:rPr lang="en-US" sz="2300" dirty="0"/>
              <a:t>He exists now as He existed before He created space and time.</a:t>
            </a:r>
          </a:p>
          <a:p>
            <a:r>
              <a:rPr lang="en-US" sz="2300" dirty="0"/>
              <a:t>Space(</a:t>
            </a:r>
            <a:r>
              <a:rPr lang="en-US" sz="2300" dirty="0" err="1"/>
              <a:t>Makan</a:t>
            </a:r>
            <a:r>
              <a:rPr lang="en-US" sz="2300" dirty="0"/>
              <a:t>) and time(</a:t>
            </a:r>
            <a:r>
              <a:rPr lang="en-US" sz="2300" dirty="0" err="1"/>
              <a:t>Zaman</a:t>
            </a:r>
            <a:r>
              <a:rPr lang="en-US" sz="2300" dirty="0"/>
              <a:t>) themselves are creations.</a:t>
            </a:r>
          </a:p>
          <a:p>
            <a:r>
              <a:rPr lang="en-US" sz="2300" dirty="0"/>
              <a:t>So He transcends them… These concepts are meaningless for Him</a:t>
            </a:r>
          </a:p>
          <a:p>
            <a:r>
              <a:rPr lang="en-US" sz="2300" dirty="0"/>
              <a:t>Similarly He transcends direction. Its wrong to say that Allah is up or everywhere.</a:t>
            </a:r>
          </a:p>
          <a:p>
            <a:r>
              <a:rPr lang="en-US" sz="2300" dirty="0"/>
              <a:t>In Arabic we phrase this Transcendental nature of the divine  as</a:t>
            </a:r>
            <a:r>
              <a:rPr lang="en-US" sz="2300" b="1" i="1" dirty="0"/>
              <a:t> </a:t>
            </a:r>
            <a:r>
              <a:rPr lang="en-US" sz="2300" dirty="0"/>
              <a:t>‘</a:t>
            </a:r>
            <a:r>
              <a:rPr lang="en-US" sz="2300" dirty="0" err="1"/>
              <a:t>wa</a:t>
            </a:r>
            <a:r>
              <a:rPr lang="en-US" sz="2300" dirty="0"/>
              <a:t> ra al </a:t>
            </a:r>
            <a:r>
              <a:rPr lang="en-US" sz="2300" dirty="0" err="1"/>
              <a:t>wara</a:t>
            </a:r>
            <a:r>
              <a:rPr lang="en-US" sz="2300" dirty="0"/>
              <a:t> </a:t>
            </a:r>
            <a:r>
              <a:rPr lang="en-US" sz="2300" dirty="0" err="1"/>
              <a:t>thuma</a:t>
            </a:r>
            <a:r>
              <a:rPr lang="en-US" sz="2300" dirty="0"/>
              <a:t> war a al </a:t>
            </a:r>
            <a:r>
              <a:rPr lang="en-US" sz="2300" dirty="0" err="1"/>
              <a:t>wara</a:t>
            </a:r>
            <a:r>
              <a:rPr lang="en-US" sz="2300" dirty="0"/>
              <a:t> </a:t>
            </a:r>
            <a:r>
              <a:rPr lang="en-US" sz="2300" dirty="0" err="1"/>
              <a:t>thuma</a:t>
            </a:r>
            <a:r>
              <a:rPr lang="en-US" sz="2300" dirty="0"/>
              <a:t> </a:t>
            </a:r>
            <a:r>
              <a:rPr lang="en-US" sz="2300" dirty="0" err="1"/>
              <a:t>wara</a:t>
            </a:r>
            <a:r>
              <a:rPr lang="en-US" sz="2300" dirty="0"/>
              <a:t> al </a:t>
            </a:r>
            <a:r>
              <a:rPr lang="en-US" sz="2300" dirty="0" err="1"/>
              <a:t>wara</a:t>
            </a:r>
            <a:r>
              <a:rPr lang="en-US" sz="2300" dirty="0"/>
              <a:t>’ without any attribution of direction, place and time... Beyond…</a:t>
            </a:r>
          </a:p>
        </p:txBody>
      </p:sp>
    </p:spTree>
    <p:extLst>
      <p:ext uri="{BB962C8B-B14F-4D97-AF65-F5344CB8AC3E}">
        <p14:creationId xmlns:p14="http://schemas.microsoft.com/office/powerpoint/2010/main" val="12711103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Second aspect…</a:t>
            </a:r>
          </a:p>
        </p:txBody>
      </p:sp>
      <p:sp>
        <p:nvSpPr>
          <p:cNvPr id="3" name="Content Placeholder 2"/>
          <p:cNvSpPr>
            <a:spLocks noGrp="1"/>
          </p:cNvSpPr>
          <p:nvPr>
            <p:ph idx="1"/>
          </p:nvPr>
        </p:nvSpPr>
        <p:spPr/>
        <p:txBody>
          <a:bodyPr/>
          <a:lstStyle/>
          <a:p>
            <a:r>
              <a:rPr lang="en-US" sz="2750" dirty="0"/>
              <a:t>Allah has </a:t>
            </a:r>
            <a:r>
              <a:rPr lang="en-US" sz="2750" dirty="0" err="1"/>
              <a:t>sifaat</a:t>
            </a:r>
            <a:r>
              <a:rPr lang="en-US" sz="2750" dirty="0"/>
              <a:t>. Some of them He has revealed in the Quran (</a:t>
            </a:r>
            <a:r>
              <a:rPr lang="en-US" sz="2750" dirty="0" err="1"/>
              <a:t>asma</a:t>
            </a:r>
            <a:r>
              <a:rPr lang="en-US" sz="2750" dirty="0"/>
              <a:t> </a:t>
            </a:r>
            <a:r>
              <a:rPr lang="en-US" sz="2750" dirty="0" err="1"/>
              <a:t>ul</a:t>
            </a:r>
            <a:r>
              <a:rPr lang="en-US" sz="2750" dirty="0"/>
              <a:t> </a:t>
            </a:r>
            <a:r>
              <a:rPr lang="en-US" sz="2750" dirty="0" err="1"/>
              <a:t>husna</a:t>
            </a:r>
            <a:r>
              <a:rPr lang="en-US" sz="2750" dirty="0"/>
              <a:t>)</a:t>
            </a:r>
          </a:p>
          <a:p>
            <a:r>
              <a:rPr lang="en-US" sz="2750" dirty="0"/>
              <a:t>Allah is Ultimate and Absolute in all those </a:t>
            </a:r>
            <a:r>
              <a:rPr lang="en-US" sz="2750" dirty="0" err="1"/>
              <a:t>sifaat</a:t>
            </a:r>
            <a:r>
              <a:rPr lang="en-US" sz="2750" dirty="0"/>
              <a:t>. </a:t>
            </a:r>
            <a:r>
              <a:rPr lang="en-US" sz="2750" dirty="0" err="1"/>
              <a:t>E.g</a:t>
            </a:r>
            <a:r>
              <a:rPr lang="en-US" sz="2750" dirty="0"/>
              <a:t> . If He is </a:t>
            </a:r>
            <a:r>
              <a:rPr lang="en-US" sz="2750" dirty="0" err="1"/>
              <a:t>Ar</a:t>
            </a:r>
            <a:r>
              <a:rPr lang="en-US" sz="2750" dirty="0"/>
              <a:t>-Rehman He is the absolute possessor and giver of mercy.</a:t>
            </a:r>
          </a:p>
          <a:p>
            <a:r>
              <a:rPr lang="en-US" sz="2750" dirty="0"/>
              <a:t>In particular , </a:t>
            </a:r>
          </a:p>
          <a:p>
            <a:r>
              <a:rPr lang="en-US" sz="2750" dirty="0"/>
              <a:t>His two </a:t>
            </a:r>
            <a:r>
              <a:rPr lang="en-US" sz="2750" dirty="0" err="1"/>
              <a:t>sifaat</a:t>
            </a:r>
            <a:r>
              <a:rPr lang="en-US" sz="2750" dirty="0"/>
              <a:t>, </a:t>
            </a:r>
            <a:r>
              <a:rPr lang="en-US" sz="2750" dirty="0" err="1"/>
              <a:t>Ilm</a:t>
            </a:r>
            <a:r>
              <a:rPr lang="en-US" sz="2750" dirty="0"/>
              <a:t> and </a:t>
            </a:r>
            <a:r>
              <a:rPr lang="en-US" sz="2750" dirty="0" err="1"/>
              <a:t>Qudrat</a:t>
            </a:r>
            <a:r>
              <a:rPr lang="en-US" sz="2750" dirty="0"/>
              <a:t>; His knowledge and Power are beyond time and space </a:t>
            </a:r>
          </a:p>
          <a:p>
            <a:r>
              <a:rPr lang="en-US" sz="2750" dirty="0"/>
              <a:t>So He knows everything and has power over everything… then where does my freedom and action  come in?</a:t>
            </a:r>
          </a:p>
          <a:p>
            <a:endParaRPr lang="en-US" dirty="0"/>
          </a:p>
        </p:txBody>
      </p:sp>
    </p:spTree>
    <p:extLst>
      <p:ext uri="{BB962C8B-B14F-4D97-AF65-F5344CB8AC3E}">
        <p14:creationId xmlns:p14="http://schemas.microsoft.com/office/powerpoint/2010/main" val="328865372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none" strike="noStrike" baseline="0" dirty="0">
                <a:solidFill>
                  <a:srgbClr val="0D0D0D"/>
                </a:solidFill>
              </a:rPr>
              <a:t>So how is this question resolved? What is the division here?</a:t>
            </a:r>
            <a:endParaRPr lang="en-US" b="1" i="1" dirty="0"/>
          </a:p>
        </p:txBody>
      </p:sp>
      <p:sp>
        <p:nvSpPr>
          <p:cNvPr id="3" name="Content Placeholder 2"/>
          <p:cNvSpPr>
            <a:spLocks noGrp="1"/>
          </p:cNvSpPr>
          <p:nvPr>
            <p:ph idx="1"/>
          </p:nvPr>
        </p:nvSpPr>
        <p:spPr/>
        <p:txBody>
          <a:bodyPr/>
          <a:lstStyle/>
          <a:p>
            <a:r>
              <a:rPr lang="en-US" sz="2400" dirty="0"/>
              <a:t>Every activity is based on two things.</a:t>
            </a:r>
          </a:p>
          <a:p>
            <a:pPr marL="0" indent="0">
              <a:buNone/>
            </a:pPr>
            <a:r>
              <a:rPr lang="en-US" sz="2000" dirty="0"/>
              <a:t>&gt;&gt;&gt;One is this issue of knowing.</a:t>
            </a:r>
          </a:p>
          <a:p>
            <a:pPr marL="0" indent="0">
              <a:buNone/>
            </a:pPr>
            <a:r>
              <a:rPr lang="en-US" sz="2000" dirty="0"/>
              <a:t>&gt;&gt;&gt;Second thing is to choose and do.</a:t>
            </a:r>
          </a:p>
          <a:p>
            <a:r>
              <a:rPr lang="en-US" sz="2400" dirty="0"/>
              <a:t>Two paradoxes:</a:t>
            </a:r>
          </a:p>
          <a:p>
            <a:pPr marL="0" indent="0">
              <a:buNone/>
            </a:pPr>
            <a:r>
              <a:rPr lang="en-US" sz="2000" dirty="0"/>
              <a:t>1) IF Allah did both the knowing and choosing &amp; doing, life would be non </a:t>
            </a:r>
            <a:r>
              <a:rPr lang="en-US" sz="2000" dirty="0" err="1"/>
              <a:t>sensical</a:t>
            </a:r>
            <a:r>
              <a:rPr lang="en-US" sz="2000" dirty="0"/>
              <a:t> and would not make any sense. </a:t>
            </a:r>
          </a:p>
          <a:p>
            <a:pPr marL="0" indent="0">
              <a:buNone/>
            </a:pPr>
            <a:r>
              <a:rPr lang="en-US" sz="2000" dirty="0"/>
              <a:t>2) IF humans did both the knowing and choosing &amp; doing i.e. You knew everything that you will be going to do in future and you will also choose to do it and do it yourself…this knowledge humans just cant handle</a:t>
            </a:r>
          </a:p>
          <a:p>
            <a:pPr marL="0" indent="0">
              <a:buNone/>
            </a:pPr>
            <a:r>
              <a:rPr lang="en-US" sz="2400" b="1" u="sng" spc="-145" dirty="0">
                <a:latin typeface="Arial"/>
                <a:cs typeface="Arial"/>
              </a:rPr>
              <a:t>Solution</a:t>
            </a:r>
            <a:r>
              <a:rPr lang="en-US" sz="2400" b="1" spc="-145" dirty="0">
                <a:latin typeface="Arial"/>
                <a:cs typeface="Arial"/>
              </a:rPr>
              <a:t>: </a:t>
            </a:r>
            <a:r>
              <a:rPr lang="en-US" sz="2400" b="1" spc="-90" dirty="0">
                <a:latin typeface="Arial"/>
                <a:cs typeface="Arial"/>
              </a:rPr>
              <a:t>Allah </a:t>
            </a:r>
            <a:r>
              <a:rPr lang="en-US" sz="2400" b="1" spc="-160" dirty="0">
                <a:latin typeface="Arial"/>
                <a:cs typeface="Arial"/>
              </a:rPr>
              <a:t>does </a:t>
            </a:r>
            <a:r>
              <a:rPr lang="en-US" sz="2400" b="1" spc="-135" dirty="0">
                <a:latin typeface="Arial"/>
                <a:cs typeface="Arial"/>
              </a:rPr>
              <a:t>the </a:t>
            </a:r>
            <a:r>
              <a:rPr lang="en-US" sz="2400" b="1" spc="-165" dirty="0">
                <a:latin typeface="Arial"/>
                <a:cs typeface="Arial"/>
              </a:rPr>
              <a:t>Knowing, </a:t>
            </a:r>
            <a:r>
              <a:rPr lang="en-US" sz="2400" b="1" spc="-260" dirty="0">
                <a:latin typeface="Arial"/>
                <a:cs typeface="Arial"/>
              </a:rPr>
              <a:t>Humans </a:t>
            </a:r>
            <a:r>
              <a:rPr lang="en-US" sz="2400" b="1" spc="-70" dirty="0">
                <a:latin typeface="Arial"/>
                <a:cs typeface="Arial"/>
              </a:rPr>
              <a:t>do </a:t>
            </a:r>
            <a:r>
              <a:rPr lang="en-US" sz="2400" b="1" spc="-135" dirty="0">
                <a:latin typeface="Arial"/>
                <a:cs typeface="Arial"/>
              </a:rPr>
              <a:t>the </a:t>
            </a:r>
            <a:r>
              <a:rPr lang="en-US" sz="2400" b="1" spc="-180" dirty="0">
                <a:latin typeface="Arial"/>
                <a:cs typeface="Arial"/>
              </a:rPr>
              <a:t>Choosing</a:t>
            </a:r>
            <a:r>
              <a:rPr lang="en-US" sz="2400" b="1" spc="-400" dirty="0">
                <a:latin typeface="Arial"/>
                <a:cs typeface="Arial"/>
              </a:rPr>
              <a:t>  </a:t>
            </a:r>
            <a:r>
              <a:rPr lang="en-US" sz="2400" b="1" spc="-95" dirty="0">
                <a:latin typeface="Arial"/>
                <a:cs typeface="Arial"/>
              </a:rPr>
              <a:t>and </a:t>
            </a:r>
            <a:r>
              <a:rPr lang="en-US" sz="2400" b="1" spc="-135" dirty="0">
                <a:latin typeface="Arial"/>
                <a:cs typeface="Arial"/>
              </a:rPr>
              <a:t>Doing</a:t>
            </a:r>
            <a:endParaRPr lang="en-US" sz="2400" b="1" dirty="0">
              <a:latin typeface="Arial"/>
              <a:cs typeface="Arial"/>
            </a:endParaRPr>
          </a:p>
          <a:p>
            <a:pPr marL="0" indent="0">
              <a:buNone/>
            </a:pPr>
            <a:endParaRPr lang="en-US" sz="2000" dirty="0"/>
          </a:p>
        </p:txBody>
      </p:sp>
    </p:spTree>
    <p:extLst>
      <p:ext uri="{BB962C8B-B14F-4D97-AF65-F5344CB8AC3E}">
        <p14:creationId xmlns:p14="http://schemas.microsoft.com/office/powerpoint/2010/main" val="290475902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none" strike="noStrike" baseline="0" dirty="0">
                <a:solidFill>
                  <a:srgbClr val="0D0D0D"/>
                </a:solidFill>
              </a:rPr>
              <a:t>How does this mean </a:t>
            </a:r>
            <a:r>
              <a:rPr lang="en-US" b="1" i="1" dirty="0">
                <a:solidFill>
                  <a:srgbClr val="0D0D0D"/>
                </a:solidFill>
              </a:rPr>
              <a:t>I</a:t>
            </a:r>
            <a:r>
              <a:rPr lang="en-US" b="1" i="1" u="none" strike="noStrike" baseline="0" dirty="0">
                <a:solidFill>
                  <a:srgbClr val="0D0D0D"/>
                </a:solidFill>
              </a:rPr>
              <a:t> have my own freedom?</a:t>
            </a:r>
            <a:endParaRPr lang="en-US" b="1" i="1" dirty="0"/>
          </a:p>
        </p:txBody>
      </p:sp>
      <p:sp>
        <p:nvSpPr>
          <p:cNvPr id="3" name="Content Placeholder 2"/>
          <p:cNvSpPr>
            <a:spLocks noGrp="1"/>
          </p:cNvSpPr>
          <p:nvPr>
            <p:ph idx="1"/>
          </p:nvPr>
        </p:nvSpPr>
        <p:spPr/>
        <p:txBody>
          <a:bodyPr/>
          <a:lstStyle/>
          <a:p>
            <a:pPr marL="0" indent="0">
              <a:buNone/>
            </a:pPr>
            <a:r>
              <a:rPr lang="en-US" dirty="0"/>
              <a:t>If somebody knows in advance what you are going to do does not negate your choice in that matter</a:t>
            </a:r>
          </a:p>
          <a:p>
            <a:pPr marL="0" indent="0">
              <a:buNone/>
            </a:pPr>
            <a:r>
              <a:rPr lang="en-US" sz="2000" dirty="0" err="1"/>
              <a:t>Eg</a:t>
            </a:r>
            <a:r>
              <a:rPr lang="en-US" sz="2000" dirty="0"/>
              <a:t>:</a:t>
            </a:r>
          </a:p>
          <a:p>
            <a:pPr marL="514350" indent="-514350">
              <a:buFont typeface="+mj-lt"/>
              <a:buAutoNum type="arabicPeriod"/>
            </a:pPr>
            <a:r>
              <a:rPr lang="en-US" sz="2000" dirty="0"/>
              <a:t> You know that I will come in the room at 11am</a:t>
            </a:r>
          </a:p>
          <a:p>
            <a:pPr marL="514350" indent="-514350">
              <a:buFont typeface="+mj-lt"/>
              <a:buAutoNum type="arabicPeriod"/>
            </a:pPr>
            <a:r>
              <a:rPr lang="en-US" sz="2000" dirty="0"/>
              <a:t>Professor knowing that a certain student will get an F</a:t>
            </a:r>
          </a:p>
          <a:p>
            <a:pPr marL="514350" indent="-514350">
              <a:buFont typeface="+mj-lt"/>
              <a:buAutoNum type="arabicPeriod"/>
            </a:pPr>
            <a:r>
              <a:rPr lang="en-US" sz="2000" dirty="0"/>
              <a:t>One of the twin brothers will ask a particular question</a:t>
            </a:r>
          </a:p>
          <a:p>
            <a:pPr marL="0" indent="0">
              <a:buNone/>
            </a:pPr>
            <a:r>
              <a:rPr lang="en-US" i="1" dirty="0"/>
              <a:t>Reason: The more intimately you know someone the more you can predict their behavior.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39691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9B1C-0A50-401F-87F3-366866B91B28}"/>
              </a:ext>
            </a:extLst>
          </p:cNvPr>
          <p:cNvSpPr>
            <a:spLocks noGrp="1"/>
          </p:cNvSpPr>
          <p:nvPr>
            <p:ph type="title"/>
          </p:nvPr>
        </p:nvSpPr>
        <p:spPr/>
        <p:txBody>
          <a:bodyPr/>
          <a:lstStyle/>
          <a:p>
            <a:r>
              <a:rPr lang="en-US" b="1" i="1" dirty="0"/>
              <a:t>Nature Vs Nurture debate…Behavioral genes/predetermined biologically?</a:t>
            </a:r>
          </a:p>
        </p:txBody>
      </p:sp>
      <p:sp>
        <p:nvSpPr>
          <p:cNvPr id="3" name="Content Placeholder 2">
            <a:extLst>
              <a:ext uri="{FF2B5EF4-FFF2-40B4-BE49-F238E27FC236}">
                <a16:creationId xmlns:a16="http://schemas.microsoft.com/office/drawing/2014/main" id="{B4D68FF2-B765-4F90-830F-5281F8595D53}"/>
              </a:ext>
            </a:extLst>
          </p:cNvPr>
          <p:cNvSpPr>
            <a:spLocks noGrp="1"/>
          </p:cNvSpPr>
          <p:nvPr>
            <p:ph idx="1"/>
          </p:nvPr>
        </p:nvSpPr>
        <p:spPr/>
        <p:txBody>
          <a:bodyPr/>
          <a:lstStyle/>
          <a:p>
            <a:pPr marL="0" indent="0">
              <a:buNone/>
            </a:pPr>
            <a:r>
              <a:rPr lang="en-US" dirty="0"/>
              <a:t>Philosophers use nature (</a:t>
            </a:r>
            <a:r>
              <a:rPr lang="en-US" dirty="0" err="1"/>
              <a:t>Tabiyat</a:t>
            </a:r>
            <a:r>
              <a:rPr lang="en-US" dirty="0"/>
              <a:t>) and nurture (</a:t>
            </a:r>
            <a:r>
              <a:rPr lang="en-US" dirty="0" err="1"/>
              <a:t>Maahol</a:t>
            </a:r>
            <a:r>
              <a:rPr lang="en-US" dirty="0"/>
              <a:t>) to negate freewill because they say these things shape a person’s thoughts.</a:t>
            </a:r>
          </a:p>
          <a:p>
            <a:pPr marL="0" indent="0">
              <a:buNone/>
            </a:pPr>
            <a:r>
              <a:rPr lang="en-US" dirty="0"/>
              <a:t>Islam’s reply: </a:t>
            </a:r>
            <a:r>
              <a:rPr lang="en-US" sz="2400" dirty="0"/>
              <a:t>We have the ability to modify our </a:t>
            </a:r>
            <a:r>
              <a:rPr lang="en-US" sz="2400" dirty="0" err="1"/>
              <a:t>behaviour</a:t>
            </a:r>
            <a:r>
              <a:rPr lang="en-US" sz="2400" dirty="0"/>
              <a:t> through therapy and </a:t>
            </a:r>
            <a:r>
              <a:rPr lang="en-US" sz="2400" dirty="0" err="1"/>
              <a:t>mujahida</a:t>
            </a:r>
            <a:r>
              <a:rPr lang="en-US" sz="2400" dirty="0"/>
              <a:t> against </a:t>
            </a:r>
            <a:r>
              <a:rPr lang="en-US" sz="2400" dirty="0" err="1"/>
              <a:t>nafs</a:t>
            </a:r>
            <a:r>
              <a:rPr lang="en-US" sz="2400" dirty="0"/>
              <a:t> or </a:t>
            </a:r>
            <a:r>
              <a:rPr lang="en-US" sz="2400" dirty="0" err="1"/>
              <a:t>tazkiya</a:t>
            </a:r>
            <a:r>
              <a:rPr lang="en-US" sz="2400" dirty="0"/>
              <a:t> of </a:t>
            </a:r>
            <a:r>
              <a:rPr lang="en-US" sz="2400" dirty="0" err="1"/>
              <a:t>nafs</a:t>
            </a:r>
            <a:r>
              <a:rPr lang="en-US" sz="2400" dirty="0"/>
              <a:t>.</a:t>
            </a:r>
          </a:p>
          <a:p>
            <a:r>
              <a:rPr lang="en-US" sz="2400" dirty="0"/>
              <a:t>So our behavior is not predetermined genetically (i.e. by our nature)</a:t>
            </a:r>
          </a:p>
          <a:p>
            <a:r>
              <a:rPr lang="en-US" sz="2400" dirty="0"/>
              <a:t>Similarly nurture doesn’t determine the outcome but it leads to parameters. You don’t have the ability to do everything and anything in the world. You have limited choices. That doesn’t mean it negates your free will…It just means your free will is not infinite.</a:t>
            </a:r>
          </a:p>
          <a:p>
            <a:endParaRPr lang="en-US" sz="2400" dirty="0"/>
          </a:p>
        </p:txBody>
      </p:sp>
    </p:spTree>
    <p:extLst>
      <p:ext uri="{BB962C8B-B14F-4D97-AF65-F5344CB8AC3E}">
        <p14:creationId xmlns:p14="http://schemas.microsoft.com/office/powerpoint/2010/main" val="156031238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C780-B7F4-4534-8D63-C391A2686B06}"/>
              </a:ext>
            </a:extLst>
          </p:cNvPr>
          <p:cNvSpPr>
            <a:spLocks noGrp="1"/>
          </p:cNvSpPr>
          <p:nvPr>
            <p:ph type="title"/>
          </p:nvPr>
        </p:nvSpPr>
        <p:spPr/>
        <p:txBody>
          <a:bodyPr/>
          <a:lstStyle/>
          <a:p>
            <a:r>
              <a:rPr lang="en-US" sz="3200" b="1" i="1" u="none" strike="noStrike" baseline="0" dirty="0">
                <a:solidFill>
                  <a:srgbClr val="0D0D0D"/>
                </a:solidFill>
              </a:rPr>
              <a:t>Limited freewill</a:t>
            </a:r>
            <a:endParaRPr lang="en-US" sz="5400" b="1" i="1" dirty="0"/>
          </a:p>
        </p:txBody>
      </p:sp>
      <p:sp>
        <p:nvSpPr>
          <p:cNvPr id="3" name="Content Placeholder 2">
            <a:extLst>
              <a:ext uri="{FF2B5EF4-FFF2-40B4-BE49-F238E27FC236}">
                <a16:creationId xmlns:a16="http://schemas.microsoft.com/office/drawing/2014/main" id="{9F6384D4-9BAC-4D0B-BA35-65C0EE2F5F35}"/>
              </a:ext>
            </a:extLst>
          </p:cNvPr>
          <p:cNvSpPr>
            <a:spLocks noGrp="1"/>
          </p:cNvSpPr>
          <p:nvPr>
            <p:ph idx="1"/>
          </p:nvPr>
        </p:nvSpPr>
        <p:spPr/>
        <p:txBody>
          <a:bodyPr/>
          <a:lstStyle/>
          <a:p>
            <a:pPr marL="104139">
              <a:lnSpc>
                <a:spcPct val="100000"/>
              </a:lnSpc>
              <a:spcBef>
                <a:spcPts val="1220"/>
              </a:spcBef>
            </a:pPr>
            <a:r>
              <a:rPr lang="en-US" sz="2400" spc="-180" dirty="0"/>
              <a:t>Pathways </a:t>
            </a:r>
            <a:r>
              <a:rPr lang="en-US" sz="2400" spc="-90" dirty="0"/>
              <a:t>predetermined </a:t>
            </a:r>
            <a:r>
              <a:rPr lang="en-US" sz="2400" spc="-55" dirty="0"/>
              <a:t>by </a:t>
            </a:r>
            <a:r>
              <a:rPr lang="en-US" sz="2400" spc="-90" dirty="0"/>
              <a:t>Allah</a:t>
            </a:r>
            <a:r>
              <a:rPr lang="en-US" sz="2400" spc="-135" dirty="0"/>
              <a:t> </a:t>
            </a:r>
            <a:r>
              <a:rPr lang="en-US" sz="2400" spc="-210" dirty="0"/>
              <a:t>SWT</a:t>
            </a:r>
            <a:endParaRPr lang="en-US" sz="2400" dirty="0"/>
          </a:p>
          <a:p>
            <a:pPr marL="469900" indent="-457834">
              <a:lnSpc>
                <a:spcPct val="100000"/>
              </a:lnSpc>
              <a:spcBef>
                <a:spcPts val="1125"/>
              </a:spcBef>
              <a:buClr>
                <a:srgbClr val="99CA38"/>
              </a:buClr>
              <a:buAutoNum type="arabicPeriod"/>
              <a:tabLst>
                <a:tab pos="469900" algn="l"/>
                <a:tab pos="470534" algn="l"/>
              </a:tabLst>
            </a:pPr>
            <a:r>
              <a:rPr lang="en-US" sz="2400" spc="-114" dirty="0" err="1"/>
              <a:t>Taqdeer</a:t>
            </a:r>
            <a:r>
              <a:rPr lang="en-US" sz="2400" spc="-114" dirty="0"/>
              <a:t>-e-</a:t>
            </a:r>
            <a:r>
              <a:rPr lang="en-US" sz="2400" spc="-114" dirty="0" err="1"/>
              <a:t>Mubram</a:t>
            </a:r>
            <a:r>
              <a:rPr lang="en-US" sz="2400" spc="-60" dirty="0"/>
              <a:t> </a:t>
            </a:r>
            <a:r>
              <a:rPr lang="en-US" sz="2400" spc="-100" dirty="0"/>
              <a:t>(Irrevocable)</a:t>
            </a:r>
            <a:endParaRPr lang="en-US" sz="2400" dirty="0"/>
          </a:p>
          <a:p>
            <a:pPr marL="469900" indent="-457834">
              <a:lnSpc>
                <a:spcPts val="2510"/>
              </a:lnSpc>
              <a:spcBef>
                <a:spcPts val="1140"/>
              </a:spcBef>
              <a:buClr>
                <a:srgbClr val="99CA38"/>
              </a:buClr>
              <a:buAutoNum type="arabicPeriod"/>
              <a:tabLst>
                <a:tab pos="469900" algn="l"/>
                <a:tab pos="470534" algn="l"/>
              </a:tabLst>
            </a:pPr>
            <a:r>
              <a:rPr lang="en-US" sz="2400" spc="-85" dirty="0" err="1"/>
              <a:t>Taqdeer</a:t>
            </a:r>
            <a:r>
              <a:rPr lang="en-US" sz="2400" spc="-85" dirty="0"/>
              <a:t>-e-</a:t>
            </a:r>
            <a:r>
              <a:rPr lang="en-US" sz="2400" spc="-85" dirty="0" err="1"/>
              <a:t>Mu’allaq</a:t>
            </a:r>
            <a:r>
              <a:rPr lang="en-US" sz="2400" spc="-85" dirty="0"/>
              <a:t> </a:t>
            </a:r>
            <a:r>
              <a:rPr lang="en-US" sz="2400" spc="-155" dirty="0"/>
              <a:t>(Revocable </a:t>
            </a:r>
            <a:r>
              <a:rPr lang="en-US" sz="2400" spc="-95" dirty="0"/>
              <a:t>and </a:t>
            </a:r>
            <a:r>
              <a:rPr lang="en-US" sz="2400" spc="-135" dirty="0"/>
              <a:t>Dependent </a:t>
            </a:r>
            <a:r>
              <a:rPr lang="en-US" sz="2400" spc="-195" dirty="0"/>
              <a:t>on </a:t>
            </a:r>
            <a:r>
              <a:rPr lang="en-US" sz="2400" spc="-170" dirty="0"/>
              <a:t>Actions </a:t>
            </a:r>
            <a:r>
              <a:rPr lang="en-US" sz="2400" spc="-165" dirty="0"/>
              <a:t>–Pending </a:t>
            </a:r>
            <a:r>
              <a:rPr lang="en-US" sz="2400" spc="-85" dirty="0"/>
              <a:t>evidently</a:t>
            </a:r>
            <a:r>
              <a:rPr lang="en-US" sz="2400" spc="265" dirty="0"/>
              <a:t> </a:t>
            </a:r>
            <a:r>
              <a:rPr lang="en-US" sz="2400" spc="-65" dirty="0"/>
              <a:t>or</a:t>
            </a:r>
            <a:r>
              <a:rPr lang="en-US" sz="2400" dirty="0"/>
              <a:t> </a:t>
            </a:r>
            <a:r>
              <a:rPr lang="en-US" sz="2400" spc="-135" dirty="0"/>
              <a:t>not </a:t>
            </a:r>
            <a:r>
              <a:rPr lang="en-US" sz="2400" spc="-245" dirty="0"/>
              <a:t>so </a:t>
            </a:r>
            <a:r>
              <a:rPr lang="en-US" sz="2400" spc="-80" dirty="0"/>
              <a:t>evidently </a:t>
            </a:r>
            <a:r>
              <a:rPr lang="en-US" sz="2400" spc="-135" dirty="0"/>
              <a:t>in the </a:t>
            </a:r>
            <a:r>
              <a:rPr lang="en-US" sz="2400" spc="-190" dirty="0"/>
              <a:t>Book </a:t>
            </a:r>
            <a:r>
              <a:rPr lang="en-US" sz="2400" dirty="0"/>
              <a:t>of</a:t>
            </a:r>
            <a:r>
              <a:rPr lang="en-US" sz="2400" spc="180" dirty="0"/>
              <a:t> </a:t>
            </a:r>
            <a:r>
              <a:rPr lang="en-US" sz="2400" spc="-100" dirty="0"/>
              <a:t>Allah)</a:t>
            </a:r>
            <a:endParaRPr lang="en-US" sz="2400" dirty="0"/>
          </a:p>
          <a:p>
            <a:pPr marL="12700" marR="244475">
              <a:lnSpc>
                <a:spcPct val="88600"/>
              </a:lnSpc>
              <a:spcBef>
                <a:spcPts val="1540"/>
              </a:spcBef>
            </a:pPr>
            <a:r>
              <a:rPr lang="en-US" sz="2400" spc="-5" dirty="0" err="1">
                <a:solidFill>
                  <a:srgbClr val="330000"/>
                </a:solidFill>
              </a:rPr>
              <a:t>Thawban</a:t>
            </a:r>
            <a:r>
              <a:rPr lang="en-US" sz="2400" spc="-5" dirty="0">
                <a:solidFill>
                  <a:srgbClr val="330000"/>
                </a:solidFill>
              </a:rPr>
              <a:t> </a:t>
            </a:r>
            <a:r>
              <a:rPr lang="en-US" sz="2400" dirty="0">
                <a:solidFill>
                  <a:srgbClr val="330000"/>
                </a:solidFill>
              </a:rPr>
              <a:t>reports that the Messenger of </a:t>
            </a:r>
            <a:r>
              <a:rPr lang="en-US" sz="2400" spc="-10" dirty="0">
                <a:solidFill>
                  <a:srgbClr val="330000"/>
                </a:solidFill>
              </a:rPr>
              <a:t>Allah </a:t>
            </a:r>
            <a:r>
              <a:rPr lang="en-US" sz="2400" spc="-5" dirty="0">
                <a:solidFill>
                  <a:srgbClr val="330000"/>
                </a:solidFill>
              </a:rPr>
              <a:t>said, </a:t>
            </a:r>
            <a:r>
              <a:rPr lang="en-US" sz="2400" spc="-20" dirty="0">
                <a:solidFill>
                  <a:srgbClr val="330000"/>
                </a:solidFill>
              </a:rPr>
              <a:t>"Verily </a:t>
            </a:r>
            <a:r>
              <a:rPr lang="en-US" sz="2400" dirty="0">
                <a:solidFill>
                  <a:srgbClr val="330000"/>
                </a:solidFill>
              </a:rPr>
              <a:t>a man </a:t>
            </a:r>
            <a:r>
              <a:rPr lang="en-US" sz="2400" spc="-15" dirty="0">
                <a:solidFill>
                  <a:srgbClr val="330000"/>
                </a:solidFill>
              </a:rPr>
              <a:t>is </a:t>
            </a:r>
            <a:r>
              <a:rPr lang="en-US" sz="2400" spc="-10" dirty="0">
                <a:solidFill>
                  <a:srgbClr val="330000"/>
                </a:solidFill>
              </a:rPr>
              <a:t>deprived </a:t>
            </a:r>
            <a:r>
              <a:rPr lang="en-US" sz="2400" dirty="0">
                <a:solidFill>
                  <a:srgbClr val="330000"/>
                </a:solidFill>
              </a:rPr>
              <a:t>of a </a:t>
            </a:r>
            <a:r>
              <a:rPr lang="en-US" sz="2400" spc="-10" dirty="0">
                <a:solidFill>
                  <a:srgbClr val="330000"/>
                </a:solidFill>
              </a:rPr>
              <a:t>provision  </a:t>
            </a:r>
            <a:r>
              <a:rPr lang="en-US" sz="2400" dirty="0">
                <a:solidFill>
                  <a:srgbClr val="330000"/>
                </a:solidFill>
              </a:rPr>
              <a:t>(that </a:t>
            </a:r>
            <a:r>
              <a:rPr lang="en-US" sz="2400" spc="-10" dirty="0">
                <a:solidFill>
                  <a:srgbClr val="330000"/>
                </a:solidFill>
              </a:rPr>
              <a:t>was </a:t>
            </a:r>
            <a:r>
              <a:rPr lang="en-US" sz="2400" spc="-5" dirty="0">
                <a:solidFill>
                  <a:srgbClr val="330000"/>
                </a:solidFill>
              </a:rPr>
              <a:t>written </a:t>
            </a:r>
            <a:r>
              <a:rPr lang="en-US" sz="2400" dirty="0">
                <a:solidFill>
                  <a:srgbClr val="330000"/>
                </a:solidFill>
              </a:rPr>
              <a:t>for </a:t>
            </a:r>
            <a:r>
              <a:rPr lang="en-US" sz="2400" spc="-5" dirty="0">
                <a:solidFill>
                  <a:srgbClr val="330000"/>
                </a:solidFill>
              </a:rPr>
              <a:t>him) </a:t>
            </a:r>
            <a:r>
              <a:rPr lang="en-US" sz="2400" dirty="0">
                <a:solidFill>
                  <a:srgbClr val="330000"/>
                </a:solidFill>
              </a:rPr>
              <a:t>because of a </a:t>
            </a:r>
            <a:r>
              <a:rPr lang="en-US" sz="2400" spc="-5" dirty="0">
                <a:solidFill>
                  <a:srgbClr val="330000"/>
                </a:solidFill>
              </a:rPr>
              <a:t>sin </a:t>
            </a:r>
            <a:r>
              <a:rPr lang="en-US" sz="2400" dirty="0">
                <a:solidFill>
                  <a:srgbClr val="330000"/>
                </a:solidFill>
              </a:rPr>
              <a:t>that he </a:t>
            </a:r>
            <a:r>
              <a:rPr lang="en-US" sz="2400" spc="-5" dirty="0">
                <a:solidFill>
                  <a:srgbClr val="330000"/>
                </a:solidFill>
              </a:rPr>
              <a:t>commits; only supplication </a:t>
            </a:r>
            <a:r>
              <a:rPr lang="en-US" sz="2400" dirty="0">
                <a:solidFill>
                  <a:srgbClr val="330000"/>
                </a:solidFill>
              </a:rPr>
              <a:t>changes  </a:t>
            </a:r>
            <a:r>
              <a:rPr lang="en-US" sz="2400" spc="-5" dirty="0">
                <a:solidFill>
                  <a:srgbClr val="330000"/>
                </a:solidFill>
              </a:rPr>
              <a:t>destiny; and only </a:t>
            </a:r>
            <a:r>
              <a:rPr lang="en-US" sz="2400" dirty="0">
                <a:solidFill>
                  <a:srgbClr val="330000"/>
                </a:solidFill>
              </a:rPr>
              <a:t>righteousness can </a:t>
            </a:r>
            <a:r>
              <a:rPr lang="en-US" sz="2400" spc="-5" dirty="0">
                <a:solidFill>
                  <a:srgbClr val="330000"/>
                </a:solidFill>
              </a:rPr>
              <a:t>increase </a:t>
            </a:r>
            <a:r>
              <a:rPr lang="en-US" sz="2400" dirty="0">
                <a:solidFill>
                  <a:srgbClr val="330000"/>
                </a:solidFill>
              </a:rPr>
              <a:t>the </a:t>
            </a:r>
            <a:r>
              <a:rPr lang="en-US" sz="2400" spc="-10" dirty="0">
                <a:solidFill>
                  <a:srgbClr val="330000"/>
                </a:solidFill>
              </a:rPr>
              <a:t>life </a:t>
            </a:r>
            <a:r>
              <a:rPr lang="en-US" sz="2400" spc="-5" dirty="0">
                <a:solidFill>
                  <a:srgbClr val="330000"/>
                </a:solidFill>
              </a:rPr>
              <a:t>span." </a:t>
            </a:r>
            <a:r>
              <a:rPr lang="en-US" sz="2400" dirty="0">
                <a:solidFill>
                  <a:srgbClr val="330000"/>
                </a:solidFill>
              </a:rPr>
              <a:t>(</a:t>
            </a:r>
            <a:r>
              <a:rPr lang="en-US" sz="2400" dirty="0" err="1">
                <a:solidFill>
                  <a:srgbClr val="330000"/>
                </a:solidFill>
              </a:rPr>
              <a:t>Nasai</a:t>
            </a:r>
            <a:r>
              <a:rPr lang="en-US" sz="2400" dirty="0">
                <a:solidFill>
                  <a:srgbClr val="330000"/>
                </a:solidFill>
              </a:rPr>
              <a:t>, </a:t>
            </a:r>
            <a:r>
              <a:rPr lang="en-US" sz="2400" spc="-5" dirty="0">
                <a:solidFill>
                  <a:srgbClr val="330000"/>
                </a:solidFill>
              </a:rPr>
              <a:t>Ibn</a:t>
            </a:r>
            <a:r>
              <a:rPr lang="en-US" sz="2400" spc="20" dirty="0">
                <a:solidFill>
                  <a:srgbClr val="330000"/>
                </a:solidFill>
              </a:rPr>
              <a:t> </a:t>
            </a:r>
            <a:r>
              <a:rPr lang="en-US" sz="2400" spc="-5" dirty="0" err="1">
                <a:solidFill>
                  <a:srgbClr val="330000"/>
                </a:solidFill>
              </a:rPr>
              <a:t>Majah</a:t>
            </a:r>
            <a:r>
              <a:rPr lang="en-US" sz="2400" spc="-5" dirty="0">
                <a:solidFill>
                  <a:srgbClr val="330000"/>
                </a:solidFill>
              </a:rPr>
              <a:t>)</a:t>
            </a:r>
            <a:endParaRPr lang="en-US" sz="2400" dirty="0"/>
          </a:p>
          <a:p>
            <a:endParaRPr lang="en-US" dirty="0"/>
          </a:p>
        </p:txBody>
      </p:sp>
    </p:spTree>
    <p:extLst>
      <p:ext uri="{BB962C8B-B14F-4D97-AF65-F5344CB8AC3E}">
        <p14:creationId xmlns:p14="http://schemas.microsoft.com/office/powerpoint/2010/main" val="2669972760"/>
      </p:ext>
    </p:extLst>
  </p:cSld>
  <p:clrMapOvr>
    <a:masterClrMapping/>
  </p:clrMapOvr>
  <p:transition spd="med">
    <p:fade/>
  </p:transition>
</p:sld>
</file>

<file path=ppt/theme/theme1.xml><?xml version="1.0" encoding="utf-8"?>
<a:theme xmlns:a="http://schemas.openxmlformats.org/drawingml/2006/main" name="wide_mosa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2900</Words>
  <Application>Microsoft Office PowerPoint</Application>
  <PresentationFormat>Custom</PresentationFormat>
  <Paragraphs>154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SimSun-ExtB</vt:lpstr>
      <vt:lpstr>Arial</vt:lpstr>
      <vt:lpstr>Constantia</vt:lpstr>
      <vt:lpstr>Times New Roman</vt:lpstr>
      <vt:lpstr>Trebuchet MS</vt:lpstr>
      <vt:lpstr>Verdana</vt:lpstr>
      <vt:lpstr>wide_mosaic</vt:lpstr>
      <vt:lpstr>Understanding Freewill and Predestiny in Islam</vt:lpstr>
      <vt:lpstr>Module promo</vt:lpstr>
      <vt:lpstr>Early muslims were asking these questions</vt:lpstr>
      <vt:lpstr>They were thinking about Allah as the creator, for-ever existing</vt:lpstr>
      <vt:lpstr>Second aspect…</vt:lpstr>
      <vt:lpstr>So how is this question resolved? What is the division here?</vt:lpstr>
      <vt:lpstr>How does this mean I have my own freedom?</vt:lpstr>
      <vt:lpstr>Nature Vs Nurture debate…Behavioral genes/predetermined biologically?</vt:lpstr>
      <vt:lpstr>Limited freewill</vt:lpstr>
      <vt:lpstr>Why human beings were created in the first place?</vt:lpstr>
      <vt:lpstr>(continued…)</vt:lpstr>
      <vt:lpstr>How will Allah ta’ala be discovered?</vt:lpstr>
      <vt:lpstr>On what basis should human beings exist forever?</vt:lpstr>
      <vt:lpstr>Why a person should go to hell forever?</vt:lpstr>
      <vt:lpstr>Good and evil</vt:lpstr>
      <vt:lpstr>(continued…)</vt:lpstr>
      <vt:lpstr>(continued…)</vt:lpstr>
      <vt:lpstr>Logic dictates that whatever reason you choose you’ve got to be true to it</vt:lpstr>
      <vt:lpstr>Issue of guidance and misguidance.</vt:lpstr>
      <vt:lpstr>A born muslim/non muslim</vt:lpstr>
      <vt:lpstr>(continued…)</vt:lpstr>
      <vt:lpstr>Proof of transitive good</vt:lpstr>
      <vt:lpstr>What happens to Raj?</vt:lpstr>
      <vt:lpstr>(continued…)</vt:lpstr>
      <vt:lpstr>(continued…)</vt:lpstr>
      <vt:lpstr>(continued…)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2017-01-30T20:30:11Z</dcterms:created>
  <dcterms:modified xsi:type="dcterms:W3CDTF">2021-06-01T13:46:39Z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