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9"/>
  </p:notesMasterIdLst>
  <p:handoutMasterIdLst>
    <p:handoutMasterId r:id="rId40"/>
  </p:handoutMasterIdLst>
  <p:sldIdLst>
    <p:sldId id="387" r:id="rId3"/>
    <p:sldId id="434" r:id="rId4"/>
    <p:sldId id="435" r:id="rId5"/>
    <p:sldId id="438" r:id="rId6"/>
    <p:sldId id="439" r:id="rId7"/>
    <p:sldId id="440" r:id="rId8"/>
    <p:sldId id="441" r:id="rId9"/>
    <p:sldId id="436" r:id="rId10"/>
    <p:sldId id="465" r:id="rId11"/>
    <p:sldId id="466" r:id="rId12"/>
    <p:sldId id="442" r:id="rId13"/>
    <p:sldId id="443" r:id="rId14"/>
    <p:sldId id="444" r:id="rId15"/>
    <p:sldId id="445" r:id="rId16"/>
    <p:sldId id="446" r:id="rId17"/>
    <p:sldId id="447" r:id="rId18"/>
    <p:sldId id="464" r:id="rId19"/>
    <p:sldId id="448" r:id="rId20"/>
    <p:sldId id="467" r:id="rId21"/>
    <p:sldId id="449" r:id="rId22"/>
    <p:sldId id="451" r:id="rId23"/>
    <p:sldId id="450" r:id="rId24"/>
    <p:sldId id="452" r:id="rId25"/>
    <p:sldId id="453" r:id="rId26"/>
    <p:sldId id="454" r:id="rId27"/>
    <p:sldId id="455" r:id="rId28"/>
    <p:sldId id="456" r:id="rId29"/>
    <p:sldId id="468" r:id="rId30"/>
    <p:sldId id="469" r:id="rId31"/>
    <p:sldId id="457" r:id="rId32"/>
    <p:sldId id="458" r:id="rId33"/>
    <p:sldId id="470" r:id="rId34"/>
    <p:sldId id="459" r:id="rId35"/>
    <p:sldId id="461" r:id="rId36"/>
    <p:sldId id="462" r:id="rId37"/>
    <p:sldId id="463" r:id="rId38"/>
  </p:sldIdLst>
  <p:sldSz cx="12188825" cy="6858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mn-ea"/>
        <a:cs typeface="Arial" charset="0"/>
      </a:defRPr>
    </a:lvl1pPr>
    <a:lvl2pPr marL="608013" indent="-150813" algn="l" defTabSz="1217613" rtl="0" fontAlgn="base">
      <a:spcBef>
        <a:spcPct val="0"/>
      </a:spcBef>
      <a:spcAft>
        <a:spcPct val="0"/>
      </a:spcAft>
      <a:defRPr sz="2400" kern="1200">
        <a:solidFill>
          <a:schemeClr val="tx1"/>
        </a:solidFill>
        <a:latin typeface="Arial" charset="0"/>
        <a:ea typeface="+mn-ea"/>
        <a:cs typeface="Arial" charset="0"/>
      </a:defRPr>
    </a:lvl2pPr>
    <a:lvl3pPr marL="1217613" indent="-303213" algn="l" defTabSz="1217613" rtl="0" fontAlgn="base">
      <a:spcBef>
        <a:spcPct val="0"/>
      </a:spcBef>
      <a:spcAft>
        <a:spcPct val="0"/>
      </a:spcAft>
      <a:defRPr sz="2400" kern="1200">
        <a:solidFill>
          <a:schemeClr val="tx1"/>
        </a:solidFill>
        <a:latin typeface="Arial" charset="0"/>
        <a:ea typeface="+mn-ea"/>
        <a:cs typeface="Arial" charset="0"/>
      </a:defRPr>
    </a:lvl3pPr>
    <a:lvl4pPr marL="1827213" indent="-455613" algn="l" defTabSz="1217613" rtl="0" fontAlgn="base">
      <a:spcBef>
        <a:spcPct val="0"/>
      </a:spcBef>
      <a:spcAft>
        <a:spcPct val="0"/>
      </a:spcAft>
      <a:defRPr sz="2400" kern="1200">
        <a:solidFill>
          <a:schemeClr val="tx1"/>
        </a:solidFill>
        <a:latin typeface="Arial" charset="0"/>
        <a:ea typeface="+mn-ea"/>
        <a:cs typeface="Arial" charset="0"/>
      </a:defRPr>
    </a:lvl4pPr>
    <a:lvl5pPr marL="2436813" indent="-608013" algn="l" defTabSz="1217613"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7415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autoAdjust="0"/>
    <p:restoredTop sz="94492" autoAdjust="0"/>
  </p:normalViewPr>
  <p:slideViewPr>
    <p:cSldViewPr>
      <p:cViewPr varScale="1">
        <p:scale>
          <a:sx n="86" d="100"/>
          <a:sy n="86" d="100"/>
        </p:scale>
        <p:origin x="533" y="5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8987" fontAlgn="auto">
              <a:spcBef>
                <a:spcPts val="0"/>
              </a:spcBef>
              <a:spcAft>
                <a:spcPts val="0"/>
              </a:spcAft>
              <a:defRPr sz="1200">
                <a:latin typeface="+mn-lt"/>
                <a:cs typeface="+mn-cs"/>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8987" fontAlgn="auto">
              <a:spcBef>
                <a:spcPts val="0"/>
              </a:spcBef>
              <a:spcAft>
                <a:spcPts val="0"/>
              </a:spcAft>
              <a:defRPr sz="1200">
                <a:latin typeface="+mn-lt"/>
                <a:cs typeface="+mn-cs"/>
              </a:defRPr>
            </a:lvl1pPr>
          </a:lstStyle>
          <a:p>
            <a:pPr>
              <a:defRPr/>
            </a:pPr>
            <a:fld id="{DD89DAA3-1F40-4544-9C21-6E5B2E52D148}" type="datetimeFigureOut">
              <a:rPr lang="en-US"/>
              <a:pPr>
                <a:defRPr/>
              </a:pPr>
              <a:t>1/2/2020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218987" fontAlgn="auto">
              <a:spcBef>
                <a:spcPts val="0"/>
              </a:spcBef>
              <a:spcAft>
                <a:spcPts val="0"/>
              </a:spcAft>
              <a:defRPr sz="1200">
                <a:latin typeface="+mn-lt"/>
                <a:cs typeface="+mn-cs"/>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218987" fontAlgn="auto">
              <a:spcBef>
                <a:spcPts val="0"/>
              </a:spcBef>
              <a:spcAft>
                <a:spcPts val="0"/>
              </a:spcAft>
              <a:defRPr sz="1200">
                <a:latin typeface="+mn-lt"/>
                <a:cs typeface="+mn-cs"/>
              </a:defRPr>
            </a:lvl1pPr>
          </a:lstStyle>
          <a:p>
            <a:pPr>
              <a:defRPr/>
            </a:pPr>
            <a:fld id="{6DFD007E-6B44-4670-BC28-0C298F456862}" type="slidenum">
              <a:rPr/>
              <a:pPr>
                <a:defRPr/>
              </a:pPr>
              <a:t>‹#›</a:t>
            </a:fld>
            <a:endParaRPr/>
          </a:p>
        </p:txBody>
      </p:sp>
    </p:spTree>
    <p:extLst>
      <p:ext uri="{BB962C8B-B14F-4D97-AF65-F5344CB8AC3E}">
        <p14:creationId xmlns:p14="http://schemas.microsoft.com/office/powerpoint/2010/main" val="1015657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8987" fontAlgn="auto">
              <a:spcBef>
                <a:spcPts val="0"/>
              </a:spcBef>
              <a:spcAft>
                <a:spcPts val="0"/>
              </a:spcAft>
              <a:defRPr sz="1200">
                <a:latin typeface="+mn-lt"/>
                <a:cs typeface="+mn-cs"/>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8987" fontAlgn="auto">
              <a:spcBef>
                <a:spcPts val="0"/>
              </a:spcBef>
              <a:spcAft>
                <a:spcPts val="0"/>
              </a:spcAft>
              <a:defRPr sz="1200">
                <a:latin typeface="+mn-lt"/>
                <a:cs typeface="+mn-cs"/>
              </a:defRPr>
            </a:lvl1pPr>
          </a:lstStyle>
          <a:p>
            <a:pPr>
              <a:defRPr/>
            </a:pPr>
            <a:fld id="{99C332C6-9485-4CD3-8BBB-7E604C0CB514}" type="datetimeFigureOut">
              <a:rPr lang="en-US"/>
              <a:pPr>
                <a:defRPr/>
              </a:pPr>
              <a:t>1/2/2020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218987" fontAlgn="auto">
              <a:spcBef>
                <a:spcPts val="0"/>
              </a:spcBef>
              <a:spcAft>
                <a:spcPts val="0"/>
              </a:spcAft>
              <a:defRPr sz="1200">
                <a:latin typeface="+mn-lt"/>
                <a:cs typeface="+mn-cs"/>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218987" fontAlgn="auto">
              <a:spcBef>
                <a:spcPts val="0"/>
              </a:spcBef>
              <a:spcAft>
                <a:spcPts val="0"/>
              </a:spcAft>
              <a:defRPr sz="1200">
                <a:latin typeface="+mn-lt"/>
                <a:cs typeface="+mn-cs"/>
              </a:defRPr>
            </a:lvl1pPr>
          </a:lstStyle>
          <a:p>
            <a:pPr>
              <a:defRPr/>
            </a:pPr>
            <a:fld id="{B957DB56-E9E1-406B-A0FD-B7A4A78FA846}" type="slidenum">
              <a:rPr/>
              <a:pPr>
                <a:defRPr/>
              </a:pPr>
              <a:t>‹#›</a:t>
            </a:fld>
            <a:endParaRPr/>
          </a:p>
        </p:txBody>
      </p:sp>
    </p:spTree>
    <p:extLst>
      <p:ext uri="{BB962C8B-B14F-4D97-AF65-F5344CB8AC3E}">
        <p14:creationId xmlns:p14="http://schemas.microsoft.com/office/powerpoint/2010/main" val="1973293900"/>
      </p:ext>
    </p:extLst>
  </p:cSld>
  <p:clrMap bg1="lt1" tx1="dk1" bg2="lt2" tx2="dk2" accent1="accent1" accent2="accent2" accent3="accent3" accent4="accent4" accent5="accent5" accent6="accent6" hlink="hlink" folHlink="folHlink"/>
  <p:notesStyle>
    <a:lvl1pPr algn="l" defTabSz="1217613" rtl="0" fontAlgn="base">
      <a:spcBef>
        <a:spcPct val="30000"/>
      </a:spcBef>
      <a:spcAft>
        <a:spcPct val="0"/>
      </a:spcAft>
      <a:defRPr sz="1600" kern="1200">
        <a:solidFill>
          <a:schemeClr val="tx1"/>
        </a:solidFill>
        <a:latin typeface="+mn-lt"/>
        <a:ea typeface="+mn-ea"/>
        <a:cs typeface="+mn-cs"/>
      </a:defRPr>
    </a:lvl1pPr>
    <a:lvl2pPr marL="608013" algn="l" defTabSz="1217613" rtl="0" fontAlgn="base">
      <a:spcBef>
        <a:spcPct val="30000"/>
      </a:spcBef>
      <a:spcAft>
        <a:spcPct val="0"/>
      </a:spcAft>
      <a:defRPr sz="1600" kern="1200">
        <a:solidFill>
          <a:schemeClr val="tx1"/>
        </a:solidFill>
        <a:latin typeface="+mn-lt"/>
        <a:ea typeface="+mn-ea"/>
        <a:cs typeface="+mn-cs"/>
      </a:defRPr>
    </a:lvl2pPr>
    <a:lvl3pPr marL="1217613" algn="l" defTabSz="1217613" rtl="0" fontAlgn="base">
      <a:spcBef>
        <a:spcPct val="30000"/>
      </a:spcBef>
      <a:spcAft>
        <a:spcPct val="0"/>
      </a:spcAft>
      <a:defRPr sz="1600" kern="1200">
        <a:solidFill>
          <a:schemeClr val="tx1"/>
        </a:solidFill>
        <a:latin typeface="+mn-lt"/>
        <a:ea typeface="+mn-ea"/>
        <a:cs typeface="+mn-cs"/>
      </a:defRPr>
    </a:lvl3pPr>
    <a:lvl4pPr marL="1827213" algn="l" defTabSz="1217613" rtl="0" fontAlgn="base">
      <a:spcBef>
        <a:spcPct val="30000"/>
      </a:spcBef>
      <a:spcAft>
        <a:spcPct val="0"/>
      </a:spcAft>
      <a:defRPr sz="1600" kern="1200">
        <a:solidFill>
          <a:schemeClr val="tx1"/>
        </a:solidFill>
        <a:latin typeface="+mn-lt"/>
        <a:ea typeface="+mn-ea"/>
        <a:cs typeface="+mn-cs"/>
      </a:defRPr>
    </a:lvl4pPr>
    <a:lvl5pPr marL="2436813" algn="l" defTabSz="1217613" rtl="0" fontAlgn="base">
      <a:spcBef>
        <a:spcPct val="30000"/>
      </a:spcBef>
      <a:spcAft>
        <a:spcPct val="0"/>
      </a:spcAft>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5538"/>
            <a:ext cx="1630363"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atin typeface="Times New Roman" pitchFamily="18" charset="0"/>
                <a:cs typeface="Times New Roman" pitchFamily="18" charset="0"/>
              </a:defRPr>
            </a:lvl1pPr>
          </a:lstStyle>
          <a:p>
            <a:r>
              <a:rPr lang="en-US" dirty="0"/>
              <a:t>Click to edit Master title style</a:t>
            </a:r>
            <a:endParaRPr dirty="0"/>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solidFill>
                <a:latin typeface="Times New Roman" pitchFamily="18" charset="0"/>
                <a:cs typeface="Times New Roman" pitchFamily="18"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5" name="Date Placeholder 3"/>
          <p:cNvSpPr>
            <a:spLocks noGrp="1"/>
          </p:cNvSpPr>
          <p:nvPr>
            <p:ph type="dt" sz="half" idx="10"/>
          </p:nvPr>
        </p:nvSpPr>
        <p:spPr/>
        <p:txBody>
          <a:bodyPr/>
          <a:lstStyle>
            <a:lvl1pPr>
              <a:defRPr/>
            </a:lvl1pPr>
          </a:lstStyle>
          <a:p>
            <a:pPr>
              <a:defRPr/>
            </a:pPr>
            <a:fld id="{E91A41E7-721D-4304-AEB7-ED2009826E1C}" type="datetime1">
              <a:rPr lang="en-US"/>
              <a:pPr>
                <a:defRPr/>
              </a:pPr>
              <a:t>1/2/2020</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7" name="Slide Number Placeholder 5"/>
          <p:cNvSpPr>
            <a:spLocks noGrp="1"/>
          </p:cNvSpPr>
          <p:nvPr>
            <p:ph type="sldNum" sz="quarter" idx="12"/>
          </p:nvPr>
        </p:nvSpPr>
        <p:spPr/>
        <p:txBody>
          <a:bodyPr/>
          <a:lstStyle>
            <a:lvl1pPr>
              <a:defRPr/>
            </a:lvl1pPr>
          </a:lstStyle>
          <a:p>
            <a:pPr>
              <a:defRPr/>
            </a:pPr>
            <a:fld id="{67B903DD-65E8-4F02-A30B-49B24B2D76F9}" type="slidenum">
              <a:rPr/>
              <a:pPr>
                <a:defRPr/>
              </a:pPr>
              <a:t>‹#›</a:t>
            </a:fld>
            <a:endParaRPr/>
          </a:p>
        </p:txBody>
      </p:sp>
    </p:spTree>
    <p:extLst>
      <p:ext uri="{BB962C8B-B14F-4D97-AF65-F5344CB8AC3E}">
        <p14:creationId xmlns:p14="http://schemas.microsoft.com/office/powerpoint/2010/main" val="201429969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p:cNvSpPr>
            <a:spLocks noGrp="1"/>
          </p:cNvSpPr>
          <p:nvPr>
            <p:ph type="ftr" sz="quarter" idx="10"/>
          </p:nvPr>
        </p:nvSpPr>
        <p:spPr/>
        <p:txBody>
          <a:bodyPr/>
          <a:lstStyle>
            <a:lvl1pPr>
              <a:defRPr/>
            </a:lvl1pPr>
          </a:lstStyle>
          <a:p>
            <a:pPr>
              <a:defRPr/>
            </a:pPr>
            <a:endParaRPr/>
          </a:p>
        </p:txBody>
      </p:sp>
      <p:sp>
        <p:nvSpPr>
          <p:cNvPr id="5" name="Date Placeholder 3"/>
          <p:cNvSpPr>
            <a:spLocks noGrp="1"/>
          </p:cNvSpPr>
          <p:nvPr>
            <p:ph type="dt" sz="half" idx="11"/>
          </p:nvPr>
        </p:nvSpPr>
        <p:spPr/>
        <p:txBody>
          <a:bodyPr/>
          <a:lstStyle>
            <a:lvl1pPr>
              <a:defRPr/>
            </a:lvl1pPr>
          </a:lstStyle>
          <a:p>
            <a:pPr>
              <a:defRPr/>
            </a:pPr>
            <a:fld id="{B846EB32-9A3A-4193-8442-FDA168919AB5}" type="datetime1">
              <a:rPr lang="en-US"/>
              <a:pPr>
                <a:defRPr/>
              </a:pPr>
              <a:t>1/2/2020</a:t>
            </a:fld>
            <a:endParaRPr/>
          </a:p>
        </p:txBody>
      </p:sp>
      <p:sp>
        <p:nvSpPr>
          <p:cNvPr id="6" name="Slide Number Placeholder 5"/>
          <p:cNvSpPr>
            <a:spLocks noGrp="1"/>
          </p:cNvSpPr>
          <p:nvPr>
            <p:ph type="sldNum" sz="quarter" idx="12"/>
          </p:nvPr>
        </p:nvSpPr>
        <p:spPr/>
        <p:txBody>
          <a:bodyPr/>
          <a:lstStyle>
            <a:lvl1pPr>
              <a:defRPr/>
            </a:lvl1pPr>
          </a:lstStyle>
          <a:p>
            <a:pPr>
              <a:defRPr/>
            </a:pPr>
            <a:fld id="{1627B5E4-6F14-4EA2-8993-45879585CC58}" type="slidenum">
              <a:rPr/>
              <a:pPr>
                <a:defRPr/>
              </a:pPr>
              <a:t>‹#›</a:t>
            </a:fld>
            <a:endParaRPr/>
          </a:p>
        </p:txBody>
      </p:sp>
    </p:spTree>
    <p:extLst>
      <p:ext uri="{BB962C8B-B14F-4D97-AF65-F5344CB8AC3E}">
        <p14:creationId xmlns:p14="http://schemas.microsoft.com/office/powerpoint/2010/main" val="131864821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Footer Placeholder 4"/>
          <p:cNvSpPr>
            <a:spLocks noGrp="1"/>
          </p:cNvSpPr>
          <p:nvPr>
            <p:ph type="ftr" sz="quarter" idx="10"/>
          </p:nvPr>
        </p:nvSpPr>
        <p:spPr/>
        <p:txBody>
          <a:bodyPr/>
          <a:lstStyle>
            <a:lvl1pPr>
              <a:defRPr/>
            </a:lvl1pPr>
          </a:lstStyle>
          <a:p>
            <a:pPr>
              <a:defRPr/>
            </a:pPr>
            <a:endParaRPr/>
          </a:p>
        </p:txBody>
      </p:sp>
      <p:sp>
        <p:nvSpPr>
          <p:cNvPr id="5" name="Date Placeholder 3"/>
          <p:cNvSpPr>
            <a:spLocks noGrp="1"/>
          </p:cNvSpPr>
          <p:nvPr>
            <p:ph type="dt" sz="half" idx="11"/>
          </p:nvPr>
        </p:nvSpPr>
        <p:spPr/>
        <p:txBody>
          <a:bodyPr/>
          <a:lstStyle>
            <a:lvl1pPr>
              <a:defRPr/>
            </a:lvl1pPr>
          </a:lstStyle>
          <a:p>
            <a:pPr>
              <a:defRPr/>
            </a:pPr>
            <a:fld id="{AD29E767-1DC9-42AA-8DAD-BCCF1F9066E8}" type="datetime1">
              <a:rPr lang="en-US"/>
              <a:pPr>
                <a:defRPr/>
              </a:pPr>
              <a:t>1/2/2020</a:t>
            </a:fld>
            <a:endParaRPr/>
          </a:p>
        </p:txBody>
      </p:sp>
      <p:sp>
        <p:nvSpPr>
          <p:cNvPr id="6" name="Slide Number Placeholder 5"/>
          <p:cNvSpPr>
            <a:spLocks noGrp="1"/>
          </p:cNvSpPr>
          <p:nvPr>
            <p:ph type="sldNum" sz="quarter" idx="12"/>
          </p:nvPr>
        </p:nvSpPr>
        <p:spPr/>
        <p:txBody>
          <a:bodyPr/>
          <a:lstStyle>
            <a:lvl1pPr>
              <a:defRPr/>
            </a:lvl1pPr>
          </a:lstStyle>
          <a:p>
            <a:pPr>
              <a:defRPr/>
            </a:pPr>
            <a:fld id="{9136F5F1-1838-41B6-8001-411249B0F6FB}" type="slidenum">
              <a:rPr/>
              <a:pPr>
                <a:defRPr/>
              </a:pPr>
              <a:t>‹#›</a:t>
            </a:fld>
            <a:endParaRPr/>
          </a:p>
        </p:txBody>
      </p:sp>
    </p:spTree>
    <p:extLst>
      <p:ext uri="{BB962C8B-B14F-4D97-AF65-F5344CB8AC3E}">
        <p14:creationId xmlns:p14="http://schemas.microsoft.com/office/powerpoint/2010/main" val="135083862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17850"/>
            <a:ext cx="1630363"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bottom graphic"/>
          <p:cNvGrpSpPr>
            <a:grpSpLocks/>
          </p:cNvGrpSpPr>
          <p:nvPr/>
        </p:nvGrpSpPr>
        <p:grpSpPr bwMode="auto">
          <a:xfrm>
            <a:off x="0" y="5408613"/>
            <a:ext cx="12188825" cy="1463675"/>
            <a:chOff x="0" y="4056912"/>
            <a:chExt cx="9144000" cy="1096862"/>
          </a:xfrm>
        </p:grpSpPr>
        <p:sp>
          <p:nvSpPr>
            <p:cNvPr id="6" name="Freeform 5"/>
            <p:cNvSpPr/>
            <p:nvPr/>
          </p:nvSpPr>
          <p:spPr bwMode="ltGray">
            <a:xfrm rot="5400000">
              <a:off x="4119931" y="118997"/>
              <a:ext cx="904138"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fontAlgn="auto">
                <a:spcBef>
                  <a:spcPts val="0"/>
                </a:spcBef>
                <a:spcAft>
                  <a:spcPts val="0"/>
                </a:spcAft>
                <a:defRPr/>
              </a:pPr>
              <a:endParaRPr/>
            </a:p>
          </p:txBody>
        </p:sp>
        <p:sp>
          <p:nvSpPr>
            <p:cNvPr id="7"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fontAlgn="auto">
                <a:spcBef>
                  <a:spcPts val="0"/>
                </a:spcBef>
                <a:spcAft>
                  <a:spcPts val="0"/>
                </a:spcAft>
                <a:defRPr/>
              </a:pPr>
              <a:endParaRPr/>
            </a:p>
          </p:txBody>
        </p:sp>
      </p:grpSp>
      <p:sp>
        <p:nvSpPr>
          <p:cNvPr id="2" name="Title 1"/>
          <p:cNvSpPr>
            <a:spLocks noGrp="1"/>
          </p:cNvSpPr>
          <p:nvPr>
            <p:ph type="title"/>
          </p:nvPr>
        </p:nvSpPr>
        <p:spPr>
          <a:xfrm>
            <a:off x="1828324" y="1932518"/>
            <a:ext cx="9141619" cy="2105367"/>
          </a:xfrm>
        </p:spPr>
        <p:txBody>
          <a:bodyPr>
            <a:normAutofit/>
          </a:bodyPr>
          <a:lstStyle>
            <a:lvl1pPr algn="l">
              <a:defRPr sz="6000" b="0" cap="none" baseline="0"/>
            </a:lvl1pPr>
          </a:lstStyle>
          <a:p>
            <a:r>
              <a:rPr lang="en-US" dirty="0"/>
              <a:t>Click to edit Master title style</a:t>
            </a:r>
            <a:endParaRPr dirty="0"/>
          </a:p>
        </p:txBody>
      </p:sp>
      <p:sp>
        <p:nvSpPr>
          <p:cNvPr id="3" name="Text Placeholder 2"/>
          <p:cNvSpPr>
            <a:spLocks noGrp="1"/>
          </p:cNvSpPr>
          <p:nvPr>
            <p:ph type="body" idx="1"/>
          </p:nvPr>
        </p:nvSpPr>
        <p:spPr>
          <a:xfrm>
            <a:off x="1828324" y="4084264"/>
            <a:ext cx="9141619" cy="933297"/>
          </a:xfrm>
        </p:spPr>
        <p:txBody>
          <a:bodyPr>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0"/>
          </p:nvPr>
        </p:nvSpPr>
        <p:spPr/>
        <p:txBody>
          <a:bodyPr/>
          <a:lstStyle>
            <a:lvl1pPr>
              <a:defRPr/>
            </a:lvl1pPr>
          </a:lstStyle>
          <a:p>
            <a:pPr>
              <a:defRPr/>
            </a:pPr>
            <a:fld id="{22A758FE-3E4F-4002-9C29-925294946AB0}" type="datetime1">
              <a:rPr lang="en-US"/>
              <a:pPr>
                <a:defRPr/>
              </a:pPr>
              <a:t>1/2/2020</a:t>
            </a:fld>
            <a:endParaRPr/>
          </a:p>
        </p:txBody>
      </p:sp>
      <p:sp>
        <p:nvSpPr>
          <p:cNvPr id="9" name="Footer Placeholder 4"/>
          <p:cNvSpPr>
            <a:spLocks noGrp="1"/>
          </p:cNvSpPr>
          <p:nvPr>
            <p:ph type="ftr" sz="quarter" idx="11"/>
          </p:nvPr>
        </p:nvSpPr>
        <p:spPr/>
        <p:txBody>
          <a:bodyPr/>
          <a:lstStyle>
            <a:lvl1pPr>
              <a:defRPr/>
            </a:lvl1pPr>
          </a:lstStyle>
          <a:p>
            <a:pPr>
              <a:defRPr/>
            </a:pPr>
            <a:endParaRPr/>
          </a:p>
        </p:txBody>
      </p:sp>
      <p:sp>
        <p:nvSpPr>
          <p:cNvPr id="10" name="Slide Number Placeholder 5"/>
          <p:cNvSpPr>
            <a:spLocks noGrp="1"/>
          </p:cNvSpPr>
          <p:nvPr>
            <p:ph type="sldNum" sz="quarter" idx="12"/>
          </p:nvPr>
        </p:nvSpPr>
        <p:spPr/>
        <p:txBody>
          <a:bodyPr/>
          <a:lstStyle>
            <a:lvl1pPr>
              <a:defRPr/>
            </a:lvl1pPr>
          </a:lstStyle>
          <a:p>
            <a:pPr>
              <a:defRPr/>
            </a:pPr>
            <a:fld id="{EE6EF74B-E6B0-475B-96B5-3699D25BD048}" type="slidenum">
              <a:rPr/>
              <a:pPr>
                <a:defRPr/>
              </a:pPr>
              <a:t>‹#›</a:t>
            </a:fld>
            <a:endParaRPr/>
          </a:p>
        </p:txBody>
      </p:sp>
    </p:spTree>
    <p:extLst>
      <p:ext uri="{BB962C8B-B14F-4D97-AF65-F5344CB8AC3E}">
        <p14:creationId xmlns:p14="http://schemas.microsoft.com/office/powerpoint/2010/main" val="14235196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0"/>
          </p:nvPr>
        </p:nvSpPr>
        <p:spPr/>
        <p:txBody>
          <a:bodyPr/>
          <a:lstStyle>
            <a:lvl1pPr>
              <a:defRPr/>
            </a:lvl1pPr>
          </a:lstStyle>
          <a:p>
            <a:pPr>
              <a:defRPr/>
            </a:pPr>
            <a:endParaRPr/>
          </a:p>
        </p:txBody>
      </p:sp>
      <p:sp>
        <p:nvSpPr>
          <p:cNvPr id="6" name="Date Placeholder 3"/>
          <p:cNvSpPr>
            <a:spLocks noGrp="1"/>
          </p:cNvSpPr>
          <p:nvPr>
            <p:ph type="dt" sz="half" idx="11"/>
          </p:nvPr>
        </p:nvSpPr>
        <p:spPr/>
        <p:txBody>
          <a:bodyPr/>
          <a:lstStyle>
            <a:lvl1pPr>
              <a:defRPr/>
            </a:lvl1pPr>
          </a:lstStyle>
          <a:p>
            <a:pPr>
              <a:defRPr/>
            </a:pPr>
            <a:fld id="{CCD552D7-30E7-461F-807D-94454BB78054}" type="datetime1">
              <a:rPr lang="en-US"/>
              <a:pPr>
                <a:defRPr/>
              </a:pPr>
              <a:t>1/2/2020</a:t>
            </a:fld>
            <a:endParaRPr/>
          </a:p>
        </p:txBody>
      </p:sp>
      <p:sp>
        <p:nvSpPr>
          <p:cNvPr id="7" name="Slide Number Placeholder 5"/>
          <p:cNvSpPr>
            <a:spLocks noGrp="1"/>
          </p:cNvSpPr>
          <p:nvPr>
            <p:ph type="sldNum" sz="quarter" idx="12"/>
          </p:nvPr>
        </p:nvSpPr>
        <p:spPr/>
        <p:txBody>
          <a:bodyPr/>
          <a:lstStyle>
            <a:lvl1pPr>
              <a:defRPr/>
            </a:lvl1pPr>
          </a:lstStyle>
          <a:p>
            <a:pPr>
              <a:defRPr/>
            </a:pPr>
            <a:fld id="{3CE8AD06-E9CC-463E-A67C-0FEB3C487EEB}" type="slidenum">
              <a:rPr/>
              <a:pPr>
                <a:defRPr/>
              </a:pPr>
              <a:t>‹#›</a:t>
            </a:fld>
            <a:endParaRPr/>
          </a:p>
        </p:txBody>
      </p:sp>
    </p:spTree>
    <p:extLst>
      <p:ext uri="{BB962C8B-B14F-4D97-AF65-F5344CB8AC3E}">
        <p14:creationId xmlns:p14="http://schemas.microsoft.com/office/powerpoint/2010/main" val="120430650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2" y="1596571"/>
            <a:ext cx="487553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96571"/>
            <a:ext cx="487553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Footer Placeholder 4"/>
          <p:cNvSpPr>
            <a:spLocks noGrp="1"/>
          </p:cNvSpPr>
          <p:nvPr>
            <p:ph type="ftr" sz="quarter" idx="10"/>
          </p:nvPr>
        </p:nvSpPr>
        <p:spPr/>
        <p:txBody>
          <a:bodyPr/>
          <a:lstStyle>
            <a:lvl1pPr>
              <a:defRPr/>
            </a:lvl1pPr>
          </a:lstStyle>
          <a:p>
            <a:pPr>
              <a:defRPr/>
            </a:pPr>
            <a:endParaRPr/>
          </a:p>
        </p:txBody>
      </p:sp>
      <p:sp>
        <p:nvSpPr>
          <p:cNvPr id="8" name="Date Placeholder 3"/>
          <p:cNvSpPr>
            <a:spLocks noGrp="1"/>
          </p:cNvSpPr>
          <p:nvPr>
            <p:ph type="dt" sz="half" idx="11"/>
          </p:nvPr>
        </p:nvSpPr>
        <p:spPr/>
        <p:txBody>
          <a:bodyPr/>
          <a:lstStyle>
            <a:lvl1pPr>
              <a:defRPr/>
            </a:lvl1pPr>
          </a:lstStyle>
          <a:p>
            <a:pPr>
              <a:defRPr/>
            </a:pPr>
            <a:fld id="{62ABBDDE-91F7-4456-8B33-4C0F3E4172EC}" type="datetime1">
              <a:rPr lang="en-US"/>
              <a:pPr>
                <a:defRPr/>
              </a:pPr>
              <a:t>1/2/2020</a:t>
            </a:fld>
            <a:endParaRPr/>
          </a:p>
        </p:txBody>
      </p:sp>
      <p:sp>
        <p:nvSpPr>
          <p:cNvPr id="9" name="Slide Number Placeholder 5"/>
          <p:cNvSpPr>
            <a:spLocks noGrp="1"/>
          </p:cNvSpPr>
          <p:nvPr>
            <p:ph type="sldNum" sz="quarter" idx="12"/>
          </p:nvPr>
        </p:nvSpPr>
        <p:spPr/>
        <p:txBody>
          <a:bodyPr/>
          <a:lstStyle>
            <a:lvl1pPr>
              <a:defRPr/>
            </a:lvl1pPr>
          </a:lstStyle>
          <a:p>
            <a:pPr>
              <a:defRPr/>
            </a:pPr>
            <a:fld id="{13DAD803-C13A-4BB3-BA30-60CAAB606FA3}" type="slidenum">
              <a:rPr/>
              <a:pPr>
                <a:defRPr/>
              </a:pPr>
              <a:t>‹#›</a:t>
            </a:fld>
            <a:endParaRPr/>
          </a:p>
        </p:txBody>
      </p:sp>
    </p:spTree>
    <p:extLst>
      <p:ext uri="{BB962C8B-B14F-4D97-AF65-F5344CB8AC3E}">
        <p14:creationId xmlns:p14="http://schemas.microsoft.com/office/powerpoint/2010/main" val="182264941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Footer Placeholder 4"/>
          <p:cNvSpPr>
            <a:spLocks noGrp="1"/>
          </p:cNvSpPr>
          <p:nvPr>
            <p:ph type="ftr" sz="quarter" idx="10"/>
          </p:nvPr>
        </p:nvSpPr>
        <p:spPr/>
        <p:txBody>
          <a:bodyPr/>
          <a:lstStyle>
            <a:lvl1pPr>
              <a:defRPr/>
            </a:lvl1pPr>
          </a:lstStyle>
          <a:p>
            <a:pPr>
              <a:defRPr/>
            </a:pPr>
            <a:endParaRPr/>
          </a:p>
        </p:txBody>
      </p:sp>
      <p:sp>
        <p:nvSpPr>
          <p:cNvPr id="4" name="Date Placeholder 3"/>
          <p:cNvSpPr>
            <a:spLocks noGrp="1"/>
          </p:cNvSpPr>
          <p:nvPr>
            <p:ph type="dt" sz="half" idx="11"/>
          </p:nvPr>
        </p:nvSpPr>
        <p:spPr/>
        <p:txBody>
          <a:bodyPr/>
          <a:lstStyle>
            <a:lvl1pPr>
              <a:defRPr/>
            </a:lvl1pPr>
          </a:lstStyle>
          <a:p>
            <a:pPr>
              <a:defRPr/>
            </a:pPr>
            <a:fld id="{FBEE5D54-6308-4022-A944-C03FC438B169}" type="datetime1">
              <a:rPr lang="en-US"/>
              <a:pPr>
                <a:defRPr/>
              </a:pPr>
              <a:t>1/2/2020</a:t>
            </a:fld>
            <a:endParaRPr/>
          </a:p>
        </p:txBody>
      </p:sp>
      <p:sp>
        <p:nvSpPr>
          <p:cNvPr id="5" name="Slide Number Placeholder 5"/>
          <p:cNvSpPr>
            <a:spLocks noGrp="1"/>
          </p:cNvSpPr>
          <p:nvPr>
            <p:ph type="sldNum" sz="quarter" idx="12"/>
          </p:nvPr>
        </p:nvSpPr>
        <p:spPr/>
        <p:txBody>
          <a:bodyPr/>
          <a:lstStyle>
            <a:lvl1pPr>
              <a:defRPr/>
            </a:lvl1pPr>
          </a:lstStyle>
          <a:p>
            <a:pPr>
              <a:defRPr/>
            </a:pPr>
            <a:fld id="{DD468D5B-32F6-4410-8CC9-BAFD38A0DB81}" type="slidenum">
              <a:rPr/>
              <a:pPr>
                <a:defRPr/>
              </a:pPr>
              <a:t>‹#›</a:t>
            </a:fld>
            <a:endParaRPr/>
          </a:p>
        </p:txBody>
      </p:sp>
    </p:spTree>
    <p:extLst>
      <p:ext uri="{BB962C8B-B14F-4D97-AF65-F5344CB8AC3E}">
        <p14:creationId xmlns:p14="http://schemas.microsoft.com/office/powerpoint/2010/main" val="290982867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bottom graphic"/>
          <p:cNvGrpSpPr>
            <a:grpSpLocks/>
          </p:cNvGrpSpPr>
          <p:nvPr/>
        </p:nvGrpSpPr>
        <p:grpSpPr bwMode="auto">
          <a:xfrm>
            <a:off x="0" y="5408613"/>
            <a:ext cx="12188825" cy="1463675"/>
            <a:chOff x="0" y="4056912"/>
            <a:chExt cx="9144000" cy="1096862"/>
          </a:xfrm>
        </p:grpSpPr>
        <p:sp>
          <p:nvSpPr>
            <p:cNvPr id="3" name="Freeform 2"/>
            <p:cNvSpPr/>
            <p:nvPr/>
          </p:nvSpPr>
          <p:spPr bwMode="ltGray">
            <a:xfrm rot="5400000">
              <a:off x="4119931" y="118997"/>
              <a:ext cx="904138"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fontAlgn="auto">
                <a:spcBef>
                  <a:spcPts val="0"/>
                </a:spcBef>
                <a:spcAft>
                  <a:spcPts val="0"/>
                </a:spcAft>
                <a:defRPr/>
              </a:pPr>
              <a:endParaRPr/>
            </a:p>
          </p:txBody>
        </p:sp>
        <p:sp>
          <p:nvSpPr>
            <p:cNvPr id="4"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fontAlgn="auto">
                <a:spcBef>
                  <a:spcPts val="0"/>
                </a:spcBef>
                <a:spcAft>
                  <a:spcPts val="0"/>
                </a:spcAft>
                <a:defRPr/>
              </a:pPr>
              <a:endParaRPr/>
            </a:p>
          </p:txBody>
        </p:sp>
      </p:grpSp>
      <p:sp>
        <p:nvSpPr>
          <p:cNvPr id="5" name="Date Placeholder 1"/>
          <p:cNvSpPr>
            <a:spLocks noGrp="1"/>
          </p:cNvSpPr>
          <p:nvPr>
            <p:ph type="dt" sz="half" idx="10"/>
          </p:nvPr>
        </p:nvSpPr>
        <p:spPr/>
        <p:txBody>
          <a:bodyPr/>
          <a:lstStyle>
            <a:lvl1pPr>
              <a:defRPr/>
            </a:lvl1pPr>
          </a:lstStyle>
          <a:p>
            <a:pPr>
              <a:defRPr/>
            </a:pPr>
            <a:fld id="{6EAF8E9A-8D94-4FEB-B1C9-FB6492874FB0}" type="datetime1">
              <a:rPr lang="en-US"/>
              <a:pPr>
                <a:defRPr/>
              </a:pPr>
              <a:t>1/2/2020</a:t>
            </a:fld>
            <a:endParaRPr/>
          </a:p>
        </p:txBody>
      </p:sp>
      <p:sp>
        <p:nvSpPr>
          <p:cNvPr id="6" name="Footer Placeholder 2"/>
          <p:cNvSpPr>
            <a:spLocks noGrp="1"/>
          </p:cNvSpPr>
          <p:nvPr>
            <p:ph type="ftr" sz="quarter" idx="11"/>
          </p:nvPr>
        </p:nvSpPr>
        <p:spPr/>
        <p:txBody>
          <a:bodyPr/>
          <a:lstStyle>
            <a:lvl1pPr>
              <a:defRPr/>
            </a:lvl1pPr>
          </a:lstStyle>
          <a:p>
            <a:pPr>
              <a:defRPr/>
            </a:pPr>
            <a:endParaRPr/>
          </a:p>
        </p:txBody>
      </p:sp>
      <p:sp>
        <p:nvSpPr>
          <p:cNvPr id="7" name="Slide Number Placeholder 3"/>
          <p:cNvSpPr>
            <a:spLocks noGrp="1"/>
          </p:cNvSpPr>
          <p:nvPr>
            <p:ph type="sldNum" sz="quarter" idx="12"/>
          </p:nvPr>
        </p:nvSpPr>
        <p:spPr/>
        <p:txBody>
          <a:bodyPr/>
          <a:lstStyle>
            <a:lvl1pPr>
              <a:defRPr/>
            </a:lvl1pPr>
          </a:lstStyle>
          <a:p>
            <a:pPr>
              <a:defRPr/>
            </a:pPr>
            <a:fld id="{3E56D064-5551-4ADB-9DED-14A5204D2998}" type="slidenum">
              <a:rPr/>
              <a:pPr>
                <a:defRPr/>
              </a:pPr>
              <a:t>‹#›</a:t>
            </a:fld>
            <a:endParaRPr/>
          </a:p>
        </p:txBody>
      </p:sp>
    </p:spTree>
    <p:extLst>
      <p:ext uri="{BB962C8B-B14F-4D97-AF65-F5344CB8AC3E}">
        <p14:creationId xmlns:p14="http://schemas.microsoft.com/office/powerpoint/2010/main" val="277517285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a:p>
        </p:txBody>
      </p:sp>
      <p:sp>
        <p:nvSpPr>
          <p:cNvPr id="6" name="Date Placeholder 3"/>
          <p:cNvSpPr>
            <a:spLocks noGrp="1"/>
          </p:cNvSpPr>
          <p:nvPr>
            <p:ph type="dt" sz="half" idx="11"/>
          </p:nvPr>
        </p:nvSpPr>
        <p:spPr/>
        <p:txBody>
          <a:bodyPr/>
          <a:lstStyle>
            <a:lvl1pPr>
              <a:defRPr/>
            </a:lvl1pPr>
          </a:lstStyle>
          <a:p>
            <a:pPr>
              <a:defRPr/>
            </a:pPr>
            <a:fld id="{3D38966B-5F40-4710-BD96-E2004391328F}" type="datetime1">
              <a:rPr lang="en-US"/>
              <a:pPr>
                <a:defRPr/>
              </a:pPr>
              <a:t>1/2/2020</a:t>
            </a:fld>
            <a:endParaRPr/>
          </a:p>
        </p:txBody>
      </p:sp>
      <p:sp>
        <p:nvSpPr>
          <p:cNvPr id="7" name="Slide Number Placeholder 5"/>
          <p:cNvSpPr>
            <a:spLocks noGrp="1"/>
          </p:cNvSpPr>
          <p:nvPr>
            <p:ph type="sldNum" sz="quarter" idx="12"/>
          </p:nvPr>
        </p:nvSpPr>
        <p:spPr/>
        <p:txBody>
          <a:bodyPr/>
          <a:lstStyle>
            <a:lvl1pPr>
              <a:defRPr/>
            </a:lvl1pPr>
          </a:lstStyle>
          <a:p>
            <a:pPr>
              <a:defRPr/>
            </a:pPr>
            <a:fld id="{D042A0B2-0623-49BD-B0B9-5D0640F3A57C}" type="slidenum">
              <a:rPr/>
              <a:pPr>
                <a:defRPr/>
              </a:pPr>
              <a:t>‹#›</a:t>
            </a:fld>
            <a:endParaRPr/>
          </a:p>
        </p:txBody>
      </p:sp>
    </p:spTree>
    <p:extLst>
      <p:ext uri="{BB962C8B-B14F-4D97-AF65-F5344CB8AC3E}">
        <p14:creationId xmlns:p14="http://schemas.microsoft.com/office/powerpoint/2010/main" val="26999719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a:off x="1218887" y="1600200"/>
            <a:ext cx="6703850" cy="3657600"/>
          </a:xfrm>
          <a:prstGeom prst="roundRect">
            <a:avLst>
              <a:gd name="adj" fmla="val 3098"/>
            </a:avLst>
          </a:prstGeom>
        </p:spPr>
        <p:txBody>
          <a:bodyPr rtlCol="0">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lvl="0"/>
            <a:r>
              <a:rPr lang="en-US" noProof="0"/>
              <a:t>Click icon to add picture</a:t>
            </a:r>
            <a:endParaRPr noProof="0"/>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a:p>
        </p:txBody>
      </p:sp>
      <p:sp>
        <p:nvSpPr>
          <p:cNvPr id="6" name="Date Placeholder 3"/>
          <p:cNvSpPr>
            <a:spLocks noGrp="1"/>
          </p:cNvSpPr>
          <p:nvPr>
            <p:ph type="dt" sz="half" idx="11"/>
          </p:nvPr>
        </p:nvSpPr>
        <p:spPr/>
        <p:txBody>
          <a:bodyPr/>
          <a:lstStyle>
            <a:lvl1pPr>
              <a:defRPr/>
            </a:lvl1pPr>
          </a:lstStyle>
          <a:p>
            <a:pPr>
              <a:defRPr/>
            </a:pPr>
            <a:fld id="{F7206E14-3B7D-4F09-BB4E-70AFEA90D708}" type="datetime1">
              <a:rPr lang="en-US"/>
              <a:pPr>
                <a:defRPr/>
              </a:pPr>
              <a:t>1/2/2020</a:t>
            </a:fld>
            <a:endParaRPr/>
          </a:p>
        </p:txBody>
      </p:sp>
      <p:sp>
        <p:nvSpPr>
          <p:cNvPr id="7" name="Slide Number Placeholder 5"/>
          <p:cNvSpPr>
            <a:spLocks noGrp="1"/>
          </p:cNvSpPr>
          <p:nvPr>
            <p:ph type="sldNum" sz="quarter" idx="12"/>
          </p:nvPr>
        </p:nvSpPr>
        <p:spPr/>
        <p:txBody>
          <a:bodyPr/>
          <a:lstStyle>
            <a:lvl1pPr>
              <a:defRPr/>
            </a:lvl1pPr>
          </a:lstStyle>
          <a:p>
            <a:pPr>
              <a:defRPr/>
            </a:pPr>
            <a:fld id="{CEFA762F-692F-4C87-8DD3-F8536AA33137}" type="slidenum">
              <a:rPr/>
              <a:pPr>
                <a:defRPr/>
              </a:pPr>
              <a:t>‹#›</a:t>
            </a:fld>
            <a:endParaRPr/>
          </a:p>
        </p:txBody>
      </p:sp>
    </p:spTree>
    <p:extLst>
      <p:ext uri="{BB962C8B-B14F-4D97-AF65-F5344CB8AC3E}">
        <p14:creationId xmlns:p14="http://schemas.microsoft.com/office/powerpoint/2010/main" val="90415069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836613"/>
            <a:ext cx="11525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219200" y="6448425"/>
            <a:ext cx="8288338" cy="180975"/>
          </a:xfrm>
          <a:prstGeom prst="rect">
            <a:avLst/>
          </a:prstGeom>
        </p:spPr>
        <p:txBody>
          <a:bodyPr vert="horz" lIns="121899" tIns="60949" rIns="121899" bIns="60949" rtlCol="0" anchor="ctr"/>
          <a:lstStyle>
            <a:lvl1pPr algn="l" defTabSz="1218987" fontAlgn="auto">
              <a:spcBef>
                <a:spcPts val="0"/>
              </a:spcBef>
              <a:spcAft>
                <a:spcPts val="0"/>
              </a:spcAft>
              <a:defRPr sz="1200">
                <a:solidFill>
                  <a:schemeClr val="tx1"/>
                </a:solidFill>
                <a:latin typeface="+mn-lt"/>
                <a:cs typeface="+mn-cs"/>
              </a:defRPr>
            </a:lvl1pPr>
          </a:lstStyle>
          <a:p>
            <a:pPr>
              <a:defRPr/>
            </a:pPr>
            <a:endParaRPr/>
          </a:p>
        </p:txBody>
      </p:sp>
      <p:sp>
        <p:nvSpPr>
          <p:cNvPr id="1028" name="Title Placeholder 1"/>
          <p:cNvSpPr>
            <a:spLocks noGrp="1"/>
          </p:cNvSpPr>
          <p:nvPr>
            <p:ph type="title"/>
          </p:nvPr>
        </p:nvSpPr>
        <p:spPr bwMode="auto">
          <a:xfrm>
            <a:off x="1219200" y="152400"/>
            <a:ext cx="97504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99" tIns="60949" rIns="121899" bIns="60949" numCol="1" anchor="b" anchorCtr="0" compatLnSpc="1">
            <a:prstTxWarp prst="textNoShape">
              <a:avLst/>
            </a:prstTxWarp>
          </a:bodyPr>
          <a:lstStyle/>
          <a:p>
            <a:pPr lvl="0"/>
            <a:r>
              <a:rPr lang="en-US"/>
              <a:t>Click to edit Master title style</a:t>
            </a:r>
          </a:p>
        </p:txBody>
      </p:sp>
      <p:sp>
        <p:nvSpPr>
          <p:cNvPr id="1029" name="Text Placeholder 2"/>
          <p:cNvSpPr>
            <a:spLocks noGrp="1"/>
          </p:cNvSpPr>
          <p:nvPr>
            <p:ph type="body" idx="1"/>
          </p:nvPr>
        </p:nvSpPr>
        <p:spPr bwMode="auto">
          <a:xfrm>
            <a:off x="1219200" y="1600200"/>
            <a:ext cx="97504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99" tIns="60949" rIns="121899" bIns="6094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547225" y="6448425"/>
            <a:ext cx="1422400" cy="180975"/>
          </a:xfrm>
          <a:prstGeom prst="rect">
            <a:avLst/>
          </a:prstGeom>
        </p:spPr>
        <p:txBody>
          <a:bodyPr vert="horz" lIns="121899" tIns="60949" rIns="121899" bIns="60949" rtlCol="0" anchor="ctr"/>
          <a:lstStyle>
            <a:lvl1pPr algn="r" defTabSz="1218987" fontAlgn="auto">
              <a:spcBef>
                <a:spcPts val="0"/>
              </a:spcBef>
              <a:spcAft>
                <a:spcPts val="0"/>
              </a:spcAft>
              <a:defRPr sz="1200">
                <a:solidFill>
                  <a:schemeClr val="tx1"/>
                </a:solidFill>
                <a:latin typeface="+mn-lt"/>
                <a:cs typeface="+mn-cs"/>
              </a:defRPr>
            </a:lvl1pPr>
          </a:lstStyle>
          <a:p>
            <a:pPr>
              <a:defRPr/>
            </a:pPr>
            <a:fld id="{6811251A-47AB-417B-8B19-CEDDD6C79F3D}" type="datetime1">
              <a:rPr lang="en-US"/>
              <a:pPr>
                <a:defRPr/>
              </a:pPr>
              <a:t>1/2/2020</a:t>
            </a:fld>
            <a:endParaRPr/>
          </a:p>
        </p:txBody>
      </p:sp>
      <p:sp>
        <p:nvSpPr>
          <p:cNvPr id="6" name="Slide Number Placeholder 5"/>
          <p:cNvSpPr>
            <a:spLocks noGrp="1"/>
          </p:cNvSpPr>
          <p:nvPr>
            <p:ph type="sldNum" sz="quarter" idx="4"/>
          </p:nvPr>
        </p:nvSpPr>
        <p:spPr>
          <a:xfrm>
            <a:off x="11071225" y="6448425"/>
            <a:ext cx="812800" cy="180975"/>
          </a:xfrm>
          <a:prstGeom prst="rect">
            <a:avLst/>
          </a:prstGeom>
        </p:spPr>
        <p:txBody>
          <a:bodyPr vert="horz" lIns="121899" tIns="60949" rIns="121899" bIns="60949" rtlCol="0" anchor="ctr"/>
          <a:lstStyle>
            <a:lvl1pPr algn="r" defTabSz="1218987" fontAlgn="auto">
              <a:spcBef>
                <a:spcPts val="0"/>
              </a:spcBef>
              <a:spcAft>
                <a:spcPts val="0"/>
              </a:spcAft>
              <a:defRPr sz="1200">
                <a:solidFill>
                  <a:schemeClr val="tx1"/>
                </a:solidFill>
                <a:latin typeface="+mn-lt"/>
                <a:cs typeface="+mn-cs"/>
              </a:defRPr>
            </a:lvl1pPr>
          </a:lstStyle>
          <a:p>
            <a:pPr>
              <a:defRPr/>
            </a:pPr>
            <a:fld id="{C27E08BA-744C-4F91-AA11-FD293334EFB6}" type="slidenum">
              <a:rPr/>
              <a:pPr>
                <a:defRPr/>
              </a:pPr>
              <a:t>‹#›</a:t>
            </a:fld>
            <a:endParaRPr/>
          </a:p>
        </p:txBody>
      </p:sp>
      <p:pic>
        <p:nvPicPr>
          <p:cNvPr id="1032"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988" y="5408613"/>
            <a:ext cx="1221581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9" r:id="rId1"/>
    <p:sldLayoutId id="2147483662" r:id="rId2"/>
    <p:sldLayoutId id="2147483670" r:id="rId3"/>
    <p:sldLayoutId id="2147483663" r:id="rId4"/>
    <p:sldLayoutId id="2147483664" r:id="rId5"/>
    <p:sldLayoutId id="2147483665" r:id="rId6"/>
    <p:sldLayoutId id="2147483671" r:id="rId7"/>
    <p:sldLayoutId id="2147483666" r:id="rId8"/>
    <p:sldLayoutId id="2147483667" r:id="rId9"/>
    <p:sldLayoutId id="2147483668" r:id="rId10"/>
  </p:sldLayoutIdLst>
  <p:transition spd="med">
    <p:fade/>
  </p:transition>
  <p:hf sldNum="0" hdr="0" ftr="0" dt="0"/>
  <p:txStyles>
    <p:titleStyle>
      <a:lvl1pPr algn="l" defTabSz="1217613" rtl="0" eaLnBrk="1" fontAlgn="base" hangingPunct="1">
        <a:spcBef>
          <a:spcPct val="0"/>
        </a:spcBef>
        <a:spcAft>
          <a:spcPct val="0"/>
        </a:spcAft>
        <a:defRPr sz="3600" kern="1200">
          <a:solidFill>
            <a:schemeClr val="tx1"/>
          </a:solidFill>
          <a:latin typeface="+mj-lt"/>
          <a:ea typeface="+mj-ea"/>
          <a:cs typeface="+mj-cs"/>
        </a:defRPr>
      </a:lvl1pPr>
      <a:lvl2pPr algn="l" defTabSz="1217613" rtl="0" eaLnBrk="1" fontAlgn="base" hangingPunct="1">
        <a:spcBef>
          <a:spcPct val="0"/>
        </a:spcBef>
        <a:spcAft>
          <a:spcPct val="0"/>
        </a:spcAft>
        <a:defRPr sz="3600">
          <a:solidFill>
            <a:schemeClr val="tx1"/>
          </a:solidFill>
          <a:latin typeface="Constantia" pitchFamily="18" charset="0"/>
        </a:defRPr>
      </a:lvl2pPr>
      <a:lvl3pPr algn="l" defTabSz="1217613" rtl="0" eaLnBrk="1" fontAlgn="base" hangingPunct="1">
        <a:spcBef>
          <a:spcPct val="0"/>
        </a:spcBef>
        <a:spcAft>
          <a:spcPct val="0"/>
        </a:spcAft>
        <a:defRPr sz="3600">
          <a:solidFill>
            <a:schemeClr val="tx1"/>
          </a:solidFill>
          <a:latin typeface="Constantia" pitchFamily="18" charset="0"/>
        </a:defRPr>
      </a:lvl3pPr>
      <a:lvl4pPr algn="l" defTabSz="1217613" rtl="0" eaLnBrk="1" fontAlgn="base" hangingPunct="1">
        <a:spcBef>
          <a:spcPct val="0"/>
        </a:spcBef>
        <a:spcAft>
          <a:spcPct val="0"/>
        </a:spcAft>
        <a:defRPr sz="3600">
          <a:solidFill>
            <a:schemeClr val="tx1"/>
          </a:solidFill>
          <a:latin typeface="Constantia" pitchFamily="18" charset="0"/>
        </a:defRPr>
      </a:lvl4pPr>
      <a:lvl5pPr algn="l" defTabSz="1217613" rtl="0" eaLnBrk="1" fontAlgn="base" hangingPunct="1">
        <a:spcBef>
          <a:spcPct val="0"/>
        </a:spcBef>
        <a:spcAft>
          <a:spcPct val="0"/>
        </a:spcAft>
        <a:defRPr sz="3600">
          <a:solidFill>
            <a:schemeClr val="tx1"/>
          </a:solidFill>
          <a:latin typeface="Constantia" pitchFamily="18" charset="0"/>
        </a:defRPr>
      </a:lvl5pPr>
      <a:lvl6pPr marL="457200" algn="l" defTabSz="1217613" rtl="0" eaLnBrk="1" fontAlgn="base" hangingPunct="1">
        <a:spcBef>
          <a:spcPct val="0"/>
        </a:spcBef>
        <a:spcAft>
          <a:spcPct val="0"/>
        </a:spcAft>
        <a:defRPr sz="3600">
          <a:solidFill>
            <a:schemeClr val="tx1"/>
          </a:solidFill>
          <a:latin typeface="Constantia" pitchFamily="18" charset="0"/>
        </a:defRPr>
      </a:lvl6pPr>
      <a:lvl7pPr marL="914400" algn="l" defTabSz="1217613" rtl="0" eaLnBrk="1" fontAlgn="base" hangingPunct="1">
        <a:spcBef>
          <a:spcPct val="0"/>
        </a:spcBef>
        <a:spcAft>
          <a:spcPct val="0"/>
        </a:spcAft>
        <a:defRPr sz="3600">
          <a:solidFill>
            <a:schemeClr val="tx1"/>
          </a:solidFill>
          <a:latin typeface="Constantia" pitchFamily="18" charset="0"/>
        </a:defRPr>
      </a:lvl7pPr>
      <a:lvl8pPr marL="1371600" algn="l" defTabSz="1217613" rtl="0" eaLnBrk="1" fontAlgn="base" hangingPunct="1">
        <a:spcBef>
          <a:spcPct val="0"/>
        </a:spcBef>
        <a:spcAft>
          <a:spcPct val="0"/>
        </a:spcAft>
        <a:defRPr sz="3600">
          <a:solidFill>
            <a:schemeClr val="tx1"/>
          </a:solidFill>
          <a:latin typeface="Constantia" pitchFamily="18" charset="0"/>
        </a:defRPr>
      </a:lvl8pPr>
      <a:lvl9pPr marL="1828800" algn="l" defTabSz="1217613" rtl="0" eaLnBrk="1" fontAlgn="base" hangingPunct="1">
        <a:spcBef>
          <a:spcPct val="0"/>
        </a:spcBef>
        <a:spcAft>
          <a:spcPct val="0"/>
        </a:spcAft>
        <a:defRPr sz="3600">
          <a:solidFill>
            <a:schemeClr val="tx1"/>
          </a:solidFill>
          <a:latin typeface="Constantia" pitchFamily="18" charset="0"/>
        </a:defRPr>
      </a:lvl9pPr>
    </p:titleStyle>
    <p:bodyStyle>
      <a:lvl1pPr marL="303213" indent="-303213" algn="l" defTabSz="1217613" rtl="0" eaLnBrk="1" fontAlgn="base" hangingPunct="1">
        <a:lnSpc>
          <a:spcPct val="90000"/>
        </a:lnSpc>
        <a:spcBef>
          <a:spcPts val="1800"/>
        </a:spcBef>
        <a:spcAft>
          <a:spcPct val="0"/>
        </a:spcAft>
        <a:buClr>
          <a:schemeClr val="accent1"/>
        </a:buClr>
        <a:buFont typeface="Arial" charset="0"/>
        <a:buChar char="•"/>
        <a:defRPr sz="2800" kern="1200">
          <a:solidFill>
            <a:schemeClr val="tx1"/>
          </a:solidFill>
          <a:latin typeface="+mn-lt"/>
          <a:ea typeface="+mn-ea"/>
          <a:cs typeface="+mn-cs"/>
        </a:defRPr>
      </a:lvl1pPr>
      <a:lvl2pPr marL="755650" indent="-303213" algn="l" defTabSz="1217613" rtl="0" eaLnBrk="1" fontAlgn="base" hangingPunct="1">
        <a:lnSpc>
          <a:spcPct val="90000"/>
        </a:lnSpc>
        <a:spcBef>
          <a:spcPts val="1200"/>
        </a:spcBef>
        <a:spcAft>
          <a:spcPct val="0"/>
        </a:spcAft>
        <a:buClr>
          <a:schemeClr val="accent1"/>
        </a:buClr>
        <a:buFont typeface="Arial" charset="0"/>
        <a:buChar char="–"/>
        <a:defRPr sz="2400" kern="1200">
          <a:solidFill>
            <a:schemeClr val="tx1"/>
          </a:solidFill>
          <a:latin typeface="+mn-lt"/>
          <a:ea typeface="+mn-ea"/>
          <a:cs typeface="+mn-cs"/>
        </a:defRPr>
      </a:lvl2pPr>
      <a:lvl3pPr marL="1206500" indent="-303213" algn="l" defTabSz="1217613" rtl="0" eaLnBrk="1" fontAlgn="base" hangingPunct="1">
        <a:lnSpc>
          <a:spcPct val="90000"/>
        </a:lnSpc>
        <a:spcBef>
          <a:spcPts val="800"/>
        </a:spcBef>
        <a:spcAft>
          <a:spcPct val="0"/>
        </a:spcAft>
        <a:buClr>
          <a:schemeClr val="accent1"/>
        </a:buClr>
        <a:buFont typeface="Arial" charset="0"/>
        <a:buChar char="•"/>
        <a:defRPr sz="2000" kern="1200">
          <a:solidFill>
            <a:schemeClr val="tx1"/>
          </a:solidFill>
          <a:latin typeface="+mn-lt"/>
          <a:ea typeface="+mn-ea"/>
          <a:cs typeface="+mn-cs"/>
        </a:defRPr>
      </a:lvl3pPr>
      <a:lvl4pPr marL="1657350" indent="-303213" algn="l" defTabSz="1217613" rtl="0" eaLnBrk="1" fontAlgn="base" hangingPunct="1">
        <a:lnSpc>
          <a:spcPct val="90000"/>
        </a:lnSpc>
        <a:spcBef>
          <a:spcPts val="800"/>
        </a:spcBef>
        <a:spcAft>
          <a:spcPct val="0"/>
        </a:spcAft>
        <a:buClr>
          <a:schemeClr val="accent1"/>
        </a:buClr>
        <a:buFont typeface="Arial" charset="0"/>
        <a:buChar char="•"/>
        <a:defRPr sz="2000" kern="1200">
          <a:solidFill>
            <a:schemeClr val="tx1"/>
          </a:solidFill>
          <a:latin typeface="+mn-lt"/>
          <a:ea typeface="+mn-ea"/>
          <a:cs typeface="+mn-cs"/>
        </a:defRPr>
      </a:lvl4pPr>
      <a:lvl5pPr marL="2108200" indent="-303213" algn="l" defTabSz="1217613" rtl="0" eaLnBrk="1" fontAlgn="base" hangingPunct="1">
        <a:lnSpc>
          <a:spcPct val="90000"/>
        </a:lnSpc>
        <a:spcBef>
          <a:spcPts val="800"/>
        </a:spcBef>
        <a:spcAft>
          <a:spcPct val="0"/>
        </a:spcAft>
        <a:buClr>
          <a:schemeClr val="accent1"/>
        </a:buClr>
        <a:buFont typeface="Arial"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324" y="362396"/>
            <a:ext cx="9447688" cy="1676400"/>
          </a:xfrm>
        </p:spPr>
        <p:txBody>
          <a:bodyPr>
            <a:normAutofit/>
          </a:bodyPr>
          <a:lstStyle/>
          <a:p>
            <a:r>
              <a:rPr lang="en-US" sz="4400" dirty="0"/>
              <a:t>Islam, Women and Gender</a:t>
            </a:r>
          </a:p>
        </p:txBody>
      </p:sp>
      <p:sp>
        <p:nvSpPr>
          <p:cNvPr id="3" name="Subtitle 2"/>
          <p:cNvSpPr>
            <a:spLocks noGrp="1"/>
          </p:cNvSpPr>
          <p:nvPr>
            <p:ph type="subTitle" idx="1"/>
          </p:nvPr>
        </p:nvSpPr>
        <p:spPr>
          <a:xfrm>
            <a:off x="1828324" y="2089594"/>
            <a:ext cx="9142888" cy="3320606"/>
          </a:xfrm>
        </p:spPr>
        <p:txBody>
          <a:bodyPr>
            <a:normAutofit lnSpcReduction="10000"/>
          </a:bodyPr>
          <a:lstStyle/>
          <a:p>
            <a:r>
              <a:rPr lang="en-US" dirty="0"/>
              <a:t>How does Islam arrive at this question of Equality ? </a:t>
            </a:r>
          </a:p>
          <a:p>
            <a:r>
              <a:rPr lang="en-US" dirty="0"/>
              <a:t>Does Islam treat them equally ? </a:t>
            </a:r>
          </a:p>
          <a:p>
            <a:r>
              <a:rPr lang="en-US" dirty="0"/>
              <a:t>What is the western secular definition of equality?</a:t>
            </a:r>
          </a:p>
          <a:p>
            <a:r>
              <a:rPr lang="en-US" dirty="0"/>
              <a:t>Are Men Guardians over women?</a:t>
            </a:r>
          </a:p>
          <a:p>
            <a:r>
              <a:rPr lang="en-US" dirty="0"/>
              <a:t>Inheritance AND testimony issues</a:t>
            </a:r>
          </a:p>
          <a:p>
            <a:r>
              <a:rPr lang="en-US" dirty="0"/>
              <a:t>Are men allowed to BEAT their wives in Islam?</a:t>
            </a:r>
            <a:endParaRPr lang="en-US" dirty="0">
              <a:solidFill>
                <a:schemeClr val="tx1"/>
              </a:solidFill>
            </a:endParaRPr>
          </a:p>
        </p:txBody>
      </p:sp>
    </p:spTree>
    <p:extLst>
      <p:ext uri="{BB962C8B-B14F-4D97-AF65-F5344CB8AC3E}">
        <p14:creationId xmlns:p14="http://schemas.microsoft.com/office/powerpoint/2010/main" val="570740571"/>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EE60C-18BE-40C7-B4AD-421E107BE66E}"/>
              </a:ext>
            </a:extLst>
          </p:cNvPr>
          <p:cNvSpPr>
            <a:spLocks noGrp="1"/>
          </p:cNvSpPr>
          <p:nvPr>
            <p:ph type="title"/>
          </p:nvPr>
        </p:nvSpPr>
        <p:spPr/>
        <p:txBody>
          <a:bodyPr/>
          <a:lstStyle/>
          <a:p>
            <a:r>
              <a:rPr lang="en-US" dirty="0"/>
              <a:t>Hadith about </a:t>
            </a:r>
            <a:r>
              <a:rPr lang="en-US" dirty="0" err="1"/>
              <a:t>afzaliyat</a:t>
            </a:r>
            <a:r>
              <a:rPr lang="en-US" dirty="0"/>
              <a:t> of men</a:t>
            </a:r>
          </a:p>
        </p:txBody>
      </p:sp>
      <p:sp>
        <p:nvSpPr>
          <p:cNvPr id="3" name="Content Placeholder 2">
            <a:extLst>
              <a:ext uri="{FF2B5EF4-FFF2-40B4-BE49-F238E27FC236}">
                <a16:creationId xmlns:a16="http://schemas.microsoft.com/office/drawing/2014/main" id="{16E7F734-F5F8-4593-878F-8CFB6050F246}"/>
              </a:ext>
            </a:extLst>
          </p:cNvPr>
          <p:cNvSpPr>
            <a:spLocks noGrp="1"/>
          </p:cNvSpPr>
          <p:nvPr>
            <p:ph idx="1"/>
          </p:nvPr>
        </p:nvSpPr>
        <p:spPr/>
        <p:txBody>
          <a:bodyPr/>
          <a:lstStyle/>
          <a:p>
            <a:r>
              <a:rPr lang="en-US" dirty="0"/>
              <a:t>The Prophet </a:t>
            </a:r>
            <a:r>
              <a:rPr lang="en-US" dirty="0" err="1"/>
              <a:t>sw</a:t>
            </a:r>
            <a:r>
              <a:rPr lang="en-US" dirty="0"/>
              <a:t> said, : The best of you is he who best treats his wife”</a:t>
            </a:r>
          </a:p>
          <a:p>
            <a:endParaRPr lang="en-US" dirty="0"/>
          </a:p>
          <a:p>
            <a:pPr marL="0" indent="0">
              <a:buNone/>
            </a:pPr>
            <a:r>
              <a:rPr lang="en-US" dirty="0"/>
              <a:t>The hadith doesn’t talk about any such merit for a wife towards her husband. </a:t>
            </a:r>
          </a:p>
        </p:txBody>
      </p:sp>
    </p:spTree>
    <p:extLst>
      <p:ext uri="{BB962C8B-B14F-4D97-AF65-F5344CB8AC3E}">
        <p14:creationId xmlns:p14="http://schemas.microsoft.com/office/powerpoint/2010/main" val="314959340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CA7F-766E-43C9-88F3-A6DF54AC92F6}"/>
              </a:ext>
            </a:extLst>
          </p:cNvPr>
          <p:cNvSpPr>
            <a:spLocks noGrp="1"/>
          </p:cNvSpPr>
          <p:nvPr>
            <p:ph type="title"/>
          </p:nvPr>
        </p:nvSpPr>
        <p:spPr/>
        <p:txBody>
          <a:bodyPr/>
          <a:lstStyle/>
          <a:p>
            <a:r>
              <a:rPr lang="en-US" dirty="0"/>
              <a:t>Buddhism</a:t>
            </a:r>
          </a:p>
        </p:txBody>
      </p:sp>
      <p:sp>
        <p:nvSpPr>
          <p:cNvPr id="3" name="Content Placeholder 2">
            <a:extLst>
              <a:ext uri="{FF2B5EF4-FFF2-40B4-BE49-F238E27FC236}">
                <a16:creationId xmlns:a16="http://schemas.microsoft.com/office/drawing/2014/main" id="{0EED92D9-5A3F-475B-AEB4-5C16851B597F}"/>
              </a:ext>
            </a:extLst>
          </p:cNvPr>
          <p:cNvSpPr>
            <a:spLocks noGrp="1"/>
          </p:cNvSpPr>
          <p:nvPr>
            <p:ph idx="1"/>
          </p:nvPr>
        </p:nvSpPr>
        <p:spPr>
          <a:xfrm>
            <a:off x="1229644" y="1447800"/>
            <a:ext cx="10198768" cy="4572000"/>
          </a:xfrm>
        </p:spPr>
        <p:txBody>
          <a:bodyPr/>
          <a:lstStyle/>
          <a:p>
            <a:r>
              <a:rPr lang="en-US" sz="2600" dirty="0"/>
              <a:t>According to Gautama Buddha, the founder of Buddhism, a woman can attain enlightenment, it is also clearly stated in the </a:t>
            </a:r>
            <a:r>
              <a:rPr lang="en-US" sz="2600" dirty="0" err="1"/>
              <a:t>Bahudhātuka</a:t>
            </a:r>
            <a:r>
              <a:rPr lang="en-US" sz="2600" dirty="0"/>
              <a:t>-sutta that there could never be a female Buddha.</a:t>
            </a:r>
          </a:p>
          <a:p>
            <a:r>
              <a:rPr lang="en-US" sz="2600" dirty="0" err="1"/>
              <a:t>Digambara</a:t>
            </a:r>
            <a:r>
              <a:rPr lang="en-US" sz="2600" dirty="0"/>
              <a:t> Jains believe that women are capable of spiritual progress but must be reborn male in order to attain final spiritual liberation</a:t>
            </a:r>
          </a:p>
          <a:p>
            <a:r>
              <a:rPr lang="en-US" sz="2600" dirty="0"/>
              <a:t>Buddhism says that only men can attain there Ghana with a Buddhist spirit and in order to become a monk, not only can u not marry, even if u touch a woman accidently, it will spiritually defile you. </a:t>
            </a:r>
          </a:p>
          <a:p>
            <a:pPr>
              <a:buNone/>
            </a:pPr>
            <a:r>
              <a:rPr lang="en-US" sz="2000" dirty="0">
                <a:latin typeface="Palatino Linotype" pitchFamily="18" charset="0"/>
              </a:rPr>
              <a:t>	</a:t>
            </a:r>
            <a:r>
              <a:rPr lang="en-US" sz="2400" dirty="0">
                <a:latin typeface="Palatino Linotype" pitchFamily="18" charset="0"/>
              </a:rPr>
              <a:t>(A Dictionary of Buddhism, Oxford University Press US. 2003. p. 174. )</a:t>
            </a:r>
          </a:p>
          <a:p>
            <a:endParaRPr lang="en-US" sz="2000" dirty="0"/>
          </a:p>
        </p:txBody>
      </p:sp>
    </p:spTree>
    <p:extLst>
      <p:ext uri="{BB962C8B-B14F-4D97-AF65-F5344CB8AC3E}">
        <p14:creationId xmlns:p14="http://schemas.microsoft.com/office/powerpoint/2010/main" val="323961801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F94D-B296-432F-BE5A-896E9BDAB79F}"/>
              </a:ext>
            </a:extLst>
          </p:cNvPr>
          <p:cNvSpPr>
            <a:spLocks noGrp="1"/>
          </p:cNvSpPr>
          <p:nvPr>
            <p:ph type="title"/>
          </p:nvPr>
        </p:nvSpPr>
        <p:spPr/>
        <p:txBody>
          <a:bodyPr/>
          <a:lstStyle/>
          <a:p>
            <a:r>
              <a:rPr lang="en-US" dirty="0"/>
              <a:t>Hinduism: Sati</a:t>
            </a:r>
          </a:p>
        </p:txBody>
      </p:sp>
      <p:sp>
        <p:nvSpPr>
          <p:cNvPr id="3" name="Content Placeholder 2">
            <a:extLst>
              <a:ext uri="{FF2B5EF4-FFF2-40B4-BE49-F238E27FC236}">
                <a16:creationId xmlns:a16="http://schemas.microsoft.com/office/drawing/2014/main" id="{4DF9F1D9-DA2B-41F4-803A-427FA01D2981}"/>
              </a:ext>
            </a:extLst>
          </p:cNvPr>
          <p:cNvSpPr>
            <a:spLocks noGrp="1"/>
          </p:cNvSpPr>
          <p:nvPr>
            <p:ph idx="1"/>
          </p:nvPr>
        </p:nvSpPr>
        <p:spPr/>
        <p:txBody>
          <a:bodyPr/>
          <a:lstStyle/>
          <a:p>
            <a:r>
              <a:rPr lang="en-US" dirty="0"/>
              <a:t>Sati (as verb) is the act of immolation of a woman on her husband's funeral pyre. Sati (as noun) refers to one who either immolated herself willingly or through societal inducement and compulsion.</a:t>
            </a:r>
          </a:p>
          <a:p>
            <a:r>
              <a:rPr lang="en-US" dirty="0"/>
              <a:t>Sati was ideally performed as an act of immortal love, and was believed to purge the couple of all accumulated sin. Sati is considered highly meritorious in several instances.</a:t>
            </a:r>
          </a:p>
          <a:p>
            <a:r>
              <a:rPr lang="en-US" dirty="0"/>
              <a:t>According to Hinduism, She is considered spiritually impure. A woman cannot become </a:t>
            </a:r>
            <a:r>
              <a:rPr lang="en-US" dirty="0" err="1"/>
              <a:t>Brahim</a:t>
            </a:r>
            <a:r>
              <a:rPr lang="en-US" dirty="0"/>
              <a:t>, guru or yogi.</a:t>
            </a:r>
          </a:p>
          <a:p>
            <a:endParaRPr lang="en-US" sz="2350" dirty="0"/>
          </a:p>
        </p:txBody>
      </p:sp>
    </p:spTree>
    <p:extLst>
      <p:ext uri="{BB962C8B-B14F-4D97-AF65-F5344CB8AC3E}">
        <p14:creationId xmlns:p14="http://schemas.microsoft.com/office/powerpoint/2010/main" val="328393194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3F85-BAF7-4C8F-A177-7596281B8DC8}"/>
              </a:ext>
            </a:extLst>
          </p:cNvPr>
          <p:cNvSpPr>
            <a:spLocks noGrp="1"/>
          </p:cNvSpPr>
          <p:nvPr>
            <p:ph type="title"/>
          </p:nvPr>
        </p:nvSpPr>
        <p:spPr/>
        <p:txBody>
          <a:bodyPr/>
          <a:lstStyle/>
          <a:p>
            <a:r>
              <a:rPr lang="en-US" dirty="0"/>
              <a:t>Christianity</a:t>
            </a:r>
          </a:p>
        </p:txBody>
      </p:sp>
      <p:sp>
        <p:nvSpPr>
          <p:cNvPr id="3" name="Content Placeholder 2">
            <a:extLst>
              <a:ext uri="{FF2B5EF4-FFF2-40B4-BE49-F238E27FC236}">
                <a16:creationId xmlns:a16="http://schemas.microsoft.com/office/drawing/2014/main" id="{7A7EA052-EDEF-4B17-8FA1-BFE2A43BCD5C}"/>
              </a:ext>
            </a:extLst>
          </p:cNvPr>
          <p:cNvSpPr>
            <a:spLocks noGrp="1"/>
          </p:cNvSpPr>
          <p:nvPr>
            <p:ph idx="1"/>
          </p:nvPr>
        </p:nvSpPr>
        <p:spPr/>
        <p:txBody>
          <a:bodyPr/>
          <a:lstStyle/>
          <a:p>
            <a:r>
              <a:rPr lang="en-US" dirty="0"/>
              <a:t>According to Christianity, woman is an inferior being .</a:t>
            </a:r>
            <a:r>
              <a:rPr lang="en-US" dirty="0">
                <a:latin typeface="Footlight MT Light" pitchFamily="18" charset="0"/>
              </a:rPr>
              <a:t>A woman cannot become a Pope, Cardinal, Arch Bishop or Bishop</a:t>
            </a:r>
          </a:p>
          <a:p>
            <a:r>
              <a:rPr lang="en-US" dirty="0"/>
              <a:t>A woman is impure and an obstruction in the spiritual development. A man cannot marry her</a:t>
            </a:r>
          </a:p>
          <a:p>
            <a:endParaRPr lang="en-US" dirty="0"/>
          </a:p>
        </p:txBody>
      </p:sp>
    </p:spTree>
    <p:extLst>
      <p:ext uri="{BB962C8B-B14F-4D97-AF65-F5344CB8AC3E}">
        <p14:creationId xmlns:p14="http://schemas.microsoft.com/office/powerpoint/2010/main" val="173823387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A11C-C035-4947-BA40-D59CD38A1676}"/>
              </a:ext>
            </a:extLst>
          </p:cNvPr>
          <p:cNvSpPr>
            <a:spLocks noGrp="1"/>
          </p:cNvSpPr>
          <p:nvPr>
            <p:ph type="title"/>
          </p:nvPr>
        </p:nvSpPr>
        <p:spPr/>
        <p:txBody>
          <a:bodyPr/>
          <a:lstStyle/>
          <a:p>
            <a:r>
              <a:rPr lang="en-US" dirty="0"/>
              <a:t>Islam: Women are aides to spirituality</a:t>
            </a:r>
          </a:p>
        </p:txBody>
      </p:sp>
      <p:sp>
        <p:nvSpPr>
          <p:cNvPr id="3" name="Content Placeholder 2">
            <a:extLst>
              <a:ext uri="{FF2B5EF4-FFF2-40B4-BE49-F238E27FC236}">
                <a16:creationId xmlns:a16="http://schemas.microsoft.com/office/drawing/2014/main" id="{1C5CEAEF-20A8-4097-8AE8-D9C00B8246B2}"/>
              </a:ext>
            </a:extLst>
          </p:cNvPr>
          <p:cNvSpPr>
            <a:spLocks noGrp="1"/>
          </p:cNvSpPr>
          <p:nvPr>
            <p:ph idx="1"/>
          </p:nvPr>
        </p:nvSpPr>
        <p:spPr/>
        <p:txBody>
          <a:bodyPr/>
          <a:lstStyle/>
          <a:p>
            <a:pPr algn="r" rtl="1"/>
            <a:r>
              <a:rPr lang="ar-SA" sz="4000" dirty="0">
                <a:latin typeface="Arabic Typesetting" pitchFamily="66" charset="-78"/>
                <a:cs typeface="Arabic Typesetting" pitchFamily="66" charset="-78"/>
              </a:rPr>
              <a:t>وَمِنْ آيَاتِهِ أَنْ خَلَقَ لَكُم مِّنْ أَنفُسِكُمْ أَزْوَاجًا لِّتَسْكُنُوا إِلَيْهَا وَجَعَلَ بَيْنَكُم مَّوَدَّةً وَرَحْمَةً ۚ إِنَّ فِي ذَٰلِكَ لَآيَاتٍ لِّقَوْمٍ يَتَفَكَّرُونَ</a:t>
            </a:r>
          </a:p>
          <a:p>
            <a:r>
              <a:rPr lang="en-US" dirty="0">
                <a:latin typeface="Palatino Linotype" pitchFamily="18" charset="0"/>
              </a:rPr>
              <a:t>And of His signs is that He created for you from yourselves mates that you may find tranquility in them; and He placed between you affection and mercy. Indeed in that are signs for a people who give thought.</a:t>
            </a:r>
            <a:r>
              <a:rPr lang="en-US" sz="2400" dirty="0">
                <a:latin typeface="Footlight MT Light" pitchFamily="18" charset="0"/>
              </a:rPr>
              <a:t> (30:21)</a:t>
            </a:r>
            <a:endParaRPr lang="en-US" dirty="0">
              <a:latin typeface="Palatino Linotype" pitchFamily="18" charset="0"/>
            </a:endParaRPr>
          </a:p>
          <a:p>
            <a:endParaRPr lang="en-US" dirty="0"/>
          </a:p>
        </p:txBody>
      </p:sp>
    </p:spTree>
    <p:extLst>
      <p:ext uri="{BB962C8B-B14F-4D97-AF65-F5344CB8AC3E}">
        <p14:creationId xmlns:p14="http://schemas.microsoft.com/office/powerpoint/2010/main" val="1401331664"/>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2CE8-7D25-424C-984C-99F1BD8FFD5B}"/>
              </a:ext>
            </a:extLst>
          </p:cNvPr>
          <p:cNvSpPr>
            <a:spLocks noGrp="1"/>
          </p:cNvSpPr>
          <p:nvPr>
            <p:ph type="title"/>
          </p:nvPr>
        </p:nvSpPr>
        <p:spPr/>
        <p:txBody>
          <a:bodyPr/>
          <a:lstStyle/>
          <a:p>
            <a:r>
              <a:rPr lang="en-US" dirty="0"/>
              <a:t>Islam: Women are aides to spirituality</a:t>
            </a:r>
          </a:p>
        </p:txBody>
      </p:sp>
      <p:sp>
        <p:nvSpPr>
          <p:cNvPr id="3" name="Content Placeholder 2">
            <a:extLst>
              <a:ext uri="{FF2B5EF4-FFF2-40B4-BE49-F238E27FC236}">
                <a16:creationId xmlns:a16="http://schemas.microsoft.com/office/drawing/2014/main" id="{4AA7695B-1CF8-4F9B-B16D-62B3A70F744A}"/>
              </a:ext>
            </a:extLst>
          </p:cNvPr>
          <p:cNvSpPr>
            <a:spLocks noGrp="1"/>
          </p:cNvSpPr>
          <p:nvPr>
            <p:ph idx="1"/>
          </p:nvPr>
        </p:nvSpPr>
        <p:spPr/>
        <p:txBody>
          <a:bodyPr/>
          <a:lstStyle/>
          <a:p>
            <a:pPr algn="r" rtl="1"/>
            <a:r>
              <a:rPr lang="ur-PK" sz="4000" dirty="0">
                <a:latin typeface="Arabic Typesetting" pitchFamily="66" charset="-78"/>
                <a:cs typeface="Arabic Typesetting" pitchFamily="66" charset="-78"/>
              </a:rPr>
              <a:t>النکاح</a:t>
            </a:r>
            <a:r>
              <a:rPr lang="ar-SA" sz="4000" dirty="0">
                <a:latin typeface="Arabic Typesetting" pitchFamily="66" charset="-78"/>
                <a:cs typeface="Arabic Typesetting" pitchFamily="66" charset="-78"/>
              </a:rPr>
              <a:t>ُ</a:t>
            </a:r>
            <a:r>
              <a:rPr lang="ur-PK" sz="4000" dirty="0">
                <a:latin typeface="Arabic Typesetting" pitchFamily="66" charset="-78"/>
                <a:cs typeface="Arabic Typesetting" pitchFamily="66" charset="-78"/>
              </a:rPr>
              <a:t> م</a:t>
            </a:r>
            <a:r>
              <a:rPr lang="ar-SA" sz="4000" dirty="0">
                <a:latin typeface="Arabic Typesetting" pitchFamily="66" charset="-78"/>
                <a:cs typeface="Arabic Typesetting" pitchFamily="66" charset="-78"/>
              </a:rPr>
              <a:t>ِ</a:t>
            </a:r>
            <a:r>
              <a:rPr lang="ur-PK" sz="4000" dirty="0">
                <a:latin typeface="Arabic Typesetting" pitchFamily="66" charset="-78"/>
                <a:cs typeface="Arabic Typesetting" pitchFamily="66" charset="-78"/>
              </a:rPr>
              <a:t>ن سنّتی</a:t>
            </a:r>
          </a:p>
          <a:p>
            <a:pPr>
              <a:buNone/>
            </a:pPr>
            <a:r>
              <a:rPr lang="en-US" sz="4000" dirty="0">
                <a:latin typeface="Arabic Typesetting" pitchFamily="66" charset="-78"/>
                <a:cs typeface="Arabic Typesetting" pitchFamily="66" charset="-78"/>
              </a:rPr>
              <a:t>“Nikah is from my Sunnah” (Ibn </a:t>
            </a:r>
            <a:r>
              <a:rPr lang="en-US" sz="4000" dirty="0" err="1">
                <a:latin typeface="Arabic Typesetting" pitchFamily="66" charset="-78"/>
                <a:cs typeface="Arabic Typesetting" pitchFamily="66" charset="-78"/>
              </a:rPr>
              <a:t>Majah</a:t>
            </a:r>
            <a:r>
              <a:rPr lang="en-US" sz="4000" dirty="0">
                <a:latin typeface="Arabic Typesetting" pitchFamily="66" charset="-78"/>
                <a:cs typeface="Arabic Typesetting" pitchFamily="66" charset="-78"/>
              </a:rPr>
              <a:t>)</a:t>
            </a:r>
          </a:p>
          <a:p>
            <a:pPr algn="r" rtl="1"/>
            <a:r>
              <a:rPr lang="ur-PK" sz="4000" dirty="0">
                <a:latin typeface="Arabic Typesetting" pitchFamily="66" charset="-78"/>
                <a:cs typeface="Arabic Typesetting" pitchFamily="66" charset="-78"/>
              </a:rPr>
              <a:t>اذا تزوج</a:t>
            </a:r>
            <a:r>
              <a:rPr lang="ar-SA" sz="4000" dirty="0">
                <a:latin typeface="Arabic Typesetting" pitchFamily="66" charset="-78"/>
                <a:cs typeface="Arabic Typesetting" pitchFamily="66" charset="-78"/>
              </a:rPr>
              <a:t>َ</a:t>
            </a:r>
            <a:r>
              <a:rPr lang="ur-PK" sz="4000" dirty="0">
                <a:latin typeface="Arabic Typesetting" pitchFamily="66" charset="-78"/>
                <a:cs typeface="Arabic Typesetting" pitchFamily="66" charset="-78"/>
              </a:rPr>
              <a:t> العبد</a:t>
            </a:r>
            <a:r>
              <a:rPr lang="ar-SA" sz="4000" dirty="0">
                <a:latin typeface="Arabic Typesetting" pitchFamily="66" charset="-78"/>
                <a:cs typeface="Arabic Typesetting" pitchFamily="66" charset="-78"/>
              </a:rPr>
              <a:t>ُ</a:t>
            </a:r>
            <a:r>
              <a:rPr lang="ur-PK" sz="4000" dirty="0">
                <a:latin typeface="Arabic Typesetting" pitchFamily="66" charset="-78"/>
                <a:cs typeface="Arabic Typesetting" pitchFamily="66" charset="-78"/>
              </a:rPr>
              <a:t> فقد استکمل</a:t>
            </a:r>
            <a:r>
              <a:rPr lang="ar-SA" sz="4000" dirty="0">
                <a:latin typeface="Arabic Typesetting" pitchFamily="66" charset="-78"/>
                <a:cs typeface="Arabic Typesetting" pitchFamily="66" charset="-78"/>
              </a:rPr>
              <a:t>َ</a:t>
            </a:r>
            <a:r>
              <a:rPr lang="ur-PK" sz="4000" dirty="0">
                <a:latin typeface="Arabic Typesetting" pitchFamily="66" charset="-78"/>
                <a:cs typeface="Arabic Typesetting" pitchFamily="66" charset="-78"/>
              </a:rPr>
              <a:t> نصف</a:t>
            </a:r>
            <a:r>
              <a:rPr lang="ar-SA" sz="4000" dirty="0">
                <a:latin typeface="Arabic Typesetting" pitchFamily="66" charset="-78"/>
                <a:cs typeface="Arabic Typesetting" pitchFamily="66" charset="-78"/>
              </a:rPr>
              <a:t>ُ</a:t>
            </a:r>
            <a:r>
              <a:rPr lang="ur-PK" sz="4000" dirty="0">
                <a:latin typeface="Arabic Typesetting" pitchFamily="66" charset="-78"/>
                <a:cs typeface="Arabic Typesetting" pitchFamily="66" charset="-78"/>
              </a:rPr>
              <a:t> الدین </a:t>
            </a:r>
            <a:endParaRPr lang="en-US" sz="4000" dirty="0">
              <a:latin typeface="Arabic Typesetting" pitchFamily="66" charset="-78"/>
              <a:cs typeface="Arabic Typesetting" pitchFamily="66" charset="-78"/>
            </a:endParaRPr>
          </a:p>
          <a:p>
            <a:pPr>
              <a:buNone/>
            </a:pPr>
            <a:r>
              <a:rPr lang="en-US" sz="4000" dirty="0">
                <a:latin typeface="Arabic Typesetting" pitchFamily="66" charset="-78"/>
                <a:cs typeface="Arabic Typesetting" pitchFamily="66" charset="-78"/>
              </a:rPr>
              <a:t>“When a servant gets married, he completes half of his </a:t>
            </a:r>
            <a:r>
              <a:rPr lang="en-US" sz="4000" dirty="0" err="1">
                <a:latin typeface="Arabic Typesetting" pitchFamily="66" charset="-78"/>
                <a:cs typeface="Arabic Typesetting" pitchFamily="66" charset="-78"/>
              </a:rPr>
              <a:t>Deen</a:t>
            </a:r>
            <a:r>
              <a:rPr lang="en-US" sz="4000" dirty="0">
                <a:latin typeface="Arabic Typesetting" pitchFamily="66" charset="-78"/>
                <a:cs typeface="Arabic Typesetting" pitchFamily="66" charset="-78"/>
              </a:rPr>
              <a:t>”</a:t>
            </a:r>
          </a:p>
          <a:p>
            <a:pPr algn="r" rtl="1"/>
            <a:r>
              <a:rPr lang="ur-PK" sz="4000" dirty="0">
                <a:latin typeface="Arabic Typesetting" pitchFamily="66" charset="-78"/>
                <a:cs typeface="Arabic Typesetting" pitchFamily="66" charset="-78"/>
              </a:rPr>
              <a:t>النکاح</a:t>
            </a:r>
            <a:r>
              <a:rPr lang="ar-SA" sz="4000" dirty="0">
                <a:latin typeface="Arabic Typesetting" pitchFamily="66" charset="-78"/>
                <a:cs typeface="Arabic Typesetting" pitchFamily="66" charset="-78"/>
              </a:rPr>
              <a:t>ُ</a:t>
            </a:r>
            <a:r>
              <a:rPr lang="ur-PK" sz="4000" dirty="0">
                <a:latin typeface="Arabic Typesetting" pitchFamily="66" charset="-78"/>
                <a:cs typeface="Arabic Typesetting" pitchFamily="66" charset="-78"/>
              </a:rPr>
              <a:t> نصف</a:t>
            </a:r>
            <a:r>
              <a:rPr lang="ar-SA" sz="4000" dirty="0">
                <a:latin typeface="Arabic Typesetting" pitchFamily="66" charset="-78"/>
                <a:cs typeface="Arabic Typesetting" pitchFamily="66" charset="-78"/>
              </a:rPr>
              <a:t>ُ</a:t>
            </a:r>
            <a:r>
              <a:rPr lang="ur-PK" sz="4000" dirty="0">
                <a:latin typeface="Arabic Typesetting" pitchFamily="66" charset="-78"/>
                <a:cs typeface="Arabic Typesetting" pitchFamily="66" charset="-78"/>
              </a:rPr>
              <a:t> الایمان</a:t>
            </a:r>
          </a:p>
          <a:p>
            <a:pPr rtl="1">
              <a:buNone/>
            </a:pPr>
            <a:r>
              <a:rPr lang="en-US" sz="4000" dirty="0">
                <a:latin typeface="Arabic Typesetting" pitchFamily="66" charset="-78"/>
                <a:cs typeface="Arabic Typesetting" pitchFamily="66" charset="-78"/>
              </a:rPr>
              <a:t>“Nikah is Half of Iman”</a:t>
            </a:r>
          </a:p>
        </p:txBody>
      </p:sp>
    </p:spTree>
    <p:extLst>
      <p:ext uri="{BB962C8B-B14F-4D97-AF65-F5344CB8AC3E}">
        <p14:creationId xmlns:p14="http://schemas.microsoft.com/office/powerpoint/2010/main" val="172819727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BA5B-F362-4F50-834F-EBA73D7E2B20}"/>
              </a:ext>
            </a:extLst>
          </p:cNvPr>
          <p:cNvSpPr>
            <a:spLocks noGrp="1"/>
          </p:cNvSpPr>
          <p:nvPr>
            <p:ph type="title"/>
          </p:nvPr>
        </p:nvSpPr>
        <p:spPr/>
        <p:txBody>
          <a:bodyPr/>
          <a:lstStyle/>
          <a:p>
            <a:r>
              <a:rPr lang="en-US" dirty="0"/>
              <a:t>Islam: Women are aides to spirituality</a:t>
            </a:r>
          </a:p>
        </p:txBody>
      </p:sp>
      <p:sp>
        <p:nvSpPr>
          <p:cNvPr id="3" name="Content Placeholder 2">
            <a:extLst>
              <a:ext uri="{FF2B5EF4-FFF2-40B4-BE49-F238E27FC236}">
                <a16:creationId xmlns:a16="http://schemas.microsoft.com/office/drawing/2014/main" id="{F1D58387-CA67-4CA4-8C9F-285DD0DAC146}"/>
              </a:ext>
            </a:extLst>
          </p:cNvPr>
          <p:cNvSpPr>
            <a:spLocks noGrp="1"/>
          </p:cNvSpPr>
          <p:nvPr>
            <p:ph idx="1"/>
          </p:nvPr>
        </p:nvSpPr>
        <p:spPr/>
        <p:txBody>
          <a:bodyPr/>
          <a:lstStyle/>
          <a:p>
            <a:r>
              <a:rPr lang="en-US" dirty="0">
                <a:latin typeface="Palatino Linotype" pitchFamily="18" charset="0"/>
              </a:rPr>
              <a:t>The Prophet (saw) is reported to have said "The world, the whole of it, is a commodity and the best of the commodities of the world is a virtuous wife.“</a:t>
            </a:r>
          </a:p>
          <a:p>
            <a:endParaRPr lang="en-US" dirty="0"/>
          </a:p>
        </p:txBody>
      </p:sp>
    </p:spTree>
    <p:extLst>
      <p:ext uri="{BB962C8B-B14F-4D97-AF65-F5344CB8AC3E}">
        <p14:creationId xmlns:p14="http://schemas.microsoft.com/office/powerpoint/2010/main" val="376294824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F6E6-61D8-45B9-A2EF-B696CE488923}"/>
              </a:ext>
            </a:extLst>
          </p:cNvPr>
          <p:cNvSpPr>
            <a:spLocks noGrp="1"/>
          </p:cNvSpPr>
          <p:nvPr>
            <p:ph type="title"/>
          </p:nvPr>
        </p:nvSpPr>
        <p:spPr/>
        <p:txBody>
          <a:bodyPr/>
          <a:lstStyle/>
          <a:p>
            <a:r>
              <a:rPr lang="en-US" dirty="0"/>
              <a:t>What is the western secular definition of equality?</a:t>
            </a:r>
          </a:p>
        </p:txBody>
      </p:sp>
      <p:sp>
        <p:nvSpPr>
          <p:cNvPr id="3" name="Content Placeholder 2">
            <a:extLst>
              <a:ext uri="{FF2B5EF4-FFF2-40B4-BE49-F238E27FC236}">
                <a16:creationId xmlns:a16="http://schemas.microsoft.com/office/drawing/2014/main" id="{B75FC07F-2AF2-4F9D-AB5F-9A5BD5A62350}"/>
              </a:ext>
            </a:extLst>
          </p:cNvPr>
          <p:cNvSpPr>
            <a:spLocks noGrp="1"/>
          </p:cNvSpPr>
          <p:nvPr>
            <p:ph idx="1"/>
          </p:nvPr>
        </p:nvSpPr>
        <p:spPr/>
        <p:txBody>
          <a:bodyPr/>
          <a:lstStyle/>
          <a:p>
            <a:r>
              <a:rPr lang="en-US" dirty="0"/>
              <a:t>The West looks at it from a different way :They look at dress, role in public society, etc. </a:t>
            </a:r>
          </a:p>
          <a:p>
            <a:r>
              <a:rPr lang="en-US" dirty="0"/>
              <a:t>So they will look at issues like can a woman be a soldier or a construction worker?</a:t>
            </a:r>
          </a:p>
        </p:txBody>
      </p:sp>
    </p:spTree>
    <p:extLst>
      <p:ext uri="{BB962C8B-B14F-4D97-AF65-F5344CB8AC3E}">
        <p14:creationId xmlns:p14="http://schemas.microsoft.com/office/powerpoint/2010/main" val="645606030"/>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B7AF-7C2B-4FBC-98ED-53BEE573A36F}"/>
              </a:ext>
            </a:extLst>
          </p:cNvPr>
          <p:cNvSpPr>
            <a:spLocks noGrp="1"/>
          </p:cNvSpPr>
          <p:nvPr>
            <p:ph type="title"/>
          </p:nvPr>
        </p:nvSpPr>
        <p:spPr/>
        <p:txBody>
          <a:bodyPr/>
          <a:lstStyle/>
          <a:p>
            <a:r>
              <a:rPr lang="en-US" dirty="0"/>
              <a:t>Are Men Guardians over women?</a:t>
            </a:r>
          </a:p>
        </p:txBody>
      </p:sp>
      <p:sp>
        <p:nvSpPr>
          <p:cNvPr id="3" name="Content Placeholder 2">
            <a:extLst>
              <a:ext uri="{FF2B5EF4-FFF2-40B4-BE49-F238E27FC236}">
                <a16:creationId xmlns:a16="http://schemas.microsoft.com/office/drawing/2014/main" id="{3C7825B9-B3D7-4E79-94B1-E6FDC7FF638A}"/>
              </a:ext>
            </a:extLst>
          </p:cNvPr>
          <p:cNvSpPr>
            <a:spLocks noGrp="1"/>
          </p:cNvSpPr>
          <p:nvPr>
            <p:ph idx="1"/>
          </p:nvPr>
        </p:nvSpPr>
        <p:spPr/>
        <p:txBody>
          <a:bodyPr/>
          <a:lstStyle/>
          <a:p>
            <a:pPr algn="r" rtl="1"/>
            <a:r>
              <a:rPr lang="ar-SA" sz="3600" dirty="0">
                <a:latin typeface="Arabic Typesetting" pitchFamily="66" charset="-78"/>
                <a:cs typeface="Arabic Typesetting" pitchFamily="66" charset="-78"/>
              </a:rPr>
              <a:t>ٱلرِّجَالُ قَوَّٲمُونَ عَلَى ٱلنِّسَآءِ بِمَا فَضَّلَ ٱللَّهُ بَعۡضَهُمۡ عَلَىٰ بَعۡضٍ۬ وَبِمَآ أَنفَقُواْ مِنۡ أَمۡوَٲلِهِمۡ‌ۚ</a:t>
            </a:r>
            <a:r>
              <a:rPr lang="en-US" sz="3600" dirty="0">
                <a:latin typeface="Arabic Typesetting" pitchFamily="66" charset="-78"/>
                <a:cs typeface="Arabic Typesetting" pitchFamily="66" charset="-78"/>
              </a:rPr>
              <a:t>(4:34)</a:t>
            </a:r>
          </a:p>
          <a:p>
            <a:pPr marL="0" indent="0">
              <a:buNone/>
            </a:pPr>
            <a:r>
              <a:rPr lang="en-US" dirty="0">
                <a:latin typeface="Footlight MT Light" pitchFamily="18" charset="0"/>
              </a:rPr>
              <a:t>“Men are in charge of women, because</a:t>
            </a:r>
            <a:r>
              <a:rPr lang="en-US" dirty="0"/>
              <a:t> of that which </a:t>
            </a:r>
            <a:r>
              <a:rPr lang="en-US" dirty="0">
                <a:latin typeface="Footlight MT Light" pitchFamily="18" charset="0"/>
              </a:rPr>
              <a:t>Allah </a:t>
            </a:r>
            <a:r>
              <a:rPr lang="en-US" dirty="0"/>
              <a:t>has favored one over the other (i.e. men over women) and because of which that they have their duty to earn and spend over their family.”</a:t>
            </a:r>
          </a:p>
          <a:p>
            <a:pPr marL="0" indent="0" algn="l">
              <a:buNone/>
            </a:pPr>
            <a:endParaRPr lang="en-US" dirty="0"/>
          </a:p>
          <a:p>
            <a:pPr marL="0" indent="0" algn="l">
              <a:buNone/>
            </a:pPr>
            <a:r>
              <a:rPr lang="en-US" dirty="0"/>
              <a:t>This is not a privilege; it’s a responsibility! </a:t>
            </a:r>
          </a:p>
        </p:txBody>
      </p:sp>
    </p:spTree>
    <p:extLst>
      <p:ext uri="{BB962C8B-B14F-4D97-AF65-F5344CB8AC3E}">
        <p14:creationId xmlns:p14="http://schemas.microsoft.com/office/powerpoint/2010/main" val="19639509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42E2-F06C-4EE4-BA7D-8F8EDB69813B}"/>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91E29E34-81A2-42A4-A496-FCF2708FBFB1}"/>
              </a:ext>
            </a:extLst>
          </p:cNvPr>
          <p:cNvSpPr>
            <a:spLocks noGrp="1"/>
          </p:cNvSpPr>
          <p:nvPr>
            <p:ph idx="1"/>
          </p:nvPr>
        </p:nvSpPr>
        <p:spPr>
          <a:xfrm>
            <a:off x="1219200" y="1600200"/>
            <a:ext cx="9980612" cy="4572000"/>
          </a:xfrm>
        </p:spPr>
        <p:txBody>
          <a:bodyPr/>
          <a:lstStyle/>
          <a:p>
            <a:r>
              <a:rPr lang="en-US" dirty="0"/>
              <a:t>Modern management says that every unit needs a manager: So for the house, the man is the manager. But this doesn’t mean that you have to be a cruel manager, a dictatorial manager or a harsh manager. </a:t>
            </a:r>
          </a:p>
          <a:p>
            <a:r>
              <a:rPr lang="en-US" dirty="0"/>
              <a:t>The leadership model of Islam is that an </a:t>
            </a:r>
            <a:r>
              <a:rPr lang="en-US" dirty="0" err="1"/>
              <a:t>ameer</a:t>
            </a:r>
            <a:r>
              <a:rPr lang="en-US" dirty="0"/>
              <a:t> is a </a:t>
            </a:r>
            <a:r>
              <a:rPr lang="en-US" dirty="0" err="1"/>
              <a:t>khaadim</a:t>
            </a:r>
            <a:r>
              <a:rPr lang="en-US" dirty="0"/>
              <a:t> and a servant of people and is a person who keeps the best interest of the people and takes </a:t>
            </a:r>
            <a:r>
              <a:rPr lang="en-US" dirty="0" err="1"/>
              <a:t>mashwara</a:t>
            </a:r>
            <a:r>
              <a:rPr lang="en-US" dirty="0"/>
              <a:t> (</a:t>
            </a:r>
            <a:r>
              <a:rPr lang="en-US" dirty="0" err="1"/>
              <a:t>shura</a:t>
            </a:r>
            <a:r>
              <a:rPr lang="en-US" dirty="0"/>
              <a:t>) and listens to everyone.</a:t>
            </a:r>
            <a:br>
              <a:rPr lang="en-US" dirty="0">
                <a:latin typeface="Footlight MT Light" pitchFamily="18" charset="0"/>
              </a:rPr>
            </a:br>
            <a:endParaRPr lang="en-US" dirty="0">
              <a:latin typeface="Footlight MT Light" pitchFamily="18" charset="0"/>
            </a:endParaRPr>
          </a:p>
          <a:p>
            <a:endParaRPr lang="en-US" dirty="0"/>
          </a:p>
        </p:txBody>
      </p:sp>
    </p:spTree>
    <p:extLst>
      <p:ext uri="{BB962C8B-B14F-4D97-AF65-F5344CB8AC3E}">
        <p14:creationId xmlns:p14="http://schemas.microsoft.com/office/powerpoint/2010/main" val="63989090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1981200"/>
            <a:ext cx="8001000" cy="1143000"/>
          </a:xfrm>
        </p:spPr>
        <p:txBody>
          <a:bodyPr/>
          <a:lstStyle/>
          <a:p>
            <a:r>
              <a:rPr lang="en-US" dirty="0"/>
              <a:t>Equality: Are Men and Women Equal?</a:t>
            </a:r>
            <a:br>
              <a:rPr lang="en-US" dirty="0"/>
            </a:br>
            <a:br>
              <a:rPr lang="en-US" dirty="0"/>
            </a:br>
            <a:br>
              <a:rPr lang="en-US" dirty="0"/>
            </a:br>
            <a:r>
              <a:rPr lang="en-US" dirty="0"/>
              <a:t>Men Superior? Women Inferior? </a:t>
            </a:r>
          </a:p>
        </p:txBody>
      </p:sp>
    </p:spTree>
    <p:extLst>
      <p:ext uri="{BB962C8B-B14F-4D97-AF65-F5344CB8AC3E}">
        <p14:creationId xmlns:p14="http://schemas.microsoft.com/office/powerpoint/2010/main" val="4235775267"/>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DDA1-E9BB-4ED0-ACBB-D1EC915F1FDB}"/>
              </a:ext>
            </a:extLst>
          </p:cNvPr>
          <p:cNvSpPr>
            <a:spLocks noGrp="1"/>
          </p:cNvSpPr>
          <p:nvPr>
            <p:ph type="title"/>
          </p:nvPr>
        </p:nvSpPr>
        <p:spPr/>
        <p:txBody>
          <a:bodyPr/>
          <a:lstStyle/>
          <a:p>
            <a:r>
              <a:rPr lang="en-US" dirty="0"/>
              <a:t>Inheritance: Do women ALWAYS get half as much as men?</a:t>
            </a:r>
          </a:p>
        </p:txBody>
      </p:sp>
      <p:sp>
        <p:nvSpPr>
          <p:cNvPr id="3" name="Content Placeholder 2">
            <a:extLst>
              <a:ext uri="{FF2B5EF4-FFF2-40B4-BE49-F238E27FC236}">
                <a16:creationId xmlns:a16="http://schemas.microsoft.com/office/drawing/2014/main" id="{AA86BB5E-BFA1-4F54-ABD8-A709BCED18ED}"/>
              </a:ext>
            </a:extLst>
          </p:cNvPr>
          <p:cNvSpPr>
            <a:spLocks noGrp="1"/>
          </p:cNvSpPr>
          <p:nvPr>
            <p:ph idx="1"/>
          </p:nvPr>
        </p:nvSpPr>
        <p:spPr/>
        <p:txBody>
          <a:bodyPr/>
          <a:lstStyle/>
          <a:p>
            <a:pPr algn="r" rtl="1"/>
            <a:r>
              <a:rPr lang="ar-SA" dirty="0">
                <a:latin typeface="Arabic Typesetting" pitchFamily="66" charset="-78"/>
                <a:cs typeface="Arabic Typesetting" pitchFamily="66" charset="-78"/>
              </a:rPr>
              <a:t>يُوصِيكُمُ اللَّهُ فِي أَوْلَادِكُمْ ۖ لِلذَّكَرِ مِثْلُ حَظِّ الْأُنثَيَيْنِ ۚ فَإِن كُنَّ نِسَاءً فَوْقَ اثْنَتَيْنِ فَلَهُنَّ ثُلُثَا مَا تَرَكَ ۖ وَإِن كَانَتْ وَاحِدَةً فَلَهَا النِّصْفُ ۚ وَلِأَبَوَيْهِ لِكُلِّ وَاحِدٍ مِّنْهُمَا السُّدُسُ مِمَّا تَرَكَ إِن كَانَ لَهُ وَلَدٌ ۚ فَإِن لَّمْ يَكُن لَّهُ وَلَدٌ وَوَرِثَهُ أَبَوَاهُ فَلِأُمِّهِ الثُّلُثُ ۚ فَإِن كَانَ لَهُ إِخْوَةٌ فَلِأُمِّهِ السُّدُسُ ۚ مِن بَعْدِ وَصِيَّةٍ يُوصِي بِهَا أَوْ دَيْنٍ ۗ آبَاؤُكُمْ وَأَبْنَاؤُكُمْ لَا تَدْرُونَ أَيُّهُمْ أَقْرَبُ لَكُمْ نَفْعًا ۚ فَرِيضَةً مِّنَ اللَّهِ ۗ إِنَّ اللَّهَ كَانَ عَلِيمًا حَكِيمًا</a:t>
            </a:r>
            <a:endParaRPr lang="en-US" sz="1200" dirty="0"/>
          </a:p>
          <a:p>
            <a:r>
              <a:rPr lang="en-US" sz="1800" dirty="0"/>
              <a:t>Allah instructs you concerning your children: for the male, what is equal to the share of two females. But if there are [only] daughters, two or more, for them is two thirds of one's estate. And if there is only one, for her is half. And for one's parents, to each one of them is a sixth of his estate if he left children. But if he had no children and the parents [alone] inherit from him, then for his mother is one third. And if he had brothers [or sisters], for his mother is a sixth, after any bequest he [may have] made or debt. Your parents or your children - you know not which of them are nearest to you in benefit. [These shares are] an obligation [imposed] by Allah . Indeed, Allah is ever Knowing and Wise.</a:t>
            </a:r>
            <a:endParaRPr lang="en-US" sz="2400" dirty="0">
              <a:cs typeface="Arabic Typesetting" pitchFamily="66" charset="-78"/>
            </a:endParaRPr>
          </a:p>
          <a:p>
            <a:endParaRPr lang="en-US" sz="1800" dirty="0">
              <a:ea typeface="+mj-ea"/>
            </a:endParaRPr>
          </a:p>
        </p:txBody>
      </p:sp>
    </p:spTree>
    <p:extLst>
      <p:ext uri="{BB962C8B-B14F-4D97-AF65-F5344CB8AC3E}">
        <p14:creationId xmlns:p14="http://schemas.microsoft.com/office/powerpoint/2010/main" val="12447590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B4A01-F598-4BE5-97DC-A502EB1C718E}"/>
              </a:ext>
            </a:extLst>
          </p:cNvPr>
          <p:cNvSpPr>
            <a:spLocks noGrp="1"/>
          </p:cNvSpPr>
          <p:nvPr>
            <p:ph type="title"/>
          </p:nvPr>
        </p:nvSpPr>
        <p:spPr/>
        <p:txBody>
          <a:bodyPr/>
          <a:lstStyle/>
          <a:p>
            <a:r>
              <a:rPr lang="en-US" dirty="0"/>
              <a:t>Man/Woman dies, leaves behind inheritors</a:t>
            </a:r>
          </a:p>
        </p:txBody>
      </p:sp>
      <p:sp>
        <p:nvSpPr>
          <p:cNvPr id="3" name="Content Placeholder 2">
            <a:extLst>
              <a:ext uri="{FF2B5EF4-FFF2-40B4-BE49-F238E27FC236}">
                <a16:creationId xmlns:a16="http://schemas.microsoft.com/office/drawing/2014/main" id="{E2682ADA-0894-4EE9-816C-A9F73E14073F}"/>
              </a:ext>
            </a:extLst>
          </p:cNvPr>
          <p:cNvSpPr>
            <a:spLocks noGrp="1"/>
          </p:cNvSpPr>
          <p:nvPr>
            <p:ph idx="1"/>
          </p:nvPr>
        </p:nvSpPr>
        <p:spPr/>
        <p:txBody>
          <a:bodyPr/>
          <a:lstStyle/>
          <a:p>
            <a:r>
              <a:rPr lang="en-US" dirty="0"/>
              <a:t>Father </a:t>
            </a:r>
            <a:r>
              <a:rPr lang="en-US" b="1" u="sng" dirty="0"/>
              <a:t>and/or</a:t>
            </a:r>
            <a:r>
              <a:rPr lang="en-US" dirty="0"/>
              <a:t> Mother</a:t>
            </a:r>
          </a:p>
          <a:p>
            <a:r>
              <a:rPr lang="en-US" dirty="0"/>
              <a:t>Husband </a:t>
            </a:r>
            <a:r>
              <a:rPr lang="en-US" b="1" dirty="0"/>
              <a:t>or</a:t>
            </a:r>
            <a:r>
              <a:rPr lang="en-US" dirty="0"/>
              <a:t> Wife</a:t>
            </a:r>
          </a:p>
          <a:p>
            <a:r>
              <a:rPr lang="en-US" dirty="0"/>
              <a:t>Son </a:t>
            </a:r>
            <a:r>
              <a:rPr lang="en-US" b="1" u="sng" dirty="0"/>
              <a:t>and/or</a:t>
            </a:r>
            <a:r>
              <a:rPr lang="en-US" dirty="0"/>
              <a:t> Daughter</a:t>
            </a:r>
          </a:p>
          <a:p>
            <a:r>
              <a:rPr lang="en-US" dirty="0"/>
              <a:t>Brother </a:t>
            </a:r>
            <a:r>
              <a:rPr lang="en-US" b="1" u="sng" dirty="0"/>
              <a:t>and/or</a:t>
            </a:r>
            <a:r>
              <a:rPr lang="en-US" dirty="0"/>
              <a:t> Sister</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83326566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5411-F5F3-4C5C-89B5-6D1BC8BD202F}"/>
              </a:ext>
            </a:extLst>
          </p:cNvPr>
          <p:cNvSpPr>
            <a:spLocks noGrp="1"/>
          </p:cNvSpPr>
          <p:nvPr>
            <p:ph type="title"/>
          </p:nvPr>
        </p:nvSpPr>
        <p:spPr/>
        <p:txBody>
          <a:bodyPr/>
          <a:lstStyle/>
          <a:p>
            <a:r>
              <a:rPr lang="en-US" dirty="0"/>
              <a:t>Three Types of Cases:</a:t>
            </a:r>
          </a:p>
        </p:txBody>
      </p:sp>
      <p:sp>
        <p:nvSpPr>
          <p:cNvPr id="3" name="Content Placeholder 2">
            <a:extLst>
              <a:ext uri="{FF2B5EF4-FFF2-40B4-BE49-F238E27FC236}">
                <a16:creationId xmlns:a16="http://schemas.microsoft.com/office/drawing/2014/main" id="{BCC7598E-E223-4D2E-B1FA-3E75D1E6E84F}"/>
              </a:ext>
            </a:extLst>
          </p:cNvPr>
          <p:cNvSpPr>
            <a:spLocks noGrp="1"/>
          </p:cNvSpPr>
          <p:nvPr>
            <p:ph idx="1"/>
          </p:nvPr>
        </p:nvSpPr>
        <p:spPr/>
        <p:txBody>
          <a:bodyPr/>
          <a:lstStyle/>
          <a:p>
            <a:r>
              <a:rPr lang="en-US" dirty="0"/>
              <a:t>A woman gets </a:t>
            </a:r>
            <a:r>
              <a:rPr lang="en-US" b="1" u="sng" dirty="0"/>
              <a:t>half</a:t>
            </a:r>
            <a:r>
              <a:rPr lang="en-US" dirty="0"/>
              <a:t> as much as a man</a:t>
            </a:r>
          </a:p>
          <a:p>
            <a:r>
              <a:rPr lang="en-US" dirty="0"/>
              <a:t>A man and a woman get </a:t>
            </a:r>
            <a:r>
              <a:rPr lang="en-US" b="1" u="sng" dirty="0"/>
              <a:t>equal</a:t>
            </a:r>
            <a:r>
              <a:rPr lang="en-US" dirty="0"/>
              <a:t> shares</a:t>
            </a:r>
          </a:p>
          <a:p>
            <a:r>
              <a:rPr lang="en-US" dirty="0"/>
              <a:t>A woman gets </a:t>
            </a:r>
            <a:r>
              <a:rPr lang="en-US" b="1" u="sng" dirty="0"/>
              <a:t>twice</a:t>
            </a:r>
            <a:r>
              <a:rPr lang="en-US" dirty="0"/>
              <a:t> as much as a man</a:t>
            </a:r>
          </a:p>
          <a:p>
            <a:endParaRPr lang="en-US" dirty="0"/>
          </a:p>
          <a:p>
            <a:endParaRPr lang="en-US" dirty="0"/>
          </a:p>
        </p:txBody>
      </p:sp>
    </p:spTree>
    <p:extLst>
      <p:ext uri="{BB962C8B-B14F-4D97-AF65-F5344CB8AC3E}">
        <p14:creationId xmlns:p14="http://schemas.microsoft.com/office/powerpoint/2010/main" val="4137067752"/>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5BCDA-A995-4E13-A4FA-A78627FEFF25}"/>
              </a:ext>
            </a:extLst>
          </p:cNvPr>
          <p:cNvSpPr>
            <a:spLocks noGrp="1"/>
          </p:cNvSpPr>
          <p:nvPr>
            <p:ph type="title"/>
          </p:nvPr>
        </p:nvSpPr>
        <p:spPr>
          <a:xfrm>
            <a:off x="1219200" y="381000"/>
            <a:ext cx="9750425" cy="533400"/>
          </a:xfrm>
        </p:spPr>
        <p:txBody>
          <a:bodyPr/>
          <a:lstStyle/>
          <a:p>
            <a:r>
              <a:rPr lang="en-US" dirty="0"/>
              <a:t>Case 1: A woman gets half as much as a man</a:t>
            </a:r>
          </a:p>
        </p:txBody>
      </p:sp>
      <p:sp>
        <p:nvSpPr>
          <p:cNvPr id="3" name="Content Placeholder 2">
            <a:extLst>
              <a:ext uri="{FF2B5EF4-FFF2-40B4-BE49-F238E27FC236}">
                <a16:creationId xmlns:a16="http://schemas.microsoft.com/office/drawing/2014/main" id="{A8F73927-4A14-42E6-86E0-F7E697209ED4}"/>
              </a:ext>
            </a:extLst>
          </p:cNvPr>
          <p:cNvSpPr>
            <a:spLocks noGrp="1"/>
          </p:cNvSpPr>
          <p:nvPr>
            <p:ph idx="1"/>
          </p:nvPr>
        </p:nvSpPr>
        <p:spPr>
          <a:xfrm>
            <a:off x="1219200" y="914400"/>
            <a:ext cx="9750425" cy="4572000"/>
          </a:xfrm>
        </p:spPr>
        <p:txBody>
          <a:bodyPr/>
          <a:lstStyle/>
          <a:p>
            <a:pPr marL="0" indent="0">
              <a:buNone/>
            </a:pPr>
            <a:r>
              <a:rPr lang="en-US" dirty="0"/>
              <a:t>E.g. Daughter gets ½ as much as a son. WHY ?</a:t>
            </a:r>
            <a:br>
              <a:rPr lang="en-US" dirty="0"/>
            </a:br>
            <a:r>
              <a:rPr lang="en-US" sz="2400" dirty="0"/>
              <a:t>Quran looks at what stage men &amp; women are at their life and what type of expenses they will be incurring. </a:t>
            </a:r>
          </a:p>
          <a:p>
            <a:pPr marL="0" indent="0">
              <a:buNone/>
            </a:pPr>
            <a:r>
              <a:rPr lang="en-US" dirty="0"/>
              <a:t>Boy – gets married then he has to pay </a:t>
            </a:r>
            <a:r>
              <a:rPr lang="en-US" dirty="0" err="1"/>
              <a:t>Mehr</a:t>
            </a:r>
            <a:r>
              <a:rPr lang="en-US" dirty="0"/>
              <a:t>. </a:t>
            </a:r>
          </a:p>
          <a:p>
            <a:r>
              <a:rPr lang="en-US" sz="2400" dirty="0"/>
              <a:t>Support his wife</a:t>
            </a:r>
          </a:p>
          <a:p>
            <a:r>
              <a:rPr lang="en-US" sz="2400" dirty="0"/>
              <a:t>Support his children</a:t>
            </a:r>
          </a:p>
          <a:p>
            <a:pPr marL="0" indent="0">
              <a:buNone/>
            </a:pPr>
            <a:r>
              <a:rPr lang="en-US" dirty="0"/>
              <a:t>Girl - unmarried then she is being supported by parents</a:t>
            </a:r>
          </a:p>
          <a:p>
            <a:r>
              <a:rPr lang="en-US" sz="2400" dirty="0"/>
              <a:t>Marriage- gets </a:t>
            </a:r>
            <a:r>
              <a:rPr lang="en-US" sz="2400" dirty="0" err="1"/>
              <a:t>mehr</a:t>
            </a:r>
            <a:endParaRPr lang="en-US" sz="2400" dirty="0"/>
          </a:p>
          <a:p>
            <a:r>
              <a:rPr lang="en-US" sz="2400" dirty="0"/>
              <a:t>Gets husband support</a:t>
            </a:r>
          </a:p>
          <a:p>
            <a:r>
              <a:rPr lang="en-US" sz="2400" dirty="0"/>
              <a:t>Older age: kids will support her</a:t>
            </a:r>
          </a:p>
          <a:p>
            <a:endParaRPr lang="en-US" sz="1600" dirty="0"/>
          </a:p>
          <a:p>
            <a:endParaRPr lang="en-US" sz="1600" dirty="0"/>
          </a:p>
          <a:p>
            <a:pPr marL="0" indent="0">
              <a:buNone/>
            </a:pPr>
            <a:endParaRPr lang="en-US" sz="1600" dirty="0"/>
          </a:p>
          <a:p>
            <a:pPr lvl="1"/>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774549609"/>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EC961-BCC7-44AD-8C13-FCF7B7C729B7}"/>
              </a:ext>
            </a:extLst>
          </p:cNvPr>
          <p:cNvSpPr>
            <a:spLocks noGrp="1"/>
          </p:cNvSpPr>
          <p:nvPr>
            <p:ph type="title"/>
          </p:nvPr>
        </p:nvSpPr>
        <p:spPr/>
        <p:txBody>
          <a:bodyPr/>
          <a:lstStyle/>
          <a:p>
            <a:r>
              <a:rPr lang="en-US" dirty="0"/>
              <a:t>Case 2: When a Man and Woman get </a:t>
            </a:r>
            <a:r>
              <a:rPr lang="en-US" u="sng" dirty="0"/>
              <a:t>Equal Shares</a:t>
            </a:r>
            <a:endParaRPr lang="en-US" dirty="0"/>
          </a:p>
        </p:txBody>
      </p:sp>
      <p:sp>
        <p:nvSpPr>
          <p:cNvPr id="3" name="Content Placeholder 2">
            <a:extLst>
              <a:ext uri="{FF2B5EF4-FFF2-40B4-BE49-F238E27FC236}">
                <a16:creationId xmlns:a16="http://schemas.microsoft.com/office/drawing/2014/main" id="{0C1637D5-5F1A-4D03-8B1A-9547139BD866}"/>
              </a:ext>
            </a:extLst>
          </p:cNvPr>
          <p:cNvSpPr>
            <a:spLocks noGrp="1"/>
          </p:cNvSpPr>
          <p:nvPr>
            <p:ph idx="1"/>
          </p:nvPr>
        </p:nvSpPr>
        <p:spPr/>
        <p:txBody>
          <a:bodyPr/>
          <a:lstStyle/>
          <a:p>
            <a:pPr marL="0" indent="0">
              <a:buNone/>
            </a:pPr>
            <a:r>
              <a:rPr lang="en-US" dirty="0"/>
              <a:t>E.g. When a man/woman die and leave behind:</a:t>
            </a:r>
          </a:p>
          <a:p>
            <a:pPr lvl="1"/>
            <a:r>
              <a:rPr lang="en-US" dirty="0"/>
              <a:t>Parents- Mother and Father</a:t>
            </a:r>
          </a:p>
          <a:p>
            <a:pPr lvl="1"/>
            <a:r>
              <a:rPr lang="en-US" dirty="0"/>
              <a:t>Children</a:t>
            </a:r>
          </a:p>
          <a:p>
            <a:r>
              <a:rPr lang="en-US" dirty="0"/>
              <a:t>If the deceased leaves behind children- Both mother and father get </a:t>
            </a:r>
            <a:r>
              <a:rPr lang="en-US" u="sng" dirty="0"/>
              <a:t>equal shares</a:t>
            </a:r>
            <a:r>
              <a:rPr lang="en-US" dirty="0"/>
              <a:t>: </a:t>
            </a:r>
            <a:r>
              <a:rPr lang="en-US" u="sng" dirty="0"/>
              <a:t>one third of inheritance</a:t>
            </a:r>
          </a:p>
        </p:txBody>
      </p:sp>
    </p:spTree>
    <p:extLst>
      <p:ext uri="{BB962C8B-B14F-4D97-AF65-F5344CB8AC3E}">
        <p14:creationId xmlns:p14="http://schemas.microsoft.com/office/powerpoint/2010/main" val="2045122440"/>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226C-26CC-41D4-9531-9E6F1B107FF0}"/>
              </a:ext>
            </a:extLst>
          </p:cNvPr>
          <p:cNvSpPr>
            <a:spLocks noGrp="1"/>
          </p:cNvSpPr>
          <p:nvPr>
            <p:ph type="title"/>
          </p:nvPr>
        </p:nvSpPr>
        <p:spPr>
          <a:xfrm>
            <a:off x="1219200" y="685800"/>
            <a:ext cx="10133012" cy="762000"/>
          </a:xfrm>
        </p:spPr>
        <p:txBody>
          <a:bodyPr/>
          <a:lstStyle/>
          <a:p>
            <a:r>
              <a:rPr lang="en-US" dirty="0"/>
              <a:t>Case 3: When a woman gets </a:t>
            </a:r>
            <a:r>
              <a:rPr lang="en-US" u="sng" dirty="0"/>
              <a:t>twice</a:t>
            </a:r>
            <a:r>
              <a:rPr lang="en-US" dirty="0"/>
              <a:t> as much as a man:</a:t>
            </a:r>
          </a:p>
        </p:txBody>
      </p:sp>
      <p:sp>
        <p:nvSpPr>
          <p:cNvPr id="3" name="Content Placeholder 2">
            <a:extLst>
              <a:ext uri="{FF2B5EF4-FFF2-40B4-BE49-F238E27FC236}">
                <a16:creationId xmlns:a16="http://schemas.microsoft.com/office/drawing/2014/main" id="{C5BA1809-DAF4-4B16-86D2-13D7F19ED0AA}"/>
              </a:ext>
            </a:extLst>
          </p:cNvPr>
          <p:cNvSpPr>
            <a:spLocks noGrp="1"/>
          </p:cNvSpPr>
          <p:nvPr>
            <p:ph idx="1"/>
          </p:nvPr>
        </p:nvSpPr>
        <p:spPr/>
        <p:txBody>
          <a:bodyPr/>
          <a:lstStyle/>
          <a:p>
            <a:pPr marL="0" indent="0">
              <a:buNone/>
            </a:pPr>
            <a:r>
              <a:rPr lang="en-US" dirty="0"/>
              <a:t>E.g. When a man/woman die and leave behind:</a:t>
            </a:r>
          </a:p>
          <a:p>
            <a:pPr lvl="1"/>
            <a:r>
              <a:rPr lang="en-US" dirty="0"/>
              <a:t>Parents- Mother and Father</a:t>
            </a:r>
          </a:p>
          <a:p>
            <a:pPr lvl="1"/>
            <a:r>
              <a:rPr lang="en-US" u="sng" dirty="0"/>
              <a:t>No Children</a:t>
            </a:r>
          </a:p>
          <a:p>
            <a:r>
              <a:rPr lang="en-US" dirty="0"/>
              <a:t>If the deceased leaves behind no children- </a:t>
            </a:r>
          </a:p>
          <a:p>
            <a:pPr lvl="1"/>
            <a:r>
              <a:rPr lang="en-US" dirty="0"/>
              <a:t>Mother gets: </a:t>
            </a:r>
            <a:r>
              <a:rPr lang="en-US" u="sng" dirty="0"/>
              <a:t>one third</a:t>
            </a:r>
            <a:r>
              <a:rPr lang="en-US" dirty="0"/>
              <a:t> of inheritance</a:t>
            </a:r>
          </a:p>
          <a:p>
            <a:pPr lvl="1"/>
            <a:r>
              <a:rPr lang="en-US" dirty="0"/>
              <a:t>Father gets: </a:t>
            </a:r>
            <a:r>
              <a:rPr lang="en-US" u="sng" dirty="0"/>
              <a:t>one sixth</a:t>
            </a:r>
            <a:r>
              <a:rPr lang="en-US" dirty="0"/>
              <a:t> of inheritance</a:t>
            </a:r>
          </a:p>
          <a:p>
            <a:pPr marL="0" indent="0">
              <a:buNone/>
            </a:pPr>
            <a:r>
              <a:rPr lang="en-US" dirty="0"/>
              <a:t>NOTE: Parents can still give their sons and daughters equal amounts by gifting them money </a:t>
            </a:r>
            <a:r>
              <a:rPr lang="en-US" u="sng" dirty="0"/>
              <a:t>in their lifetime</a:t>
            </a:r>
            <a:br>
              <a:rPr lang="en-US" dirty="0"/>
            </a:br>
            <a:endParaRPr lang="en-US" dirty="0"/>
          </a:p>
        </p:txBody>
      </p:sp>
    </p:spTree>
    <p:extLst>
      <p:ext uri="{BB962C8B-B14F-4D97-AF65-F5344CB8AC3E}">
        <p14:creationId xmlns:p14="http://schemas.microsoft.com/office/powerpoint/2010/main" val="1754130664"/>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54AA-CA99-4CF4-BD93-B656AAA01F44}"/>
              </a:ext>
            </a:extLst>
          </p:cNvPr>
          <p:cNvSpPr>
            <a:spLocks noGrp="1"/>
          </p:cNvSpPr>
          <p:nvPr>
            <p:ph type="title"/>
          </p:nvPr>
        </p:nvSpPr>
        <p:spPr/>
        <p:txBody>
          <a:bodyPr/>
          <a:lstStyle/>
          <a:p>
            <a:r>
              <a:rPr lang="en-US" dirty="0"/>
              <a:t>The testimony of a woman</a:t>
            </a:r>
          </a:p>
        </p:txBody>
      </p:sp>
      <p:sp>
        <p:nvSpPr>
          <p:cNvPr id="3" name="Content Placeholder 2">
            <a:extLst>
              <a:ext uri="{FF2B5EF4-FFF2-40B4-BE49-F238E27FC236}">
                <a16:creationId xmlns:a16="http://schemas.microsoft.com/office/drawing/2014/main" id="{93DA9084-6E09-491C-96E0-47298D7218E3}"/>
              </a:ext>
            </a:extLst>
          </p:cNvPr>
          <p:cNvSpPr>
            <a:spLocks noGrp="1"/>
          </p:cNvSpPr>
          <p:nvPr>
            <p:ph idx="1"/>
          </p:nvPr>
        </p:nvSpPr>
        <p:spPr/>
        <p:txBody>
          <a:bodyPr/>
          <a:lstStyle/>
          <a:p>
            <a:pPr algn="r" rtl="1">
              <a:buNone/>
            </a:pPr>
            <a:r>
              <a:rPr lang="ar-SA" sz="4800" dirty="0">
                <a:latin typeface="Arabic Typesetting" pitchFamily="66" charset="-78"/>
                <a:cs typeface="Arabic Typesetting" pitchFamily="66" charset="-78"/>
              </a:rPr>
              <a:t>وَاسْتَشْهِدُوا شَهِيدَيْنِ مِن رِّجَالِكُمْ ۖ فَإِن لَّمْ يَكُونَا رَجُلَيْنِ فَرَجُلٌ وَامْرَأَتَانِ مِمَّن تَرْضَوْنَ مِنَ الشُّهَدَاءِ أَن تَضِلَّ إِحْدَاهُمَا فَتُذَكِّرَ إِحْدَاهُمَا الْأُخْرَىٰ</a:t>
            </a:r>
            <a:endParaRPr lang="en-US" sz="4800" dirty="0">
              <a:latin typeface="Arabic Typesetting" pitchFamily="66" charset="-78"/>
              <a:cs typeface="Arabic Typesetting" pitchFamily="66" charset="-78"/>
            </a:endParaRPr>
          </a:p>
          <a:p>
            <a:pPr>
              <a:buNone/>
            </a:pPr>
            <a:r>
              <a:rPr lang="en-US" dirty="0"/>
              <a:t>And bring to witness two witnesses from among your men. And if there are not two men [available], then a man and two women from those whom you accept as witnesses - so that if one of the women errs, then the other can remind her.</a:t>
            </a:r>
            <a:r>
              <a:rPr lang="en-US" sz="4800" dirty="0"/>
              <a:t> </a:t>
            </a:r>
            <a:endParaRPr lang="en-US" sz="4800" dirty="0">
              <a:cs typeface="Arabic Typesetting" pitchFamily="66" charset="-78"/>
            </a:endParaRPr>
          </a:p>
          <a:p>
            <a:endParaRPr lang="en-US" dirty="0"/>
          </a:p>
        </p:txBody>
      </p:sp>
    </p:spTree>
    <p:extLst>
      <p:ext uri="{BB962C8B-B14F-4D97-AF65-F5344CB8AC3E}">
        <p14:creationId xmlns:p14="http://schemas.microsoft.com/office/powerpoint/2010/main" val="281547328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C875-E9CA-4638-9E7A-3FB12E166024}"/>
              </a:ext>
            </a:extLst>
          </p:cNvPr>
          <p:cNvSpPr>
            <a:spLocks noGrp="1"/>
          </p:cNvSpPr>
          <p:nvPr>
            <p:ph type="title"/>
          </p:nvPr>
        </p:nvSpPr>
        <p:spPr/>
        <p:txBody>
          <a:bodyPr/>
          <a:lstStyle/>
          <a:p>
            <a:r>
              <a:rPr lang="en-US" dirty="0"/>
              <a:t>Four types of cases</a:t>
            </a:r>
          </a:p>
        </p:txBody>
      </p:sp>
      <p:sp>
        <p:nvSpPr>
          <p:cNvPr id="3" name="Content Placeholder 2">
            <a:extLst>
              <a:ext uri="{FF2B5EF4-FFF2-40B4-BE49-F238E27FC236}">
                <a16:creationId xmlns:a16="http://schemas.microsoft.com/office/drawing/2014/main" id="{31076315-703F-405A-A435-BD0FE9ED442C}"/>
              </a:ext>
            </a:extLst>
          </p:cNvPr>
          <p:cNvSpPr>
            <a:spLocks noGrp="1"/>
          </p:cNvSpPr>
          <p:nvPr>
            <p:ph idx="1"/>
          </p:nvPr>
        </p:nvSpPr>
        <p:spPr/>
        <p:txBody>
          <a:bodyPr/>
          <a:lstStyle/>
          <a:p>
            <a:r>
              <a:rPr lang="en-US" dirty="0">
                <a:cs typeface="Arabic Typesetting" pitchFamily="66" charset="-78"/>
              </a:rPr>
              <a:t>A woman’s testimony is half</a:t>
            </a:r>
          </a:p>
          <a:p>
            <a:r>
              <a:rPr lang="en-US" dirty="0">
                <a:cs typeface="Arabic Typesetting" pitchFamily="66" charset="-78"/>
              </a:rPr>
              <a:t>A woman’s testimony is equal</a:t>
            </a:r>
          </a:p>
          <a:p>
            <a:r>
              <a:rPr lang="en-US" dirty="0">
                <a:cs typeface="Arabic Typesetting" pitchFamily="66" charset="-78"/>
              </a:rPr>
              <a:t>A man’s testimony doesn’t count</a:t>
            </a:r>
          </a:p>
          <a:p>
            <a:r>
              <a:rPr lang="en-US" dirty="0">
                <a:cs typeface="Arabic Typesetting" pitchFamily="66" charset="-78"/>
              </a:rPr>
              <a:t>Only a man can testify</a:t>
            </a:r>
          </a:p>
          <a:p>
            <a:endParaRPr lang="en-US" dirty="0"/>
          </a:p>
        </p:txBody>
      </p:sp>
    </p:spTree>
    <p:extLst>
      <p:ext uri="{BB962C8B-B14F-4D97-AF65-F5344CB8AC3E}">
        <p14:creationId xmlns:p14="http://schemas.microsoft.com/office/powerpoint/2010/main" val="1730735646"/>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07FF-A189-4E3F-A72F-8EFF41E102DD}"/>
              </a:ext>
            </a:extLst>
          </p:cNvPr>
          <p:cNvSpPr>
            <a:spLocks noGrp="1"/>
          </p:cNvSpPr>
          <p:nvPr>
            <p:ph type="title"/>
          </p:nvPr>
        </p:nvSpPr>
        <p:spPr>
          <a:xfrm>
            <a:off x="1219200" y="838200"/>
            <a:ext cx="10056812" cy="609600"/>
          </a:xfrm>
        </p:spPr>
        <p:txBody>
          <a:bodyPr/>
          <a:lstStyle/>
          <a:p>
            <a:r>
              <a:rPr lang="en-US" dirty="0"/>
              <a:t>Case 1: A woman’s testimony is half to that of a man</a:t>
            </a:r>
          </a:p>
        </p:txBody>
      </p:sp>
      <p:sp>
        <p:nvSpPr>
          <p:cNvPr id="3" name="Content Placeholder 2">
            <a:extLst>
              <a:ext uri="{FF2B5EF4-FFF2-40B4-BE49-F238E27FC236}">
                <a16:creationId xmlns:a16="http://schemas.microsoft.com/office/drawing/2014/main" id="{B608C759-6F31-4716-BC11-685A9B74D925}"/>
              </a:ext>
            </a:extLst>
          </p:cNvPr>
          <p:cNvSpPr>
            <a:spLocks noGrp="1"/>
          </p:cNvSpPr>
          <p:nvPr>
            <p:ph idx="1"/>
          </p:nvPr>
        </p:nvSpPr>
        <p:spPr/>
        <p:txBody>
          <a:bodyPr/>
          <a:lstStyle/>
          <a:p>
            <a:pPr marL="0" indent="0">
              <a:buNone/>
            </a:pPr>
            <a:r>
              <a:rPr lang="en-US" dirty="0"/>
              <a:t>E.g. Monetary transactions: If there is a dispute, one should go to the court. Either there should be 2 men or 1 man and 2 women.</a:t>
            </a:r>
          </a:p>
          <a:p>
            <a:r>
              <a:rPr lang="en-US" dirty="0"/>
              <a:t>There is no </a:t>
            </a:r>
            <a:r>
              <a:rPr lang="en-US" dirty="0" err="1"/>
              <a:t>aqli</a:t>
            </a:r>
            <a:r>
              <a:rPr lang="en-US" dirty="0"/>
              <a:t> reason for this. They will say that women sometimes have menstrual periods, they might get emotional creatures and thus you should not take their testimony. So we would say that ok, why not wait six days. And if this was the case, why do you take their testimony in the case of hadith. So women’s being emotional isn’t a strong reason!</a:t>
            </a:r>
            <a:br>
              <a:rPr lang="en-US" dirty="0"/>
            </a:br>
            <a:endParaRPr lang="en-US" dirty="0"/>
          </a:p>
        </p:txBody>
      </p:sp>
    </p:spTree>
    <p:extLst>
      <p:ext uri="{BB962C8B-B14F-4D97-AF65-F5344CB8AC3E}">
        <p14:creationId xmlns:p14="http://schemas.microsoft.com/office/powerpoint/2010/main" val="408387318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A098-5EB8-4CE1-AB31-85A9C5BD5D76}"/>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9974927E-981A-4429-A742-21A2DCEC47FA}"/>
              </a:ext>
            </a:extLst>
          </p:cNvPr>
          <p:cNvSpPr>
            <a:spLocks noGrp="1"/>
          </p:cNvSpPr>
          <p:nvPr>
            <p:ph idx="1"/>
          </p:nvPr>
        </p:nvSpPr>
        <p:spPr>
          <a:xfrm>
            <a:off x="1219200" y="1447800"/>
            <a:ext cx="9750425" cy="4572000"/>
          </a:xfrm>
        </p:spPr>
        <p:txBody>
          <a:bodyPr/>
          <a:lstStyle/>
          <a:p>
            <a:pPr marL="0" indent="0">
              <a:buNone/>
            </a:pPr>
            <a:r>
              <a:rPr lang="en-US" dirty="0"/>
              <a:t>Other reasons: </a:t>
            </a:r>
          </a:p>
          <a:p>
            <a:r>
              <a:rPr lang="en-US" dirty="0"/>
              <a:t>Monetary issues are extremely intense amongst people. People get extremely agitated. Since there is intimidation, threat, </a:t>
            </a:r>
            <a:r>
              <a:rPr lang="en-US" dirty="0" err="1"/>
              <a:t>etc</a:t>
            </a:r>
            <a:r>
              <a:rPr lang="en-US" dirty="0"/>
              <a:t>, so Allah </a:t>
            </a:r>
            <a:r>
              <a:rPr lang="en-US" dirty="0" err="1"/>
              <a:t>swt</a:t>
            </a:r>
            <a:r>
              <a:rPr lang="en-US" dirty="0"/>
              <a:t> does not put women in the front line.</a:t>
            </a:r>
          </a:p>
          <a:p>
            <a:r>
              <a:rPr lang="en-US" dirty="0"/>
              <a:t>Is this really a </a:t>
            </a:r>
            <a:r>
              <a:rPr lang="en-US" dirty="0" err="1"/>
              <a:t>sha’an</a:t>
            </a:r>
            <a:r>
              <a:rPr lang="en-US" dirty="0"/>
              <a:t> of the women that you want to testify for someone. This is just the </a:t>
            </a:r>
            <a:r>
              <a:rPr lang="en-US" dirty="0" err="1"/>
              <a:t>Duniya</a:t>
            </a:r>
            <a:r>
              <a:rPr lang="en-US" dirty="0"/>
              <a:t> and something of </a:t>
            </a:r>
            <a:r>
              <a:rPr lang="en-US" dirty="0" err="1"/>
              <a:t>dharurat</a:t>
            </a:r>
            <a:r>
              <a:rPr lang="en-US" dirty="0"/>
              <a:t>.</a:t>
            </a:r>
          </a:p>
          <a:p>
            <a:r>
              <a:rPr lang="en-US" dirty="0"/>
              <a:t>One might ask now that why not only 2 women? Money issues can get extremely dirty. So we want a man to take the lead. He has to get up and look the other in the eye and settle the issue for once!</a:t>
            </a:r>
          </a:p>
          <a:p>
            <a:endParaRPr lang="en-US" dirty="0"/>
          </a:p>
        </p:txBody>
      </p:sp>
    </p:spTree>
    <p:extLst>
      <p:ext uri="{BB962C8B-B14F-4D97-AF65-F5344CB8AC3E}">
        <p14:creationId xmlns:p14="http://schemas.microsoft.com/office/powerpoint/2010/main" val="224020975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CC81-45A6-4E51-A091-797CB273F7DE}"/>
              </a:ext>
            </a:extLst>
          </p:cNvPr>
          <p:cNvSpPr>
            <a:spLocks noGrp="1"/>
          </p:cNvSpPr>
          <p:nvPr>
            <p:ph type="title"/>
          </p:nvPr>
        </p:nvSpPr>
        <p:spPr>
          <a:xfrm>
            <a:off x="1219200" y="152400"/>
            <a:ext cx="10056812" cy="1295400"/>
          </a:xfrm>
        </p:spPr>
        <p:txBody>
          <a:bodyPr/>
          <a:lstStyle/>
          <a:p>
            <a:r>
              <a:rPr lang="en-US" dirty="0"/>
              <a:t>How does Islam arrive at this question of Equality ? </a:t>
            </a:r>
          </a:p>
        </p:txBody>
      </p:sp>
      <p:sp>
        <p:nvSpPr>
          <p:cNvPr id="4" name="Rectangle 5">
            <a:extLst>
              <a:ext uri="{FF2B5EF4-FFF2-40B4-BE49-F238E27FC236}">
                <a16:creationId xmlns:a16="http://schemas.microsoft.com/office/drawing/2014/main" id="{5E0EC748-E6E7-4D82-A849-94E788007A51}"/>
              </a:ext>
            </a:extLst>
          </p:cNvPr>
          <p:cNvSpPr>
            <a:spLocks noGrp="1" noChangeArrowheads="1"/>
          </p:cNvSpPr>
          <p:nvPr>
            <p:ph idx="1"/>
          </p:nvPr>
        </p:nvSpPr>
        <p:spPr>
          <a:xfrm>
            <a:off x="1293812" y="1828800"/>
            <a:ext cx="8915400" cy="3657600"/>
          </a:xfrm>
        </p:spPr>
        <p:txBody>
          <a:bodyPr/>
          <a:lstStyle/>
          <a:p>
            <a:pPr marL="0" indent="0">
              <a:buNone/>
            </a:pPr>
            <a:r>
              <a:rPr lang="en-US" sz="3200" dirty="0"/>
              <a:t>In Islam the two most imp things are:</a:t>
            </a:r>
            <a:endParaRPr lang="en-US" sz="3200" b="1" dirty="0"/>
          </a:p>
          <a:p>
            <a:r>
              <a:rPr lang="en-US" b="1" dirty="0"/>
              <a:t>Knowledge</a:t>
            </a:r>
            <a:r>
              <a:rPr lang="en-US" dirty="0"/>
              <a:t> : Tafsir/Hadith/</a:t>
            </a:r>
            <a:r>
              <a:rPr lang="en-US" dirty="0" err="1"/>
              <a:t>Fiqh</a:t>
            </a:r>
            <a:r>
              <a:rPr lang="en-US" dirty="0"/>
              <a:t>/Arabic/History/</a:t>
            </a:r>
            <a:r>
              <a:rPr lang="en-US" dirty="0" err="1"/>
              <a:t>etc</a:t>
            </a:r>
            <a:endParaRPr lang="en-US" dirty="0"/>
          </a:p>
          <a:p>
            <a:r>
              <a:rPr lang="en-US" b="1" dirty="0"/>
              <a:t>Spirituality</a:t>
            </a:r>
            <a:r>
              <a:rPr lang="en-US" dirty="0"/>
              <a:t> : </a:t>
            </a:r>
            <a:r>
              <a:rPr lang="en-US" dirty="0" err="1"/>
              <a:t>Taqwa</a:t>
            </a:r>
            <a:r>
              <a:rPr lang="en-US" dirty="0"/>
              <a:t>/Jannah/Akhirah</a:t>
            </a:r>
          </a:p>
          <a:p>
            <a:endParaRPr lang="en-US" dirty="0"/>
          </a:p>
          <a:p>
            <a:pPr marL="0" indent="0">
              <a:buNone/>
            </a:pPr>
            <a:r>
              <a:rPr lang="en-US" dirty="0"/>
              <a:t>According to Islamic religion,  men and women are completely equal in these two things only. </a:t>
            </a:r>
          </a:p>
          <a:p>
            <a:pPr marL="0" indent="0">
              <a:buNone/>
            </a:pPr>
            <a:endParaRPr lang="en-US" dirty="0"/>
          </a:p>
        </p:txBody>
      </p:sp>
    </p:spTree>
    <p:extLst>
      <p:ext uri="{BB962C8B-B14F-4D97-AF65-F5344CB8AC3E}">
        <p14:creationId xmlns:p14="http://schemas.microsoft.com/office/powerpoint/2010/main" val="2596054814"/>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498E-0C9B-4805-995F-6318EE39538B}"/>
              </a:ext>
            </a:extLst>
          </p:cNvPr>
          <p:cNvSpPr>
            <a:spLocks noGrp="1"/>
          </p:cNvSpPr>
          <p:nvPr>
            <p:ph type="title"/>
          </p:nvPr>
        </p:nvSpPr>
        <p:spPr>
          <a:xfrm>
            <a:off x="1219200" y="685800"/>
            <a:ext cx="10285412" cy="762000"/>
          </a:xfrm>
        </p:spPr>
        <p:txBody>
          <a:bodyPr/>
          <a:lstStyle/>
          <a:p>
            <a:r>
              <a:rPr lang="en-US" dirty="0"/>
              <a:t>Case 2: A woman’s testimony is equal to that of a man</a:t>
            </a:r>
          </a:p>
        </p:txBody>
      </p:sp>
      <p:sp>
        <p:nvSpPr>
          <p:cNvPr id="3" name="Content Placeholder 2">
            <a:extLst>
              <a:ext uri="{FF2B5EF4-FFF2-40B4-BE49-F238E27FC236}">
                <a16:creationId xmlns:a16="http://schemas.microsoft.com/office/drawing/2014/main" id="{551DD45B-D7B4-4EB2-9EA4-8D1DE79005C9}"/>
              </a:ext>
            </a:extLst>
          </p:cNvPr>
          <p:cNvSpPr>
            <a:spLocks noGrp="1"/>
          </p:cNvSpPr>
          <p:nvPr>
            <p:ph idx="1"/>
          </p:nvPr>
        </p:nvSpPr>
        <p:spPr/>
        <p:txBody>
          <a:bodyPr/>
          <a:lstStyle/>
          <a:p>
            <a:r>
              <a:rPr lang="en-US" dirty="0">
                <a:cs typeface="Arabic Typesetting" pitchFamily="66" charset="-78"/>
              </a:rPr>
              <a:t>Loan</a:t>
            </a:r>
          </a:p>
          <a:p>
            <a:r>
              <a:rPr lang="en-US" dirty="0">
                <a:cs typeface="Arabic Typesetting" pitchFamily="66" charset="-78"/>
              </a:rPr>
              <a:t>Will</a:t>
            </a:r>
          </a:p>
          <a:p>
            <a:r>
              <a:rPr lang="en-US" dirty="0">
                <a:cs typeface="Arabic Typesetting" pitchFamily="66" charset="-78"/>
              </a:rPr>
              <a:t>Hadith transmission</a:t>
            </a:r>
          </a:p>
          <a:p>
            <a:endParaRPr lang="en-US" dirty="0">
              <a:cs typeface="Arabic Typesetting" pitchFamily="66" charset="-78"/>
            </a:endParaRPr>
          </a:p>
          <a:p>
            <a:endParaRPr lang="en-US" dirty="0"/>
          </a:p>
        </p:txBody>
      </p:sp>
    </p:spTree>
    <p:extLst>
      <p:ext uri="{BB962C8B-B14F-4D97-AF65-F5344CB8AC3E}">
        <p14:creationId xmlns:p14="http://schemas.microsoft.com/office/powerpoint/2010/main" val="3230467382"/>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FF61-D42C-4C03-99F4-21A0B4D3AAB2}"/>
              </a:ext>
            </a:extLst>
          </p:cNvPr>
          <p:cNvSpPr>
            <a:spLocks noGrp="1"/>
          </p:cNvSpPr>
          <p:nvPr>
            <p:ph type="title"/>
          </p:nvPr>
        </p:nvSpPr>
        <p:spPr/>
        <p:txBody>
          <a:bodyPr/>
          <a:lstStyle/>
          <a:p>
            <a:r>
              <a:rPr lang="en-US" dirty="0"/>
              <a:t>Case 3: Only women can testify</a:t>
            </a:r>
          </a:p>
        </p:txBody>
      </p:sp>
      <p:sp>
        <p:nvSpPr>
          <p:cNvPr id="3" name="Content Placeholder 2">
            <a:extLst>
              <a:ext uri="{FF2B5EF4-FFF2-40B4-BE49-F238E27FC236}">
                <a16:creationId xmlns:a16="http://schemas.microsoft.com/office/drawing/2014/main" id="{78936E57-744B-4821-A1BE-E57196847B1C}"/>
              </a:ext>
            </a:extLst>
          </p:cNvPr>
          <p:cNvSpPr>
            <a:spLocks noGrp="1"/>
          </p:cNvSpPr>
          <p:nvPr>
            <p:ph idx="1"/>
          </p:nvPr>
        </p:nvSpPr>
        <p:spPr/>
        <p:txBody>
          <a:bodyPr/>
          <a:lstStyle/>
          <a:p>
            <a:r>
              <a:rPr lang="en-US" sz="2400" dirty="0">
                <a:cs typeface="Arabic Typesetting" pitchFamily="66" charset="-78"/>
              </a:rPr>
              <a:t>Menstruation</a:t>
            </a:r>
          </a:p>
          <a:p>
            <a:r>
              <a:rPr lang="en-US" sz="2400" dirty="0">
                <a:cs typeface="Arabic Typesetting" pitchFamily="66" charset="-78"/>
              </a:rPr>
              <a:t>Wet nursing</a:t>
            </a:r>
          </a:p>
          <a:p>
            <a:r>
              <a:rPr lang="en-US" sz="2400" dirty="0">
                <a:cs typeface="Arabic Typesetting" pitchFamily="66" charset="-78"/>
              </a:rPr>
              <a:t>Child birth: </a:t>
            </a:r>
            <a:r>
              <a:rPr lang="en-US" sz="2400" dirty="0"/>
              <a:t>In Muslim countries, usually only women are present at the time of a birth; whether they are the mid-wife, doctor etc. In some cases only one woman may be present. There are serious legal implications in inheritance as to whether the baby is still-born, lives, or breathes (is alive) and then dies almost immediately. Yet, if only one woman is present at such times, her testimony is taken as valid.</a:t>
            </a:r>
            <a:endParaRPr lang="en-US" sz="2400" dirty="0">
              <a:cs typeface="Arabic Typesetting" pitchFamily="66" charset="-78"/>
            </a:endParaRPr>
          </a:p>
          <a:p>
            <a:endParaRPr lang="en-US" sz="2400" dirty="0"/>
          </a:p>
        </p:txBody>
      </p:sp>
    </p:spTree>
    <p:extLst>
      <p:ext uri="{BB962C8B-B14F-4D97-AF65-F5344CB8AC3E}">
        <p14:creationId xmlns:p14="http://schemas.microsoft.com/office/powerpoint/2010/main" val="2297397970"/>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9FAC-653D-4DC7-A88E-E2D131A7ABEC}"/>
              </a:ext>
            </a:extLst>
          </p:cNvPr>
          <p:cNvSpPr>
            <a:spLocks noGrp="1"/>
          </p:cNvSpPr>
          <p:nvPr>
            <p:ph type="title"/>
          </p:nvPr>
        </p:nvSpPr>
        <p:spPr/>
        <p:txBody>
          <a:bodyPr/>
          <a:lstStyle/>
          <a:p>
            <a:r>
              <a:rPr lang="en-US" dirty="0"/>
              <a:t>Case 4: Only men can testify</a:t>
            </a:r>
          </a:p>
        </p:txBody>
      </p:sp>
      <p:sp>
        <p:nvSpPr>
          <p:cNvPr id="3" name="Content Placeholder 2">
            <a:extLst>
              <a:ext uri="{FF2B5EF4-FFF2-40B4-BE49-F238E27FC236}">
                <a16:creationId xmlns:a16="http://schemas.microsoft.com/office/drawing/2014/main" id="{79987B66-685C-4873-A79C-2B98BF6FFB88}"/>
              </a:ext>
            </a:extLst>
          </p:cNvPr>
          <p:cNvSpPr>
            <a:spLocks noGrp="1"/>
          </p:cNvSpPr>
          <p:nvPr>
            <p:ph idx="1"/>
          </p:nvPr>
        </p:nvSpPr>
        <p:spPr/>
        <p:txBody>
          <a:bodyPr/>
          <a:lstStyle/>
          <a:p>
            <a:r>
              <a:rPr lang="en-US" dirty="0"/>
              <a:t>Matter of </a:t>
            </a:r>
            <a:r>
              <a:rPr lang="en-US" dirty="0" err="1"/>
              <a:t>Qisaas</a:t>
            </a:r>
            <a:r>
              <a:rPr lang="en-US" dirty="0"/>
              <a:t>*</a:t>
            </a:r>
          </a:p>
          <a:p>
            <a:endParaRPr lang="en-US" dirty="0"/>
          </a:p>
          <a:p>
            <a:endParaRPr lang="en-US" dirty="0"/>
          </a:p>
          <a:p>
            <a:pPr marL="0" indent="0">
              <a:buNone/>
            </a:pPr>
            <a:r>
              <a:rPr lang="en-US" dirty="0"/>
              <a:t>*</a:t>
            </a:r>
            <a:r>
              <a:rPr lang="en-US" dirty="0" err="1"/>
              <a:t>Qisas</a:t>
            </a:r>
            <a:r>
              <a:rPr lang="en-US" dirty="0"/>
              <a:t> is one of several forms of punishment in Islamic Law. In the case of murder, </a:t>
            </a:r>
            <a:r>
              <a:rPr lang="en-US" b="1" dirty="0" err="1"/>
              <a:t>Qisas</a:t>
            </a:r>
            <a:r>
              <a:rPr lang="en-US" dirty="0"/>
              <a:t> means the right of a murder victim's nearest legal guardian to (if the court approves) take the life of the killer. Those who are entitled to </a:t>
            </a:r>
            <a:r>
              <a:rPr lang="en-US" b="1" dirty="0"/>
              <a:t>Q</a:t>
            </a:r>
            <a:r>
              <a:rPr lang="en-US" b="1"/>
              <a:t>isas</a:t>
            </a:r>
            <a:r>
              <a:rPr lang="en-US" dirty="0"/>
              <a:t> have the option of receiving monetary compensation or granting pardon to the perpetrator instead.</a:t>
            </a:r>
          </a:p>
        </p:txBody>
      </p:sp>
    </p:spTree>
    <p:extLst>
      <p:ext uri="{BB962C8B-B14F-4D97-AF65-F5344CB8AC3E}">
        <p14:creationId xmlns:p14="http://schemas.microsoft.com/office/powerpoint/2010/main" val="3467582174"/>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FE64-5AD3-4EC1-AA7F-D3787846B7D3}"/>
              </a:ext>
            </a:extLst>
          </p:cNvPr>
          <p:cNvSpPr>
            <a:spLocks noGrp="1"/>
          </p:cNvSpPr>
          <p:nvPr>
            <p:ph type="title"/>
          </p:nvPr>
        </p:nvSpPr>
        <p:spPr/>
        <p:txBody>
          <a:bodyPr/>
          <a:lstStyle/>
          <a:p>
            <a:r>
              <a:rPr lang="en-US" dirty="0"/>
              <a:t>Are men allowed to BEAT their wives in Islam?</a:t>
            </a:r>
          </a:p>
        </p:txBody>
      </p:sp>
      <p:sp>
        <p:nvSpPr>
          <p:cNvPr id="3" name="Content Placeholder 2">
            <a:extLst>
              <a:ext uri="{FF2B5EF4-FFF2-40B4-BE49-F238E27FC236}">
                <a16:creationId xmlns:a16="http://schemas.microsoft.com/office/drawing/2014/main" id="{4F7B7518-0889-4107-97E6-2C85A8BA372E}"/>
              </a:ext>
            </a:extLst>
          </p:cNvPr>
          <p:cNvSpPr>
            <a:spLocks noGrp="1"/>
          </p:cNvSpPr>
          <p:nvPr>
            <p:ph idx="1"/>
          </p:nvPr>
        </p:nvSpPr>
        <p:spPr/>
        <p:txBody>
          <a:bodyPr/>
          <a:lstStyle/>
          <a:p>
            <a:r>
              <a:rPr lang="ar-SA" sz="4000" dirty="0">
                <a:latin typeface="Arabic Typesetting" pitchFamily="66" charset="-78"/>
                <a:cs typeface="Arabic Typesetting" pitchFamily="66" charset="-78"/>
              </a:rPr>
              <a:t>وَٱلَّـٰتِى تَخَافُونَ نُشُوزَهُنَّ فَعِظُوهُنَّ وَٱهۡجُرُوهُنَّ فِى ٱلۡمَضَاجِعِ وَٱضۡرِبُوهُنَّ‌ۖ فَإِنۡ أَطَعۡنَڪُمۡ فَلَا تَبۡغُواْ عَلَيۡہِنَّ سَبِيلاً‌ۗ إِنَّ ٱللَّهَ كَانَ عَلِيًّ۬ا ڪَبِيرً۬ا</a:t>
            </a:r>
            <a:r>
              <a:rPr lang="en-US" sz="6000" dirty="0">
                <a:latin typeface="Arabic Typesetting" pitchFamily="66" charset="-78"/>
                <a:cs typeface="Arabic Typesetting" pitchFamily="66" charset="-78"/>
              </a:rPr>
              <a:t> </a:t>
            </a:r>
            <a:br>
              <a:rPr lang="en-US" sz="6000" dirty="0">
                <a:latin typeface="Arabic Typesetting" pitchFamily="66" charset="-78"/>
                <a:cs typeface="Arabic Typesetting" pitchFamily="66" charset="-78"/>
              </a:rPr>
            </a:br>
            <a:r>
              <a:rPr lang="en-US" dirty="0">
                <a:latin typeface="Footlight MT Light" pitchFamily="18" charset="0"/>
              </a:rPr>
              <a:t>As for those from whom ye fear rebellion, admonish them and banish them to beds apart, and scourge them. Then if they obey you, seek not a way against them. Lo! Allah is ever  High, Exalted, Great</a:t>
            </a:r>
            <a:r>
              <a:rPr lang="en-US" sz="4000" dirty="0">
                <a:latin typeface="Footlight MT Light" pitchFamily="18" charset="0"/>
              </a:rPr>
              <a:t>. </a:t>
            </a:r>
            <a:r>
              <a:rPr lang="en-US" dirty="0">
                <a:latin typeface="Footlight MT Light" pitchFamily="18" charset="0"/>
              </a:rPr>
              <a:t>(4:34) </a:t>
            </a:r>
            <a:br>
              <a:rPr lang="en-US" sz="4000" dirty="0">
                <a:latin typeface="Footlight MT Light" pitchFamily="18" charset="0"/>
              </a:rPr>
            </a:br>
            <a:br>
              <a:rPr lang="en-US" sz="4000" b="1" dirty="0">
                <a:latin typeface="Arabic Typesetting" pitchFamily="66" charset="-78"/>
                <a:cs typeface="Arabic Typesetting" pitchFamily="66" charset="-78"/>
              </a:rPr>
            </a:br>
            <a:endParaRPr lang="en-US" dirty="0"/>
          </a:p>
        </p:txBody>
      </p:sp>
    </p:spTree>
    <p:extLst>
      <p:ext uri="{BB962C8B-B14F-4D97-AF65-F5344CB8AC3E}">
        <p14:creationId xmlns:p14="http://schemas.microsoft.com/office/powerpoint/2010/main" val="3114297363"/>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DD2E-2A0A-4903-B8D8-33B0EEDB48F1}"/>
              </a:ext>
            </a:extLst>
          </p:cNvPr>
          <p:cNvSpPr>
            <a:spLocks noGrp="1"/>
          </p:cNvSpPr>
          <p:nvPr>
            <p:ph type="title"/>
          </p:nvPr>
        </p:nvSpPr>
        <p:spPr/>
        <p:txBody>
          <a:bodyPr/>
          <a:lstStyle/>
          <a:p>
            <a:r>
              <a:rPr lang="en-US" b="1" dirty="0">
                <a:latin typeface="Footlight MT Light" pitchFamily="18" charset="0"/>
              </a:rPr>
              <a:t>Four ways of reconciliation mentioned in the Qur’an/Hadith</a:t>
            </a:r>
            <a:endParaRPr lang="en-US" dirty="0"/>
          </a:p>
        </p:txBody>
      </p:sp>
      <p:sp>
        <p:nvSpPr>
          <p:cNvPr id="3" name="Content Placeholder 2">
            <a:extLst>
              <a:ext uri="{FF2B5EF4-FFF2-40B4-BE49-F238E27FC236}">
                <a16:creationId xmlns:a16="http://schemas.microsoft.com/office/drawing/2014/main" id="{0BEF279E-A36D-4184-9F08-235CB7806500}"/>
              </a:ext>
            </a:extLst>
          </p:cNvPr>
          <p:cNvSpPr>
            <a:spLocks noGrp="1"/>
          </p:cNvSpPr>
          <p:nvPr>
            <p:ph idx="1"/>
          </p:nvPr>
        </p:nvSpPr>
        <p:spPr>
          <a:xfrm>
            <a:off x="1249696" y="1447800"/>
            <a:ext cx="9750425" cy="4572000"/>
          </a:xfrm>
        </p:spPr>
        <p:txBody>
          <a:bodyPr/>
          <a:lstStyle/>
          <a:p>
            <a:pPr>
              <a:buFont typeface="Wingdings" pitchFamily="2" charset="2"/>
              <a:buChar char="§"/>
            </a:pPr>
            <a:r>
              <a:rPr lang="en-US" dirty="0">
                <a:latin typeface="Footlight MT Light" pitchFamily="18" charset="0"/>
              </a:rPr>
              <a:t>Admonish them</a:t>
            </a:r>
          </a:p>
          <a:p>
            <a:pPr>
              <a:buFont typeface="Wingdings" pitchFamily="2" charset="2"/>
              <a:buChar char="§"/>
            </a:pPr>
            <a:r>
              <a:rPr lang="en-US" dirty="0">
                <a:latin typeface="Footlight MT Light" pitchFamily="18" charset="0"/>
              </a:rPr>
              <a:t>Separate beds</a:t>
            </a:r>
          </a:p>
          <a:p>
            <a:pPr>
              <a:buFont typeface="Wingdings" pitchFamily="2" charset="2"/>
              <a:buChar char="§"/>
            </a:pPr>
            <a:r>
              <a:rPr lang="en-US" dirty="0">
                <a:latin typeface="Footlight MT Light" pitchFamily="18" charset="0"/>
              </a:rPr>
              <a:t>Call two arbitrators</a:t>
            </a:r>
          </a:p>
          <a:p>
            <a:pPr>
              <a:buFont typeface="Wingdings" pitchFamily="2" charset="2"/>
              <a:buChar char="§"/>
            </a:pPr>
            <a:r>
              <a:rPr lang="en-US" dirty="0">
                <a:latin typeface="Footlight MT Light" pitchFamily="18" charset="0"/>
              </a:rPr>
              <a:t>‘Beat’ them</a:t>
            </a:r>
          </a:p>
          <a:p>
            <a:pPr marL="0" indent="0">
              <a:buNone/>
            </a:pPr>
            <a:endParaRPr lang="en-US" sz="1400" dirty="0">
              <a:latin typeface="Footlight MT Light" pitchFamily="18" charset="0"/>
            </a:endParaRPr>
          </a:p>
          <a:p>
            <a:pPr marL="0" indent="0">
              <a:buNone/>
            </a:pPr>
            <a:r>
              <a:rPr lang="en-US" dirty="0">
                <a:latin typeface="Footlight MT Light" pitchFamily="18" charset="0"/>
              </a:rPr>
              <a:t>The purpose of the above is RECONCILIATION.</a:t>
            </a:r>
          </a:p>
          <a:p>
            <a:pPr marL="0" indent="0">
              <a:buNone/>
            </a:pPr>
            <a:r>
              <a:rPr lang="en-US" dirty="0">
                <a:latin typeface="Footlight MT Light" pitchFamily="18" charset="0"/>
              </a:rPr>
              <a:t>But if nothing works out then last resort is DIVORCE and it is the most disliked of all permissible things (As per a hadith)</a:t>
            </a:r>
          </a:p>
          <a:p>
            <a:endParaRPr lang="en-US" dirty="0"/>
          </a:p>
        </p:txBody>
      </p:sp>
    </p:spTree>
    <p:extLst>
      <p:ext uri="{BB962C8B-B14F-4D97-AF65-F5344CB8AC3E}">
        <p14:creationId xmlns:p14="http://schemas.microsoft.com/office/powerpoint/2010/main" val="3268532760"/>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F0806-E138-426C-9BD6-D09EEF5BBE9D}"/>
              </a:ext>
            </a:extLst>
          </p:cNvPr>
          <p:cNvSpPr>
            <a:spLocks noGrp="1"/>
          </p:cNvSpPr>
          <p:nvPr>
            <p:ph idx="1"/>
          </p:nvPr>
        </p:nvSpPr>
        <p:spPr>
          <a:xfrm>
            <a:off x="1219199" y="685800"/>
            <a:ext cx="9750425" cy="4876800"/>
          </a:xfrm>
        </p:spPr>
        <p:txBody>
          <a:bodyPr/>
          <a:lstStyle/>
          <a:p>
            <a:pPr>
              <a:buFont typeface="Wingdings" pitchFamily="2" charset="2"/>
              <a:buChar char="§"/>
            </a:pPr>
            <a:r>
              <a:rPr lang="en-US" dirty="0">
                <a:latin typeface="Footlight MT Light" pitchFamily="18" charset="0"/>
              </a:rPr>
              <a:t>Hadith: “A person who divorces with no reason is inviting the wrath of Allah </a:t>
            </a:r>
            <a:r>
              <a:rPr lang="en-US" dirty="0" err="1">
                <a:latin typeface="Footlight MT Light" pitchFamily="18" charset="0"/>
              </a:rPr>
              <a:t>swt</a:t>
            </a:r>
            <a:r>
              <a:rPr lang="en-US" dirty="0">
                <a:latin typeface="Footlight MT Light" pitchFamily="18" charset="0"/>
              </a:rPr>
              <a:t>. </a:t>
            </a:r>
            <a:r>
              <a:rPr lang="en-US" dirty="0" err="1">
                <a:latin typeface="Footlight MT Light" pitchFamily="18" charset="0"/>
              </a:rPr>
              <a:t>Shaytan</a:t>
            </a:r>
            <a:r>
              <a:rPr lang="en-US" dirty="0">
                <a:latin typeface="Footlight MT Light" pitchFamily="18" charset="0"/>
              </a:rPr>
              <a:t> becomes very happy when a man divorces his wife. (</a:t>
            </a:r>
            <a:r>
              <a:rPr lang="en-US" dirty="0" err="1">
                <a:latin typeface="Footlight MT Light" pitchFamily="18" charset="0"/>
              </a:rPr>
              <a:t>Kanzul</a:t>
            </a:r>
            <a:r>
              <a:rPr lang="en-US" dirty="0">
                <a:latin typeface="Footlight MT Light" pitchFamily="18" charset="0"/>
              </a:rPr>
              <a:t> </a:t>
            </a:r>
            <a:r>
              <a:rPr lang="en-US" dirty="0" err="1">
                <a:latin typeface="Footlight MT Light" pitchFamily="18" charset="0"/>
              </a:rPr>
              <a:t>A’maal</a:t>
            </a:r>
            <a:r>
              <a:rPr lang="en-US" dirty="0">
                <a:latin typeface="Footlight MT Light" pitchFamily="18" charset="0"/>
              </a:rPr>
              <a:t>)</a:t>
            </a:r>
          </a:p>
          <a:p>
            <a:pPr>
              <a:buFont typeface="Wingdings" pitchFamily="2" charset="2"/>
              <a:buChar char="§"/>
            </a:pPr>
            <a:r>
              <a:rPr lang="en-US" dirty="0" err="1">
                <a:latin typeface="Footlight MT Light" pitchFamily="18" charset="0"/>
              </a:rPr>
              <a:t>Sayyidina</a:t>
            </a:r>
            <a:r>
              <a:rPr lang="en-US" dirty="0">
                <a:latin typeface="Footlight MT Light" pitchFamily="18" charset="0"/>
              </a:rPr>
              <a:t> Ali (ra) has narrated that the Messenger of Allah (saw) said: “Marry and do not divorce because divorce causes the Throne of the All-Merciful to shudder”</a:t>
            </a:r>
          </a:p>
          <a:p>
            <a:pPr>
              <a:buFont typeface="Wingdings" pitchFamily="2" charset="2"/>
              <a:buChar char="§"/>
            </a:pPr>
            <a:r>
              <a:rPr lang="en-US" dirty="0" err="1">
                <a:latin typeface="Footlight MT Light" pitchFamily="18" charset="0"/>
              </a:rPr>
              <a:t>Sayyidna</a:t>
            </a:r>
            <a:r>
              <a:rPr lang="en-US" dirty="0">
                <a:latin typeface="Footlight MT Light" pitchFamily="18" charset="0"/>
              </a:rPr>
              <a:t> Abu Musa </a:t>
            </a:r>
            <a:r>
              <a:rPr lang="en-US" dirty="0" err="1">
                <a:latin typeface="Footlight MT Light" pitchFamily="18" charset="0"/>
              </a:rPr>
              <a:t>Ash’ari</a:t>
            </a:r>
            <a:r>
              <a:rPr lang="en-US" dirty="0">
                <a:latin typeface="Footlight MT Light" pitchFamily="18" charset="0"/>
              </a:rPr>
              <a:t> (ra) narrates that the Messenger of Allah (saw) said: Do not divorce women without their committing the evil act, because Allah does not love men who merely wish to experience the taste of sex, nor does He love women who merely wish to experience the taste of sex.”</a:t>
            </a:r>
          </a:p>
        </p:txBody>
      </p:sp>
    </p:spTree>
    <p:extLst>
      <p:ext uri="{BB962C8B-B14F-4D97-AF65-F5344CB8AC3E}">
        <p14:creationId xmlns:p14="http://schemas.microsoft.com/office/powerpoint/2010/main" val="3393425622"/>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C028-8857-4397-992A-68BC41D0DA63}"/>
              </a:ext>
            </a:extLst>
          </p:cNvPr>
          <p:cNvSpPr>
            <a:spLocks noGrp="1"/>
          </p:cNvSpPr>
          <p:nvPr>
            <p:ph type="title"/>
          </p:nvPr>
        </p:nvSpPr>
        <p:spPr/>
        <p:txBody>
          <a:bodyPr/>
          <a:lstStyle/>
          <a:p>
            <a:r>
              <a:rPr lang="en-US" dirty="0">
                <a:latin typeface="Footlight MT Light" pitchFamily="18" charset="0"/>
              </a:rPr>
              <a:t>The teachings of the Prophet (saw)</a:t>
            </a:r>
            <a:endParaRPr lang="en-US" dirty="0"/>
          </a:p>
        </p:txBody>
      </p:sp>
      <p:sp>
        <p:nvSpPr>
          <p:cNvPr id="3" name="Content Placeholder 2">
            <a:extLst>
              <a:ext uri="{FF2B5EF4-FFF2-40B4-BE49-F238E27FC236}">
                <a16:creationId xmlns:a16="http://schemas.microsoft.com/office/drawing/2014/main" id="{68D828C1-D664-4009-A0F0-A8BF4AA96602}"/>
              </a:ext>
            </a:extLst>
          </p:cNvPr>
          <p:cNvSpPr>
            <a:spLocks noGrp="1"/>
          </p:cNvSpPr>
          <p:nvPr>
            <p:ph idx="1"/>
          </p:nvPr>
        </p:nvSpPr>
        <p:spPr/>
        <p:txBody>
          <a:bodyPr/>
          <a:lstStyle/>
          <a:p>
            <a:pPr>
              <a:buFont typeface="Wingdings" pitchFamily="2" charset="2"/>
              <a:buChar char="§"/>
            </a:pPr>
            <a:r>
              <a:rPr lang="en-US" dirty="0">
                <a:latin typeface="Footlight MT Light" pitchFamily="18" charset="0"/>
              </a:rPr>
              <a:t>“Do not beat the handmaidens of Allah (</a:t>
            </a:r>
            <a:r>
              <a:rPr lang="en-US" dirty="0" err="1">
                <a:latin typeface="Footlight MT Light" pitchFamily="18" charset="0"/>
              </a:rPr>
              <a:t>swt</a:t>
            </a:r>
            <a:r>
              <a:rPr lang="en-US" dirty="0">
                <a:latin typeface="Footlight MT Light" pitchFamily="18" charset="0"/>
              </a:rPr>
              <a:t>)” (Muslim &amp; Abu </a:t>
            </a:r>
            <a:r>
              <a:rPr lang="en-US" dirty="0" err="1">
                <a:latin typeface="Footlight MT Light" pitchFamily="18" charset="0"/>
              </a:rPr>
              <a:t>Dawud</a:t>
            </a:r>
            <a:r>
              <a:rPr lang="en-US" dirty="0">
                <a:latin typeface="Footlight MT Light" pitchFamily="18" charset="0"/>
              </a:rPr>
              <a:t>)</a:t>
            </a:r>
          </a:p>
          <a:p>
            <a:pPr>
              <a:buFont typeface="Wingdings" pitchFamily="2" charset="2"/>
              <a:buChar char="§"/>
            </a:pPr>
            <a:r>
              <a:rPr lang="en-US" dirty="0">
                <a:latin typeface="Footlight MT Light" pitchFamily="18" charset="0"/>
              </a:rPr>
              <a:t>“The most perfect of believers in faith are those who are the finest in manners and most gentle toward their wives.”</a:t>
            </a:r>
          </a:p>
          <a:p>
            <a:pPr>
              <a:buFont typeface="Wingdings" pitchFamily="2" charset="2"/>
              <a:buChar char="§"/>
            </a:pPr>
            <a:r>
              <a:rPr lang="en-US" dirty="0">
                <a:latin typeface="Footlight MT Light" pitchFamily="18" charset="0"/>
              </a:rPr>
              <a:t>The Prophet (saw) never hit his wives</a:t>
            </a:r>
          </a:p>
          <a:p>
            <a:pPr>
              <a:buFont typeface="Wingdings" pitchFamily="2" charset="2"/>
              <a:buChar char="§"/>
            </a:pPr>
            <a:r>
              <a:rPr lang="en-US" dirty="0">
                <a:latin typeface="Footlight MT Light" pitchFamily="18" charset="0"/>
              </a:rPr>
              <a:t>It is haram to beat one’s wife out of anger</a:t>
            </a:r>
          </a:p>
          <a:p>
            <a:pPr>
              <a:buFont typeface="Wingdings" pitchFamily="2" charset="2"/>
              <a:buChar char="§"/>
            </a:pPr>
            <a:endParaRPr lang="en-US" dirty="0">
              <a:latin typeface="Footlight MT Light" pitchFamily="18" charset="0"/>
            </a:endParaRPr>
          </a:p>
          <a:p>
            <a:endParaRPr lang="en-US" dirty="0"/>
          </a:p>
        </p:txBody>
      </p:sp>
    </p:spTree>
    <p:extLst>
      <p:ext uri="{BB962C8B-B14F-4D97-AF65-F5344CB8AC3E}">
        <p14:creationId xmlns:p14="http://schemas.microsoft.com/office/powerpoint/2010/main" val="309803109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F325-31A2-4F3E-8D31-35C845D71E03}"/>
              </a:ext>
            </a:extLst>
          </p:cNvPr>
          <p:cNvSpPr>
            <a:spLocks noGrp="1"/>
          </p:cNvSpPr>
          <p:nvPr>
            <p:ph type="title"/>
          </p:nvPr>
        </p:nvSpPr>
        <p:spPr/>
        <p:txBody>
          <a:bodyPr/>
          <a:lstStyle/>
          <a:p>
            <a:r>
              <a:rPr lang="en-US" dirty="0"/>
              <a:t>Spiritual Potential:</a:t>
            </a:r>
          </a:p>
        </p:txBody>
      </p:sp>
      <p:sp>
        <p:nvSpPr>
          <p:cNvPr id="3" name="Content Placeholder 2">
            <a:extLst>
              <a:ext uri="{FF2B5EF4-FFF2-40B4-BE49-F238E27FC236}">
                <a16:creationId xmlns:a16="http://schemas.microsoft.com/office/drawing/2014/main" id="{D6439C68-76E1-4B21-BEA5-F6B9518350B9}"/>
              </a:ext>
            </a:extLst>
          </p:cNvPr>
          <p:cNvSpPr>
            <a:spLocks noGrp="1"/>
          </p:cNvSpPr>
          <p:nvPr>
            <p:ph idx="1"/>
          </p:nvPr>
        </p:nvSpPr>
        <p:spPr/>
        <p:txBody>
          <a:bodyPr/>
          <a:lstStyle/>
          <a:p>
            <a:pPr algn="r" rtl="1"/>
            <a:r>
              <a:rPr lang="ar-SA" sz="4400" dirty="0">
                <a:latin typeface="Arabic Typesetting" pitchFamily="66" charset="-78"/>
                <a:cs typeface="Arabic Typesetting" pitchFamily="66" charset="-78"/>
              </a:rPr>
              <a:t>مَنْ عَمِلَ صَالِحًا مِّن ذَكَرٍ أَوْ أُنثَىٰ وَهُوَ مُؤْمِنٌ فَلَنُحْيِيَنَّهُ حَيَاةً طَيِّبَةً ۖ وَلَنَجْزِيَنَّهُمْ أَجْرَهُم بِأَحْسَنِ مَا كَانُوا يَعْمَلُونَ </a:t>
            </a:r>
          </a:p>
          <a:p>
            <a:r>
              <a:rPr lang="en-US" dirty="0">
                <a:latin typeface="Palatino Linotype" pitchFamily="18" charset="0"/>
              </a:rPr>
              <a:t>Whoever does righteousness, whether male or female, while he is a believer - We will surely cause him to live a good life, and We will surely give them their reward [in the Hereafter] according to the best of what they used to do. (16:97)</a:t>
            </a:r>
          </a:p>
          <a:p>
            <a:endParaRPr lang="en-US" dirty="0">
              <a:latin typeface="Palatino Linotype" pitchFamily="18" charset="0"/>
            </a:endParaRPr>
          </a:p>
          <a:p>
            <a:endParaRPr lang="en-US" dirty="0"/>
          </a:p>
        </p:txBody>
      </p:sp>
    </p:spTree>
    <p:extLst>
      <p:ext uri="{BB962C8B-B14F-4D97-AF65-F5344CB8AC3E}">
        <p14:creationId xmlns:p14="http://schemas.microsoft.com/office/powerpoint/2010/main" val="848598627"/>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F74F-2E68-487A-9560-0DB0DE0A9A82}"/>
              </a:ext>
            </a:extLst>
          </p:cNvPr>
          <p:cNvSpPr>
            <a:spLocks noGrp="1"/>
          </p:cNvSpPr>
          <p:nvPr>
            <p:ph type="title"/>
          </p:nvPr>
        </p:nvSpPr>
        <p:spPr/>
        <p:txBody>
          <a:bodyPr/>
          <a:lstStyle/>
          <a:p>
            <a:r>
              <a:rPr lang="en-US" dirty="0"/>
              <a:t>Spiritual Potential:</a:t>
            </a:r>
          </a:p>
        </p:txBody>
      </p:sp>
      <p:sp>
        <p:nvSpPr>
          <p:cNvPr id="3" name="Content Placeholder 2">
            <a:extLst>
              <a:ext uri="{FF2B5EF4-FFF2-40B4-BE49-F238E27FC236}">
                <a16:creationId xmlns:a16="http://schemas.microsoft.com/office/drawing/2014/main" id="{E4F81811-B767-4002-867F-43F1B1FF31C9}"/>
              </a:ext>
            </a:extLst>
          </p:cNvPr>
          <p:cNvSpPr>
            <a:spLocks noGrp="1"/>
          </p:cNvSpPr>
          <p:nvPr>
            <p:ph idx="1"/>
          </p:nvPr>
        </p:nvSpPr>
        <p:spPr/>
        <p:txBody>
          <a:bodyPr/>
          <a:lstStyle/>
          <a:p>
            <a:pPr algn="r" rtl="1"/>
            <a:r>
              <a:rPr lang="ar-SA" sz="4400" dirty="0">
                <a:latin typeface="Arabic Typesetting" pitchFamily="66" charset="-78"/>
                <a:cs typeface="Arabic Typesetting" pitchFamily="66" charset="-78"/>
              </a:rPr>
              <a:t>وَالْمُؤْمِنُونَ وَالْمُؤْمِنَاتُ بَعْضُهُمْ أَوْلِيَاءُ بَعْضٍ ۚ يَأْمُرُونَ بِالْمَعْرُوفِ وَيَنْهَوْنَ عَنِ الْمُنكَرِ وَيُقِيمُونَ الصَّلَاةَ وَيُؤْتُونَ الزَّكَاةَ وَيُطِيعُونَ اللَّهَ وَرَسُولَهُ ۚ أُولَٰئِكَ سَيَرْحَمُهُمُ اللَّهُ ۗ إِنَّ اللَّهَ عَزِيزٌ حَكِيمٌ</a:t>
            </a:r>
          </a:p>
          <a:p>
            <a:r>
              <a:rPr lang="en-US" dirty="0">
                <a:latin typeface="Palatino Linotype" pitchFamily="18" charset="0"/>
              </a:rPr>
              <a:t>The believing men and believing women are allies of one another. They enjoin what is right and forbid what is wrong and establish prayer and give </a:t>
            </a:r>
            <a:r>
              <a:rPr lang="en-US" dirty="0" err="1">
                <a:latin typeface="Palatino Linotype" pitchFamily="18" charset="0"/>
              </a:rPr>
              <a:t>zakah</a:t>
            </a:r>
            <a:r>
              <a:rPr lang="en-US" dirty="0">
                <a:latin typeface="Palatino Linotype" pitchFamily="18" charset="0"/>
              </a:rPr>
              <a:t> and obey Allah and His Messenger. Those - Allah will have mercy upon them. Indeed, Allah is Exalted in Might and Wise. (9:71)</a:t>
            </a:r>
          </a:p>
          <a:p>
            <a:endParaRPr lang="en-US" dirty="0"/>
          </a:p>
        </p:txBody>
      </p:sp>
    </p:spTree>
    <p:extLst>
      <p:ext uri="{BB962C8B-B14F-4D97-AF65-F5344CB8AC3E}">
        <p14:creationId xmlns:p14="http://schemas.microsoft.com/office/powerpoint/2010/main" val="154960361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B4AB5-0C2D-4964-ADDD-A24E305840B7}"/>
              </a:ext>
            </a:extLst>
          </p:cNvPr>
          <p:cNvSpPr>
            <a:spLocks noGrp="1"/>
          </p:cNvSpPr>
          <p:nvPr>
            <p:ph type="title"/>
          </p:nvPr>
        </p:nvSpPr>
        <p:spPr/>
        <p:txBody>
          <a:bodyPr/>
          <a:lstStyle/>
          <a:p>
            <a:r>
              <a:rPr lang="en-US" dirty="0"/>
              <a:t>Spiritual Potential:</a:t>
            </a:r>
          </a:p>
        </p:txBody>
      </p:sp>
      <p:sp>
        <p:nvSpPr>
          <p:cNvPr id="3" name="Content Placeholder 2">
            <a:extLst>
              <a:ext uri="{FF2B5EF4-FFF2-40B4-BE49-F238E27FC236}">
                <a16:creationId xmlns:a16="http://schemas.microsoft.com/office/drawing/2014/main" id="{58DD869E-B9F6-4FE8-A1C0-9979A0C51E93}"/>
              </a:ext>
            </a:extLst>
          </p:cNvPr>
          <p:cNvSpPr>
            <a:spLocks noGrp="1"/>
          </p:cNvSpPr>
          <p:nvPr>
            <p:ph idx="1"/>
          </p:nvPr>
        </p:nvSpPr>
        <p:spPr/>
        <p:txBody>
          <a:bodyPr/>
          <a:lstStyle/>
          <a:p>
            <a:pPr algn="r" rtl="1"/>
            <a:r>
              <a:rPr lang="ar-SA" sz="3600" dirty="0">
                <a:latin typeface="Arabic Typesetting" pitchFamily="66" charset="-78"/>
                <a:cs typeface="Arabic Typesetting" pitchFamily="66" charset="-78"/>
              </a:rPr>
              <a:t>إِنَّ الْمُسْلِمِينَ وَالْمُسْلِمَاتِ وَالْمُؤْمِنِينَ وَالْمُؤْمِنَاتِ وَالْقَانِتِينَ وَالْقَانِتَاتِ وَالصَّادِقِينَ وَالصَّادِقَاتِ وَالصَّابِرِينَ وَالصَّابِرَاتِ وَالْخَاشِعِينَ وَالْخَاشِعَاتِ وَالْمُتَصَدِّقِينَ وَالْمُتَصَدِّقَاتِ وَالصَّائِمِينَ وَالصَّائِمَاتِ وَالْحَافِظِينَ فُرُوجَهُمْ وَالْحَافِظَاتِ وَالذَّاكِرِينَ اللَّهَ كَثِيرًا وَالذَّاكِرَاتِ أَعَدَّ اللَّهُ لَهُم مَّغْفِرَةً وَأَجْرًا عَظِيمًا</a:t>
            </a:r>
          </a:p>
          <a:p>
            <a:r>
              <a:rPr lang="en-US" sz="2000" dirty="0">
                <a:latin typeface="Palatino Linotype" pitchFamily="18" charset="0"/>
              </a:rPr>
              <a:t>Indeed, the Muslim men and Muslim women, the believing men and believing women, the obedient men and obedient women, the truthful men and truthful women, the patient men and patient women, the humble men and humble women, the charitable men and charitable women, the fasting men and fasting women, the men who guard their private parts and the women who do so, and the men who remember Allah often and the women who do so - for them Allah has prepared forgiveness and a great reward. (33:35)</a:t>
            </a:r>
          </a:p>
          <a:p>
            <a:pPr algn="r" rtl="1"/>
            <a:endParaRPr lang="en-US" sz="2350" dirty="0">
              <a:latin typeface="Palatino Linotype" pitchFamily="18" charset="0"/>
            </a:endParaRPr>
          </a:p>
          <a:p>
            <a:endParaRPr lang="en-US" sz="2350" dirty="0"/>
          </a:p>
        </p:txBody>
      </p:sp>
    </p:spTree>
    <p:extLst>
      <p:ext uri="{BB962C8B-B14F-4D97-AF65-F5344CB8AC3E}">
        <p14:creationId xmlns:p14="http://schemas.microsoft.com/office/powerpoint/2010/main" val="143312901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7943-8CB3-4523-800E-C8E3DC7338EB}"/>
              </a:ext>
            </a:extLst>
          </p:cNvPr>
          <p:cNvSpPr>
            <a:spLocks noGrp="1"/>
          </p:cNvSpPr>
          <p:nvPr>
            <p:ph type="title"/>
          </p:nvPr>
        </p:nvSpPr>
        <p:spPr>
          <a:xfrm>
            <a:off x="1219200" y="152400"/>
            <a:ext cx="9980612" cy="1295400"/>
          </a:xfrm>
        </p:spPr>
        <p:txBody>
          <a:bodyPr/>
          <a:lstStyle/>
          <a:p>
            <a:r>
              <a:rPr lang="en-US" dirty="0"/>
              <a:t>Spiritual Potential: The Merits of Amma Khadija (ra)</a:t>
            </a:r>
          </a:p>
        </p:txBody>
      </p:sp>
      <p:sp>
        <p:nvSpPr>
          <p:cNvPr id="3" name="Content Placeholder 2">
            <a:extLst>
              <a:ext uri="{FF2B5EF4-FFF2-40B4-BE49-F238E27FC236}">
                <a16:creationId xmlns:a16="http://schemas.microsoft.com/office/drawing/2014/main" id="{497A2CEB-A5E2-4D3E-A8BB-677CBD092B2D}"/>
              </a:ext>
            </a:extLst>
          </p:cNvPr>
          <p:cNvSpPr>
            <a:spLocks noGrp="1"/>
          </p:cNvSpPr>
          <p:nvPr>
            <p:ph idx="1"/>
          </p:nvPr>
        </p:nvSpPr>
        <p:spPr/>
        <p:txBody>
          <a:bodyPr/>
          <a:lstStyle/>
          <a:p>
            <a:r>
              <a:rPr lang="en-US" sz="2400" dirty="0">
                <a:latin typeface="Palatino Linotype" pitchFamily="18" charset="0"/>
              </a:rPr>
              <a:t>Abu Huraira reported that Gabriel came to Allah's Apostle (may peace be upon him) and said: Allah's Messenger, lo. Khadija is coming to you with a vessel of seasoned food or drink. When she comes to you, offer her greetings from her Lord, the Exalted and Glorious, and on my behalf and give her glad tidings of a palace of jewels in Paradise wherein there is no noise and no toil. This hadith has been narrated on the authority of Abu Huraira through another chain of transmitters with a slight variation of wording. (Muslim, 5967)</a:t>
            </a:r>
          </a:p>
          <a:p>
            <a:endParaRPr lang="en-US" dirty="0"/>
          </a:p>
        </p:txBody>
      </p:sp>
    </p:spTree>
    <p:extLst>
      <p:ext uri="{BB962C8B-B14F-4D97-AF65-F5344CB8AC3E}">
        <p14:creationId xmlns:p14="http://schemas.microsoft.com/office/powerpoint/2010/main" val="181230825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ACEA4-DB5E-495D-BBBB-682060C3095B}"/>
              </a:ext>
            </a:extLst>
          </p:cNvPr>
          <p:cNvSpPr>
            <a:spLocks noGrp="1"/>
          </p:cNvSpPr>
          <p:nvPr>
            <p:ph type="title"/>
          </p:nvPr>
        </p:nvSpPr>
        <p:spPr/>
        <p:txBody>
          <a:bodyPr/>
          <a:lstStyle/>
          <a:p>
            <a:r>
              <a:rPr lang="en-US" dirty="0"/>
              <a:t>Does Islam treat them equally ? </a:t>
            </a:r>
          </a:p>
        </p:txBody>
      </p:sp>
      <p:sp>
        <p:nvSpPr>
          <p:cNvPr id="3" name="Content Placeholder 2">
            <a:extLst>
              <a:ext uri="{FF2B5EF4-FFF2-40B4-BE49-F238E27FC236}">
                <a16:creationId xmlns:a16="http://schemas.microsoft.com/office/drawing/2014/main" id="{08257840-CBC5-4A07-B463-B7E29903D7CA}"/>
              </a:ext>
            </a:extLst>
          </p:cNvPr>
          <p:cNvSpPr>
            <a:spLocks noGrp="1"/>
          </p:cNvSpPr>
          <p:nvPr>
            <p:ph idx="1"/>
          </p:nvPr>
        </p:nvSpPr>
        <p:spPr>
          <a:xfrm>
            <a:off x="1219200" y="1600200"/>
            <a:ext cx="10133012" cy="3276600"/>
          </a:xfrm>
        </p:spPr>
        <p:txBody>
          <a:bodyPr/>
          <a:lstStyle/>
          <a:p>
            <a:pPr marL="0" indent="0">
              <a:buNone/>
            </a:pPr>
            <a:r>
              <a:rPr lang="en-US" dirty="0">
                <a:latin typeface="Palatino Linotype" pitchFamily="18" charset="0"/>
              </a:rPr>
              <a:t>Timothy Winter says, “ In Islam, men &amp; women can never be equal to each other. This is because they are mutually superior to one another”</a:t>
            </a:r>
          </a:p>
          <a:p>
            <a:pPr marL="0" indent="0">
              <a:buNone/>
            </a:pPr>
            <a:endParaRPr lang="en-US" dirty="0"/>
          </a:p>
          <a:p>
            <a:pPr marL="0" indent="0">
              <a:buNone/>
            </a:pPr>
            <a:r>
              <a:rPr lang="en-US" dirty="0">
                <a:latin typeface="Palatino Linotype" pitchFamily="18" charset="0"/>
              </a:rPr>
              <a:t>This is because Allah </a:t>
            </a:r>
            <a:r>
              <a:rPr lang="en-US" dirty="0" err="1">
                <a:latin typeface="Palatino Linotype" pitchFamily="18" charset="0"/>
              </a:rPr>
              <a:t>swt</a:t>
            </a:r>
            <a:r>
              <a:rPr lang="en-US" dirty="0">
                <a:latin typeface="Palatino Linotype" pitchFamily="18" charset="0"/>
              </a:rPr>
              <a:t> has assigned different roles to both men &amp; women.</a:t>
            </a:r>
          </a:p>
          <a:p>
            <a:pPr marL="0" indent="0">
              <a:buNone/>
            </a:pPr>
            <a:endParaRPr lang="en-US" dirty="0"/>
          </a:p>
        </p:txBody>
      </p:sp>
    </p:spTree>
    <p:extLst>
      <p:ext uri="{BB962C8B-B14F-4D97-AF65-F5344CB8AC3E}">
        <p14:creationId xmlns:p14="http://schemas.microsoft.com/office/powerpoint/2010/main" val="208472601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50C7-E54E-4C58-B687-B5210D476A71}"/>
              </a:ext>
            </a:extLst>
          </p:cNvPr>
          <p:cNvSpPr>
            <a:spLocks noGrp="1"/>
          </p:cNvSpPr>
          <p:nvPr>
            <p:ph type="title"/>
          </p:nvPr>
        </p:nvSpPr>
        <p:spPr/>
        <p:txBody>
          <a:bodyPr/>
          <a:lstStyle/>
          <a:p>
            <a:r>
              <a:rPr lang="en-US" dirty="0"/>
              <a:t>Hadith about </a:t>
            </a:r>
            <a:r>
              <a:rPr lang="en-US" dirty="0" err="1"/>
              <a:t>afzaliyat</a:t>
            </a:r>
            <a:r>
              <a:rPr lang="en-US" dirty="0"/>
              <a:t> of women</a:t>
            </a:r>
          </a:p>
        </p:txBody>
      </p:sp>
      <p:sp>
        <p:nvSpPr>
          <p:cNvPr id="3" name="Content Placeholder 2">
            <a:extLst>
              <a:ext uri="{FF2B5EF4-FFF2-40B4-BE49-F238E27FC236}">
                <a16:creationId xmlns:a16="http://schemas.microsoft.com/office/drawing/2014/main" id="{B32CE2A9-CF57-4749-B6E1-125B54670CD1}"/>
              </a:ext>
            </a:extLst>
          </p:cNvPr>
          <p:cNvSpPr>
            <a:spLocks noGrp="1"/>
          </p:cNvSpPr>
          <p:nvPr>
            <p:ph idx="1"/>
          </p:nvPr>
        </p:nvSpPr>
        <p:spPr/>
        <p:txBody>
          <a:bodyPr/>
          <a:lstStyle/>
          <a:p>
            <a:r>
              <a:rPr lang="en-US" dirty="0"/>
              <a:t>First hadith, “</a:t>
            </a:r>
            <a:r>
              <a:rPr lang="en-US" dirty="0" err="1"/>
              <a:t>jannah</a:t>
            </a:r>
            <a:r>
              <a:rPr lang="en-US" dirty="0"/>
              <a:t> lies under the feet of the mother”.  We don’t argue that why fathers aren’t that important? There doesn’t have to be symmetry. </a:t>
            </a:r>
          </a:p>
          <a:p>
            <a:r>
              <a:rPr lang="en-US" dirty="0"/>
              <a:t>Second hadith… Mother, mother, mother and then fourth place is father. </a:t>
            </a:r>
          </a:p>
          <a:p>
            <a:r>
              <a:rPr lang="en-US" dirty="0"/>
              <a:t>Third hadith: “A person who raises two daughters  will be like this with me in Jannah”. Where is the hadith of two sons ? Its not there because the </a:t>
            </a:r>
            <a:r>
              <a:rPr lang="en-US" dirty="0" err="1"/>
              <a:t>fazeelat</a:t>
            </a:r>
            <a:r>
              <a:rPr lang="en-US" dirty="0"/>
              <a:t> of raising two sons is not as much. </a:t>
            </a:r>
          </a:p>
          <a:p>
            <a:endParaRPr lang="en-US" dirty="0"/>
          </a:p>
        </p:txBody>
      </p:sp>
    </p:spTree>
    <p:extLst>
      <p:ext uri="{BB962C8B-B14F-4D97-AF65-F5344CB8AC3E}">
        <p14:creationId xmlns:p14="http://schemas.microsoft.com/office/powerpoint/2010/main" val="2126445492"/>
      </p:ext>
    </p:extLst>
  </p:cSld>
  <p:clrMapOvr>
    <a:masterClrMapping/>
  </p:clrMapOvr>
  <p:transition spd="med">
    <p:fade/>
  </p:transition>
</p:sld>
</file>

<file path=ppt/theme/theme1.xml><?xml version="1.0" encoding="utf-8"?>
<a:theme xmlns:a="http://schemas.openxmlformats.org/drawingml/2006/main" name="wide_mosa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y Font">
      <a:majorFont>
        <a:latin typeface="Times New Roman"/>
        <a:ea typeface=""/>
        <a:cs typeface=""/>
      </a:majorFont>
      <a:minorFont>
        <a:latin typeface="Times New Roman"/>
        <a:ea typeface=""/>
        <a:cs typeface=""/>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wide_mosaic</Template>
  <TotalTime>0</TotalTime>
  <Words>2746</Words>
  <Application>Microsoft Office PowerPoint</Application>
  <PresentationFormat>Custom</PresentationFormat>
  <Paragraphs>162</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Arabic Typesetting</vt:lpstr>
      <vt:lpstr>Arial</vt:lpstr>
      <vt:lpstr>Constantia</vt:lpstr>
      <vt:lpstr>Footlight MT Light</vt:lpstr>
      <vt:lpstr>Palatino Linotype</vt:lpstr>
      <vt:lpstr>Times New Roman</vt:lpstr>
      <vt:lpstr>Wingdings</vt:lpstr>
      <vt:lpstr>wide_mosaic</vt:lpstr>
      <vt:lpstr>Islam, Women and Gender</vt:lpstr>
      <vt:lpstr>Equality: Are Men and Women Equal?   Men Superior? Women Inferior? </vt:lpstr>
      <vt:lpstr>How does Islam arrive at this question of Equality ? </vt:lpstr>
      <vt:lpstr>Spiritual Potential:</vt:lpstr>
      <vt:lpstr>Spiritual Potential:</vt:lpstr>
      <vt:lpstr>Spiritual Potential:</vt:lpstr>
      <vt:lpstr>Spiritual Potential: The Merits of Amma Khadija (ra)</vt:lpstr>
      <vt:lpstr>Does Islam treat them equally ? </vt:lpstr>
      <vt:lpstr>Hadith about afzaliyat of women</vt:lpstr>
      <vt:lpstr>Hadith about afzaliyat of men</vt:lpstr>
      <vt:lpstr>Buddhism</vt:lpstr>
      <vt:lpstr>Hinduism: Sati</vt:lpstr>
      <vt:lpstr>Christianity</vt:lpstr>
      <vt:lpstr>Islam: Women are aides to spirituality</vt:lpstr>
      <vt:lpstr>Islam: Women are aides to spirituality</vt:lpstr>
      <vt:lpstr>Islam: Women are aides to spirituality</vt:lpstr>
      <vt:lpstr>What is the western secular definition of equality?</vt:lpstr>
      <vt:lpstr>Are Men Guardians over women?</vt:lpstr>
      <vt:lpstr>(continued…)</vt:lpstr>
      <vt:lpstr>Inheritance: Do women ALWAYS get half as much as men?</vt:lpstr>
      <vt:lpstr>Man/Woman dies, leaves behind inheritors</vt:lpstr>
      <vt:lpstr>Three Types of Cases:</vt:lpstr>
      <vt:lpstr>Case 1: A woman gets half as much as a man</vt:lpstr>
      <vt:lpstr>Case 2: When a Man and Woman get Equal Shares</vt:lpstr>
      <vt:lpstr>Case 3: When a woman gets twice as much as a man:</vt:lpstr>
      <vt:lpstr>The testimony of a woman</vt:lpstr>
      <vt:lpstr>Four types of cases</vt:lpstr>
      <vt:lpstr>Case 1: A woman’s testimony is half to that of a man</vt:lpstr>
      <vt:lpstr>(continued…)</vt:lpstr>
      <vt:lpstr>Case 2: A woman’s testimony is equal to that of a man</vt:lpstr>
      <vt:lpstr>Case 3: Only women can testify</vt:lpstr>
      <vt:lpstr>Case 4: Only men can testify</vt:lpstr>
      <vt:lpstr>Are men allowed to BEAT their wives in Islam?</vt:lpstr>
      <vt:lpstr>Four ways of reconciliation mentioned in the Qur’an/Hadith</vt:lpstr>
      <vt:lpstr>PowerPoint Presentation</vt:lpstr>
      <vt:lpstr>The teachings of the Prophet (saw)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2017-01-30T20:30:11Z</dcterms:created>
  <dcterms:modified xsi:type="dcterms:W3CDTF">2020-01-02T12:40:59Z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