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1" r:id="rId6"/>
    <p:sldId id="270" r:id="rId7"/>
    <p:sldId id="269" r:id="rId8"/>
    <p:sldId id="272" r:id="rId9"/>
    <p:sldId id="275" r:id="rId10"/>
    <p:sldId id="273" r:id="rId11"/>
    <p:sldId id="266" r:id="rId12"/>
    <p:sldId id="264" r:id="rId13"/>
    <p:sldId id="274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7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8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7BF959-38D0-4FE1-AE10-E0BDF6D4FB28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9FE6417-9B31-4545-9238-ACF0B22911B7}">
      <dgm:prSet/>
      <dgm:spPr/>
      <dgm:t>
        <a:bodyPr/>
        <a:lstStyle/>
        <a:p>
          <a:r>
            <a:rPr lang="en-IN" dirty="0"/>
            <a:t>Motivation:</a:t>
          </a:r>
        </a:p>
      </dgm:t>
    </dgm:pt>
    <dgm:pt modelId="{50102481-4197-47A0-9610-328E21C4970D}" type="parTrans" cxnId="{A5F5EB95-E9BD-4561-8B69-F32335B98E59}">
      <dgm:prSet/>
      <dgm:spPr/>
      <dgm:t>
        <a:bodyPr/>
        <a:lstStyle/>
        <a:p>
          <a:endParaRPr lang="en-IN"/>
        </a:p>
      </dgm:t>
    </dgm:pt>
    <dgm:pt modelId="{82C09321-AAC2-4441-91BA-007817D78919}" type="sibTrans" cxnId="{A5F5EB95-E9BD-4561-8B69-F32335B98E59}">
      <dgm:prSet/>
      <dgm:spPr/>
      <dgm:t>
        <a:bodyPr/>
        <a:lstStyle/>
        <a:p>
          <a:endParaRPr lang="en-IN"/>
        </a:p>
      </dgm:t>
    </dgm:pt>
    <dgm:pt modelId="{14D1BA88-7640-4BBB-8ECB-69FBA84F113D}">
      <dgm:prSet custT="1"/>
      <dgm:spPr/>
      <dgm:t>
        <a:bodyPr/>
        <a:lstStyle/>
        <a:p>
          <a:r>
            <a:rPr lang="en-GB" sz="1200" dirty="0"/>
            <a:t>Information Evolution (Books -&gt; Search Engines -&gt;LLMs)</a:t>
          </a:r>
          <a:endParaRPr lang="en-IN" sz="1600" dirty="0"/>
        </a:p>
      </dgm:t>
    </dgm:pt>
    <dgm:pt modelId="{DAF9128D-74D0-4CE6-A77F-FD5B85C5F9BB}" type="parTrans" cxnId="{C78858B2-3675-4842-8079-C5C4B9B1AB81}">
      <dgm:prSet/>
      <dgm:spPr/>
      <dgm:t>
        <a:bodyPr/>
        <a:lstStyle/>
        <a:p>
          <a:endParaRPr lang="en-IN"/>
        </a:p>
      </dgm:t>
    </dgm:pt>
    <dgm:pt modelId="{E3D20C18-5184-457E-92C3-1EE6EE22724A}" type="sibTrans" cxnId="{C78858B2-3675-4842-8079-C5C4B9B1AB81}">
      <dgm:prSet/>
      <dgm:spPr/>
      <dgm:t>
        <a:bodyPr/>
        <a:lstStyle/>
        <a:p>
          <a:endParaRPr lang="en-IN"/>
        </a:p>
      </dgm:t>
    </dgm:pt>
    <dgm:pt modelId="{1A59BBA4-3A80-4645-8817-40B15C599473}">
      <dgm:prSet custT="1"/>
      <dgm:spPr/>
      <dgm:t>
        <a:bodyPr/>
        <a:lstStyle/>
        <a:p>
          <a:r>
            <a:rPr lang="en-GB" sz="1200" dirty="0"/>
            <a:t>LLMs Transformation(Information access -&gt; Process Billions of  Words -&gt; Complex Queries</a:t>
          </a:r>
          <a:endParaRPr lang="en-IN" sz="1200" dirty="0"/>
        </a:p>
      </dgm:t>
    </dgm:pt>
    <dgm:pt modelId="{9FF7FC32-F776-47A4-85F8-7CE01D21EE27}" type="parTrans" cxnId="{1E45714E-79F2-4C3E-A2E7-ECA926CBD675}">
      <dgm:prSet/>
      <dgm:spPr/>
      <dgm:t>
        <a:bodyPr/>
        <a:lstStyle/>
        <a:p>
          <a:endParaRPr lang="en-IN"/>
        </a:p>
      </dgm:t>
    </dgm:pt>
    <dgm:pt modelId="{9B34F1ED-6751-4B07-A5C5-8EDC8AB6F7F9}" type="sibTrans" cxnId="{1E45714E-79F2-4C3E-A2E7-ECA926CBD675}">
      <dgm:prSet/>
      <dgm:spPr/>
      <dgm:t>
        <a:bodyPr/>
        <a:lstStyle/>
        <a:p>
          <a:endParaRPr lang="en-IN"/>
        </a:p>
      </dgm:t>
    </dgm:pt>
    <dgm:pt modelId="{F2CBFD17-B6DE-4589-989C-A31DE6498B12}">
      <dgm:prSet custT="1"/>
      <dgm:spPr/>
      <dgm:t>
        <a:bodyPr/>
        <a:lstStyle/>
        <a:p>
          <a:r>
            <a:rPr lang="en-GB" sz="1200" dirty="0"/>
            <a:t>Email : Corporate Critical Communication Tool (Large volume emails -&gt; SMM -&gt; Reports/Insights</a:t>
          </a:r>
          <a:endParaRPr lang="en-IN" sz="1200" dirty="0"/>
        </a:p>
      </dgm:t>
    </dgm:pt>
    <dgm:pt modelId="{E06B1372-EF71-41E7-B179-4E0AB4CE3632}" type="parTrans" cxnId="{A86678AA-1E42-472E-8A0B-01CA8476A2D4}">
      <dgm:prSet/>
      <dgm:spPr/>
      <dgm:t>
        <a:bodyPr/>
        <a:lstStyle/>
        <a:p>
          <a:endParaRPr lang="en-IN"/>
        </a:p>
      </dgm:t>
    </dgm:pt>
    <dgm:pt modelId="{8D6D9C8A-5230-4BB8-B839-B7545A89405C}" type="sibTrans" cxnId="{A86678AA-1E42-472E-8A0B-01CA8476A2D4}">
      <dgm:prSet/>
      <dgm:spPr/>
      <dgm:t>
        <a:bodyPr/>
        <a:lstStyle/>
        <a:p>
          <a:endParaRPr lang="en-IN"/>
        </a:p>
      </dgm:t>
    </dgm:pt>
    <dgm:pt modelId="{6BC1395D-63C0-4CDA-AD6E-8CDCC22BFFCB}" type="pres">
      <dgm:prSet presAssocID="{8D7BF959-38D0-4FE1-AE10-E0BDF6D4FB28}" presName="linearFlow" presStyleCnt="0">
        <dgm:presLayoutVars>
          <dgm:dir/>
          <dgm:animLvl val="lvl"/>
          <dgm:resizeHandles val="exact"/>
        </dgm:presLayoutVars>
      </dgm:prSet>
      <dgm:spPr/>
    </dgm:pt>
    <dgm:pt modelId="{8E6E4455-A815-4C84-95C3-C174CFBAB4F9}" type="pres">
      <dgm:prSet presAssocID="{99FE6417-9B31-4545-9238-ACF0B22911B7}" presName="composite" presStyleCnt="0"/>
      <dgm:spPr/>
    </dgm:pt>
    <dgm:pt modelId="{4387DF5F-A4CA-43F7-8725-D3E6CE5D3756}" type="pres">
      <dgm:prSet presAssocID="{99FE6417-9B31-4545-9238-ACF0B22911B7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71E876B6-15B2-4A38-A736-6497DB16CE6A}" type="pres">
      <dgm:prSet presAssocID="{99FE6417-9B31-4545-9238-ACF0B22911B7}" presName="descendantText" presStyleLbl="alignAcc1" presStyleIdx="0" presStyleCnt="1" custScaleY="175221">
        <dgm:presLayoutVars>
          <dgm:bulletEnabled val="1"/>
        </dgm:presLayoutVars>
      </dgm:prSet>
      <dgm:spPr/>
    </dgm:pt>
  </dgm:ptLst>
  <dgm:cxnLst>
    <dgm:cxn modelId="{AE11A30C-4ED8-4D31-9114-C6E3E80FE6E8}" type="presOf" srcId="{14D1BA88-7640-4BBB-8ECB-69FBA84F113D}" destId="{71E876B6-15B2-4A38-A736-6497DB16CE6A}" srcOrd="0" destOrd="0" presId="urn:microsoft.com/office/officeart/2005/8/layout/chevron2"/>
    <dgm:cxn modelId="{A6950922-7DA3-4D98-8506-FDD482BFAF0B}" type="presOf" srcId="{F2CBFD17-B6DE-4589-989C-A31DE6498B12}" destId="{71E876B6-15B2-4A38-A736-6497DB16CE6A}" srcOrd="0" destOrd="2" presId="urn:microsoft.com/office/officeart/2005/8/layout/chevron2"/>
    <dgm:cxn modelId="{C1078538-2412-41D8-9091-09B6DCA02259}" type="presOf" srcId="{99FE6417-9B31-4545-9238-ACF0B22911B7}" destId="{4387DF5F-A4CA-43F7-8725-D3E6CE5D3756}" srcOrd="0" destOrd="0" presId="urn:microsoft.com/office/officeart/2005/8/layout/chevron2"/>
    <dgm:cxn modelId="{1E45714E-79F2-4C3E-A2E7-ECA926CBD675}" srcId="{99FE6417-9B31-4545-9238-ACF0B22911B7}" destId="{1A59BBA4-3A80-4645-8817-40B15C599473}" srcOrd="1" destOrd="0" parTransId="{9FF7FC32-F776-47A4-85F8-7CE01D21EE27}" sibTransId="{9B34F1ED-6751-4B07-A5C5-8EDC8AB6F7F9}"/>
    <dgm:cxn modelId="{A5F5EB95-E9BD-4561-8B69-F32335B98E59}" srcId="{8D7BF959-38D0-4FE1-AE10-E0BDF6D4FB28}" destId="{99FE6417-9B31-4545-9238-ACF0B22911B7}" srcOrd="0" destOrd="0" parTransId="{50102481-4197-47A0-9610-328E21C4970D}" sibTransId="{82C09321-AAC2-4441-91BA-007817D78919}"/>
    <dgm:cxn modelId="{A86678AA-1E42-472E-8A0B-01CA8476A2D4}" srcId="{99FE6417-9B31-4545-9238-ACF0B22911B7}" destId="{F2CBFD17-B6DE-4589-989C-A31DE6498B12}" srcOrd="2" destOrd="0" parTransId="{E06B1372-EF71-41E7-B179-4E0AB4CE3632}" sibTransId="{8D6D9C8A-5230-4BB8-B839-B7545A89405C}"/>
    <dgm:cxn modelId="{C78858B2-3675-4842-8079-C5C4B9B1AB81}" srcId="{99FE6417-9B31-4545-9238-ACF0B22911B7}" destId="{14D1BA88-7640-4BBB-8ECB-69FBA84F113D}" srcOrd="0" destOrd="0" parTransId="{DAF9128D-74D0-4CE6-A77F-FD5B85C5F9BB}" sibTransId="{E3D20C18-5184-457E-92C3-1EE6EE22724A}"/>
    <dgm:cxn modelId="{EAE7DDC5-1606-40C9-8541-765A7DDD2628}" type="presOf" srcId="{1A59BBA4-3A80-4645-8817-40B15C599473}" destId="{71E876B6-15B2-4A38-A736-6497DB16CE6A}" srcOrd="0" destOrd="1" presId="urn:microsoft.com/office/officeart/2005/8/layout/chevron2"/>
    <dgm:cxn modelId="{FE7999D9-201F-4620-8905-BD87DB735ABF}" type="presOf" srcId="{8D7BF959-38D0-4FE1-AE10-E0BDF6D4FB28}" destId="{6BC1395D-63C0-4CDA-AD6E-8CDCC22BFFCB}" srcOrd="0" destOrd="0" presId="urn:microsoft.com/office/officeart/2005/8/layout/chevron2"/>
    <dgm:cxn modelId="{8D71A6D0-1A07-4FB4-81B0-736861240E09}" type="presParOf" srcId="{6BC1395D-63C0-4CDA-AD6E-8CDCC22BFFCB}" destId="{8E6E4455-A815-4C84-95C3-C174CFBAB4F9}" srcOrd="0" destOrd="0" presId="urn:microsoft.com/office/officeart/2005/8/layout/chevron2"/>
    <dgm:cxn modelId="{13C7C8A9-712C-4373-AF26-C0281255B78A}" type="presParOf" srcId="{8E6E4455-A815-4C84-95C3-C174CFBAB4F9}" destId="{4387DF5F-A4CA-43F7-8725-D3E6CE5D3756}" srcOrd="0" destOrd="0" presId="urn:microsoft.com/office/officeart/2005/8/layout/chevron2"/>
    <dgm:cxn modelId="{7EE1B85D-6C32-4F7A-A54D-44B31F3FB1F0}" type="presParOf" srcId="{8E6E4455-A815-4C84-95C3-C174CFBAB4F9}" destId="{71E876B6-15B2-4A38-A736-6497DB16CE6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A1BF0C0-72C0-490B-8B3C-3E42D62326AB}" type="doc">
      <dgm:prSet loTypeId="urn:microsoft.com/office/officeart/2011/layout/TabList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440E2C8-F1BA-467F-8B6F-81A7EE4D1C4A}">
      <dgm:prSet phldrT="[Text]"/>
      <dgm:spPr/>
      <dgm:t>
        <a:bodyPr/>
        <a:lstStyle/>
        <a:p>
          <a:pPr algn="just"/>
          <a:r>
            <a:rPr lang="en-GB" dirty="0"/>
            <a:t>Frontend</a:t>
          </a:r>
          <a:endParaRPr lang="en-IN" dirty="0"/>
        </a:p>
      </dgm:t>
    </dgm:pt>
    <dgm:pt modelId="{63842C23-6589-4DA7-8711-37E719536914}" type="parTrans" cxnId="{4494E83A-E571-40A2-BA74-E7A3C533EFDF}">
      <dgm:prSet/>
      <dgm:spPr/>
      <dgm:t>
        <a:bodyPr/>
        <a:lstStyle/>
        <a:p>
          <a:endParaRPr lang="en-IN"/>
        </a:p>
      </dgm:t>
    </dgm:pt>
    <dgm:pt modelId="{66A6DAE1-7F08-4991-BB27-6F8030BA307B}" type="sibTrans" cxnId="{4494E83A-E571-40A2-BA74-E7A3C533EFDF}">
      <dgm:prSet/>
      <dgm:spPr/>
      <dgm:t>
        <a:bodyPr/>
        <a:lstStyle/>
        <a:p>
          <a:endParaRPr lang="en-IN"/>
        </a:p>
      </dgm:t>
    </dgm:pt>
    <dgm:pt modelId="{71BC7FA0-CF01-4C13-9263-30EDE4336EC9}">
      <dgm:prSet phldrT="[Text]"/>
      <dgm:spPr/>
      <dgm:t>
        <a:bodyPr/>
        <a:lstStyle/>
        <a:p>
          <a:pPr algn="just"/>
          <a:endParaRPr lang="en-IN" dirty="0"/>
        </a:p>
      </dgm:t>
    </dgm:pt>
    <dgm:pt modelId="{E7A75DA1-6634-4B85-A2CD-E881EEBFC36A}" type="parTrans" cxnId="{5F82B378-E0CF-42E2-80B7-7401979583DD}">
      <dgm:prSet/>
      <dgm:spPr/>
      <dgm:t>
        <a:bodyPr/>
        <a:lstStyle/>
        <a:p>
          <a:endParaRPr lang="en-IN"/>
        </a:p>
      </dgm:t>
    </dgm:pt>
    <dgm:pt modelId="{6C299F0C-2BC3-4D49-842E-BE0662FB4490}" type="sibTrans" cxnId="{5F82B378-E0CF-42E2-80B7-7401979583DD}">
      <dgm:prSet/>
      <dgm:spPr/>
      <dgm:t>
        <a:bodyPr/>
        <a:lstStyle/>
        <a:p>
          <a:endParaRPr lang="en-IN"/>
        </a:p>
      </dgm:t>
    </dgm:pt>
    <dgm:pt modelId="{859E5B62-81A0-428A-8C57-C60F03CCFB62}">
      <dgm:prSet phldrT="[Text]" custT="1"/>
      <dgm:spPr/>
      <dgm:t>
        <a:bodyPr/>
        <a:lstStyle/>
        <a:p>
          <a:pPr algn="just"/>
          <a:r>
            <a:rPr lang="en-GB" sz="1050" b="0" i="0" dirty="0"/>
            <a:t>Lightweight Chrome extension built with HTML, CSS, and JavaScript.</a:t>
          </a:r>
          <a:endParaRPr lang="en-IN" sz="1050" dirty="0"/>
        </a:p>
      </dgm:t>
    </dgm:pt>
    <dgm:pt modelId="{9ADBC5DF-6ED3-49AA-BB01-443AA4DA9F96}" type="parTrans" cxnId="{A2620AE9-092B-4D68-B427-40296809D41A}">
      <dgm:prSet/>
      <dgm:spPr/>
      <dgm:t>
        <a:bodyPr/>
        <a:lstStyle/>
        <a:p>
          <a:endParaRPr lang="en-IN"/>
        </a:p>
      </dgm:t>
    </dgm:pt>
    <dgm:pt modelId="{93766821-B32B-4ECF-B8D5-1B8408367716}" type="sibTrans" cxnId="{A2620AE9-092B-4D68-B427-40296809D41A}">
      <dgm:prSet/>
      <dgm:spPr/>
      <dgm:t>
        <a:bodyPr/>
        <a:lstStyle/>
        <a:p>
          <a:endParaRPr lang="en-IN"/>
        </a:p>
      </dgm:t>
    </dgm:pt>
    <dgm:pt modelId="{BEE4DB71-33DD-41A3-8FE0-D773E0EE857C}">
      <dgm:prSet phldrT="[Text]"/>
      <dgm:spPr/>
      <dgm:t>
        <a:bodyPr/>
        <a:lstStyle/>
        <a:p>
          <a:r>
            <a:rPr lang="en-GB" dirty="0"/>
            <a:t>Backend</a:t>
          </a:r>
          <a:endParaRPr lang="en-IN" dirty="0"/>
        </a:p>
      </dgm:t>
    </dgm:pt>
    <dgm:pt modelId="{5E1B89BA-01F6-4212-8BE7-F138DAD77781}" type="parTrans" cxnId="{F05F326A-028E-49FF-9C2A-6B271673A338}">
      <dgm:prSet/>
      <dgm:spPr/>
      <dgm:t>
        <a:bodyPr/>
        <a:lstStyle/>
        <a:p>
          <a:endParaRPr lang="en-IN"/>
        </a:p>
      </dgm:t>
    </dgm:pt>
    <dgm:pt modelId="{8302245C-D093-43E5-BAF7-2CA444F75079}" type="sibTrans" cxnId="{F05F326A-028E-49FF-9C2A-6B271673A338}">
      <dgm:prSet/>
      <dgm:spPr/>
      <dgm:t>
        <a:bodyPr/>
        <a:lstStyle/>
        <a:p>
          <a:endParaRPr lang="en-IN"/>
        </a:p>
      </dgm:t>
    </dgm:pt>
    <dgm:pt modelId="{50578CE9-FE1B-4576-B653-EEEDE0010288}">
      <dgm:prSet phldrT="[Text]"/>
      <dgm:spPr/>
      <dgm:t>
        <a:bodyPr/>
        <a:lstStyle/>
        <a:p>
          <a:endParaRPr lang="en-IN" dirty="0"/>
        </a:p>
      </dgm:t>
    </dgm:pt>
    <dgm:pt modelId="{CE91EB64-7B39-48C3-87E2-554887AF640D}" type="parTrans" cxnId="{61421037-A6FE-451B-AFE0-57C0CB80EE19}">
      <dgm:prSet/>
      <dgm:spPr/>
      <dgm:t>
        <a:bodyPr/>
        <a:lstStyle/>
        <a:p>
          <a:endParaRPr lang="en-IN"/>
        </a:p>
      </dgm:t>
    </dgm:pt>
    <dgm:pt modelId="{A5542522-3ED9-4D76-AC85-9A33DD7ACD0A}" type="sibTrans" cxnId="{61421037-A6FE-451B-AFE0-57C0CB80EE19}">
      <dgm:prSet/>
      <dgm:spPr/>
      <dgm:t>
        <a:bodyPr/>
        <a:lstStyle/>
        <a:p>
          <a:endParaRPr lang="en-IN"/>
        </a:p>
      </dgm:t>
    </dgm:pt>
    <dgm:pt modelId="{B6F5E076-C81A-4471-AC6C-2960E3EB37A0}">
      <dgm:prSet phldrT="[Text]" custT="1"/>
      <dgm:spPr/>
      <dgm:t>
        <a:bodyPr/>
        <a:lstStyle/>
        <a:p>
          <a:r>
            <a:rPr lang="en-GB" sz="1050" b="0" i="0" dirty="0"/>
            <a:t>Python-based processing engine for email classification, summarization, and report generation.</a:t>
          </a:r>
          <a:endParaRPr lang="en-IN" sz="1050" dirty="0"/>
        </a:p>
      </dgm:t>
    </dgm:pt>
    <dgm:pt modelId="{1DBAD1B2-3C8F-48BA-AE21-82D5ABB5AC4D}" type="parTrans" cxnId="{BDAF388F-91ED-42FB-8D0E-E852CB3C100C}">
      <dgm:prSet/>
      <dgm:spPr/>
      <dgm:t>
        <a:bodyPr/>
        <a:lstStyle/>
        <a:p>
          <a:endParaRPr lang="en-IN"/>
        </a:p>
      </dgm:t>
    </dgm:pt>
    <dgm:pt modelId="{379F84E7-6819-4619-B21F-1B5194562528}" type="sibTrans" cxnId="{BDAF388F-91ED-42FB-8D0E-E852CB3C100C}">
      <dgm:prSet/>
      <dgm:spPr/>
      <dgm:t>
        <a:bodyPr/>
        <a:lstStyle/>
        <a:p>
          <a:endParaRPr lang="en-IN"/>
        </a:p>
      </dgm:t>
    </dgm:pt>
    <dgm:pt modelId="{DD5AAF74-DB6D-452A-B937-92DBFAE5D802}">
      <dgm:prSet phldrT="[Text]"/>
      <dgm:spPr/>
      <dgm:t>
        <a:bodyPr/>
        <a:lstStyle/>
        <a:p>
          <a:r>
            <a:rPr lang="en-GB" dirty="0"/>
            <a:t>Dataflow</a:t>
          </a:r>
          <a:endParaRPr lang="en-IN" dirty="0"/>
        </a:p>
      </dgm:t>
    </dgm:pt>
    <dgm:pt modelId="{78431A41-05C7-4C70-83D7-79A3A9E44F2E}" type="parTrans" cxnId="{8F792DD7-1F22-4E86-9EA9-C4C1251BA871}">
      <dgm:prSet/>
      <dgm:spPr/>
      <dgm:t>
        <a:bodyPr/>
        <a:lstStyle/>
        <a:p>
          <a:endParaRPr lang="en-IN"/>
        </a:p>
      </dgm:t>
    </dgm:pt>
    <dgm:pt modelId="{92A5DB00-60EE-4164-961D-2D5D17FA37CD}" type="sibTrans" cxnId="{8F792DD7-1F22-4E86-9EA9-C4C1251BA871}">
      <dgm:prSet/>
      <dgm:spPr/>
      <dgm:t>
        <a:bodyPr/>
        <a:lstStyle/>
        <a:p>
          <a:endParaRPr lang="en-IN"/>
        </a:p>
      </dgm:t>
    </dgm:pt>
    <dgm:pt modelId="{48959DD5-2C60-4B97-BF61-B14EEBF75D03}">
      <dgm:prSet phldrT="[Text]"/>
      <dgm:spPr/>
      <dgm:t>
        <a:bodyPr/>
        <a:lstStyle/>
        <a:p>
          <a:endParaRPr lang="en-IN" dirty="0">
            <a:highlight>
              <a:srgbClr val="000000"/>
            </a:highlight>
          </a:endParaRPr>
        </a:p>
      </dgm:t>
    </dgm:pt>
    <dgm:pt modelId="{5939A7FD-A496-4D28-A27F-003A2E7B6720}" type="parTrans" cxnId="{2D705AB3-6DA5-44B1-86E1-E0BD5DD26C7C}">
      <dgm:prSet/>
      <dgm:spPr/>
      <dgm:t>
        <a:bodyPr/>
        <a:lstStyle/>
        <a:p>
          <a:endParaRPr lang="en-IN"/>
        </a:p>
      </dgm:t>
    </dgm:pt>
    <dgm:pt modelId="{9A92D067-D913-43FE-8717-722A74627AC2}" type="sibTrans" cxnId="{2D705AB3-6DA5-44B1-86E1-E0BD5DD26C7C}">
      <dgm:prSet/>
      <dgm:spPr/>
      <dgm:t>
        <a:bodyPr/>
        <a:lstStyle/>
        <a:p>
          <a:endParaRPr lang="en-IN"/>
        </a:p>
      </dgm:t>
    </dgm:pt>
    <dgm:pt modelId="{38E18F25-AFD4-4C88-96AD-8B5D1B72D644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GB" sz="900" b="0" i="0" baseline="0" dirty="0">
              <a:latin typeface="Gill Sans MT (Body)"/>
            </a:rPr>
            <a:t>Emails fetched via Gmail API.</a:t>
          </a:r>
          <a:endParaRPr lang="en-IN" sz="900" baseline="0" dirty="0">
            <a:latin typeface="Gill Sans MT (Body)"/>
          </a:endParaRPr>
        </a:p>
      </dgm:t>
    </dgm:pt>
    <dgm:pt modelId="{9F397743-82A6-4DD0-816E-250466F8782A}" type="parTrans" cxnId="{75F64A9F-0A22-48E8-BCC0-CA2CB9FCEB88}">
      <dgm:prSet/>
      <dgm:spPr/>
      <dgm:t>
        <a:bodyPr/>
        <a:lstStyle/>
        <a:p>
          <a:endParaRPr lang="en-IN"/>
        </a:p>
      </dgm:t>
    </dgm:pt>
    <dgm:pt modelId="{3AE57B8F-4C6A-4781-B7AA-E346BA3777C9}" type="sibTrans" cxnId="{75F64A9F-0A22-48E8-BCC0-CA2CB9FCEB88}">
      <dgm:prSet/>
      <dgm:spPr/>
      <dgm:t>
        <a:bodyPr/>
        <a:lstStyle/>
        <a:p>
          <a:endParaRPr lang="en-IN"/>
        </a:p>
      </dgm:t>
    </dgm:pt>
    <dgm:pt modelId="{BC6EEF14-781E-4393-9E58-C2EE553BDBA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GB" sz="900" b="0" i="0" baseline="0" dirty="0">
              <a:latin typeface="Gill Sans MT (Body)"/>
            </a:rPr>
            <a:t>Processed by backend (App.py) and Insights returned to the frontend in JSON format.</a:t>
          </a:r>
          <a:endParaRPr lang="en-IN" sz="900" baseline="0" dirty="0">
            <a:latin typeface="Gill Sans MT (Body)"/>
          </a:endParaRPr>
        </a:p>
      </dgm:t>
    </dgm:pt>
    <dgm:pt modelId="{75942C8C-6BB5-461B-A5E7-31A6E04864C9}" type="parTrans" cxnId="{3CADFA2F-D852-44E1-A979-74AA9B86EEDB}">
      <dgm:prSet/>
      <dgm:spPr/>
      <dgm:t>
        <a:bodyPr/>
        <a:lstStyle/>
        <a:p>
          <a:endParaRPr lang="en-IN"/>
        </a:p>
      </dgm:t>
    </dgm:pt>
    <dgm:pt modelId="{D08C090C-7F2A-42BE-9A8B-A741E9370EF5}" type="sibTrans" cxnId="{3CADFA2F-D852-44E1-A979-74AA9B86EEDB}">
      <dgm:prSet/>
      <dgm:spPr/>
      <dgm:t>
        <a:bodyPr/>
        <a:lstStyle/>
        <a:p>
          <a:endParaRPr lang="en-IN"/>
        </a:p>
      </dgm:t>
    </dgm:pt>
    <dgm:pt modelId="{3DA26C48-8CDB-4373-9059-01D8BB262E18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GB" sz="1000" dirty="0"/>
            <a:t>Key Files</a:t>
          </a:r>
          <a:endParaRPr lang="en-IN" sz="1000" i="1" dirty="0"/>
        </a:p>
      </dgm:t>
    </dgm:pt>
    <dgm:pt modelId="{537CCA02-C494-4860-94C7-B2D7DE9D0E41}" type="parTrans" cxnId="{6FF8C654-7B32-4324-863F-6263D601444F}">
      <dgm:prSet/>
      <dgm:spPr/>
      <dgm:t>
        <a:bodyPr/>
        <a:lstStyle/>
        <a:p>
          <a:endParaRPr lang="en-IN"/>
        </a:p>
      </dgm:t>
    </dgm:pt>
    <dgm:pt modelId="{1B936836-7753-4573-9747-716015A7A71B}" type="sibTrans" cxnId="{6FF8C654-7B32-4324-863F-6263D601444F}">
      <dgm:prSet/>
      <dgm:spPr/>
      <dgm:t>
        <a:bodyPr/>
        <a:lstStyle/>
        <a:p>
          <a:endParaRPr lang="en-IN"/>
        </a:p>
      </dgm:t>
    </dgm:pt>
    <dgm:pt modelId="{ADA77C46-A23D-4F75-98F5-E3FCC967CC70}">
      <dgm:prSet phldrT="[Text]" custT="1"/>
      <dgm:spPr/>
      <dgm:t>
        <a:bodyPr/>
        <a:lstStyle/>
        <a:p>
          <a:r>
            <a:rPr lang="en-IN" sz="1100" b="0" i="1" dirty="0"/>
            <a:t>manifest.json, validation.js, background.js, App.py.</a:t>
          </a:r>
          <a:endParaRPr lang="en-IN" sz="1100" i="1" dirty="0"/>
        </a:p>
      </dgm:t>
    </dgm:pt>
    <dgm:pt modelId="{78AB1A9A-8D1C-4756-8FB2-F861BCC380B3}" type="parTrans" cxnId="{D10D2B43-126F-45EE-823F-AD56ABC6DA05}">
      <dgm:prSet/>
      <dgm:spPr/>
      <dgm:t>
        <a:bodyPr/>
        <a:lstStyle/>
        <a:p>
          <a:endParaRPr lang="en-IN"/>
        </a:p>
      </dgm:t>
    </dgm:pt>
    <dgm:pt modelId="{B8B1B334-4BE7-4C87-A595-4B7A4B845B9E}" type="sibTrans" cxnId="{D10D2B43-126F-45EE-823F-AD56ABC6DA05}">
      <dgm:prSet/>
      <dgm:spPr/>
      <dgm:t>
        <a:bodyPr/>
        <a:lstStyle/>
        <a:p>
          <a:endParaRPr lang="en-IN"/>
        </a:p>
      </dgm:t>
    </dgm:pt>
    <dgm:pt modelId="{B9E17313-89FD-46E4-9649-DD3A3B8D6F2F}">
      <dgm:prSet phldrT="[Text]" custT="1"/>
      <dgm:spPr/>
      <dgm:t>
        <a:bodyPr/>
        <a:lstStyle/>
        <a:p>
          <a:endParaRPr lang="en-IN" sz="800" i="1" dirty="0"/>
        </a:p>
      </dgm:t>
    </dgm:pt>
    <dgm:pt modelId="{E117F852-D970-49A4-BDF0-BE2C086D5176}" type="parTrans" cxnId="{FD1510DB-0F8E-4BCB-A501-27F4D9BED16E}">
      <dgm:prSet/>
      <dgm:spPr/>
      <dgm:t>
        <a:bodyPr/>
        <a:lstStyle/>
        <a:p>
          <a:endParaRPr lang="en-IN"/>
        </a:p>
      </dgm:t>
    </dgm:pt>
    <dgm:pt modelId="{CF8108DE-9B1F-4B07-B9DE-829D3E86E4A7}" type="sibTrans" cxnId="{FD1510DB-0F8E-4BCB-A501-27F4D9BED16E}">
      <dgm:prSet/>
      <dgm:spPr/>
      <dgm:t>
        <a:bodyPr/>
        <a:lstStyle/>
        <a:p>
          <a:endParaRPr lang="en-IN"/>
        </a:p>
      </dgm:t>
    </dgm:pt>
    <dgm:pt modelId="{CE369526-312E-4678-A0D6-B56E03E997E0}">
      <dgm:prSet phldrT="[Text]" custT="1"/>
      <dgm:spPr/>
      <dgm:t>
        <a:bodyPr/>
        <a:lstStyle/>
        <a:p>
          <a:endParaRPr lang="en-IN" sz="1050" dirty="0"/>
        </a:p>
      </dgm:t>
    </dgm:pt>
    <dgm:pt modelId="{D3D93A68-CCBD-463D-9417-DDF8CDD76130}" type="parTrans" cxnId="{CAA122D1-0C78-4C9D-8F7D-E88D0668838D}">
      <dgm:prSet/>
      <dgm:spPr/>
      <dgm:t>
        <a:bodyPr/>
        <a:lstStyle/>
        <a:p>
          <a:endParaRPr lang="en-IN"/>
        </a:p>
      </dgm:t>
    </dgm:pt>
    <dgm:pt modelId="{DBA98BA0-AB2C-4B58-8D50-8519B823DA8F}" type="sibTrans" cxnId="{CAA122D1-0C78-4C9D-8F7D-E88D0668838D}">
      <dgm:prSet/>
      <dgm:spPr/>
      <dgm:t>
        <a:bodyPr/>
        <a:lstStyle/>
        <a:p>
          <a:endParaRPr lang="en-IN"/>
        </a:p>
      </dgm:t>
    </dgm:pt>
    <dgm:pt modelId="{4D554694-3EE0-469E-B913-F7347DCE116A}">
      <dgm:prSet phldrT="[Text]" custT="1"/>
      <dgm:spPr/>
      <dgm:t>
        <a:bodyPr/>
        <a:lstStyle/>
        <a:p>
          <a:endParaRPr lang="en-IN" sz="1050" dirty="0"/>
        </a:p>
      </dgm:t>
    </dgm:pt>
    <dgm:pt modelId="{5A3689E6-F83B-4B08-8E79-2A5AA870A414}" type="parTrans" cxnId="{BCD77DD6-2CD9-46B2-9939-9A34394E377C}">
      <dgm:prSet/>
      <dgm:spPr/>
      <dgm:t>
        <a:bodyPr/>
        <a:lstStyle/>
        <a:p>
          <a:endParaRPr lang="en-IN"/>
        </a:p>
      </dgm:t>
    </dgm:pt>
    <dgm:pt modelId="{0A283983-8A31-4F13-9BFE-A17FB00DF01A}" type="sibTrans" cxnId="{BCD77DD6-2CD9-46B2-9939-9A34394E377C}">
      <dgm:prSet/>
      <dgm:spPr/>
      <dgm:t>
        <a:bodyPr/>
        <a:lstStyle/>
        <a:p>
          <a:endParaRPr lang="en-IN"/>
        </a:p>
      </dgm:t>
    </dgm:pt>
    <dgm:pt modelId="{B132B2E3-651F-4937-8F23-D7D900AA7BD0}" type="pres">
      <dgm:prSet presAssocID="{2A1BF0C0-72C0-490B-8B3C-3E42D62326AB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8D04788B-0F7D-485D-886E-BE27B74DEEEE}" type="pres">
      <dgm:prSet presAssocID="{B440E2C8-F1BA-467F-8B6F-81A7EE4D1C4A}" presName="composite" presStyleCnt="0"/>
      <dgm:spPr/>
    </dgm:pt>
    <dgm:pt modelId="{2B41C9F0-DE63-4706-A02A-8EE636DFBF70}" type="pres">
      <dgm:prSet presAssocID="{B440E2C8-F1BA-467F-8B6F-81A7EE4D1C4A}" presName="FirstChild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A1665842-02DD-4CB1-A304-B308630C751B}" type="pres">
      <dgm:prSet presAssocID="{B440E2C8-F1BA-467F-8B6F-81A7EE4D1C4A}" presName="Parent" presStyleLbl="alignNode1" presStyleIdx="0" presStyleCnt="4">
        <dgm:presLayoutVars>
          <dgm:chMax val="3"/>
          <dgm:chPref val="3"/>
          <dgm:bulletEnabled val="1"/>
        </dgm:presLayoutVars>
      </dgm:prSet>
      <dgm:spPr/>
    </dgm:pt>
    <dgm:pt modelId="{E2C1758F-82DD-431A-ACB1-E8A6E973CE4E}" type="pres">
      <dgm:prSet presAssocID="{B440E2C8-F1BA-467F-8B6F-81A7EE4D1C4A}" presName="Accent" presStyleLbl="parChTrans1D1" presStyleIdx="0" presStyleCnt="4"/>
      <dgm:spPr/>
    </dgm:pt>
    <dgm:pt modelId="{2D4FD7EE-B787-4BB3-8B71-E9649E9E1D8A}" type="pres">
      <dgm:prSet presAssocID="{B440E2C8-F1BA-467F-8B6F-81A7EE4D1C4A}" presName="Child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EAD5E329-87D6-4B90-9CFC-7DCDE75339FB}" type="pres">
      <dgm:prSet presAssocID="{66A6DAE1-7F08-4991-BB27-6F8030BA307B}" presName="sibTrans" presStyleCnt="0"/>
      <dgm:spPr/>
    </dgm:pt>
    <dgm:pt modelId="{9F81DD9B-1D88-4C61-97C4-52F61C51D130}" type="pres">
      <dgm:prSet presAssocID="{BEE4DB71-33DD-41A3-8FE0-D773E0EE857C}" presName="composite" presStyleCnt="0"/>
      <dgm:spPr/>
    </dgm:pt>
    <dgm:pt modelId="{FC6384F1-E1AE-4C89-9BBE-7454E4974E71}" type="pres">
      <dgm:prSet presAssocID="{BEE4DB71-33DD-41A3-8FE0-D773E0EE857C}" presName="FirstChild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66EBF72D-6420-4729-A304-C49805E9CFB4}" type="pres">
      <dgm:prSet presAssocID="{BEE4DB71-33DD-41A3-8FE0-D773E0EE857C}" presName="Parent" presStyleLbl="alignNode1" presStyleIdx="1" presStyleCnt="4">
        <dgm:presLayoutVars>
          <dgm:chMax val="3"/>
          <dgm:chPref val="3"/>
          <dgm:bulletEnabled val="1"/>
        </dgm:presLayoutVars>
      </dgm:prSet>
      <dgm:spPr/>
    </dgm:pt>
    <dgm:pt modelId="{92606FEB-610D-4B46-A56E-C9FC5339EEB6}" type="pres">
      <dgm:prSet presAssocID="{BEE4DB71-33DD-41A3-8FE0-D773E0EE857C}" presName="Accent" presStyleLbl="parChTrans1D1" presStyleIdx="1" presStyleCnt="4"/>
      <dgm:spPr/>
    </dgm:pt>
    <dgm:pt modelId="{EBFF454D-550A-4BFD-912E-56FB30C25288}" type="pres">
      <dgm:prSet presAssocID="{BEE4DB71-33DD-41A3-8FE0-D773E0EE857C}" presName="Child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F490FD16-1B73-4423-AFCE-5F8CB678EC9D}" type="pres">
      <dgm:prSet presAssocID="{8302245C-D093-43E5-BAF7-2CA444F75079}" presName="sibTrans" presStyleCnt="0"/>
      <dgm:spPr/>
    </dgm:pt>
    <dgm:pt modelId="{BBD8A2DE-63F0-450A-A726-85D674304D27}" type="pres">
      <dgm:prSet presAssocID="{DD5AAF74-DB6D-452A-B937-92DBFAE5D802}" presName="composite" presStyleCnt="0"/>
      <dgm:spPr/>
    </dgm:pt>
    <dgm:pt modelId="{1083029A-0083-4725-9883-678BF1C24B77}" type="pres">
      <dgm:prSet presAssocID="{DD5AAF74-DB6D-452A-B937-92DBFAE5D802}" presName="FirstChild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9348CCBD-E045-4E97-A181-217FB3C46352}" type="pres">
      <dgm:prSet presAssocID="{DD5AAF74-DB6D-452A-B937-92DBFAE5D802}" presName="Parent" presStyleLbl="alignNode1" presStyleIdx="2" presStyleCnt="4">
        <dgm:presLayoutVars>
          <dgm:chMax val="3"/>
          <dgm:chPref val="3"/>
          <dgm:bulletEnabled val="1"/>
        </dgm:presLayoutVars>
      </dgm:prSet>
      <dgm:spPr/>
    </dgm:pt>
    <dgm:pt modelId="{B529FF12-4626-4405-A6CA-1F941C258147}" type="pres">
      <dgm:prSet presAssocID="{DD5AAF74-DB6D-452A-B937-92DBFAE5D802}" presName="Accent" presStyleLbl="parChTrans1D1" presStyleIdx="2" presStyleCnt="4"/>
      <dgm:spPr/>
    </dgm:pt>
    <dgm:pt modelId="{BB3E3A65-4D8F-4183-86A3-36938B4BA7BC}" type="pres">
      <dgm:prSet presAssocID="{DD5AAF74-DB6D-452A-B937-92DBFAE5D802}" presName="Child" presStyleLbl="revTx" presStyleIdx="5" presStyleCnt="8" custScaleY="99370">
        <dgm:presLayoutVars>
          <dgm:chMax val="0"/>
          <dgm:chPref val="0"/>
          <dgm:bulletEnabled val="1"/>
        </dgm:presLayoutVars>
      </dgm:prSet>
      <dgm:spPr/>
    </dgm:pt>
    <dgm:pt modelId="{838D0D57-73A7-4BC4-9A73-577307CEA681}" type="pres">
      <dgm:prSet presAssocID="{92A5DB00-60EE-4164-961D-2D5D17FA37CD}" presName="sibTrans" presStyleCnt="0"/>
      <dgm:spPr/>
    </dgm:pt>
    <dgm:pt modelId="{D19DB931-BADA-4C83-91A5-1A28522DA683}" type="pres">
      <dgm:prSet presAssocID="{3DA26C48-8CDB-4373-9059-01D8BB262E18}" presName="composite" presStyleCnt="0"/>
      <dgm:spPr/>
    </dgm:pt>
    <dgm:pt modelId="{3EA2CCCF-9ECC-4C0E-87F1-31E9F7FCD4BD}" type="pres">
      <dgm:prSet presAssocID="{3DA26C48-8CDB-4373-9059-01D8BB262E18}" presName="FirstChild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774CA4ED-5879-407A-A47B-3D8982FE0736}" type="pres">
      <dgm:prSet presAssocID="{3DA26C48-8CDB-4373-9059-01D8BB262E18}" presName="Parent" presStyleLbl="alignNode1" presStyleIdx="3" presStyleCnt="4">
        <dgm:presLayoutVars>
          <dgm:chMax val="3"/>
          <dgm:chPref val="3"/>
          <dgm:bulletEnabled val="1"/>
        </dgm:presLayoutVars>
      </dgm:prSet>
      <dgm:spPr/>
    </dgm:pt>
    <dgm:pt modelId="{A0FDC941-2C96-4E07-A813-7DC60EF65737}" type="pres">
      <dgm:prSet presAssocID="{3DA26C48-8CDB-4373-9059-01D8BB262E18}" presName="Accent" presStyleLbl="parChTrans1D1" presStyleIdx="3" presStyleCnt="4"/>
      <dgm:spPr/>
    </dgm:pt>
    <dgm:pt modelId="{C7370A29-EECA-47E2-AD62-233C0F68EFDD}" type="pres">
      <dgm:prSet presAssocID="{3DA26C48-8CDB-4373-9059-01D8BB262E18}" presName="Child" presStyleLbl="revTx" presStyleIdx="7" presStyleCnt="8">
        <dgm:presLayoutVars>
          <dgm:chMax val="0"/>
          <dgm:chPref val="0"/>
          <dgm:bulletEnabled val="1"/>
        </dgm:presLayoutVars>
      </dgm:prSet>
      <dgm:spPr/>
    </dgm:pt>
  </dgm:ptLst>
  <dgm:cxnLst>
    <dgm:cxn modelId="{17E7A104-4A59-4281-9150-AB9FCF01C74B}" type="presOf" srcId="{50578CE9-FE1B-4576-B653-EEEDE0010288}" destId="{FC6384F1-E1AE-4C89-9BBE-7454E4974E71}" srcOrd="0" destOrd="0" presId="urn:microsoft.com/office/officeart/2011/layout/TabList"/>
    <dgm:cxn modelId="{1BC0FB06-630E-4B0F-87DB-745E918C55A8}" type="presOf" srcId="{B6F5E076-C81A-4471-AC6C-2960E3EB37A0}" destId="{EBFF454D-550A-4BFD-912E-56FB30C25288}" srcOrd="0" destOrd="0" presId="urn:microsoft.com/office/officeart/2011/layout/TabList"/>
    <dgm:cxn modelId="{20F97007-7D56-4A79-BD16-95486CB49428}" type="presOf" srcId="{BEE4DB71-33DD-41A3-8FE0-D773E0EE857C}" destId="{66EBF72D-6420-4729-A304-C49805E9CFB4}" srcOrd="0" destOrd="0" presId="urn:microsoft.com/office/officeart/2011/layout/TabList"/>
    <dgm:cxn modelId="{5B0F1A0E-9181-4A65-831E-D0A28207D699}" type="presOf" srcId="{B9E17313-89FD-46E4-9649-DD3A3B8D6F2F}" destId="{3EA2CCCF-9ECC-4C0E-87F1-31E9F7FCD4BD}" srcOrd="0" destOrd="0" presId="urn:microsoft.com/office/officeart/2011/layout/TabList"/>
    <dgm:cxn modelId="{17DF6119-846D-4A38-B931-1CC1FE629CB3}" type="presOf" srcId="{2A1BF0C0-72C0-490B-8B3C-3E42D62326AB}" destId="{B132B2E3-651F-4937-8F23-D7D900AA7BD0}" srcOrd="0" destOrd="0" presId="urn:microsoft.com/office/officeart/2011/layout/TabList"/>
    <dgm:cxn modelId="{3CADFA2F-D852-44E1-A979-74AA9B86EEDB}" srcId="{DD5AAF74-DB6D-452A-B937-92DBFAE5D802}" destId="{BC6EEF14-781E-4393-9E58-C2EE553BDBAD}" srcOrd="2" destOrd="0" parTransId="{75942C8C-6BB5-461B-A5E7-31A6E04864C9}" sibTransId="{D08C090C-7F2A-42BE-9A8B-A741E9370EF5}"/>
    <dgm:cxn modelId="{61421037-A6FE-451B-AFE0-57C0CB80EE19}" srcId="{BEE4DB71-33DD-41A3-8FE0-D773E0EE857C}" destId="{50578CE9-FE1B-4576-B653-EEEDE0010288}" srcOrd="0" destOrd="0" parTransId="{CE91EB64-7B39-48C3-87E2-554887AF640D}" sibTransId="{A5542522-3ED9-4D76-AC85-9A33DD7ACD0A}"/>
    <dgm:cxn modelId="{4494E83A-E571-40A2-BA74-E7A3C533EFDF}" srcId="{2A1BF0C0-72C0-490B-8B3C-3E42D62326AB}" destId="{B440E2C8-F1BA-467F-8B6F-81A7EE4D1C4A}" srcOrd="0" destOrd="0" parTransId="{63842C23-6589-4DA7-8711-37E719536914}" sibTransId="{66A6DAE1-7F08-4991-BB27-6F8030BA307B}"/>
    <dgm:cxn modelId="{9AD3843D-7C79-45BB-A831-EC8F513F815B}" type="presOf" srcId="{71BC7FA0-CF01-4C13-9263-30EDE4336EC9}" destId="{2B41C9F0-DE63-4706-A02A-8EE636DFBF70}" srcOrd="0" destOrd="0" presId="urn:microsoft.com/office/officeart/2011/layout/TabList"/>
    <dgm:cxn modelId="{D10D2B43-126F-45EE-823F-AD56ABC6DA05}" srcId="{3DA26C48-8CDB-4373-9059-01D8BB262E18}" destId="{ADA77C46-A23D-4F75-98F5-E3FCC967CC70}" srcOrd="1" destOrd="0" parTransId="{78AB1A9A-8D1C-4756-8FB2-F861BCC380B3}" sibTransId="{B8B1B334-4BE7-4C87-A595-4B7A4B845B9E}"/>
    <dgm:cxn modelId="{F05F326A-028E-49FF-9C2A-6B271673A338}" srcId="{2A1BF0C0-72C0-490B-8B3C-3E42D62326AB}" destId="{BEE4DB71-33DD-41A3-8FE0-D773E0EE857C}" srcOrd="1" destOrd="0" parTransId="{5E1B89BA-01F6-4212-8BE7-F138DAD77781}" sibTransId="{8302245C-D093-43E5-BAF7-2CA444F75079}"/>
    <dgm:cxn modelId="{6FF8C654-7B32-4324-863F-6263D601444F}" srcId="{2A1BF0C0-72C0-490B-8B3C-3E42D62326AB}" destId="{3DA26C48-8CDB-4373-9059-01D8BB262E18}" srcOrd="3" destOrd="0" parTransId="{537CCA02-C494-4860-94C7-B2D7DE9D0E41}" sibTransId="{1B936836-7753-4573-9747-716015A7A71B}"/>
    <dgm:cxn modelId="{70A4C175-EAD5-4CDC-A41E-81911DC0BCD7}" type="presOf" srcId="{3DA26C48-8CDB-4373-9059-01D8BB262E18}" destId="{774CA4ED-5879-407A-A47B-3D8982FE0736}" srcOrd="0" destOrd="0" presId="urn:microsoft.com/office/officeart/2011/layout/TabList"/>
    <dgm:cxn modelId="{F5873B76-073C-435E-ADDB-E06B5CBCF925}" type="presOf" srcId="{4D554694-3EE0-469E-B913-F7347DCE116A}" destId="{EBFF454D-550A-4BFD-912E-56FB30C25288}" srcOrd="0" destOrd="1" presId="urn:microsoft.com/office/officeart/2011/layout/TabList"/>
    <dgm:cxn modelId="{5F82B378-E0CF-42E2-80B7-7401979583DD}" srcId="{B440E2C8-F1BA-467F-8B6F-81A7EE4D1C4A}" destId="{71BC7FA0-CF01-4C13-9263-30EDE4336EC9}" srcOrd="0" destOrd="0" parTransId="{E7A75DA1-6634-4B85-A2CD-E881EEBFC36A}" sibTransId="{6C299F0C-2BC3-4D49-842E-BE0662FB4490}"/>
    <dgm:cxn modelId="{7BE74B7C-4EE2-41FB-B404-2DC285993031}" type="presOf" srcId="{38E18F25-AFD4-4C88-96AD-8B5D1B72D644}" destId="{BB3E3A65-4D8F-4183-86A3-36938B4BA7BC}" srcOrd="0" destOrd="0" presId="urn:microsoft.com/office/officeart/2011/layout/TabList"/>
    <dgm:cxn modelId="{A9244685-87D6-41CA-AE80-CB33C6900C01}" type="presOf" srcId="{859E5B62-81A0-428A-8C57-C60F03CCFB62}" destId="{2D4FD7EE-B787-4BB3-8B71-E9649E9E1D8A}" srcOrd="0" destOrd="0" presId="urn:microsoft.com/office/officeart/2011/layout/TabList"/>
    <dgm:cxn modelId="{BDAF388F-91ED-42FB-8D0E-E852CB3C100C}" srcId="{BEE4DB71-33DD-41A3-8FE0-D773E0EE857C}" destId="{B6F5E076-C81A-4471-AC6C-2960E3EB37A0}" srcOrd="1" destOrd="0" parTransId="{1DBAD1B2-3C8F-48BA-AE21-82D5ABB5AC4D}" sibTransId="{379F84E7-6819-4619-B21F-1B5194562528}"/>
    <dgm:cxn modelId="{75F64A9F-0A22-48E8-BCC0-CA2CB9FCEB88}" srcId="{DD5AAF74-DB6D-452A-B937-92DBFAE5D802}" destId="{38E18F25-AFD4-4C88-96AD-8B5D1B72D644}" srcOrd="1" destOrd="0" parTransId="{9F397743-82A6-4DD0-816E-250466F8782A}" sibTransId="{3AE57B8F-4C6A-4781-B7AA-E346BA3777C9}"/>
    <dgm:cxn modelId="{66B1579F-3EAB-46D4-BBF8-86916ED5074E}" type="presOf" srcId="{ADA77C46-A23D-4F75-98F5-E3FCC967CC70}" destId="{C7370A29-EECA-47E2-AD62-233C0F68EFDD}" srcOrd="0" destOrd="0" presId="urn:microsoft.com/office/officeart/2011/layout/TabList"/>
    <dgm:cxn modelId="{418877A0-B688-4FF2-82B6-CD78CE5698C6}" type="presOf" srcId="{CE369526-312E-4678-A0D6-B56E03E997E0}" destId="{EBFF454D-550A-4BFD-912E-56FB30C25288}" srcOrd="0" destOrd="2" presId="urn:microsoft.com/office/officeart/2011/layout/TabList"/>
    <dgm:cxn modelId="{D77E8FA1-0554-4E12-A64D-6E6515EF8C47}" type="presOf" srcId="{48959DD5-2C60-4B97-BF61-B14EEBF75D03}" destId="{1083029A-0083-4725-9883-678BF1C24B77}" srcOrd="0" destOrd="0" presId="urn:microsoft.com/office/officeart/2011/layout/TabList"/>
    <dgm:cxn modelId="{2D705AB3-6DA5-44B1-86E1-E0BD5DD26C7C}" srcId="{DD5AAF74-DB6D-452A-B937-92DBFAE5D802}" destId="{48959DD5-2C60-4B97-BF61-B14EEBF75D03}" srcOrd="0" destOrd="0" parTransId="{5939A7FD-A496-4D28-A27F-003A2E7B6720}" sibTransId="{9A92D067-D913-43FE-8717-722A74627AC2}"/>
    <dgm:cxn modelId="{7AC275C6-1DDB-42D6-9294-4F781FFE1951}" type="presOf" srcId="{DD5AAF74-DB6D-452A-B937-92DBFAE5D802}" destId="{9348CCBD-E045-4E97-A181-217FB3C46352}" srcOrd="0" destOrd="0" presId="urn:microsoft.com/office/officeart/2011/layout/TabList"/>
    <dgm:cxn modelId="{8A3248CF-E177-4557-9AFC-526934ADAF5C}" type="presOf" srcId="{BC6EEF14-781E-4393-9E58-C2EE553BDBAD}" destId="{BB3E3A65-4D8F-4183-86A3-36938B4BA7BC}" srcOrd="0" destOrd="1" presId="urn:microsoft.com/office/officeart/2011/layout/TabList"/>
    <dgm:cxn modelId="{CAA122D1-0C78-4C9D-8F7D-E88D0668838D}" srcId="{BEE4DB71-33DD-41A3-8FE0-D773E0EE857C}" destId="{CE369526-312E-4678-A0D6-B56E03E997E0}" srcOrd="3" destOrd="0" parTransId="{D3D93A68-CCBD-463D-9417-DDF8CDD76130}" sibTransId="{DBA98BA0-AB2C-4B58-8D50-8519B823DA8F}"/>
    <dgm:cxn modelId="{BCD77DD6-2CD9-46B2-9939-9A34394E377C}" srcId="{BEE4DB71-33DD-41A3-8FE0-D773E0EE857C}" destId="{4D554694-3EE0-469E-B913-F7347DCE116A}" srcOrd="2" destOrd="0" parTransId="{5A3689E6-F83B-4B08-8E79-2A5AA870A414}" sibTransId="{0A283983-8A31-4F13-9BFE-A17FB00DF01A}"/>
    <dgm:cxn modelId="{8F792DD7-1F22-4E86-9EA9-C4C1251BA871}" srcId="{2A1BF0C0-72C0-490B-8B3C-3E42D62326AB}" destId="{DD5AAF74-DB6D-452A-B937-92DBFAE5D802}" srcOrd="2" destOrd="0" parTransId="{78431A41-05C7-4C70-83D7-79A3A9E44F2E}" sibTransId="{92A5DB00-60EE-4164-961D-2D5D17FA37CD}"/>
    <dgm:cxn modelId="{FD1510DB-0F8E-4BCB-A501-27F4D9BED16E}" srcId="{3DA26C48-8CDB-4373-9059-01D8BB262E18}" destId="{B9E17313-89FD-46E4-9649-DD3A3B8D6F2F}" srcOrd="0" destOrd="0" parTransId="{E117F852-D970-49A4-BDF0-BE2C086D5176}" sibTransId="{CF8108DE-9B1F-4B07-B9DE-829D3E86E4A7}"/>
    <dgm:cxn modelId="{A2620AE9-092B-4D68-B427-40296809D41A}" srcId="{B440E2C8-F1BA-467F-8B6F-81A7EE4D1C4A}" destId="{859E5B62-81A0-428A-8C57-C60F03CCFB62}" srcOrd="1" destOrd="0" parTransId="{9ADBC5DF-6ED3-49AA-BB01-443AA4DA9F96}" sibTransId="{93766821-B32B-4ECF-B8D5-1B8408367716}"/>
    <dgm:cxn modelId="{C19461F3-683F-46D7-85A0-DCCBA1B9C844}" type="presOf" srcId="{B440E2C8-F1BA-467F-8B6F-81A7EE4D1C4A}" destId="{A1665842-02DD-4CB1-A304-B308630C751B}" srcOrd="0" destOrd="0" presId="urn:microsoft.com/office/officeart/2011/layout/TabList"/>
    <dgm:cxn modelId="{781E2346-806B-4846-883A-8E373D0E1E41}" type="presParOf" srcId="{B132B2E3-651F-4937-8F23-D7D900AA7BD0}" destId="{8D04788B-0F7D-485D-886E-BE27B74DEEEE}" srcOrd="0" destOrd="0" presId="urn:microsoft.com/office/officeart/2011/layout/TabList"/>
    <dgm:cxn modelId="{2FF0BCB0-A95F-45DD-96AD-FB0A0B0E6E40}" type="presParOf" srcId="{8D04788B-0F7D-485D-886E-BE27B74DEEEE}" destId="{2B41C9F0-DE63-4706-A02A-8EE636DFBF70}" srcOrd="0" destOrd="0" presId="urn:microsoft.com/office/officeart/2011/layout/TabList"/>
    <dgm:cxn modelId="{A96B2FE4-1C8D-4060-8E6D-B8AAF80EF3F1}" type="presParOf" srcId="{8D04788B-0F7D-485D-886E-BE27B74DEEEE}" destId="{A1665842-02DD-4CB1-A304-B308630C751B}" srcOrd="1" destOrd="0" presId="urn:microsoft.com/office/officeart/2011/layout/TabList"/>
    <dgm:cxn modelId="{ECF862B3-0A05-4010-B503-CE0D1B902D5F}" type="presParOf" srcId="{8D04788B-0F7D-485D-886E-BE27B74DEEEE}" destId="{E2C1758F-82DD-431A-ACB1-E8A6E973CE4E}" srcOrd="2" destOrd="0" presId="urn:microsoft.com/office/officeart/2011/layout/TabList"/>
    <dgm:cxn modelId="{D425435E-5498-499E-9EA0-BB0C6F8A666F}" type="presParOf" srcId="{B132B2E3-651F-4937-8F23-D7D900AA7BD0}" destId="{2D4FD7EE-B787-4BB3-8B71-E9649E9E1D8A}" srcOrd="1" destOrd="0" presId="urn:microsoft.com/office/officeart/2011/layout/TabList"/>
    <dgm:cxn modelId="{92BE823D-8BAE-4B1C-9288-E817E1DF6E7C}" type="presParOf" srcId="{B132B2E3-651F-4937-8F23-D7D900AA7BD0}" destId="{EAD5E329-87D6-4B90-9CFC-7DCDE75339FB}" srcOrd="2" destOrd="0" presId="urn:microsoft.com/office/officeart/2011/layout/TabList"/>
    <dgm:cxn modelId="{264EA109-3990-488B-9AC4-484180562C2F}" type="presParOf" srcId="{B132B2E3-651F-4937-8F23-D7D900AA7BD0}" destId="{9F81DD9B-1D88-4C61-97C4-52F61C51D130}" srcOrd="3" destOrd="0" presId="urn:microsoft.com/office/officeart/2011/layout/TabList"/>
    <dgm:cxn modelId="{AA65E4EB-1688-414A-8F23-5FF30469E6E6}" type="presParOf" srcId="{9F81DD9B-1D88-4C61-97C4-52F61C51D130}" destId="{FC6384F1-E1AE-4C89-9BBE-7454E4974E71}" srcOrd="0" destOrd="0" presId="urn:microsoft.com/office/officeart/2011/layout/TabList"/>
    <dgm:cxn modelId="{EDB9C99E-D63E-4AE3-A0B0-602C87A397DC}" type="presParOf" srcId="{9F81DD9B-1D88-4C61-97C4-52F61C51D130}" destId="{66EBF72D-6420-4729-A304-C49805E9CFB4}" srcOrd="1" destOrd="0" presId="urn:microsoft.com/office/officeart/2011/layout/TabList"/>
    <dgm:cxn modelId="{29BAF96D-CA3D-49E6-ABD1-00872F7519DE}" type="presParOf" srcId="{9F81DD9B-1D88-4C61-97C4-52F61C51D130}" destId="{92606FEB-610D-4B46-A56E-C9FC5339EEB6}" srcOrd="2" destOrd="0" presId="urn:microsoft.com/office/officeart/2011/layout/TabList"/>
    <dgm:cxn modelId="{E91E6A05-96EA-45FC-A1C4-4D459B37541A}" type="presParOf" srcId="{B132B2E3-651F-4937-8F23-D7D900AA7BD0}" destId="{EBFF454D-550A-4BFD-912E-56FB30C25288}" srcOrd="4" destOrd="0" presId="urn:microsoft.com/office/officeart/2011/layout/TabList"/>
    <dgm:cxn modelId="{E0DCB916-E054-4C3F-90E8-A31CA31104F7}" type="presParOf" srcId="{B132B2E3-651F-4937-8F23-D7D900AA7BD0}" destId="{F490FD16-1B73-4423-AFCE-5F8CB678EC9D}" srcOrd="5" destOrd="0" presId="urn:microsoft.com/office/officeart/2011/layout/TabList"/>
    <dgm:cxn modelId="{EFC7B97A-F649-4136-A7BF-6B2B28D76B5D}" type="presParOf" srcId="{B132B2E3-651F-4937-8F23-D7D900AA7BD0}" destId="{BBD8A2DE-63F0-450A-A726-85D674304D27}" srcOrd="6" destOrd="0" presId="urn:microsoft.com/office/officeart/2011/layout/TabList"/>
    <dgm:cxn modelId="{612D1FF5-09E1-4C36-8528-A2DF5FD4D51C}" type="presParOf" srcId="{BBD8A2DE-63F0-450A-A726-85D674304D27}" destId="{1083029A-0083-4725-9883-678BF1C24B77}" srcOrd="0" destOrd="0" presId="urn:microsoft.com/office/officeart/2011/layout/TabList"/>
    <dgm:cxn modelId="{BA1305C4-81D9-4709-BA5D-586204691B47}" type="presParOf" srcId="{BBD8A2DE-63F0-450A-A726-85D674304D27}" destId="{9348CCBD-E045-4E97-A181-217FB3C46352}" srcOrd="1" destOrd="0" presId="urn:microsoft.com/office/officeart/2011/layout/TabList"/>
    <dgm:cxn modelId="{2E4E60FC-BC73-4B4A-802A-AB3BD1F53BC0}" type="presParOf" srcId="{BBD8A2DE-63F0-450A-A726-85D674304D27}" destId="{B529FF12-4626-4405-A6CA-1F941C258147}" srcOrd="2" destOrd="0" presId="urn:microsoft.com/office/officeart/2011/layout/TabList"/>
    <dgm:cxn modelId="{E828DDF1-3308-439C-B592-DAE6C5415B39}" type="presParOf" srcId="{B132B2E3-651F-4937-8F23-D7D900AA7BD0}" destId="{BB3E3A65-4D8F-4183-86A3-36938B4BA7BC}" srcOrd="7" destOrd="0" presId="urn:microsoft.com/office/officeart/2011/layout/TabList"/>
    <dgm:cxn modelId="{055BDF77-E46F-4417-BF85-B92BCA7D2535}" type="presParOf" srcId="{B132B2E3-651F-4937-8F23-D7D900AA7BD0}" destId="{838D0D57-73A7-4BC4-9A73-577307CEA681}" srcOrd="8" destOrd="0" presId="urn:microsoft.com/office/officeart/2011/layout/TabList"/>
    <dgm:cxn modelId="{1675905E-E55C-447A-95D0-6BD3C4D025BD}" type="presParOf" srcId="{B132B2E3-651F-4937-8F23-D7D900AA7BD0}" destId="{D19DB931-BADA-4C83-91A5-1A28522DA683}" srcOrd="9" destOrd="0" presId="urn:microsoft.com/office/officeart/2011/layout/TabList"/>
    <dgm:cxn modelId="{7A7CC6E7-56B6-4DD1-BCE1-94AFD13001AD}" type="presParOf" srcId="{D19DB931-BADA-4C83-91A5-1A28522DA683}" destId="{3EA2CCCF-9ECC-4C0E-87F1-31E9F7FCD4BD}" srcOrd="0" destOrd="0" presId="urn:microsoft.com/office/officeart/2011/layout/TabList"/>
    <dgm:cxn modelId="{99A5FD93-CAE0-44F2-A22C-93F721660CEC}" type="presParOf" srcId="{D19DB931-BADA-4C83-91A5-1A28522DA683}" destId="{774CA4ED-5879-407A-A47B-3D8982FE0736}" srcOrd="1" destOrd="0" presId="urn:microsoft.com/office/officeart/2011/layout/TabList"/>
    <dgm:cxn modelId="{E386CB5F-1FA0-46C0-B4EB-1274BB9B47B8}" type="presParOf" srcId="{D19DB931-BADA-4C83-91A5-1A28522DA683}" destId="{A0FDC941-2C96-4E07-A813-7DC60EF65737}" srcOrd="2" destOrd="0" presId="urn:microsoft.com/office/officeart/2011/layout/TabList"/>
    <dgm:cxn modelId="{43A91B07-0186-4BEF-87F2-5457BA256945}" type="presParOf" srcId="{B132B2E3-651F-4937-8F23-D7D900AA7BD0}" destId="{C7370A29-EECA-47E2-AD62-233C0F68EFDD}" srcOrd="10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9485C1-598F-469E-BEB2-C1E8740D2CF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5EB84396-0FD2-4BBD-A1BE-EA4BC283B164}">
      <dgm:prSet phldrT="[Text]"/>
      <dgm:spPr/>
      <dgm:t>
        <a:bodyPr/>
        <a:lstStyle/>
        <a:p>
          <a:r>
            <a:rPr lang="en-GB" dirty="0"/>
            <a:t>Frontend(Chrome Extension)</a:t>
          </a:r>
          <a:endParaRPr lang="en-IN" dirty="0"/>
        </a:p>
      </dgm:t>
    </dgm:pt>
    <dgm:pt modelId="{456CE9D8-7ADB-4493-8EE4-872F0CCE4807}" type="parTrans" cxnId="{3CB09D7C-090E-4D93-B84B-C59C9B82ED1C}">
      <dgm:prSet/>
      <dgm:spPr/>
      <dgm:t>
        <a:bodyPr/>
        <a:lstStyle/>
        <a:p>
          <a:endParaRPr lang="en-IN"/>
        </a:p>
      </dgm:t>
    </dgm:pt>
    <dgm:pt modelId="{242482CB-91F5-4D35-80B8-37587BE37F65}" type="sibTrans" cxnId="{3CB09D7C-090E-4D93-B84B-C59C9B82ED1C}">
      <dgm:prSet/>
      <dgm:spPr/>
      <dgm:t>
        <a:bodyPr/>
        <a:lstStyle/>
        <a:p>
          <a:endParaRPr lang="en-IN"/>
        </a:p>
      </dgm:t>
    </dgm:pt>
    <dgm:pt modelId="{4B3B3D50-71D6-4DF7-9E5F-0999030106BF}">
      <dgm:prSet phldrT="[Text]"/>
      <dgm:spPr/>
      <dgm:t>
        <a:bodyPr/>
        <a:lstStyle/>
        <a:p>
          <a:r>
            <a:rPr lang="en-GB" dirty="0"/>
            <a:t>Backend (NLP Pipeline in Python)</a:t>
          </a:r>
          <a:endParaRPr lang="en-IN" dirty="0"/>
        </a:p>
      </dgm:t>
    </dgm:pt>
    <dgm:pt modelId="{925363A6-265A-4F05-B845-A2317B56992D}" type="parTrans" cxnId="{537D20DD-EED7-44CB-8C96-C1EA8AF71B5D}">
      <dgm:prSet/>
      <dgm:spPr/>
      <dgm:t>
        <a:bodyPr/>
        <a:lstStyle/>
        <a:p>
          <a:endParaRPr lang="en-IN"/>
        </a:p>
      </dgm:t>
    </dgm:pt>
    <dgm:pt modelId="{2D8A5DE5-1E0C-4980-B9C3-550CA1104E64}" type="sibTrans" cxnId="{537D20DD-EED7-44CB-8C96-C1EA8AF71B5D}">
      <dgm:prSet/>
      <dgm:spPr/>
      <dgm:t>
        <a:bodyPr/>
        <a:lstStyle/>
        <a:p>
          <a:endParaRPr lang="en-IN"/>
        </a:p>
      </dgm:t>
    </dgm:pt>
    <dgm:pt modelId="{DEEF358A-ABF7-4F84-8F12-196CA28BDBC4}">
      <dgm:prSet phldrT="[Text]"/>
      <dgm:spPr/>
      <dgm:t>
        <a:bodyPr/>
        <a:lstStyle/>
        <a:p>
          <a:r>
            <a:rPr lang="en-GB" dirty="0"/>
            <a:t>Integration Strategy</a:t>
          </a:r>
          <a:endParaRPr lang="en-IN" dirty="0"/>
        </a:p>
      </dgm:t>
    </dgm:pt>
    <dgm:pt modelId="{2BBC18F7-0905-41B0-A085-9BC9B5133002}" type="parTrans" cxnId="{B7A99ED7-B555-4648-946D-ED8EDEDD7508}">
      <dgm:prSet/>
      <dgm:spPr/>
      <dgm:t>
        <a:bodyPr/>
        <a:lstStyle/>
        <a:p>
          <a:endParaRPr lang="en-IN"/>
        </a:p>
      </dgm:t>
    </dgm:pt>
    <dgm:pt modelId="{F1ECADAE-8F16-471C-93E1-E6EE9C67B555}" type="sibTrans" cxnId="{B7A99ED7-B555-4648-946D-ED8EDEDD7508}">
      <dgm:prSet/>
      <dgm:spPr/>
      <dgm:t>
        <a:bodyPr/>
        <a:lstStyle/>
        <a:p>
          <a:endParaRPr lang="en-IN"/>
        </a:p>
      </dgm:t>
    </dgm:pt>
    <dgm:pt modelId="{4318E6DB-FC14-496B-89F6-615A0A1C8973}">
      <dgm:prSet/>
      <dgm:spPr/>
      <dgm:t>
        <a:bodyPr/>
        <a:lstStyle/>
        <a:p>
          <a:r>
            <a:rPr lang="en-GB" dirty="0"/>
            <a:t>Built with HTML, JS, and CSS</a:t>
          </a:r>
          <a:endParaRPr lang="en-IN" dirty="0"/>
        </a:p>
      </dgm:t>
    </dgm:pt>
    <dgm:pt modelId="{5211B3F3-56EF-466A-A69C-34399AC1A4CC}" type="parTrans" cxnId="{9A1DDB57-03CF-432B-AFE7-D3705A69CE65}">
      <dgm:prSet/>
      <dgm:spPr/>
      <dgm:t>
        <a:bodyPr/>
        <a:lstStyle/>
        <a:p>
          <a:endParaRPr lang="en-IN"/>
        </a:p>
      </dgm:t>
    </dgm:pt>
    <dgm:pt modelId="{700A9ED7-438B-4FB1-8D3F-0F2D913A71DE}" type="sibTrans" cxnId="{9A1DDB57-03CF-432B-AFE7-D3705A69CE65}">
      <dgm:prSet/>
      <dgm:spPr/>
      <dgm:t>
        <a:bodyPr/>
        <a:lstStyle/>
        <a:p>
          <a:endParaRPr lang="en-IN"/>
        </a:p>
      </dgm:t>
    </dgm:pt>
    <dgm:pt modelId="{C8423821-7D0D-4C2C-A803-2C184673BB70}">
      <dgm:prSet/>
      <dgm:spPr/>
      <dgm:t>
        <a:bodyPr/>
        <a:lstStyle/>
        <a:p>
          <a:r>
            <a:rPr lang="en-GB" dirty="0"/>
            <a:t>Uses OAuth2 for secure Gmail API access</a:t>
          </a:r>
          <a:endParaRPr lang="en-IN" dirty="0"/>
        </a:p>
      </dgm:t>
    </dgm:pt>
    <dgm:pt modelId="{AD8E1813-42ED-4A94-A7BC-89A701C6B855}" type="parTrans" cxnId="{F54F9822-3C5F-4A85-822A-F55FD2CE63BF}">
      <dgm:prSet/>
      <dgm:spPr/>
      <dgm:t>
        <a:bodyPr/>
        <a:lstStyle/>
        <a:p>
          <a:endParaRPr lang="en-IN"/>
        </a:p>
      </dgm:t>
    </dgm:pt>
    <dgm:pt modelId="{AA766BD5-F5AA-4DF8-A8A1-B08A9207664B}" type="sibTrans" cxnId="{F54F9822-3C5F-4A85-822A-F55FD2CE63BF}">
      <dgm:prSet/>
      <dgm:spPr/>
      <dgm:t>
        <a:bodyPr/>
        <a:lstStyle/>
        <a:p>
          <a:endParaRPr lang="en-IN"/>
        </a:p>
      </dgm:t>
    </dgm:pt>
    <dgm:pt modelId="{E6857512-0B2E-46A2-8165-38F4AB29B5FB}">
      <dgm:prSet/>
      <dgm:spPr/>
      <dgm:t>
        <a:bodyPr/>
        <a:lstStyle/>
        <a:p>
          <a:r>
            <a:rPr lang="en-GB" dirty="0"/>
            <a:t>Displays emails and control UI using a popup interface</a:t>
          </a:r>
          <a:endParaRPr lang="en-IN" dirty="0"/>
        </a:p>
      </dgm:t>
    </dgm:pt>
    <dgm:pt modelId="{0E092748-64E9-4C57-80C8-FA2121B90EB5}" type="parTrans" cxnId="{E2A0CFCE-EFD6-4484-B230-ABF5D5A5CDF4}">
      <dgm:prSet/>
      <dgm:spPr/>
      <dgm:t>
        <a:bodyPr/>
        <a:lstStyle/>
        <a:p>
          <a:endParaRPr lang="en-IN"/>
        </a:p>
      </dgm:t>
    </dgm:pt>
    <dgm:pt modelId="{788C0123-EAD3-4638-9DF7-3C0A70EAA7A0}" type="sibTrans" cxnId="{E2A0CFCE-EFD6-4484-B230-ABF5D5A5CDF4}">
      <dgm:prSet/>
      <dgm:spPr/>
      <dgm:t>
        <a:bodyPr/>
        <a:lstStyle/>
        <a:p>
          <a:endParaRPr lang="en-IN"/>
        </a:p>
      </dgm:t>
    </dgm:pt>
    <dgm:pt modelId="{3895A3E1-39DA-4B5F-A890-AE0734DA0020}">
      <dgm:prSet/>
      <dgm:spPr/>
      <dgm:t>
        <a:bodyPr/>
        <a:lstStyle/>
        <a:p>
          <a:r>
            <a:rPr lang="en-GB" dirty="0"/>
            <a:t>Preprocessing using </a:t>
          </a:r>
          <a:r>
            <a:rPr lang="en-GB" dirty="0" err="1"/>
            <a:t>nltk</a:t>
          </a:r>
          <a:r>
            <a:rPr lang="en-GB" dirty="0"/>
            <a:t> and </a:t>
          </a:r>
          <a:r>
            <a:rPr lang="en-GB" dirty="0" err="1"/>
            <a:t>spaCy</a:t>
          </a:r>
          <a:endParaRPr lang="en-IN" dirty="0"/>
        </a:p>
      </dgm:t>
    </dgm:pt>
    <dgm:pt modelId="{4F179F1A-9EF4-44CA-B8F6-CCEF1BE071D5}" type="parTrans" cxnId="{5B99220A-ABED-4FCB-B775-0147FF88AF3B}">
      <dgm:prSet/>
      <dgm:spPr/>
      <dgm:t>
        <a:bodyPr/>
        <a:lstStyle/>
        <a:p>
          <a:endParaRPr lang="en-IN"/>
        </a:p>
      </dgm:t>
    </dgm:pt>
    <dgm:pt modelId="{B62DD890-C47E-426C-ACE1-C58489FCD39B}" type="sibTrans" cxnId="{5B99220A-ABED-4FCB-B775-0147FF88AF3B}">
      <dgm:prSet/>
      <dgm:spPr/>
      <dgm:t>
        <a:bodyPr/>
        <a:lstStyle/>
        <a:p>
          <a:endParaRPr lang="en-IN"/>
        </a:p>
      </dgm:t>
    </dgm:pt>
    <dgm:pt modelId="{4BCFB9F1-C0C4-4CD1-A5FE-BD860E96829B}">
      <dgm:prSet/>
      <dgm:spPr/>
      <dgm:t>
        <a:bodyPr/>
        <a:lstStyle/>
        <a:p>
          <a:r>
            <a:rPr lang="en-IN" dirty="0"/>
            <a:t>Classification and Summarization using transformer models with enhanced (BERT, </a:t>
          </a:r>
          <a:r>
            <a:rPr lang="en-IN" dirty="0" err="1"/>
            <a:t>TextRank</a:t>
          </a:r>
          <a:r>
            <a:rPr lang="en-IN" dirty="0"/>
            <a:t>)</a:t>
          </a:r>
        </a:p>
      </dgm:t>
    </dgm:pt>
    <dgm:pt modelId="{1D844972-C129-465B-9B3B-617AF0904B43}" type="parTrans" cxnId="{05B47ACC-57EC-4BCF-87AA-546E33534290}">
      <dgm:prSet/>
      <dgm:spPr/>
      <dgm:t>
        <a:bodyPr/>
        <a:lstStyle/>
        <a:p>
          <a:endParaRPr lang="en-IN"/>
        </a:p>
      </dgm:t>
    </dgm:pt>
    <dgm:pt modelId="{9146A40D-5E5D-47A7-BB55-5DAC1C81F015}" type="sibTrans" cxnId="{05B47ACC-57EC-4BCF-87AA-546E33534290}">
      <dgm:prSet/>
      <dgm:spPr/>
      <dgm:t>
        <a:bodyPr/>
        <a:lstStyle/>
        <a:p>
          <a:endParaRPr lang="en-IN"/>
        </a:p>
      </dgm:t>
    </dgm:pt>
    <dgm:pt modelId="{8F611C45-FE45-4470-AB5C-EA44B5FC4258}">
      <dgm:prSet/>
      <dgm:spPr/>
      <dgm:t>
        <a:bodyPr/>
        <a:lstStyle/>
        <a:p>
          <a:r>
            <a:rPr lang="en-GB" dirty="0"/>
            <a:t>Used heuristic and model-based methods for prioritizing and tagging emails</a:t>
          </a:r>
          <a:endParaRPr lang="en-IN" dirty="0"/>
        </a:p>
      </dgm:t>
    </dgm:pt>
    <dgm:pt modelId="{9226D3A4-A9D4-40D1-8F36-77BE5F034000}" type="parTrans" cxnId="{6E134755-9B19-4AE2-91E0-5CB3C42CFC26}">
      <dgm:prSet/>
      <dgm:spPr/>
      <dgm:t>
        <a:bodyPr/>
        <a:lstStyle/>
        <a:p>
          <a:endParaRPr lang="en-IN"/>
        </a:p>
      </dgm:t>
    </dgm:pt>
    <dgm:pt modelId="{0938956C-AEF4-487C-8A4A-550800077927}" type="sibTrans" cxnId="{6E134755-9B19-4AE2-91E0-5CB3C42CFC26}">
      <dgm:prSet/>
      <dgm:spPr/>
      <dgm:t>
        <a:bodyPr/>
        <a:lstStyle/>
        <a:p>
          <a:endParaRPr lang="en-IN"/>
        </a:p>
      </dgm:t>
    </dgm:pt>
    <dgm:pt modelId="{4A6DD973-50C2-41E0-BF7F-5F1BC0DD15F4}">
      <dgm:prSet/>
      <dgm:spPr/>
      <dgm:t>
        <a:bodyPr/>
        <a:lstStyle/>
        <a:p>
          <a:r>
            <a:rPr lang="en-GB" dirty="0"/>
            <a:t>Processed email data in the notebook for insights and classification</a:t>
          </a:r>
          <a:endParaRPr lang="en-IN" dirty="0"/>
        </a:p>
      </dgm:t>
    </dgm:pt>
    <dgm:pt modelId="{07B352AE-4BCD-49AB-B27C-90D90CECBF8E}" type="parTrans" cxnId="{9E0FDCA8-960E-4830-85FA-AD0F05BA7F5D}">
      <dgm:prSet/>
      <dgm:spPr/>
      <dgm:t>
        <a:bodyPr/>
        <a:lstStyle/>
        <a:p>
          <a:endParaRPr lang="en-IN"/>
        </a:p>
      </dgm:t>
    </dgm:pt>
    <dgm:pt modelId="{21E89368-037D-4747-B857-610DACA645FC}" type="sibTrans" cxnId="{9E0FDCA8-960E-4830-85FA-AD0F05BA7F5D}">
      <dgm:prSet/>
      <dgm:spPr/>
      <dgm:t>
        <a:bodyPr/>
        <a:lstStyle/>
        <a:p>
          <a:endParaRPr lang="en-IN"/>
        </a:p>
      </dgm:t>
    </dgm:pt>
    <dgm:pt modelId="{45F4BEA5-F4BA-4913-B60B-854EF319E881}">
      <dgm:prSet/>
      <dgm:spPr/>
      <dgm:t>
        <a:bodyPr/>
        <a:lstStyle/>
        <a:p>
          <a:r>
            <a:rPr lang="en-GB" dirty="0"/>
            <a:t>Planned architecture for eventually sending results back to the Chrome extension</a:t>
          </a:r>
          <a:endParaRPr lang="en-IN" dirty="0"/>
        </a:p>
      </dgm:t>
    </dgm:pt>
    <dgm:pt modelId="{A0E2DC4E-C0C7-44F7-8CA7-4EDFA011220E}" type="parTrans" cxnId="{69F4FAE9-D34C-4A9C-9DFB-1B27DBE5A27E}">
      <dgm:prSet/>
      <dgm:spPr/>
      <dgm:t>
        <a:bodyPr/>
        <a:lstStyle/>
        <a:p>
          <a:endParaRPr lang="en-IN"/>
        </a:p>
      </dgm:t>
    </dgm:pt>
    <dgm:pt modelId="{AE66D2F6-583F-49FF-9079-A2006FA420DE}" type="sibTrans" cxnId="{69F4FAE9-D34C-4A9C-9DFB-1B27DBE5A27E}">
      <dgm:prSet/>
      <dgm:spPr/>
      <dgm:t>
        <a:bodyPr/>
        <a:lstStyle/>
        <a:p>
          <a:endParaRPr lang="en-IN"/>
        </a:p>
      </dgm:t>
    </dgm:pt>
    <dgm:pt modelId="{DBB8BA58-81DE-4923-A424-6B5DC1F94C26}" type="pres">
      <dgm:prSet presAssocID="{B49485C1-598F-469E-BEB2-C1E8740D2CFE}" presName="linear" presStyleCnt="0">
        <dgm:presLayoutVars>
          <dgm:dir/>
          <dgm:animLvl val="lvl"/>
          <dgm:resizeHandles val="exact"/>
        </dgm:presLayoutVars>
      </dgm:prSet>
      <dgm:spPr/>
    </dgm:pt>
    <dgm:pt modelId="{4CF3C7D7-32A8-4491-ABB5-9787A834608B}" type="pres">
      <dgm:prSet presAssocID="{5EB84396-0FD2-4BBD-A1BE-EA4BC283B164}" presName="parentLin" presStyleCnt="0"/>
      <dgm:spPr/>
    </dgm:pt>
    <dgm:pt modelId="{0C3FF454-3515-485B-8749-ED9B9C324442}" type="pres">
      <dgm:prSet presAssocID="{5EB84396-0FD2-4BBD-A1BE-EA4BC283B164}" presName="parentLeftMargin" presStyleLbl="node1" presStyleIdx="0" presStyleCnt="3"/>
      <dgm:spPr/>
    </dgm:pt>
    <dgm:pt modelId="{2A243B15-22AC-4542-9412-C897AF5E60BE}" type="pres">
      <dgm:prSet presAssocID="{5EB84396-0FD2-4BBD-A1BE-EA4BC283B16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921EF87-2495-4D4E-BA43-AAF72FA9C96B}" type="pres">
      <dgm:prSet presAssocID="{5EB84396-0FD2-4BBD-A1BE-EA4BC283B164}" presName="negativeSpace" presStyleCnt="0"/>
      <dgm:spPr/>
    </dgm:pt>
    <dgm:pt modelId="{0C7DDBE5-2FFC-47EF-9D2E-57F9EFD9C585}" type="pres">
      <dgm:prSet presAssocID="{5EB84396-0FD2-4BBD-A1BE-EA4BC283B164}" presName="childText" presStyleLbl="conFgAcc1" presStyleIdx="0" presStyleCnt="3">
        <dgm:presLayoutVars>
          <dgm:bulletEnabled val="1"/>
        </dgm:presLayoutVars>
      </dgm:prSet>
      <dgm:spPr/>
    </dgm:pt>
    <dgm:pt modelId="{28A0583D-27E7-4811-9413-A6A5534E8CB0}" type="pres">
      <dgm:prSet presAssocID="{242482CB-91F5-4D35-80B8-37587BE37F65}" presName="spaceBetweenRectangles" presStyleCnt="0"/>
      <dgm:spPr/>
    </dgm:pt>
    <dgm:pt modelId="{940449E8-C7EC-4FAC-AE26-62829A9EFF3F}" type="pres">
      <dgm:prSet presAssocID="{4B3B3D50-71D6-4DF7-9E5F-0999030106BF}" presName="parentLin" presStyleCnt="0"/>
      <dgm:spPr/>
    </dgm:pt>
    <dgm:pt modelId="{58BC607D-E15D-4A9C-80E4-4737DCDAA968}" type="pres">
      <dgm:prSet presAssocID="{4B3B3D50-71D6-4DF7-9E5F-0999030106BF}" presName="parentLeftMargin" presStyleLbl="node1" presStyleIdx="0" presStyleCnt="3"/>
      <dgm:spPr/>
    </dgm:pt>
    <dgm:pt modelId="{4BDDE429-6FD8-4AED-A041-F88D46C1C1C0}" type="pres">
      <dgm:prSet presAssocID="{4B3B3D50-71D6-4DF7-9E5F-0999030106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09E4038-8840-41BA-86B9-3E6FBCCE4E76}" type="pres">
      <dgm:prSet presAssocID="{4B3B3D50-71D6-4DF7-9E5F-0999030106BF}" presName="negativeSpace" presStyleCnt="0"/>
      <dgm:spPr/>
    </dgm:pt>
    <dgm:pt modelId="{49AD4F29-08A2-4050-9A3C-B1FE13DE0978}" type="pres">
      <dgm:prSet presAssocID="{4B3B3D50-71D6-4DF7-9E5F-0999030106BF}" presName="childText" presStyleLbl="conFgAcc1" presStyleIdx="1" presStyleCnt="3">
        <dgm:presLayoutVars>
          <dgm:bulletEnabled val="1"/>
        </dgm:presLayoutVars>
      </dgm:prSet>
      <dgm:spPr/>
    </dgm:pt>
    <dgm:pt modelId="{5A1FBB07-4F57-44FC-8D01-023297DAA1F1}" type="pres">
      <dgm:prSet presAssocID="{2D8A5DE5-1E0C-4980-B9C3-550CA1104E64}" presName="spaceBetweenRectangles" presStyleCnt="0"/>
      <dgm:spPr/>
    </dgm:pt>
    <dgm:pt modelId="{CAF6AAD6-A32B-45F4-AF6D-E820575A0BDD}" type="pres">
      <dgm:prSet presAssocID="{DEEF358A-ABF7-4F84-8F12-196CA28BDBC4}" presName="parentLin" presStyleCnt="0"/>
      <dgm:spPr/>
    </dgm:pt>
    <dgm:pt modelId="{B9A5E913-934B-43FB-A62E-D9EFA76B3F04}" type="pres">
      <dgm:prSet presAssocID="{DEEF358A-ABF7-4F84-8F12-196CA28BDBC4}" presName="parentLeftMargin" presStyleLbl="node1" presStyleIdx="1" presStyleCnt="3"/>
      <dgm:spPr/>
    </dgm:pt>
    <dgm:pt modelId="{CF384E90-D14D-486C-8D18-779C3C8174F5}" type="pres">
      <dgm:prSet presAssocID="{DEEF358A-ABF7-4F84-8F12-196CA28BDBC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4FF7B91-7D11-4F2A-B8E3-089D5983FD68}" type="pres">
      <dgm:prSet presAssocID="{DEEF358A-ABF7-4F84-8F12-196CA28BDBC4}" presName="negativeSpace" presStyleCnt="0"/>
      <dgm:spPr/>
    </dgm:pt>
    <dgm:pt modelId="{15FC44A0-65E7-45F2-AA96-C06F3A85DACE}" type="pres">
      <dgm:prSet presAssocID="{DEEF358A-ABF7-4F84-8F12-196CA28BDBC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A1B5C04-0BDF-4087-A9B0-12B0D2183CA4}" type="presOf" srcId="{5EB84396-0FD2-4BBD-A1BE-EA4BC283B164}" destId="{2A243B15-22AC-4542-9412-C897AF5E60BE}" srcOrd="1" destOrd="0" presId="urn:microsoft.com/office/officeart/2005/8/layout/list1"/>
    <dgm:cxn modelId="{5B99220A-ABED-4FCB-B775-0147FF88AF3B}" srcId="{4B3B3D50-71D6-4DF7-9E5F-0999030106BF}" destId="{3895A3E1-39DA-4B5F-A890-AE0734DA0020}" srcOrd="0" destOrd="0" parTransId="{4F179F1A-9EF4-44CA-B8F6-CCEF1BE071D5}" sibTransId="{B62DD890-C47E-426C-ACE1-C58489FCD39B}"/>
    <dgm:cxn modelId="{02E50A0B-DDEB-4D12-9750-49C0389C3CB2}" type="presOf" srcId="{4A6DD973-50C2-41E0-BF7F-5F1BC0DD15F4}" destId="{15FC44A0-65E7-45F2-AA96-C06F3A85DACE}" srcOrd="0" destOrd="0" presId="urn:microsoft.com/office/officeart/2005/8/layout/list1"/>
    <dgm:cxn modelId="{F54F9822-3C5F-4A85-822A-F55FD2CE63BF}" srcId="{5EB84396-0FD2-4BBD-A1BE-EA4BC283B164}" destId="{C8423821-7D0D-4C2C-A803-2C184673BB70}" srcOrd="1" destOrd="0" parTransId="{AD8E1813-42ED-4A94-A7BC-89A701C6B855}" sibTransId="{AA766BD5-F5AA-4DF8-A8A1-B08A9207664B}"/>
    <dgm:cxn modelId="{332F6930-191B-46FB-82B1-175AA71005DB}" type="presOf" srcId="{DEEF358A-ABF7-4F84-8F12-196CA28BDBC4}" destId="{CF384E90-D14D-486C-8D18-779C3C8174F5}" srcOrd="1" destOrd="0" presId="urn:microsoft.com/office/officeart/2005/8/layout/list1"/>
    <dgm:cxn modelId="{12303F4A-9593-4F6F-B5B8-502427FB9384}" type="presOf" srcId="{4318E6DB-FC14-496B-89F6-615A0A1C8973}" destId="{0C7DDBE5-2FFC-47EF-9D2E-57F9EFD9C585}" srcOrd="0" destOrd="0" presId="urn:microsoft.com/office/officeart/2005/8/layout/list1"/>
    <dgm:cxn modelId="{A9F4B053-4D14-481E-82DD-9CDD0A8EB279}" type="presOf" srcId="{DEEF358A-ABF7-4F84-8F12-196CA28BDBC4}" destId="{B9A5E913-934B-43FB-A62E-D9EFA76B3F04}" srcOrd="0" destOrd="0" presId="urn:microsoft.com/office/officeart/2005/8/layout/list1"/>
    <dgm:cxn modelId="{6E134755-9B19-4AE2-91E0-5CB3C42CFC26}" srcId="{4B3B3D50-71D6-4DF7-9E5F-0999030106BF}" destId="{8F611C45-FE45-4470-AB5C-EA44B5FC4258}" srcOrd="2" destOrd="0" parTransId="{9226D3A4-A9D4-40D1-8F36-77BE5F034000}" sibTransId="{0938956C-AEF4-487C-8A4A-550800077927}"/>
    <dgm:cxn modelId="{9A1DDB57-03CF-432B-AFE7-D3705A69CE65}" srcId="{5EB84396-0FD2-4BBD-A1BE-EA4BC283B164}" destId="{4318E6DB-FC14-496B-89F6-615A0A1C8973}" srcOrd="0" destOrd="0" parTransId="{5211B3F3-56EF-466A-A69C-34399AC1A4CC}" sibTransId="{700A9ED7-438B-4FB1-8D3F-0F2D913A71DE}"/>
    <dgm:cxn modelId="{3CB09D7C-090E-4D93-B84B-C59C9B82ED1C}" srcId="{B49485C1-598F-469E-BEB2-C1E8740D2CFE}" destId="{5EB84396-0FD2-4BBD-A1BE-EA4BC283B164}" srcOrd="0" destOrd="0" parTransId="{456CE9D8-7ADB-4493-8EE4-872F0CCE4807}" sibTransId="{242482CB-91F5-4D35-80B8-37587BE37F65}"/>
    <dgm:cxn modelId="{AC434A80-813A-4BC5-9630-B4F7E4392942}" type="presOf" srcId="{C8423821-7D0D-4C2C-A803-2C184673BB70}" destId="{0C7DDBE5-2FFC-47EF-9D2E-57F9EFD9C585}" srcOrd="0" destOrd="1" presId="urn:microsoft.com/office/officeart/2005/8/layout/list1"/>
    <dgm:cxn modelId="{B596FD80-6023-424E-955B-08AAD2C4B6F4}" type="presOf" srcId="{4B3B3D50-71D6-4DF7-9E5F-0999030106BF}" destId="{58BC607D-E15D-4A9C-80E4-4737DCDAA968}" srcOrd="0" destOrd="0" presId="urn:microsoft.com/office/officeart/2005/8/layout/list1"/>
    <dgm:cxn modelId="{39365D81-81DE-47F7-9D12-098E5F0F7B7F}" type="presOf" srcId="{4BCFB9F1-C0C4-4CD1-A5FE-BD860E96829B}" destId="{49AD4F29-08A2-4050-9A3C-B1FE13DE0978}" srcOrd="0" destOrd="1" presId="urn:microsoft.com/office/officeart/2005/8/layout/list1"/>
    <dgm:cxn modelId="{067DF684-F44B-4367-871D-BC49A5CC9A7B}" type="presOf" srcId="{8F611C45-FE45-4470-AB5C-EA44B5FC4258}" destId="{49AD4F29-08A2-4050-9A3C-B1FE13DE0978}" srcOrd="0" destOrd="2" presId="urn:microsoft.com/office/officeart/2005/8/layout/list1"/>
    <dgm:cxn modelId="{C58B808B-01B5-48DE-BEC0-007815EFC56A}" type="presOf" srcId="{E6857512-0B2E-46A2-8165-38F4AB29B5FB}" destId="{0C7DDBE5-2FFC-47EF-9D2E-57F9EFD9C585}" srcOrd="0" destOrd="2" presId="urn:microsoft.com/office/officeart/2005/8/layout/list1"/>
    <dgm:cxn modelId="{7B63C7A0-114A-492F-A618-09E01EF14475}" type="presOf" srcId="{3895A3E1-39DA-4B5F-A890-AE0734DA0020}" destId="{49AD4F29-08A2-4050-9A3C-B1FE13DE0978}" srcOrd="0" destOrd="0" presId="urn:microsoft.com/office/officeart/2005/8/layout/list1"/>
    <dgm:cxn modelId="{9E0FDCA8-960E-4830-85FA-AD0F05BA7F5D}" srcId="{DEEF358A-ABF7-4F84-8F12-196CA28BDBC4}" destId="{4A6DD973-50C2-41E0-BF7F-5F1BC0DD15F4}" srcOrd="0" destOrd="0" parTransId="{07B352AE-4BCD-49AB-B27C-90D90CECBF8E}" sibTransId="{21E89368-037D-4747-B857-610DACA645FC}"/>
    <dgm:cxn modelId="{DF04B6AE-307A-4E36-BEB4-D93C8A2E8440}" type="presOf" srcId="{5EB84396-0FD2-4BBD-A1BE-EA4BC283B164}" destId="{0C3FF454-3515-485B-8749-ED9B9C324442}" srcOrd="0" destOrd="0" presId="urn:microsoft.com/office/officeart/2005/8/layout/list1"/>
    <dgm:cxn modelId="{D3B013AF-DC68-4A00-9E28-3DFA7F3878A5}" type="presOf" srcId="{45F4BEA5-F4BA-4913-B60B-854EF319E881}" destId="{15FC44A0-65E7-45F2-AA96-C06F3A85DACE}" srcOrd="0" destOrd="1" presId="urn:microsoft.com/office/officeart/2005/8/layout/list1"/>
    <dgm:cxn modelId="{05B47ACC-57EC-4BCF-87AA-546E33534290}" srcId="{4B3B3D50-71D6-4DF7-9E5F-0999030106BF}" destId="{4BCFB9F1-C0C4-4CD1-A5FE-BD860E96829B}" srcOrd="1" destOrd="0" parTransId="{1D844972-C129-465B-9B3B-617AF0904B43}" sibTransId="{9146A40D-5E5D-47A7-BB55-5DAC1C81F015}"/>
    <dgm:cxn modelId="{E2A0CFCE-EFD6-4484-B230-ABF5D5A5CDF4}" srcId="{5EB84396-0FD2-4BBD-A1BE-EA4BC283B164}" destId="{E6857512-0B2E-46A2-8165-38F4AB29B5FB}" srcOrd="2" destOrd="0" parTransId="{0E092748-64E9-4C57-80C8-FA2121B90EB5}" sibTransId="{788C0123-EAD3-4638-9DF7-3C0A70EAA7A0}"/>
    <dgm:cxn modelId="{B7A99ED7-B555-4648-946D-ED8EDEDD7508}" srcId="{B49485C1-598F-469E-BEB2-C1E8740D2CFE}" destId="{DEEF358A-ABF7-4F84-8F12-196CA28BDBC4}" srcOrd="2" destOrd="0" parTransId="{2BBC18F7-0905-41B0-A085-9BC9B5133002}" sibTransId="{F1ECADAE-8F16-471C-93E1-E6EE9C67B555}"/>
    <dgm:cxn modelId="{537D20DD-EED7-44CB-8C96-C1EA8AF71B5D}" srcId="{B49485C1-598F-469E-BEB2-C1E8740D2CFE}" destId="{4B3B3D50-71D6-4DF7-9E5F-0999030106BF}" srcOrd="1" destOrd="0" parTransId="{925363A6-265A-4F05-B845-A2317B56992D}" sibTransId="{2D8A5DE5-1E0C-4980-B9C3-550CA1104E64}"/>
    <dgm:cxn modelId="{879AB3E8-A4BA-442B-AA90-4CE5F2B3E1A4}" type="presOf" srcId="{4B3B3D50-71D6-4DF7-9E5F-0999030106BF}" destId="{4BDDE429-6FD8-4AED-A041-F88D46C1C1C0}" srcOrd="1" destOrd="0" presId="urn:microsoft.com/office/officeart/2005/8/layout/list1"/>
    <dgm:cxn modelId="{415FCEE9-0142-4755-AE96-233CFF5ED820}" type="presOf" srcId="{B49485C1-598F-469E-BEB2-C1E8740D2CFE}" destId="{DBB8BA58-81DE-4923-A424-6B5DC1F94C26}" srcOrd="0" destOrd="0" presId="urn:microsoft.com/office/officeart/2005/8/layout/list1"/>
    <dgm:cxn modelId="{69F4FAE9-D34C-4A9C-9DFB-1B27DBE5A27E}" srcId="{DEEF358A-ABF7-4F84-8F12-196CA28BDBC4}" destId="{45F4BEA5-F4BA-4913-B60B-854EF319E881}" srcOrd="1" destOrd="0" parTransId="{A0E2DC4E-C0C7-44F7-8CA7-4EDFA011220E}" sibTransId="{AE66D2F6-583F-49FF-9079-A2006FA420DE}"/>
    <dgm:cxn modelId="{170B32E4-32F3-4285-88B8-0F43635862EA}" type="presParOf" srcId="{DBB8BA58-81DE-4923-A424-6B5DC1F94C26}" destId="{4CF3C7D7-32A8-4491-ABB5-9787A834608B}" srcOrd="0" destOrd="0" presId="urn:microsoft.com/office/officeart/2005/8/layout/list1"/>
    <dgm:cxn modelId="{006E3766-61BB-42FE-885A-8ECCE35F6285}" type="presParOf" srcId="{4CF3C7D7-32A8-4491-ABB5-9787A834608B}" destId="{0C3FF454-3515-485B-8749-ED9B9C324442}" srcOrd="0" destOrd="0" presId="urn:microsoft.com/office/officeart/2005/8/layout/list1"/>
    <dgm:cxn modelId="{B3A6F3FA-1EE6-4059-8C0A-CD1C80F22275}" type="presParOf" srcId="{4CF3C7D7-32A8-4491-ABB5-9787A834608B}" destId="{2A243B15-22AC-4542-9412-C897AF5E60BE}" srcOrd="1" destOrd="0" presId="urn:microsoft.com/office/officeart/2005/8/layout/list1"/>
    <dgm:cxn modelId="{4FF5AA27-441F-41D5-8ADF-F3DF03B13196}" type="presParOf" srcId="{DBB8BA58-81DE-4923-A424-6B5DC1F94C26}" destId="{0921EF87-2495-4D4E-BA43-AAF72FA9C96B}" srcOrd="1" destOrd="0" presId="urn:microsoft.com/office/officeart/2005/8/layout/list1"/>
    <dgm:cxn modelId="{22761141-28AF-45B8-AD66-D4A867011436}" type="presParOf" srcId="{DBB8BA58-81DE-4923-A424-6B5DC1F94C26}" destId="{0C7DDBE5-2FFC-47EF-9D2E-57F9EFD9C585}" srcOrd="2" destOrd="0" presId="urn:microsoft.com/office/officeart/2005/8/layout/list1"/>
    <dgm:cxn modelId="{F79F74B9-B540-49C0-8B35-00A651EB275D}" type="presParOf" srcId="{DBB8BA58-81DE-4923-A424-6B5DC1F94C26}" destId="{28A0583D-27E7-4811-9413-A6A5534E8CB0}" srcOrd="3" destOrd="0" presId="urn:microsoft.com/office/officeart/2005/8/layout/list1"/>
    <dgm:cxn modelId="{12E3F094-BE71-4342-B92D-986F4613151F}" type="presParOf" srcId="{DBB8BA58-81DE-4923-A424-6B5DC1F94C26}" destId="{940449E8-C7EC-4FAC-AE26-62829A9EFF3F}" srcOrd="4" destOrd="0" presId="urn:microsoft.com/office/officeart/2005/8/layout/list1"/>
    <dgm:cxn modelId="{4C477432-C46D-442C-8051-587632B0CCFE}" type="presParOf" srcId="{940449E8-C7EC-4FAC-AE26-62829A9EFF3F}" destId="{58BC607D-E15D-4A9C-80E4-4737DCDAA968}" srcOrd="0" destOrd="0" presId="urn:microsoft.com/office/officeart/2005/8/layout/list1"/>
    <dgm:cxn modelId="{9F5BB844-2F58-4FA4-9E63-8B833A153E78}" type="presParOf" srcId="{940449E8-C7EC-4FAC-AE26-62829A9EFF3F}" destId="{4BDDE429-6FD8-4AED-A041-F88D46C1C1C0}" srcOrd="1" destOrd="0" presId="urn:microsoft.com/office/officeart/2005/8/layout/list1"/>
    <dgm:cxn modelId="{8D5CEAAD-F2EF-4111-BEF0-8A1C09290674}" type="presParOf" srcId="{DBB8BA58-81DE-4923-A424-6B5DC1F94C26}" destId="{009E4038-8840-41BA-86B9-3E6FBCCE4E76}" srcOrd="5" destOrd="0" presId="urn:microsoft.com/office/officeart/2005/8/layout/list1"/>
    <dgm:cxn modelId="{154CAC5B-E8E0-4B90-98E3-3CA1C2C17CF0}" type="presParOf" srcId="{DBB8BA58-81DE-4923-A424-6B5DC1F94C26}" destId="{49AD4F29-08A2-4050-9A3C-B1FE13DE0978}" srcOrd="6" destOrd="0" presId="urn:microsoft.com/office/officeart/2005/8/layout/list1"/>
    <dgm:cxn modelId="{519071ED-CFC0-4416-AF20-F401CE9744E6}" type="presParOf" srcId="{DBB8BA58-81DE-4923-A424-6B5DC1F94C26}" destId="{5A1FBB07-4F57-44FC-8D01-023297DAA1F1}" srcOrd="7" destOrd="0" presId="urn:microsoft.com/office/officeart/2005/8/layout/list1"/>
    <dgm:cxn modelId="{5ED35639-6C06-483A-ABA2-2A66B91001FA}" type="presParOf" srcId="{DBB8BA58-81DE-4923-A424-6B5DC1F94C26}" destId="{CAF6AAD6-A32B-45F4-AF6D-E820575A0BDD}" srcOrd="8" destOrd="0" presId="urn:microsoft.com/office/officeart/2005/8/layout/list1"/>
    <dgm:cxn modelId="{A509B149-27BC-4D44-B260-29DC00129F91}" type="presParOf" srcId="{CAF6AAD6-A32B-45F4-AF6D-E820575A0BDD}" destId="{B9A5E913-934B-43FB-A62E-D9EFA76B3F04}" srcOrd="0" destOrd="0" presId="urn:microsoft.com/office/officeart/2005/8/layout/list1"/>
    <dgm:cxn modelId="{E33C5AD0-E732-4627-9656-FEB1DF64F692}" type="presParOf" srcId="{CAF6AAD6-A32B-45F4-AF6D-E820575A0BDD}" destId="{CF384E90-D14D-486C-8D18-779C3C8174F5}" srcOrd="1" destOrd="0" presId="urn:microsoft.com/office/officeart/2005/8/layout/list1"/>
    <dgm:cxn modelId="{7FCE3B04-FA55-40B1-9970-3EBE8D43AAE6}" type="presParOf" srcId="{DBB8BA58-81DE-4923-A424-6B5DC1F94C26}" destId="{74FF7B91-7D11-4F2A-B8E3-089D5983FD68}" srcOrd="9" destOrd="0" presId="urn:microsoft.com/office/officeart/2005/8/layout/list1"/>
    <dgm:cxn modelId="{2267D3E8-CFCC-4D96-90A3-09609B0C0356}" type="presParOf" srcId="{DBB8BA58-81DE-4923-A424-6B5DC1F94C26}" destId="{15FC44A0-65E7-45F2-AA96-C06F3A85DACE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28A006-5A6B-4DEC-9B4F-01C75F24A032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5335F3B-597A-4678-91DC-99760B1521D4}">
      <dgm:prSet phldrT="[Text]"/>
      <dgm:spPr/>
      <dgm:t>
        <a:bodyPr/>
        <a:lstStyle/>
        <a:p>
          <a:r>
            <a:rPr lang="en-IN" dirty="0"/>
            <a:t>Extension Capabilities</a:t>
          </a:r>
        </a:p>
      </dgm:t>
    </dgm:pt>
    <dgm:pt modelId="{562214B6-161F-446B-9693-82ECAA0F44E1}" type="parTrans" cxnId="{CF6C2549-7ADC-4E9F-991B-93715483E910}">
      <dgm:prSet/>
      <dgm:spPr/>
      <dgm:t>
        <a:bodyPr/>
        <a:lstStyle/>
        <a:p>
          <a:endParaRPr lang="en-IN"/>
        </a:p>
      </dgm:t>
    </dgm:pt>
    <dgm:pt modelId="{B97E47C6-9B18-4153-9BFB-BB4B5FDF3FAD}" type="sibTrans" cxnId="{CF6C2549-7ADC-4E9F-991B-93715483E910}">
      <dgm:prSet/>
      <dgm:spPr/>
      <dgm:t>
        <a:bodyPr/>
        <a:lstStyle/>
        <a:p>
          <a:endParaRPr lang="en-IN"/>
        </a:p>
      </dgm:t>
    </dgm:pt>
    <dgm:pt modelId="{CC5B6493-863D-4E4F-9F89-0F78B8C504CA}">
      <dgm:prSet phldrT="[Text]"/>
      <dgm:spPr/>
      <dgm:t>
        <a:bodyPr/>
        <a:lstStyle/>
        <a:p>
          <a:r>
            <a:rPr lang="en-GB" dirty="0"/>
            <a:t>ML/NLP Features</a:t>
          </a:r>
          <a:endParaRPr lang="en-IN" dirty="0"/>
        </a:p>
      </dgm:t>
    </dgm:pt>
    <dgm:pt modelId="{514FEBF7-4C89-4A88-A530-0C22E1E30457}" type="parTrans" cxnId="{712EDB3A-2A21-4DF2-A385-21680D5261F6}">
      <dgm:prSet/>
      <dgm:spPr/>
      <dgm:t>
        <a:bodyPr/>
        <a:lstStyle/>
        <a:p>
          <a:endParaRPr lang="en-IN"/>
        </a:p>
      </dgm:t>
    </dgm:pt>
    <dgm:pt modelId="{3DDEAF08-F34E-4043-8ACE-E4F7E891B043}" type="sibTrans" cxnId="{712EDB3A-2A21-4DF2-A385-21680D5261F6}">
      <dgm:prSet/>
      <dgm:spPr/>
      <dgm:t>
        <a:bodyPr/>
        <a:lstStyle/>
        <a:p>
          <a:endParaRPr lang="en-IN"/>
        </a:p>
      </dgm:t>
    </dgm:pt>
    <dgm:pt modelId="{4B685BF6-9A58-48A0-A57C-22258957079F}">
      <dgm:prSet phldrT="[Text]"/>
      <dgm:spPr/>
      <dgm:t>
        <a:bodyPr/>
        <a:lstStyle/>
        <a:p>
          <a:r>
            <a:rPr lang="en-GB" dirty="0"/>
            <a:t>Zero-shot classification for tagging (e.g., "Work", "Urgent")</a:t>
          </a:r>
          <a:endParaRPr lang="en-IN" dirty="0"/>
        </a:p>
      </dgm:t>
    </dgm:pt>
    <dgm:pt modelId="{ECEF7310-AD7C-4B5F-B9ED-08CFEDC62B37}" type="parTrans" cxnId="{F9DBF340-94FF-4158-A0E8-3527F907F014}">
      <dgm:prSet/>
      <dgm:spPr/>
      <dgm:t>
        <a:bodyPr/>
        <a:lstStyle/>
        <a:p>
          <a:endParaRPr lang="en-IN"/>
        </a:p>
      </dgm:t>
    </dgm:pt>
    <dgm:pt modelId="{7A52A639-F6ED-45B6-8C2E-1A9524EC4DEE}" type="sibTrans" cxnId="{F9DBF340-94FF-4158-A0E8-3527F907F014}">
      <dgm:prSet/>
      <dgm:spPr/>
      <dgm:t>
        <a:bodyPr/>
        <a:lstStyle/>
        <a:p>
          <a:endParaRPr lang="en-IN"/>
        </a:p>
      </dgm:t>
    </dgm:pt>
    <dgm:pt modelId="{9B3167A5-D7F6-468C-BABB-648A8294BE2A}">
      <dgm:prSet phldrT="[Text]"/>
      <dgm:spPr/>
      <dgm:t>
        <a:bodyPr/>
        <a:lstStyle/>
        <a:p>
          <a:r>
            <a:rPr lang="en-GB" dirty="0"/>
            <a:t>Visualization and Evaluation</a:t>
          </a:r>
          <a:endParaRPr lang="en-IN" dirty="0"/>
        </a:p>
      </dgm:t>
    </dgm:pt>
    <dgm:pt modelId="{C59A5782-137F-4A51-9753-E6B22C01C3DF}" type="parTrans" cxnId="{74E03A71-F42A-4FA1-9906-E609A8DB785D}">
      <dgm:prSet/>
      <dgm:spPr/>
      <dgm:t>
        <a:bodyPr/>
        <a:lstStyle/>
        <a:p>
          <a:endParaRPr lang="en-IN"/>
        </a:p>
      </dgm:t>
    </dgm:pt>
    <dgm:pt modelId="{ED9C908F-8395-4CFD-8A4D-931D49DCCA0E}" type="sibTrans" cxnId="{74E03A71-F42A-4FA1-9906-E609A8DB785D}">
      <dgm:prSet/>
      <dgm:spPr/>
      <dgm:t>
        <a:bodyPr/>
        <a:lstStyle/>
        <a:p>
          <a:endParaRPr lang="en-IN"/>
        </a:p>
      </dgm:t>
    </dgm:pt>
    <dgm:pt modelId="{B1542F1A-4B93-454E-88C6-2DF54EDA9DB5}">
      <dgm:prSet phldrT="[Text]"/>
      <dgm:spPr/>
      <dgm:t>
        <a:bodyPr/>
        <a:lstStyle/>
        <a:p>
          <a:r>
            <a:rPr lang="en-GB" dirty="0"/>
            <a:t>Clean and responsive popup UI</a:t>
          </a:r>
          <a:endParaRPr lang="en-IN" dirty="0"/>
        </a:p>
      </dgm:t>
    </dgm:pt>
    <dgm:pt modelId="{A5BEEB94-CE55-4634-A19B-E6BAE462E0BC}" type="parTrans" cxnId="{00789A62-832C-414F-BA5F-5CA38B221DAD}">
      <dgm:prSet/>
      <dgm:spPr/>
      <dgm:t>
        <a:bodyPr/>
        <a:lstStyle/>
        <a:p>
          <a:endParaRPr lang="en-IN"/>
        </a:p>
      </dgm:t>
    </dgm:pt>
    <dgm:pt modelId="{8EE99286-7D30-48AF-8662-0A935A4AAB16}" type="sibTrans" cxnId="{00789A62-832C-414F-BA5F-5CA38B221DAD}">
      <dgm:prSet/>
      <dgm:spPr/>
      <dgm:t>
        <a:bodyPr/>
        <a:lstStyle/>
        <a:p>
          <a:endParaRPr lang="en-IN"/>
        </a:p>
      </dgm:t>
    </dgm:pt>
    <dgm:pt modelId="{9B42409D-1FF5-4C75-AA4A-19D9B4BC6B84}">
      <dgm:prSet phldrT="[Text]"/>
      <dgm:spPr/>
      <dgm:t>
        <a:bodyPr/>
        <a:lstStyle/>
        <a:p>
          <a:r>
            <a:rPr lang="en-GB" dirty="0"/>
            <a:t>Priority scoring based on keyword and model-based importance</a:t>
          </a:r>
          <a:endParaRPr lang="en-IN" dirty="0"/>
        </a:p>
      </dgm:t>
    </dgm:pt>
    <dgm:pt modelId="{EED51D09-D721-4993-B7FA-89F1F963822B}" type="parTrans" cxnId="{A99A9F08-88F0-4C37-A15F-C92E436F6CB4}">
      <dgm:prSet/>
      <dgm:spPr/>
      <dgm:t>
        <a:bodyPr/>
        <a:lstStyle/>
        <a:p>
          <a:endParaRPr lang="en-IN"/>
        </a:p>
      </dgm:t>
    </dgm:pt>
    <dgm:pt modelId="{916B005E-ECBD-4358-92AD-6128084304FA}" type="sibTrans" cxnId="{A99A9F08-88F0-4C37-A15F-C92E436F6CB4}">
      <dgm:prSet/>
      <dgm:spPr/>
      <dgm:t>
        <a:bodyPr/>
        <a:lstStyle/>
        <a:p>
          <a:endParaRPr lang="en-IN"/>
        </a:p>
      </dgm:t>
    </dgm:pt>
    <dgm:pt modelId="{1709599B-7119-4CC7-9F80-FC587E1486B3}">
      <dgm:prSet phldrT="[Text]"/>
      <dgm:spPr/>
      <dgm:t>
        <a:bodyPr/>
        <a:lstStyle/>
        <a:p>
          <a:r>
            <a:rPr lang="en-GB" dirty="0"/>
            <a:t>Login, fetch, and refresh Gmail emails</a:t>
          </a:r>
          <a:endParaRPr lang="en-IN" dirty="0"/>
        </a:p>
      </dgm:t>
    </dgm:pt>
    <dgm:pt modelId="{5E339031-B305-46BE-8970-63394CBFF85F}" type="sibTrans" cxnId="{63AD6198-7CCB-43CA-9769-A4F6151BE382}">
      <dgm:prSet/>
      <dgm:spPr/>
      <dgm:t>
        <a:bodyPr/>
        <a:lstStyle/>
        <a:p>
          <a:endParaRPr lang="en-IN"/>
        </a:p>
      </dgm:t>
    </dgm:pt>
    <dgm:pt modelId="{F8B61D0F-A6AC-4E5B-9753-AFC8C11373A4}" type="parTrans" cxnId="{63AD6198-7CCB-43CA-9769-A4F6151BE382}">
      <dgm:prSet/>
      <dgm:spPr/>
      <dgm:t>
        <a:bodyPr/>
        <a:lstStyle/>
        <a:p>
          <a:endParaRPr lang="en-IN"/>
        </a:p>
      </dgm:t>
    </dgm:pt>
    <dgm:pt modelId="{C5A9C6E9-BB62-4513-B8C6-557FDE7AAFD3}">
      <dgm:prSet phldrT="[Text]"/>
      <dgm:spPr/>
      <dgm:t>
        <a:bodyPr/>
        <a:lstStyle/>
        <a:p>
          <a:r>
            <a:rPr lang="en-IN" dirty="0"/>
            <a:t>Extractive and abstractive summarization.</a:t>
          </a:r>
        </a:p>
      </dgm:t>
    </dgm:pt>
    <dgm:pt modelId="{5E8150B0-3056-4C1C-BB1B-E496D73B0B74}" type="parTrans" cxnId="{8A6089E1-9431-4176-8785-4736FEC14753}">
      <dgm:prSet/>
      <dgm:spPr/>
      <dgm:t>
        <a:bodyPr/>
        <a:lstStyle/>
        <a:p>
          <a:endParaRPr lang="en-IN"/>
        </a:p>
      </dgm:t>
    </dgm:pt>
    <dgm:pt modelId="{43234F0A-208E-46E4-A5A0-40BCFDDB8A49}" type="sibTrans" cxnId="{8A6089E1-9431-4176-8785-4736FEC14753}">
      <dgm:prSet/>
      <dgm:spPr/>
      <dgm:t>
        <a:bodyPr/>
        <a:lstStyle/>
        <a:p>
          <a:endParaRPr lang="en-IN"/>
        </a:p>
      </dgm:t>
    </dgm:pt>
    <dgm:pt modelId="{619801CF-E694-4D97-BB0D-A072120E2898}">
      <dgm:prSet phldrT="[Text]"/>
      <dgm:spPr/>
      <dgm:t>
        <a:bodyPr/>
        <a:lstStyle/>
        <a:p>
          <a:r>
            <a:rPr lang="en-GB" dirty="0"/>
            <a:t>Plotted classification confidence, summarization length</a:t>
          </a:r>
          <a:endParaRPr lang="en-IN" dirty="0"/>
        </a:p>
      </dgm:t>
    </dgm:pt>
    <dgm:pt modelId="{33BB23FC-1A44-489C-9552-292279BF73EE}" type="sibTrans" cxnId="{3D7290AE-1E94-4CC0-9D34-3539437BE2DB}">
      <dgm:prSet/>
      <dgm:spPr/>
      <dgm:t>
        <a:bodyPr/>
        <a:lstStyle/>
        <a:p>
          <a:endParaRPr lang="en-IN"/>
        </a:p>
      </dgm:t>
    </dgm:pt>
    <dgm:pt modelId="{FFE42378-2363-4E07-9395-1752BD83ED2F}" type="parTrans" cxnId="{3D7290AE-1E94-4CC0-9D34-3539437BE2DB}">
      <dgm:prSet/>
      <dgm:spPr/>
      <dgm:t>
        <a:bodyPr/>
        <a:lstStyle/>
        <a:p>
          <a:endParaRPr lang="en-IN"/>
        </a:p>
      </dgm:t>
    </dgm:pt>
    <dgm:pt modelId="{A8792F7B-CDFA-4424-828E-CDDA66C047C3}">
      <dgm:prSet phldrT="[Text]"/>
      <dgm:spPr/>
      <dgm:t>
        <a:bodyPr/>
        <a:lstStyle/>
        <a:p>
          <a:r>
            <a:rPr lang="en-GB" dirty="0"/>
            <a:t>Evaluated with ROUGE and accuracy metrics</a:t>
          </a:r>
          <a:endParaRPr lang="en-IN" dirty="0"/>
        </a:p>
      </dgm:t>
    </dgm:pt>
    <dgm:pt modelId="{FD46B9A0-5785-4ED9-AAE7-A33F96CE0268}" type="parTrans" cxnId="{200A0866-110A-4634-A1B1-AC3D79D0F607}">
      <dgm:prSet/>
      <dgm:spPr/>
    </dgm:pt>
    <dgm:pt modelId="{8803EC4E-7898-4F6C-8E67-F0B115928838}" type="sibTrans" cxnId="{200A0866-110A-4634-A1B1-AC3D79D0F607}">
      <dgm:prSet/>
      <dgm:spPr/>
    </dgm:pt>
    <dgm:pt modelId="{2984207B-037C-4AA6-A60C-BA3CC23BA7E6}" type="pres">
      <dgm:prSet presAssocID="{D328A006-5A6B-4DEC-9B4F-01C75F24A032}" presName="Name0" presStyleCnt="0">
        <dgm:presLayoutVars>
          <dgm:dir/>
          <dgm:resizeHandles val="exact"/>
        </dgm:presLayoutVars>
      </dgm:prSet>
      <dgm:spPr/>
    </dgm:pt>
    <dgm:pt modelId="{DE467EA0-97D4-44CB-B6D3-D46E95E48C44}" type="pres">
      <dgm:prSet presAssocID="{F5335F3B-597A-4678-91DC-99760B1521D4}" presName="node" presStyleLbl="node1" presStyleIdx="0" presStyleCnt="3">
        <dgm:presLayoutVars>
          <dgm:bulletEnabled val="1"/>
        </dgm:presLayoutVars>
      </dgm:prSet>
      <dgm:spPr/>
    </dgm:pt>
    <dgm:pt modelId="{0E6F33A1-990E-4F16-8B5D-F8847919531B}" type="pres">
      <dgm:prSet presAssocID="{B97E47C6-9B18-4153-9BFB-BB4B5FDF3FAD}" presName="sibTrans" presStyleCnt="0"/>
      <dgm:spPr/>
    </dgm:pt>
    <dgm:pt modelId="{023A7968-7BF0-4FE6-A2CF-1F75FC69CC9A}" type="pres">
      <dgm:prSet presAssocID="{CC5B6493-863D-4E4F-9F89-0F78B8C504CA}" presName="node" presStyleLbl="node1" presStyleIdx="1" presStyleCnt="3">
        <dgm:presLayoutVars>
          <dgm:bulletEnabled val="1"/>
        </dgm:presLayoutVars>
      </dgm:prSet>
      <dgm:spPr/>
    </dgm:pt>
    <dgm:pt modelId="{CD749C1F-E657-4503-97C0-5AA46C2E1BFF}" type="pres">
      <dgm:prSet presAssocID="{3DDEAF08-F34E-4043-8ACE-E4F7E891B043}" presName="sibTrans" presStyleCnt="0"/>
      <dgm:spPr/>
    </dgm:pt>
    <dgm:pt modelId="{E43A7E2F-7E61-45EC-8D27-6A7F9A836BFE}" type="pres">
      <dgm:prSet presAssocID="{9B3167A5-D7F6-468C-BABB-648A8294BE2A}" presName="node" presStyleLbl="node1" presStyleIdx="2" presStyleCnt="3">
        <dgm:presLayoutVars>
          <dgm:bulletEnabled val="1"/>
        </dgm:presLayoutVars>
      </dgm:prSet>
      <dgm:spPr/>
    </dgm:pt>
  </dgm:ptLst>
  <dgm:cxnLst>
    <dgm:cxn modelId="{A99A9F08-88F0-4C37-A15F-C92E436F6CB4}" srcId="{CC5B6493-863D-4E4F-9F89-0F78B8C504CA}" destId="{9B42409D-1FF5-4C75-AA4A-19D9B4BC6B84}" srcOrd="2" destOrd="0" parTransId="{EED51D09-D721-4993-B7FA-89F1F963822B}" sibTransId="{916B005E-ECBD-4358-92AD-6128084304FA}"/>
    <dgm:cxn modelId="{4ED1B122-9142-4195-ACAA-D5CABE18A94C}" type="presOf" srcId="{4B685BF6-9A58-48A0-A57C-22258957079F}" destId="{023A7968-7BF0-4FE6-A2CF-1F75FC69CC9A}" srcOrd="0" destOrd="1" presId="urn:microsoft.com/office/officeart/2005/8/layout/hList6"/>
    <dgm:cxn modelId="{DCBFBB2B-C259-458C-9531-4795F14EFBA6}" type="presOf" srcId="{C5A9C6E9-BB62-4513-B8C6-557FDE7AAFD3}" destId="{023A7968-7BF0-4FE6-A2CF-1F75FC69CC9A}" srcOrd="0" destOrd="2" presId="urn:microsoft.com/office/officeart/2005/8/layout/hList6"/>
    <dgm:cxn modelId="{832EDF36-661F-4732-918A-F940ADC204A7}" type="presOf" srcId="{619801CF-E694-4D97-BB0D-A072120E2898}" destId="{E43A7E2F-7E61-45EC-8D27-6A7F9A836BFE}" srcOrd="0" destOrd="1" presId="urn:microsoft.com/office/officeart/2005/8/layout/hList6"/>
    <dgm:cxn modelId="{712EDB3A-2A21-4DF2-A385-21680D5261F6}" srcId="{D328A006-5A6B-4DEC-9B4F-01C75F24A032}" destId="{CC5B6493-863D-4E4F-9F89-0F78B8C504CA}" srcOrd="1" destOrd="0" parTransId="{514FEBF7-4C89-4A88-A530-0C22E1E30457}" sibTransId="{3DDEAF08-F34E-4043-8ACE-E4F7E891B043}"/>
    <dgm:cxn modelId="{F9DBF340-94FF-4158-A0E8-3527F907F014}" srcId="{CC5B6493-863D-4E4F-9F89-0F78B8C504CA}" destId="{4B685BF6-9A58-48A0-A57C-22258957079F}" srcOrd="0" destOrd="0" parTransId="{ECEF7310-AD7C-4B5F-B9ED-08CFEDC62B37}" sibTransId="{7A52A639-F6ED-45B6-8C2E-1A9524EC4DEE}"/>
    <dgm:cxn modelId="{00789A62-832C-414F-BA5F-5CA38B221DAD}" srcId="{F5335F3B-597A-4678-91DC-99760B1521D4}" destId="{B1542F1A-4B93-454E-88C6-2DF54EDA9DB5}" srcOrd="1" destOrd="0" parTransId="{A5BEEB94-CE55-4634-A19B-E6BAE462E0BC}" sibTransId="{8EE99286-7D30-48AF-8662-0A935A4AAB16}"/>
    <dgm:cxn modelId="{200A0866-110A-4634-A1B1-AC3D79D0F607}" srcId="{9B3167A5-D7F6-468C-BABB-648A8294BE2A}" destId="{A8792F7B-CDFA-4424-828E-CDDA66C047C3}" srcOrd="1" destOrd="0" parTransId="{FD46B9A0-5785-4ED9-AAE7-A33F96CE0268}" sibTransId="{8803EC4E-7898-4F6C-8E67-F0B115928838}"/>
    <dgm:cxn modelId="{CF6C2549-7ADC-4E9F-991B-93715483E910}" srcId="{D328A006-5A6B-4DEC-9B4F-01C75F24A032}" destId="{F5335F3B-597A-4678-91DC-99760B1521D4}" srcOrd="0" destOrd="0" parTransId="{562214B6-161F-446B-9693-82ECAA0F44E1}" sibTransId="{B97E47C6-9B18-4153-9BFB-BB4B5FDF3FAD}"/>
    <dgm:cxn modelId="{EBB9A569-9091-4B85-800F-E40F5908DD1E}" type="presOf" srcId="{B1542F1A-4B93-454E-88C6-2DF54EDA9DB5}" destId="{DE467EA0-97D4-44CB-B6D3-D46E95E48C44}" srcOrd="0" destOrd="2" presId="urn:microsoft.com/office/officeart/2005/8/layout/hList6"/>
    <dgm:cxn modelId="{74E03A71-F42A-4FA1-9906-E609A8DB785D}" srcId="{D328A006-5A6B-4DEC-9B4F-01C75F24A032}" destId="{9B3167A5-D7F6-468C-BABB-648A8294BE2A}" srcOrd="2" destOrd="0" parTransId="{C59A5782-137F-4A51-9753-E6B22C01C3DF}" sibTransId="{ED9C908F-8395-4CFD-8A4D-931D49DCCA0E}"/>
    <dgm:cxn modelId="{3E0D3973-4828-4272-9048-8816DE9F35BD}" type="presOf" srcId="{1709599B-7119-4CC7-9F80-FC587E1486B3}" destId="{DE467EA0-97D4-44CB-B6D3-D46E95E48C44}" srcOrd="0" destOrd="1" presId="urn:microsoft.com/office/officeart/2005/8/layout/hList6"/>
    <dgm:cxn modelId="{2D2D0A8D-DB02-433C-92C9-2475904F4DB7}" type="presOf" srcId="{D328A006-5A6B-4DEC-9B4F-01C75F24A032}" destId="{2984207B-037C-4AA6-A60C-BA3CC23BA7E6}" srcOrd="0" destOrd="0" presId="urn:microsoft.com/office/officeart/2005/8/layout/hList6"/>
    <dgm:cxn modelId="{63AD6198-7CCB-43CA-9769-A4F6151BE382}" srcId="{F5335F3B-597A-4678-91DC-99760B1521D4}" destId="{1709599B-7119-4CC7-9F80-FC587E1486B3}" srcOrd="0" destOrd="0" parTransId="{F8B61D0F-A6AC-4E5B-9753-AFC8C11373A4}" sibTransId="{5E339031-B305-46BE-8970-63394CBFF85F}"/>
    <dgm:cxn modelId="{44EF74A5-4BE7-41BA-A87B-E4D2F80BFC96}" type="presOf" srcId="{CC5B6493-863D-4E4F-9F89-0F78B8C504CA}" destId="{023A7968-7BF0-4FE6-A2CF-1F75FC69CC9A}" srcOrd="0" destOrd="0" presId="urn:microsoft.com/office/officeart/2005/8/layout/hList6"/>
    <dgm:cxn modelId="{4CD7A1AA-5512-4490-AEE1-23576AFC0370}" type="presOf" srcId="{A8792F7B-CDFA-4424-828E-CDDA66C047C3}" destId="{E43A7E2F-7E61-45EC-8D27-6A7F9A836BFE}" srcOrd="0" destOrd="2" presId="urn:microsoft.com/office/officeart/2005/8/layout/hList6"/>
    <dgm:cxn modelId="{3D7290AE-1E94-4CC0-9D34-3539437BE2DB}" srcId="{9B3167A5-D7F6-468C-BABB-648A8294BE2A}" destId="{619801CF-E694-4D97-BB0D-A072120E2898}" srcOrd="0" destOrd="0" parTransId="{FFE42378-2363-4E07-9395-1752BD83ED2F}" sibTransId="{33BB23FC-1A44-489C-9552-292279BF73EE}"/>
    <dgm:cxn modelId="{8A6089E1-9431-4176-8785-4736FEC14753}" srcId="{CC5B6493-863D-4E4F-9F89-0F78B8C504CA}" destId="{C5A9C6E9-BB62-4513-B8C6-557FDE7AAFD3}" srcOrd="1" destOrd="0" parTransId="{5E8150B0-3056-4C1C-BB1B-E496D73B0B74}" sibTransId="{43234F0A-208E-46E4-A5A0-40BCFDDB8A49}"/>
    <dgm:cxn modelId="{BE270DE2-9C78-4863-B333-F7B16A04571A}" type="presOf" srcId="{F5335F3B-597A-4678-91DC-99760B1521D4}" destId="{DE467EA0-97D4-44CB-B6D3-D46E95E48C44}" srcOrd="0" destOrd="0" presId="urn:microsoft.com/office/officeart/2005/8/layout/hList6"/>
    <dgm:cxn modelId="{66C69BEC-B4AC-4462-B5EE-FEFEF1486C1E}" type="presOf" srcId="{9B3167A5-D7F6-468C-BABB-648A8294BE2A}" destId="{E43A7E2F-7E61-45EC-8D27-6A7F9A836BFE}" srcOrd="0" destOrd="0" presId="urn:microsoft.com/office/officeart/2005/8/layout/hList6"/>
    <dgm:cxn modelId="{58180FF5-BC38-4289-ADCB-132FECE24685}" type="presOf" srcId="{9B42409D-1FF5-4C75-AA4A-19D9B4BC6B84}" destId="{023A7968-7BF0-4FE6-A2CF-1F75FC69CC9A}" srcOrd="0" destOrd="3" presId="urn:microsoft.com/office/officeart/2005/8/layout/hList6"/>
    <dgm:cxn modelId="{3876043B-4454-4AA5-A87B-180E9D1AF3C8}" type="presParOf" srcId="{2984207B-037C-4AA6-A60C-BA3CC23BA7E6}" destId="{DE467EA0-97D4-44CB-B6D3-D46E95E48C44}" srcOrd="0" destOrd="0" presId="urn:microsoft.com/office/officeart/2005/8/layout/hList6"/>
    <dgm:cxn modelId="{874EEBD0-0C4F-422C-A5B8-C78F1FC6F7C7}" type="presParOf" srcId="{2984207B-037C-4AA6-A60C-BA3CC23BA7E6}" destId="{0E6F33A1-990E-4F16-8B5D-F8847919531B}" srcOrd="1" destOrd="0" presId="urn:microsoft.com/office/officeart/2005/8/layout/hList6"/>
    <dgm:cxn modelId="{FDFF93AB-5F8F-4AD8-B320-FABC607BC64C}" type="presParOf" srcId="{2984207B-037C-4AA6-A60C-BA3CC23BA7E6}" destId="{023A7968-7BF0-4FE6-A2CF-1F75FC69CC9A}" srcOrd="2" destOrd="0" presId="urn:microsoft.com/office/officeart/2005/8/layout/hList6"/>
    <dgm:cxn modelId="{6414ECF3-07F9-42D9-856B-3AC49DD8AF3F}" type="presParOf" srcId="{2984207B-037C-4AA6-A60C-BA3CC23BA7E6}" destId="{CD749C1F-E657-4503-97C0-5AA46C2E1BFF}" srcOrd="3" destOrd="0" presId="urn:microsoft.com/office/officeart/2005/8/layout/hList6"/>
    <dgm:cxn modelId="{8E253EEB-E19C-4A3A-A46B-E573FF61471C}" type="presParOf" srcId="{2984207B-037C-4AA6-A60C-BA3CC23BA7E6}" destId="{E43A7E2F-7E61-45EC-8D27-6A7F9A836BFE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B8C2FE6-491D-4C47-B020-1D5FDE324F7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2ECD9F2-BDD0-4135-ABC9-C2D4503F1E57}">
      <dgm:prSet phldrT="[Text]"/>
      <dgm:spPr/>
      <dgm:t>
        <a:bodyPr/>
        <a:lstStyle/>
        <a:p>
          <a:r>
            <a:rPr lang="en-GB" dirty="0"/>
            <a:t>Data Access</a:t>
          </a:r>
          <a:endParaRPr lang="en-IN" dirty="0"/>
        </a:p>
      </dgm:t>
    </dgm:pt>
    <dgm:pt modelId="{5AA61E0C-1AAC-471C-986D-7FF217FFF466}" type="parTrans" cxnId="{90D0644A-64D1-4E09-AFE9-2CCFE3F6462B}">
      <dgm:prSet/>
      <dgm:spPr/>
      <dgm:t>
        <a:bodyPr/>
        <a:lstStyle/>
        <a:p>
          <a:endParaRPr lang="en-IN"/>
        </a:p>
      </dgm:t>
    </dgm:pt>
    <dgm:pt modelId="{35976BE3-2D5E-4312-B5BE-2AD58A865F45}" type="sibTrans" cxnId="{90D0644A-64D1-4E09-AFE9-2CCFE3F6462B}">
      <dgm:prSet/>
      <dgm:spPr/>
      <dgm:t>
        <a:bodyPr/>
        <a:lstStyle/>
        <a:p>
          <a:endParaRPr lang="en-IN"/>
        </a:p>
      </dgm:t>
    </dgm:pt>
    <dgm:pt modelId="{408617FC-0BCA-4C5F-8713-B00197738467}">
      <dgm:prSet phldrT="[Text]"/>
      <dgm:spPr/>
      <dgm:t>
        <a:bodyPr/>
        <a:lstStyle/>
        <a:p>
          <a:endParaRPr lang="en-IN" dirty="0"/>
        </a:p>
      </dgm:t>
    </dgm:pt>
    <dgm:pt modelId="{14416AF4-3B6D-4553-AA9D-A9DD9F53EC2D}" type="parTrans" cxnId="{3C7A85AA-E8CA-42F6-AB44-7B994F320D77}">
      <dgm:prSet/>
      <dgm:spPr/>
      <dgm:t>
        <a:bodyPr/>
        <a:lstStyle/>
        <a:p>
          <a:endParaRPr lang="en-IN"/>
        </a:p>
      </dgm:t>
    </dgm:pt>
    <dgm:pt modelId="{081D7A78-5AFF-4F1D-9223-8D57D83C327E}" type="sibTrans" cxnId="{3C7A85AA-E8CA-42F6-AB44-7B994F320D77}">
      <dgm:prSet/>
      <dgm:spPr/>
      <dgm:t>
        <a:bodyPr/>
        <a:lstStyle/>
        <a:p>
          <a:endParaRPr lang="en-IN"/>
        </a:p>
      </dgm:t>
    </dgm:pt>
    <dgm:pt modelId="{AEDEADE0-1EE3-4777-969B-7F8D789B403A}">
      <dgm:prSet phldrT="[Text]"/>
      <dgm:spPr>
        <a:solidFill>
          <a:srgbClr val="FFC000"/>
        </a:solidFill>
      </dgm:spPr>
      <dgm:t>
        <a:bodyPr/>
        <a:lstStyle/>
        <a:p>
          <a:r>
            <a:rPr lang="en-IN" dirty="0"/>
            <a:t>OAuth &amp; Chrome Limitations</a:t>
          </a:r>
        </a:p>
      </dgm:t>
    </dgm:pt>
    <dgm:pt modelId="{355D592F-AE4A-484D-8C9D-E3CA91D98B7E}" type="parTrans" cxnId="{CD588152-A723-4B25-BF83-46AE821D1343}">
      <dgm:prSet/>
      <dgm:spPr/>
      <dgm:t>
        <a:bodyPr/>
        <a:lstStyle/>
        <a:p>
          <a:endParaRPr lang="en-IN"/>
        </a:p>
      </dgm:t>
    </dgm:pt>
    <dgm:pt modelId="{E867141C-CF51-46DC-8723-892FC037817A}" type="sibTrans" cxnId="{CD588152-A723-4B25-BF83-46AE821D1343}">
      <dgm:prSet/>
      <dgm:spPr/>
      <dgm:t>
        <a:bodyPr/>
        <a:lstStyle/>
        <a:p>
          <a:endParaRPr lang="en-IN"/>
        </a:p>
      </dgm:t>
    </dgm:pt>
    <dgm:pt modelId="{6922DF96-3998-44C7-BA3C-B767656C2193}">
      <dgm:prSet phldrT="[Text]"/>
      <dgm:spPr/>
      <dgm:t>
        <a:bodyPr/>
        <a:lstStyle/>
        <a:p>
          <a:r>
            <a:rPr lang="en-GB" b="0" i="0" dirty="0"/>
            <a:t>Refresh token management and maintaining user sessions was tricky</a:t>
          </a:r>
          <a:endParaRPr lang="en-IN" dirty="0"/>
        </a:p>
      </dgm:t>
    </dgm:pt>
    <dgm:pt modelId="{0688D751-9F23-4F43-9FCB-138F5E5F71C2}" type="parTrans" cxnId="{7F14FB0B-CAF7-47DB-99B9-64324EBD6299}">
      <dgm:prSet/>
      <dgm:spPr/>
      <dgm:t>
        <a:bodyPr/>
        <a:lstStyle/>
        <a:p>
          <a:endParaRPr lang="en-IN"/>
        </a:p>
      </dgm:t>
    </dgm:pt>
    <dgm:pt modelId="{4F06D337-F043-458C-9A76-8FD38971C56F}" type="sibTrans" cxnId="{7F14FB0B-CAF7-47DB-99B9-64324EBD6299}">
      <dgm:prSet/>
      <dgm:spPr/>
      <dgm:t>
        <a:bodyPr/>
        <a:lstStyle/>
        <a:p>
          <a:endParaRPr lang="en-IN"/>
        </a:p>
      </dgm:t>
    </dgm:pt>
    <dgm:pt modelId="{BBF75773-5C1B-40AD-ADB8-4C6943F83231}">
      <dgm:prSet phldrT="[Text]"/>
      <dgm:spPr>
        <a:solidFill>
          <a:srgbClr val="FF0000"/>
        </a:solidFill>
      </dgm:spPr>
      <dgm:t>
        <a:bodyPr/>
        <a:lstStyle/>
        <a:p>
          <a:r>
            <a:rPr lang="en-GB" dirty="0"/>
            <a:t>Bridging Frontend with NLP Model</a:t>
          </a:r>
          <a:endParaRPr lang="en-IN" dirty="0"/>
        </a:p>
      </dgm:t>
    </dgm:pt>
    <dgm:pt modelId="{726D7329-0938-46F5-809D-8DF4DFDC21BB}" type="parTrans" cxnId="{C0AE7327-C430-4996-8A70-9CDF6A37CCB0}">
      <dgm:prSet/>
      <dgm:spPr/>
      <dgm:t>
        <a:bodyPr/>
        <a:lstStyle/>
        <a:p>
          <a:endParaRPr lang="en-IN"/>
        </a:p>
      </dgm:t>
    </dgm:pt>
    <dgm:pt modelId="{003E8C9F-B801-4EEE-A96E-45A53EF1DA13}" type="sibTrans" cxnId="{C0AE7327-C430-4996-8A70-9CDF6A37CCB0}">
      <dgm:prSet/>
      <dgm:spPr/>
      <dgm:t>
        <a:bodyPr/>
        <a:lstStyle/>
        <a:p>
          <a:endParaRPr lang="en-IN"/>
        </a:p>
      </dgm:t>
    </dgm:pt>
    <dgm:pt modelId="{AB8C42A0-883F-477C-8FE1-FEAD50B789BB}">
      <dgm:prSet phldrT="[Text]"/>
      <dgm:spPr/>
      <dgm:t>
        <a:bodyPr/>
        <a:lstStyle/>
        <a:p>
          <a:r>
            <a:rPr lang="en-GB" dirty="0"/>
            <a:t>Currently offline; integrating extension with model (e.g., via Flask or cloud service) is a future goal</a:t>
          </a:r>
          <a:endParaRPr lang="en-IN" dirty="0"/>
        </a:p>
      </dgm:t>
    </dgm:pt>
    <dgm:pt modelId="{5F8E6BD3-A034-4E47-ACCD-A75ED44896DB}" type="parTrans" cxnId="{C3A02CBE-4CBB-4441-B869-0A3DC0FD976E}">
      <dgm:prSet/>
      <dgm:spPr/>
      <dgm:t>
        <a:bodyPr/>
        <a:lstStyle/>
        <a:p>
          <a:endParaRPr lang="en-IN"/>
        </a:p>
      </dgm:t>
    </dgm:pt>
    <dgm:pt modelId="{2012122A-6053-4A02-92DB-110628A80660}" type="sibTrans" cxnId="{C3A02CBE-4CBB-4441-B869-0A3DC0FD976E}">
      <dgm:prSet/>
      <dgm:spPr/>
      <dgm:t>
        <a:bodyPr/>
        <a:lstStyle/>
        <a:p>
          <a:endParaRPr lang="en-IN"/>
        </a:p>
      </dgm:t>
    </dgm:pt>
    <dgm:pt modelId="{21A3ABA4-65FC-4211-81F0-E41FAB220B2C}">
      <dgm:prSet/>
      <dgm:spPr/>
      <dgm:t>
        <a:bodyPr/>
        <a:lstStyle/>
        <a:p>
          <a:r>
            <a:rPr lang="en-GB" dirty="0"/>
            <a:t>Lack of labeled email datasets meant relying on Gmail API and manual curation</a:t>
          </a:r>
          <a:endParaRPr lang="en-IN" dirty="0"/>
        </a:p>
      </dgm:t>
    </dgm:pt>
    <dgm:pt modelId="{067D6F90-E56D-4146-90FA-3F3FE1BCBD67}" type="parTrans" cxnId="{4F591C55-6275-4895-8FDB-66862B67A7C3}">
      <dgm:prSet/>
      <dgm:spPr/>
      <dgm:t>
        <a:bodyPr/>
        <a:lstStyle/>
        <a:p>
          <a:endParaRPr lang="en-IN"/>
        </a:p>
      </dgm:t>
    </dgm:pt>
    <dgm:pt modelId="{8A3057EB-C16E-4291-9B13-2C5070802069}" type="sibTrans" cxnId="{4F591C55-6275-4895-8FDB-66862B67A7C3}">
      <dgm:prSet/>
      <dgm:spPr/>
      <dgm:t>
        <a:bodyPr/>
        <a:lstStyle/>
        <a:p>
          <a:endParaRPr lang="en-IN"/>
        </a:p>
      </dgm:t>
    </dgm:pt>
    <dgm:pt modelId="{3BAE1356-F655-4987-BC2F-E7B86B28B148}" type="pres">
      <dgm:prSet presAssocID="{8B8C2FE6-491D-4C47-B020-1D5FDE324F73}" presName="linearFlow" presStyleCnt="0">
        <dgm:presLayoutVars>
          <dgm:dir/>
          <dgm:animLvl val="lvl"/>
          <dgm:resizeHandles val="exact"/>
        </dgm:presLayoutVars>
      </dgm:prSet>
      <dgm:spPr/>
    </dgm:pt>
    <dgm:pt modelId="{5EAC3B14-C17A-43CB-88C7-3B932A823FC0}" type="pres">
      <dgm:prSet presAssocID="{82ECD9F2-BDD0-4135-ABC9-C2D4503F1E57}" presName="composite" presStyleCnt="0"/>
      <dgm:spPr/>
    </dgm:pt>
    <dgm:pt modelId="{0580E63E-4BF4-4353-84ED-8A4CC819D455}" type="pres">
      <dgm:prSet presAssocID="{82ECD9F2-BDD0-4135-ABC9-C2D4503F1E5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7CC3CB57-1EC9-4FEF-B1E5-7CFEEE9FFDDB}" type="pres">
      <dgm:prSet presAssocID="{82ECD9F2-BDD0-4135-ABC9-C2D4503F1E57}" presName="descendantText" presStyleLbl="alignAcc1" presStyleIdx="0" presStyleCnt="3" custLinFactNeighborX="108">
        <dgm:presLayoutVars>
          <dgm:bulletEnabled val="1"/>
        </dgm:presLayoutVars>
      </dgm:prSet>
      <dgm:spPr/>
    </dgm:pt>
    <dgm:pt modelId="{088F244B-942D-480B-BA0E-30D59410FB22}" type="pres">
      <dgm:prSet presAssocID="{35976BE3-2D5E-4312-B5BE-2AD58A865F45}" presName="sp" presStyleCnt="0"/>
      <dgm:spPr/>
    </dgm:pt>
    <dgm:pt modelId="{3517CBEE-2C25-4464-B289-D62B4913CECC}" type="pres">
      <dgm:prSet presAssocID="{AEDEADE0-1EE3-4777-969B-7F8D789B403A}" presName="composite" presStyleCnt="0"/>
      <dgm:spPr/>
    </dgm:pt>
    <dgm:pt modelId="{1E54B3B4-891A-4B49-9F76-59F1E0434E74}" type="pres">
      <dgm:prSet presAssocID="{AEDEADE0-1EE3-4777-969B-7F8D789B403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DDE0663-E33F-473F-9816-313AA97320C1}" type="pres">
      <dgm:prSet presAssocID="{AEDEADE0-1EE3-4777-969B-7F8D789B403A}" presName="descendantText" presStyleLbl="alignAcc1" presStyleIdx="1" presStyleCnt="3">
        <dgm:presLayoutVars>
          <dgm:bulletEnabled val="1"/>
        </dgm:presLayoutVars>
      </dgm:prSet>
      <dgm:spPr/>
    </dgm:pt>
    <dgm:pt modelId="{25E5A1D7-DFD4-47DC-9620-F9119545031C}" type="pres">
      <dgm:prSet presAssocID="{E867141C-CF51-46DC-8723-892FC037817A}" presName="sp" presStyleCnt="0"/>
      <dgm:spPr/>
    </dgm:pt>
    <dgm:pt modelId="{41E62FE3-1121-4622-9B44-7259705E31EE}" type="pres">
      <dgm:prSet presAssocID="{BBF75773-5C1B-40AD-ADB8-4C6943F83231}" presName="composite" presStyleCnt="0"/>
      <dgm:spPr/>
    </dgm:pt>
    <dgm:pt modelId="{FF8CDE6D-935A-4992-BD4F-EF28803857F8}" type="pres">
      <dgm:prSet presAssocID="{BBF75773-5C1B-40AD-ADB8-4C6943F83231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AF3D15F3-F338-470C-BF47-1F312F9E2A76}" type="pres">
      <dgm:prSet presAssocID="{BBF75773-5C1B-40AD-ADB8-4C6943F83231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7F14FB0B-CAF7-47DB-99B9-64324EBD6299}" srcId="{AEDEADE0-1EE3-4777-969B-7F8D789B403A}" destId="{6922DF96-3998-44C7-BA3C-B767656C2193}" srcOrd="0" destOrd="0" parTransId="{0688D751-9F23-4F43-9FCB-138F5E5F71C2}" sibTransId="{4F06D337-F043-458C-9A76-8FD38971C56F}"/>
    <dgm:cxn modelId="{385EB212-444E-43B1-9684-8056CD2751C8}" type="presOf" srcId="{21A3ABA4-65FC-4211-81F0-E41FAB220B2C}" destId="{7CC3CB57-1EC9-4FEF-B1E5-7CFEEE9FFDDB}" srcOrd="0" destOrd="1" presId="urn:microsoft.com/office/officeart/2005/8/layout/chevron2"/>
    <dgm:cxn modelId="{C0AE7327-C430-4996-8A70-9CDF6A37CCB0}" srcId="{8B8C2FE6-491D-4C47-B020-1D5FDE324F73}" destId="{BBF75773-5C1B-40AD-ADB8-4C6943F83231}" srcOrd="2" destOrd="0" parTransId="{726D7329-0938-46F5-809D-8DF4DFDC21BB}" sibTransId="{003E8C9F-B801-4EEE-A96E-45A53EF1DA13}"/>
    <dgm:cxn modelId="{357E6B42-DBD7-4B1D-90FD-C0DE3D233F9B}" type="presOf" srcId="{6922DF96-3998-44C7-BA3C-B767656C2193}" destId="{DDDE0663-E33F-473F-9816-313AA97320C1}" srcOrd="0" destOrd="0" presId="urn:microsoft.com/office/officeart/2005/8/layout/chevron2"/>
    <dgm:cxn modelId="{90D0644A-64D1-4E09-AFE9-2CCFE3F6462B}" srcId="{8B8C2FE6-491D-4C47-B020-1D5FDE324F73}" destId="{82ECD9F2-BDD0-4135-ABC9-C2D4503F1E57}" srcOrd="0" destOrd="0" parTransId="{5AA61E0C-1AAC-471C-986D-7FF217FFF466}" sibTransId="{35976BE3-2D5E-4312-B5BE-2AD58A865F45}"/>
    <dgm:cxn modelId="{CD588152-A723-4B25-BF83-46AE821D1343}" srcId="{8B8C2FE6-491D-4C47-B020-1D5FDE324F73}" destId="{AEDEADE0-1EE3-4777-969B-7F8D789B403A}" srcOrd="1" destOrd="0" parTransId="{355D592F-AE4A-484D-8C9D-E3CA91D98B7E}" sibTransId="{E867141C-CF51-46DC-8723-892FC037817A}"/>
    <dgm:cxn modelId="{4F591C55-6275-4895-8FDB-66862B67A7C3}" srcId="{82ECD9F2-BDD0-4135-ABC9-C2D4503F1E57}" destId="{21A3ABA4-65FC-4211-81F0-E41FAB220B2C}" srcOrd="1" destOrd="0" parTransId="{067D6F90-E56D-4146-90FA-3F3FE1BCBD67}" sibTransId="{8A3057EB-C16E-4291-9B13-2C5070802069}"/>
    <dgm:cxn modelId="{A04AB58F-8C17-428D-BF0D-15A422324525}" type="presOf" srcId="{AB8C42A0-883F-477C-8FE1-FEAD50B789BB}" destId="{AF3D15F3-F338-470C-BF47-1F312F9E2A76}" srcOrd="0" destOrd="0" presId="urn:microsoft.com/office/officeart/2005/8/layout/chevron2"/>
    <dgm:cxn modelId="{3C7A85AA-E8CA-42F6-AB44-7B994F320D77}" srcId="{82ECD9F2-BDD0-4135-ABC9-C2D4503F1E57}" destId="{408617FC-0BCA-4C5F-8713-B00197738467}" srcOrd="0" destOrd="0" parTransId="{14416AF4-3B6D-4553-AA9D-A9DD9F53EC2D}" sibTransId="{081D7A78-5AFF-4F1D-9223-8D57D83C327E}"/>
    <dgm:cxn modelId="{C3A02CBE-4CBB-4441-B869-0A3DC0FD976E}" srcId="{BBF75773-5C1B-40AD-ADB8-4C6943F83231}" destId="{AB8C42A0-883F-477C-8FE1-FEAD50B789BB}" srcOrd="0" destOrd="0" parTransId="{5F8E6BD3-A034-4E47-ACCD-A75ED44896DB}" sibTransId="{2012122A-6053-4A02-92DB-110628A80660}"/>
    <dgm:cxn modelId="{DF75C8CA-9FE1-452B-8684-E3C64FFAF997}" type="presOf" srcId="{BBF75773-5C1B-40AD-ADB8-4C6943F83231}" destId="{FF8CDE6D-935A-4992-BD4F-EF28803857F8}" srcOrd="0" destOrd="0" presId="urn:microsoft.com/office/officeart/2005/8/layout/chevron2"/>
    <dgm:cxn modelId="{7AC00DD8-C192-4EBD-9BEF-FB6C0D0EA828}" type="presOf" srcId="{AEDEADE0-1EE3-4777-969B-7F8D789B403A}" destId="{1E54B3B4-891A-4B49-9F76-59F1E0434E74}" srcOrd="0" destOrd="0" presId="urn:microsoft.com/office/officeart/2005/8/layout/chevron2"/>
    <dgm:cxn modelId="{19AE51ED-F617-4910-9696-C41BD35C3EA6}" type="presOf" srcId="{8B8C2FE6-491D-4C47-B020-1D5FDE324F73}" destId="{3BAE1356-F655-4987-BC2F-E7B86B28B148}" srcOrd="0" destOrd="0" presId="urn:microsoft.com/office/officeart/2005/8/layout/chevron2"/>
    <dgm:cxn modelId="{3BC5CCF2-72C8-4EF7-A6AE-DE003E188430}" type="presOf" srcId="{82ECD9F2-BDD0-4135-ABC9-C2D4503F1E57}" destId="{0580E63E-4BF4-4353-84ED-8A4CC819D455}" srcOrd="0" destOrd="0" presId="urn:microsoft.com/office/officeart/2005/8/layout/chevron2"/>
    <dgm:cxn modelId="{CAF99CF7-34A0-4BCA-AAC6-257A91D07F55}" type="presOf" srcId="{408617FC-0BCA-4C5F-8713-B00197738467}" destId="{7CC3CB57-1EC9-4FEF-B1E5-7CFEEE9FFDDB}" srcOrd="0" destOrd="0" presId="urn:microsoft.com/office/officeart/2005/8/layout/chevron2"/>
    <dgm:cxn modelId="{68366097-074E-42F4-99A2-D5499A2AB4F3}" type="presParOf" srcId="{3BAE1356-F655-4987-BC2F-E7B86B28B148}" destId="{5EAC3B14-C17A-43CB-88C7-3B932A823FC0}" srcOrd="0" destOrd="0" presId="urn:microsoft.com/office/officeart/2005/8/layout/chevron2"/>
    <dgm:cxn modelId="{65A2F2AD-3C65-4CC9-8F2E-AFB70FDA6122}" type="presParOf" srcId="{5EAC3B14-C17A-43CB-88C7-3B932A823FC0}" destId="{0580E63E-4BF4-4353-84ED-8A4CC819D455}" srcOrd="0" destOrd="0" presId="urn:microsoft.com/office/officeart/2005/8/layout/chevron2"/>
    <dgm:cxn modelId="{035F269C-C9FB-4C87-949A-37E3EF7A1DDF}" type="presParOf" srcId="{5EAC3B14-C17A-43CB-88C7-3B932A823FC0}" destId="{7CC3CB57-1EC9-4FEF-B1E5-7CFEEE9FFDDB}" srcOrd="1" destOrd="0" presId="urn:microsoft.com/office/officeart/2005/8/layout/chevron2"/>
    <dgm:cxn modelId="{F75C61E8-918E-4816-BF11-FDEEA603D85B}" type="presParOf" srcId="{3BAE1356-F655-4987-BC2F-E7B86B28B148}" destId="{088F244B-942D-480B-BA0E-30D59410FB22}" srcOrd="1" destOrd="0" presId="urn:microsoft.com/office/officeart/2005/8/layout/chevron2"/>
    <dgm:cxn modelId="{BFA8DC4D-D9DD-457E-A71B-C92C5448605B}" type="presParOf" srcId="{3BAE1356-F655-4987-BC2F-E7B86B28B148}" destId="{3517CBEE-2C25-4464-B289-D62B4913CECC}" srcOrd="2" destOrd="0" presId="urn:microsoft.com/office/officeart/2005/8/layout/chevron2"/>
    <dgm:cxn modelId="{B4A7FA00-F89A-4325-A575-9F790724FF22}" type="presParOf" srcId="{3517CBEE-2C25-4464-B289-D62B4913CECC}" destId="{1E54B3B4-891A-4B49-9F76-59F1E0434E74}" srcOrd="0" destOrd="0" presId="urn:microsoft.com/office/officeart/2005/8/layout/chevron2"/>
    <dgm:cxn modelId="{E3CB8124-6BC8-407F-9F4E-9F143A2A633E}" type="presParOf" srcId="{3517CBEE-2C25-4464-B289-D62B4913CECC}" destId="{DDDE0663-E33F-473F-9816-313AA97320C1}" srcOrd="1" destOrd="0" presId="urn:microsoft.com/office/officeart/2005/8/layout/chevron2"/>
    <dgm:cxn modelId="{7F278248-4E88-48A4-AAD9-4E975BF43C2D}" type="presParOf" srcId="{3BAE1356-F655-4987-BC2F-E7B86B28B148}" destId="{25E5A1D7-DFD4-47DC-9620-F9119545031C}" srcOrd="3" destOrd="0" presId="urn:microsoft.com/office/officeart/2005/8/layout/chevron2"/>
    <dgm:cxn modelId="{529862D6-554C-41C7-AA81-653A5F6C7055}" type="presParOf" srcId="{3BAE1356-F655-4987-BC2F-E7B86B28B148}" destId="{41E62FE3-1121-4622-9B44-7259705E31EE}" srcOrd="4" destOrd="0" presId="urn:microsoft.com/office/officeart/2005/8/layout/chevron2"/>
    <dgm:cxn modelId="{DA2EDC0D-6D9E-406A-AAA4-468ACC003D5A}" type="presParOf" srcId="{41E62FE3-1121-4622-9B44-7259705E31EE}" destId="{FF8CDE6D-935A-4992-BD4F-EF28803857F8}" srcOrd="0" destOrd="0" presId="urn:microsoft.com/office/officeart/2005/8/layout/chevron2"/>
    <dgm:cxn modelId="{276B8A3C-C1C6-483B-B273-4F4801CA98B2}" type="presParOf" srcId="{41E62FE3-1121-4622-9B44-7259705E31EE}" destId="{AF3D15F3-F338-470C-BF47-1F312F9E2A7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87DF5F-A4CA-43F7-8725-D3E6CE5D3756}">
      <dsp:nvSpPr>
        <dsp:cNvPr id="0" name=""/>
        <dsp:cNvSpPr/>
      </dsp:nvSpPr>
      <dsp:spPr>
        <a:xfrm rot="5400000">
          <a:off x="-504406" y="1324079"/>
          <a:ext cx="2463996" cy="14551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Motivation:</a:t>
          </a:r>
        </a:p>
      </dsp:txBody>
      <dsp:txXfrm rot="-5400000">
        <a:off x="0" y="1547265"/>
        <a:ext cx="1455184" cy="1008812"/>
      </dsp:txXfrm>
    </dsp:sp>
    <dsp:sp modelId="{71E876B6-15B2-4A38-A736-6497DB16CE6A}">
      <dsp:nvSpPr>
        <dsp:cNvPr id="0" name=""/>
        <dsp:cNvSpPr/>
      </dsp:nvSpPr>
      <dsp:spPr>
        <a:xfrm rot="5400000">
          <a:off x="1025299" y="596487"/>
          <a:ext cx="3042545" cy="21827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7620" rIns="7620" bIns="76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Information Evolution (Books -&gt; Search Engines -&gt;LLMs)</a:t>
          </a:r>
          <a:endParaRPr lang="en-IN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LLMs Transformation(Information access -&gt; Process Billions of  Words -&gt; Complex Queries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Email : Corporate Critical Communication Tool (Large volume emails -&gt; SMM -&gt; Reports/Insights</a:t>
          </a:r>
          <a:endParaRPr lang="en-IN" sz="1200" kern="1200" dirty="0"/>
        </a:p>
      </dsp:txBody>
      <dsp:txXfrm rot="-5400000">
        <a:off x="1455183" y="273157"/>
        <a:ext cx="2076222" cy="2829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FDC941-2C96-4E07-A813-7DC60EF65737}">
      <dsp:nvSpPr>
        <dsp:cNvPr id="0" name=""/>
        <dsp:cNvSpPr/>
      </dsp:nvSpPr>
      <dsp:spPr>
        <a:xfrm>
          <a:off x="0" y="1899345"/>
          <a:ext cx="45005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29FF12-4626-4405-A6CA-1F941C258147}">
      <dsp:nvSpPr>
        <dsp:cNvPr id="0" name=""/>
        <dsp:cNvSpPr/>
      </dsp:nvSpPr>
      <dsp:spPr>
        <a:xfrm>
          <a:off x="0" y="1330389"/>
          <a:ext cx="45005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606FEB-610D-4B46-A56E-C9FC5339EEB6}">
      <dsp:nvSpPr>
        <dsp:cNvPr id="0" name=""/>
        <dsp:cNvSpPr/>
      </dsp:nvSpPr>
      <dsp:spPr>
        <a:xfrm>
          <a:off x="0" y="759073"/>
          <a:ext cx="45005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1758F-82DD-431A-ACB1-E8A6E973CE4E}">
      <dsp:nvSpPr>
        <dsp:cNvPr id="0" name=""/>
        <dsp:cNvSpPr/>
      </dsp:nvSpPr>
      <dsp:spPr>
        <a:xfrm>
          <a:off x="0" y="187757"/>
          <a:ext cx="4500562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41C9F0-DE63-4706-A02A-8EE636DFBF70}">
      <dsp:nvSpPr>
        <dsp:cNvPr id="0" name=""/>
        <dsp:cNvSpPr/>
      </dsp:nvSpPr>
      <dsp:spPr>
        <a:xfrm>
          <a:off x="1170146" y="459"/>
          <a:ext cx="3330415" cy="187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</dsp:txBody>
      <dsp:txXfrm>
        <a:off x="1170146" y="459"/>
        <a:ext cx="3330415" cy="187298"/>
      </dsp:txXfrm>
    </dsp:sp>
    <dsp:sp modelId="{A1665842-02DD-4CB1-A304-B308630C751B}">
      <dsp:nvSpPr>
        <dsp:cNvPr id="0" name=""/>
        <dsp:cNvSpPr/>
      </dsp:nvSpPr>
      <dsp:spPr>
        <a:xfrm>
          <a:off x="0" y="459"/>
          <a:ext cx="1170146" cy="18729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just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Frontend</a:t>
          </a:r>
          <a:endParaRPr lang="en-IN" sz="1000" kern="1200" dirty="0"/>
        </a:p>
      </dsp:txBody>
      <dsp:txXfrm>
        <a:off x="9145" y="9604"/>
        <a:ext cx="1151856" cy="178153"/>
      </dsp:txXfrm>
    </dsp:sp>
    <dsp:sp modelId="{2D4FD7EE-B787-4BB3-8B71-E9649E9E1D8A}">
      <dsp:nvSpPr>
        <dsp:cNvPr id="0" name=""/>
        <dsp:cNvSpPr/>
      </dsp:nvSpPr>
      <dsp:spPr>
        <a:xfrm>
          <a:off x="0" y="187757"/>
          <a:ext cx="4500562" cy="37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just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50" b="0" i="0" kern="1200" dirty="0"/>
            <a:t>Lightweight Chrome extension built with HTML, CSS, and JavaScript.</a:t>
          </a:r>
          <a:endParaRPr lang="en-IN" sz="1050" kern="1200" dirty="0"/>
        </a:p>
      </dsp:txBody>
      <dsp:txXfrm>
        <a:off x="0" y="187757"/>
        <a:ext cx="4500562" cy="374652"/>
      </dsp:txXfrm>
    </dsp:sp>
    <dsp:sp modelId="{FC6384F1-E1AE-4C89-9BBE-7454E4974E71}">
      <dsp:nvSpPr>
        <dsp:cNvPr id="0" name=""/>
        <dsp:cNvSpPr/>
      </dsp:nvSpPr>
      <dsp:spPr>
        <a:xfrm>
          <a:off x="1170146" y="571775"/>
          <a:ext cx="3330415" cy="187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/>
        </a:p>
      </dsp:txBody>
      <dsp:txXfrm>
        <a:off x="1170146" y="571775"/>
        <a:ext cx="3330415" cy="187298"/>
      </dsp:txXfrm>
    </dsp:sp>
    <dsp:sp modelId="{66EBF72D-6420-4729-A304-C49805E9CFB4}">
      <dsp:nvSpPr>
        <dsp:cNvPr id="0" name=""/>
        <dsp:cNvSpPr/>
      </dsp:nvSpPr>
      <dsp:spPr>
        <a:xfrm>
          <a:off x="0" y="571775"/>
          <a:ext cx="1170146" cy="18729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Backend</a:t>
          </a:r>
          <a:endParaRPr lang="en-IN" sz="1000" kern="1200" dirty="0"/>
        </a:p>
      </dsp:txBody>
      <dsp:txXfrm>
        <a:off x="9145" y="580920"/>
        <a:ext cx="1151856" cy="178153"/>
      </dsp:txXfrm>
    </dsp:sp>
    <dsp:sp modelId="{EBFF454D-550A-4BFD-912E-56FB30C25288}">
      <dsp:nvSpPr>
        <dsp:cNvPr id="0" name=""/>
        <dsp:cNvSpPr/>
      </dsp:nvSpPr>
      <dsp:spPr>
        <a:xfrm>
          <a:off x="0" y="759073"/>
          <a:ext cx="4500562" cy="37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050" b="0" i="0" kern="1200" dirty="0"/>
            <a:t>Python-based processing engine for email classification, summarization, and report generation.</a:t>
          </a:r>
          <a:endParaRPr lang="en-IN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050" kern="1200" dirty="0"/>
        </a:p>
      </dsp:txBody>
      <dsp:txXfrm>
        <a:off x="0" y="759073"/>
        <a:ext cx="4500562" cy="374652"/>
      </dsp:txXfrm>
    </dsp:sp>
    <dsp:sp modelId="{1083029A-0083-4725-9883-678BF1C24B77}">
      <dsp:nvSpPr>
        <dsp:cNvPr id="0" name=""/>
        <dsp:cNvSpPr/>
      </dsp:nvSpPr>
      <dsp:spPr>
        <a:xfrm>
          <a:off x="1170146" y="1143091"/>
          <a:ext cx="3330415" cy="187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>
            <a:highlight>
              <a:srgbClr val="000000"/>
            </a:highlight>
          </a:endParaRPr>
        </a:p>
      </dsp:txBody>
      <dsp:txXfrm>
        <a:off x="1170146" y="1143091"/>
        <a:ext cx="3330415" cy="187298"/>
      </dsp:txXfrm>
    </dsp:sp>
    <dsp:sp modelId="{9348CCBD-E045-4E97-A181-217FB3C46352}">
      <dsp:nvSpPr>
        <dsp:cNvPr id="0" name=""/>
        <dsp:cNvSpPr/>
      </dsp:nvSpPr>
      <dsp:spPr>
        <a:xfrm>
          <a:off x="0" y="1143091"/>
          <a:ext cx="1170146" cy="18729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Dataflow</a:t>
          </a:r>
          <a:endParaRPr lang="en-IN" sz="1000" kern="1200" dirty="0"/>
        </a:p>
      </dsp:txBody>
      <dsp:txXfrm>
        <a:off x="9145" y="1152236"/>
        <a:ext cx="1151856" cy="178153"/>
      </dsp:txXfrm>
    </dsp:sp>
    <dsp:sp modelId="{BB3E3A65-4D8F-4183-86A3-36938B4BA7BC}">
      <dsp:nvSpPr>
        <dsp:cNvPr id="0" name=""/>
        <dsp:cNvSpPr/>
      </dsp:nvSpPr>
      <dsp:spPr>
        <a:xfrm>
          <a:off x="0" y="1330389"/>
          <a:ext cx="4500562" cy="3722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7145" rIns="17145" bIns="17145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GB" sz="900" b="0" i="0" kern="1200" baseline="0" dirty="0">
              <a:latin typeface="Gill Sans MT (Body)"/>
            </a:rPr>
            <a:t>Emails fetched via Gmail API.</a:t>
          </a:r>
          <a:endParaRPr lang="en-IN" sz="900" kern="1200" baseline="0" dirty="0">
            <a:latin typeface="Gill Sans MT (Body)"/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en-GB" sz="900" b="0" i="0" kern="1200" baseline="0" dirty="0">
              <a:latin typeface="Gill Sans MT (Body)"/>
            </a:rPr>
            <a:t>Processed by backend (App.py) and Insights returned to the frontend in JSON format.</a:t>
          </a:r>
          <a:endParaRPr lang="en-IN" sz="900" kern="1200" baseline="0" dirty="0">
            <a:latin typeface="Gill Sans MT (Body)"/>
          </a:endParaRPr>
        </a:p>
      </dsp:txBody>
      <dsp:txXfrm>
        <a:off x="0" y="1330389"/>
        <a:ext cx="4500562" cy="372292"/>
      </dsp:txXfrm>
    </dsp:sp>
    <dsp:sp modelId="{3EA2CCCF-9ECC-4C0E-87F1-31E9F7FCD4BD}">
      <dsp:nvSpPr>
        <dsp:cNvPr id="0" name=""/>
        <dsp:cNvSpPr/>
      </dsp:nvSpPr>
      <dsp:spPr>
        <a:xfrm>
          <a:off x="1170146" y="1712047"/>
          <a:ext cx="3330415" cy="187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b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i="1" kern="1200" dirty="0"/>
        </a:p>
      </dsp:txBody>
      <dsp:txXfrm>
        <a:off x="1170146" y="1712047"/>
        <a:ext cx="3330415" cy="187298"/>
      </dsp:txXfrm>
    </dsp:sp>
    <dsp:sp modelId="{774CA4ED-5879-407A-A47B-3D8982FE0736}">
      <dsp:nvSpPr>
        <dsp:cNvPr id="0" name=""/>
        <dsp:cNvSpPr/>
      </dsp:nvSpPr>
      <dsp:spPr>
        <a:xfrm>
          <a:off x="0" y="1712047"/>
          <a:ext cx="1170146" cy="187298"/>
        </a:xfrm>
        <a:prstGeom prst="round2SameRect">
          <a:avLst>
            <a:gd name="adj1" fmla="val 1667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1000" kern="1200" dirty="0"/>
            <a:t>Key Files</a:t>
          </a:r>
          <a:endParaRPr lang="en-IN" sz="1000" i="1" kern="1200" dirty="0"/>
        </a:p>
      </dsp:txBody>
      <dsp:txXfrm>
        <a:off x="9145" y="1721192"/>
        <a:ext cx="1151856" cy="178153"/>
      </dsp:txXfrm>
    </dsp:sp>
    <dsp:sp modelId="{C7370A29-EECA-47E2-AD62-233C0F68EFDD}">
      <dsp:nvSpPr>
        <dsp:cNvPr id="0" name=""/>
        <dsp:cNvSpPr/>
      </dsp:nvSpPr>
      <dsp:spPr>
        <a:xfrm>
          <a:off x="0" y="1899345"/>
          <a:ext cx="4500562" cy="3746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20955" rIns="20955" bIns="2095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0" i="1" kern="1200" dirty="0"/>
            <a:t>manifest.json, validation.js, background.js, App.py.</a:t>
          </a:r>
          <a:endParaRPr lang="en-IN" sz="1100" i="1" kern="1200" dirty="0"/>
        </a:p>
      </dsp:txBody>
      <dsp:txXfrm>
        <a:off x="0" y="1899345"/>
        <a:ext cx="4500562" cy="3746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7DDBE5-2FFC-47EF-9D2E-57F9EFD9C585}">
      <dsp:nvSpPr>
        <dsp:cNvPr id="0" name=""/>
        <dsp:cNvSpPr/>
      </dsp:nvSpPr>
      <dsp:spPr>
        <a:xfrm>
          <a:off x="0" y="286230"/>
          <a:ext cx="11090275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729" tIns="312420" rIns="86072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Built with HTML, JS, and CSS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Uses OAuth2 for secure Gmail API access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Displays emails and control UI using a popup interface</a:t>
          </a:r>
          <a:endParaRPr lang="en-IN" sz="1500" kern="1200" dirty="0"/>
        </a:p>
      </dsp:txBody>
      <dsp:txXfrm>
        <a:off x="0" y="286230"/>
        <a:ext cx="11090275" cy="1086750"/>
      </dsp:txXfrm>
    </dsp:sp>
    <dsp:sp modelId="{2A243B15-22AC-4542-9412-C897AF5E60BE}">
      <dsp:nvSpPr>
        <dsp:cNvPr id="0" name=""/>
        <dsp:cNvSpPr/>
      </dsp:nvSpPr>
      <dsp:spPr>
        <a:xfrm>
          <a:off x="554513" y="64830"/>
          <a:ext cx="776319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430" tIns="0" rIns="29343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Frontend(Chrome Extension)</a:t>
          </a:r>
          <a:endParaRPr lang="en-IN" sz="1500" kern="1200" dirty="0"/>
        </a:p>
      </dsp:txBody>
      <dsp:txXfrm>
        <a:off x="576129" y="86446"/>
        <a:ext cx="7719960" cy="399568"/>
      </dsp:txXfrm>
    </dsp:sp>
    <dsp:sp modelId="{49AD4F29-08A2-4050-9A3C-B1FE13DE0978}">
      <dsp:nvSpPr>
        <dsp:cNvPr id="0" name=""/>
        <dsp:cNvSpPr/>
      </dsp:nvSpPr>
      <dsp:spPr>
        <a:xfrm>
          <a:off x="0" y="1675380"/>
          <a:ext cx="11090275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729" tIns="312420" rIns="86072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Preprocessing using </a:t>
          </a:r>
          <a:r>
            <a:rPr lang="en-GB" sz="1500" kern="1200" dirty="0" err="1"/>
            <a:t>nltk</a:t>
          </a:r>
          <a:r>
            <a:rPr lang="en-GB" sz="1500" kern="1200" dirty="0"/>
            <a:t> and </a:t>
          </a:r>
          <a:r>
            <a:rPr lang="en-GB" sz="1500" kern="1200" dirty="0" err="1"/>
            <a:t>spaCy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500" kern="1200" dirty="0"/>
            <a:t>Classification and Summarization using transformer models with enhanced (BERT, </a:t>
          </a:r>
          <a:r>
            <a:rPr lang="en-IN" sz="1500" kern="1200" dirty="0" err="1"/>
            <a:t>TextRank</a:t>
          </a:r>
          <a:r>
            <a:rPr lang="en-IN" sz="1500" kern="1200" dirty="0"/>
            <a:t>)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Used heuristic and model-based methods for prioritizing and tagging emails</a:t>
          </a:r>
          <a:endParaRPr lang="en-IN" sz="1500" kern="1200" dirty="0"/>
        </a:p>
      </dsp:txBody>
      <dsp:txXfrm>
        <a:off x="0" y="1675380"/>
        <a:ext cx="11090275" cy="1086750"/>
      </dsp:txXfrm>
    </dsp:sp>
    <dsp:sp modelId="{4BDDE429-6FD8-4AED-A041-F88D46C1C1C0}">
      <dsp:nvSpPr>
        <dsp:cNvPr id="0" name=""/>
        <dsp:cNvSpPr/>
      </dsp:nvSpPr>
      <dsp:spPr>
        <a:xfrm>
          <a:off x="554513" y="1453981"/>
          <a:ext cx="776319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430" tIns="0" rIns="29343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Backend (NLP Pipeline in Python)</a:t>
          </a:r>
          <a:endParaRPr lang="en-IN" sz="1500" kern="1200" dirty="0"/>
        </a:p>
      </dsp:txBody>
      <dsp:txXfrm>
        <a:off x="576129" y="1475597"/>
        <a:ext cx="7719960" cy="399568"/>
      </dsp:txXfrm>
    </dsp:sp>
    <dsp:sp modelId="{15FC44A0-65E7-45F2-AA96-C06F3A85DACE}">
      <dsp:nvSpPr>
        <dsp:cNvPr id="0" name=""/>
        <dsp:cNvSpPr/>
      </dsp:nvSpPr>
      <dsp:spPr>
        <a:xfrm>
          <a:off x="0" y="3064531"/>
          <a:ext cx="1109027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0729" tIns="312420" rIns="860729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Processed email data in the notebook for insights and classification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500" kern="1200" dirty="0"/>
            <a:t>Planned architecture for eventually sending results back to the Chrome extension</a:t>
          </a:r>
          <a:endParaRPr lang="en-IN" sz="1500" kern="1200" dirty="0"/>
        </a:p>
      </dsp:txBody>
      <dsp:txXfrm>
        <a:off x="0" y="3064531"/>
        <a:ext cx="11090275" cy="850500"/>
      </dsp:txXfrm>
    </dsp:sp>
    <dsp:sp modelId="{CF384E90-D14D-486C-8D18-779C3C8174F5}">
      <dsp:nvSpPr>
        <dsp:cNvPr id="0" name=""/>
        <dsp:cNvSpPr/>
      </dsp:nvSpPr>
      <dsp:spPr>
        <a:xfrm>
          <a:off x="554513" y="2843131"/>
          <a:ext cx="7763192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3430" tIns="0" rIns="29343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Integration Strategy</a:t>
          </a:r>
          <a:endParaRPr lang="en-IN" sz="1500" kern="1200" dirty="0"/>
        </a:p>
      </dsp:txBody>
      <dsp:txXfrm>
        <a:off x="576129" y="2864747"/>
        <a:ext cx="7719960" cy="3995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67EA0-97D4-44CB-B6D3-D46E95E48C44}">
      <dsp:nvSpPr>
        <dsp:cNvPr id="0" name=""/>
        <dsp:cNvSpPr/>
      </dsp:nvSpPr>
      <dsp:spPr>
        <a:xfrm rot="16200000">
          <a:off x="-228645" y="229999"/>
          <a:ext cx="3979862" cy="351986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791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Extension Capabilities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Login, fetch, and refresh Gmail emails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Clean and responsive popup UI</a:t>
          </a:r>
          <a:endParaRPr lang="en-IN" sz="1900" kern="1200" dirty="0"/>
        </a:p>
      </dsp:txBody>
      <dsp:txXfrm rot="5400000">
        <a:off x="1355" y="795971"/>
        <a:ext cx="3519862" cy="2387918"/>
      </dsp:txXfrm>
    </dsp:sp>
    <dsp:sp modelId="{023A7968-7BF0-4FE6-A2CF-1F75FC69CC9A}">
      <dsp:nvSpPr>
        <dsp:cNvPr id="0" name=""/>
        <dsp:cNvSpPr/>
      </dsp:nvSpPr>
      <dsp:spPr>
        <a:xfrm rot="16200000">
          <a:off x="3555206" y="229999"/>
          <a:ext cx="3979862" cy="351986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791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ML/NLP Features</a:t>
          </a:r>
          <a:endParaRPr lang="en-IN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Zero-shot classification for tagging (e.g., "Work", "Urgent")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/>
            <a:t>Extractive and abstractive summarization.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Priority scoring based on keyword and model-based importance</a:t>
          </a:r>
          <a:endParaRPr lang="en-IN" sz="1900" kern="1200" dirty="0"/>
        </a:p>
      </dsp:txBody>
      <dsp:txXfrm rot="5400000">
        <a:off x="3785206" y="795971"/>
        <a:ext cx="3519862" cy="2387918"/>
      </dsp:txXfrm>
    </dsp:sp>
    <dsp:sp modelId="{E43A7E2F-7E61-45EC-8D27-6A7F9A836BFE}">
      <dsp:nvSpPr>
        <dsp:cNvPr id="0" name=""/>
        <dsp:cNvSpPr/>
      </dsp:nvSpPr>
      <dsp:spPr>
        <a:xfrm rot="16200000">
          <a:off x="7339058" y="229999"/>
          <a:ext cx="3979862" cy="3519862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1791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Visualization and Evaluation</a:t>
          </a:r>
          <a:endParaRPr lang="en-IN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Plotted classification confidence, summarization length</a:t>
          </a:r>
          <a:endParaRPr lang="en-IN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Evaluated with ROUGE and accuracy metrics</a:t>
          </a:r>
          <a:endParaRPr lang="en-IN" sz="1900" kern="1200" dirty="0"/>
        </a:p>
      </dsp:txBody>
      <dsp:txXfrm rot="5400000">
        <a:off x="7569058" y="795971"/>
        <a:ext cx="3519862" cy="23879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80E63E-4BF4-4353-84ED-8A4CC819D455}">
      <dsp:nvSpPr>
        <dsp:cNvPr id="0" name=""/>
        <dsp:cNvSpPr/>
      </dsp:nvSpPr>
      <dsp:spPr>
        <a:xfrm rot="5400000">
          <a:off x="-218328" y="220881"/>
          <a:ext cx="1455525" cy="101886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Data Access</a:t>
          </a:r>
          <a:endParaRPr lang="en-IN" sz="1000" kern="1200" dirty="0"/>
        </a:p>
      </dsp:txBody>
      <dsp:txXfrm rot="-5400000">
        <a:off x="2" y="511986"/>
        <a:ext cx="1018867" cy="436658"/>
      </dsp:txXfrm>
    </dsp:sp>
    <dsp:sp modelId="{7CC3CB57-1EC9-4FEF-B1E5-7CFEEE9FFDDB}">
      <dsp:nvSpPr>
        <dsp:cNvPr id="0" name=""/>
        <dsp:cNvSpPr/>
      </dsp:nvSpPr>
      <dsp:spPr>
        <a:xfrm rot="5400000">
          <a:off x="5581525" y="-4560104"/>
          <a:ext cx="946091" cy="100714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Lack of labeled email datasets meant relying on Gmail API and manual curation</a:t>
          </a:r>
          <a:endParaRPr lang="en-IN" sz="2300" kern="1200" dirty="0"/>
        </a:p>
      </dsp:txBody>
      <dsp:txXfrm rot="-5400000">
        <a:off x="1018867" y="48738"/>
        <a:ext cx="10025223" cy="853723"/>
      </dsp:txXfrm>
    </dsp:sp>
    <dsp:sp modelId="{1E54B3B4-891A-4B49-9F76-59F1E0434E74}">
      <dsp:nvSpPr>
        <dsp:cNvPr id="0" name=""/>
        <dsp:cNvSpPr/>
      </dsp:nvSpPr>
      <dsp:spPr>
        <a:xfrm rot="5400000">
          <a:off x="-218328" y="1480497"/>
          <a:ext cx="1455525" cy="1018867"/>
        </a:xfrm>
        <a:prstGeom prst="chevron">
          <a:avLst/>
        </a:prstGeom>
        <a:solidFill>
          <a:srgbClr val="FFC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OAuth &amp; Chrome Limitations</a:t>
          </a:r>
        </a:p>
      </dsp:txBody>
      <dsp:txXfrm rot="-5400000">
        <a:off x="2" y="1771602"/>
        <a:ext cx="1018867" cy="436658"/>
      </dsp:txXfrm>
    </dsp:sp>
    <dsp:sp modelId="{DDDE0663-E33F-473F-9816-313AA97320C1}">
      <dsp:nvSpPr>
        <dsp:cNvPr id="0" name=""/>
        <dsp:cNvSpPr/>
      </dsp:nvSpPr>
      <dsp:spPr>
        <a:xfrm rot="5400000">
          <a:off x="5581525" y="-3300489"/>
          <a:ext cx="946091" cy="100714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b="0" i="0" kern="1200" dirty="0"/>
            <a:t>Refresh token management and maintaining user sessions was tricky</a:t>
          </a:r>
          <a:endParaRPr lang="en-IN" sz="2300" kern="1200" dirty="0"/>
        </a:p>
      </dsp:txBody>
      <dsp:txXfrm rot="-5400000">
        <a:off x="1018867" y="1308353"/>
        <a:ext cx="10025223" cy="853723"/>
      </dsp:txXfrm>
    </dsp:sp>
    <dsp:sp modelId="{FF8CDE6D-935A-4992-BD4F-EF28803857F8}">
      <dsp:nvSpPr>
        <dsp:cNvPr id="0" name=""/>
        <dsp:cNvSpPr/>
      </dsp:nvSpPr>
      <dsp:spPr>
        <a:xfrm rot="5400000">
          <a:off x="-218328" y="2740112"/>
          <a:ext cx="1455525" cy="1018867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Bridging Frontend with NLP Model</a:t>
          </a:r>
          <a:endParaRPr lang="en-IN" sz="1000" kern="1200" dirty="0"/>
        </a:p>
      </dsp:txBody>
      <dsp:txXfrm rot="-5400000">
        <a:off x="2" y="3031217"/>
        <a:ext cx="1018867" cy="436658"/>
      </dsp:txXfrm>
    </dsp:sp>
    <dsp:sp modelId="{AF3D15F3-F338-470C-BF47-1F312F9E2A76}">
      <dsp:nvSpPr>
        <dsp:cNvPr id="0" name=""/>
        <dsp:cNvSpPr/>
      </dsp:nvSpPr>
      <dsp:spPr>
        <a:xfrm rot="5400000">
          <a:off x="5581525" y="-2040874"/>
          <a:ext cx="946091" cy="1007140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300" kern="1200" dirty="0"/>
            <a:t>Currently offline; integrating extension with model (e.g., via Flask or cloud service) is a future goal</a:t>
          </a:r>
          <a:endParaRPr lang="en-IN" sz="2300" kern="1200" dirty="0"/>
        </a:p>
      </dsp:txBody>
      <dsp:txXfrm rot="-5400000">
        <a:off x="1018867" y="2567968"/>
        <a:ext cx="10025223" cy="853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9239AD-D97E-4740-875E-0ACBF1D865D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F989D-42BF-4874-9775-5B075805E1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472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F989D-42BF-4874-9775-5B075805E1A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53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F989D-42BF-4874-9775-5B075805E1A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148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Thursday, May 8,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Thursday, May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742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Thursday, May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446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Thursday, May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Thursday, May 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Thursday, May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Thursday, May 8,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Thursday, May 8,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820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Thursday, May 8,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Thursday, May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Thursday, May 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Thursday, May 8,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9C33-5357-E5CE-EC87-15465150FE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5400" dirty="0"/>
              <a:t>Mail Management System</a:t>
            </a:r>
            <a:br>
              <a:rPr lang="en-GB" dirty="0"/>
            </a:br>
            <a:r>
              <a:rPr lang="en-GB" dirty="0"/>
              <a:t>                    </a:t>
            </a:r>
            <a:r>
              <a:rPr lang="en-GB" sz="3200" dirty="0"/>
              <a:t>(fka. Smart Mail Mentor)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F2F24-D9CA-5E0E-C009-959CCEC50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7" y="2582999"/>
            <a:ext cx="8281989" cy="2954655"/>
          </a:xfrm>
        </p:spPr>
        <p:txBody>
          <a:bodyPr>
            <a:normAutofit fontScale="62500" lnSpcReduction="20000"/>
          </a:bodyPr>
          <a:lstStyle/>
          <a:p>
            <a:r>
              <a:rPr lang="en-GB" sz="3800" dirty="0"/>
              <a:t>Team Members</a:t>
            </a:r>
          </a:p>
          <a:p>
            <a:pPr marL="742950" indent="-742950">
              <a:buAutoNum type="arabicPeriod"/>
            </a:pPr>
            <a:r>
              <a:rPr lang="en-GB" sz="3800" dirty="0">
                <a:solidFill>
                  <a:schemeClr val="accent5">
                    <a:alpha val="80000"/>
                  </a:schemeClr>
                </a:solidFill>
              </a:rPr>
              <a:t>Sathvik Chowdary Samineni(Lead)</a:t>
            </a:r>
          </a:p>
          <a:p>
            <a:pPr marL="742950" indent="-742950">
              <a:buAutoNum type="arabicPeriod"/>
            </a:pPr>
            <a:r>
              <a:rPr lang="en-GB" sz="3800" dirty="0">
                <a:solidFill>
                  <a:schemeClr val="accent5">
                    <a:alpha val="80000"/>
                  </a:schemeClr>
                </a:solidFill>
              </a:rPr>
              <a:t>Purushotham Kalangi(Piyush)</a:t>
            </a:r>
          </a:p>
          <a:p>
            <a:pPr marL="742950" indent="-742950">
              <a:buAutoNum type="arabicPeriod"/>
            </a:pPr>
            <a:r>
              <a:rPr lang="en-GB" sz="3800" dirty="0">
                <a:solidFill>
                  <a:schemeClr val="accent5">
                    <a:alpha val="80000"/>
                  </a:schemeClr>
                </a:solidFill>
              </a:rPr>
              <a:t>Rakesh Kuchipudi</a:t>
            </a:r>
          </a:p>
          <a:p>
            <a:r>
              <a:rPr lang="en-IN" sz="3800" dirty="0"/>
              <a:t>Course</a:t>
            </a:r>
          </a:p>
          <a:p>
            <a:r>
              <a:rPr lang="en-IN" sz="3800" dirty="0">
                <a:solidFill>
                  <a:schemeClr val="accent5">
                    <a:alpha val="80000"/>
                  </a:schemeClr>
                </a:solidFill>
              </a:rPr>
              <a:t>Capstone Project CS-691</a:t>
            </a:r>
          </a:p>
        </p:txBody>
      </p:sp>
    </p:spTree>
    <p:extLst>
      <p:ext uri="{BB962C8B-B14F-4D97-AF65-F5344CB8AC3E}">
        <p14:creationId xmlns:p14="http://schemas.microsoft.com/office/powerpoint/2010/main" val="188299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0DB6-1689-84EE-1871-8CCAD291D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Features /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1982D4-0622-C7FA-9951-4CCB92FDC4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6811586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4950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EF5F-250E-D41A-BF1D-342505B5A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007382"/>
          </a:xfrm>
        </p:spPr>
        <p:txBody>
          <a:bodyPr/>
          <a:lstStyle/>
          <a:p>
            <a:r>
              <a:rPr lang="en-GB" dirty="0"/>
              <a:t>Hurdles/Challenges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0B8745-26BA-8DDE-98F6-FE20EB34E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978124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225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13F5-E1F3-BAB6-74AA-6E2418A3C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952954"/>
          </a:xfrm>
        </p:spPr>
        <p:txBody>
          <a:bodyPr/>
          <a:lstStyle/>
          <a:p>
            <a:r>
              <a:rPr lang="en-IN" dirty="0"/>
              <a:t>EDA &amp; Data Visualization</a:t>
            </a:r>
          </a:p>
        </p:txBody>
      </p:sp>
      <p:pic>
        <p:nvPicPr>
          <p:cNvPr id="5" name="Content Placeholder 4" descr="A graph showing different colored squares&#10;&#10;AI-generated content may be incorrect.">
            <a:extLst>
              <a:ext uri="{FF2B5EF4-FFF2-40B4-BE49-F238E27FC236}">
                <a16:creationId xmlns:a16="http://schemas.microsoft.com/office/drawing/2014/main" id="{9CF172DB-9598-9B72-E04F-D37F87ADB7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616" y="1221075"/>
            <a:ext cx="4555671" cy="2841542"/>
          </a:xfrm>
        </p:spPr>
      </p:pic>
      <p:pic>
        <p:nvPicPr>
          <p:cNvPr id="7" name="Picture 6" descr="A graph with blue bars&#10;&#10;AI-generated content may be incorrect.">
            <a:extLst>
              <a:ext uri="{FF2B5EF4-FFF2-40B4-BE49-F238E27FC236}">
                <a16:creationId xmlns:a16="http://schemas.microsoft.com/office/drawing/2014/main" id="{44992CE9-8CCC-F585-BB41-703DF8CA5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833" y="1129923"/>
            <a:ext cx="3627399" cy="3023847"/>
          </a:xfrm>
          <a:prstGeom prst="rect">
            <a:avLst/>
          </a:prstGeom>
        </p:spPr>
      </p:pic>
      <p:pic>
        <p:nvPicPr>
          <p:cNvPr id="9" name="Picture 8" descr="A graph with a blue line&#10;&#10;AI-generated content may be incorrect.">
            <a:extLst>
              <a:ext uri="{FF2B5EF4-FFF2-40B4-BE49-F238E27FC236}">
                <a16:creationId xmlns:a16="http://schemas.microsoft.com/office/drawing/2014/main" id="{8F4E5020-8F99-C994-ACDD-EBF5EEC9B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616" y="4368985"/>
            <a:ext cx="4131128" cy="1948796"/>
          </a:xfrm>
          <a:prstGeom prst="rect">
            <a:avLst/>
          </a:prstGeom>
        </p:spPr>
      </p:pic>
      <p:pic>
        <p:nvPicPr>
          <p:cNvPr id="11" name="Picture 10" descr="A graph of email length&#10;&#10;AI-generated content may be incorrect.">
            <a:extLst>
              <a:ext uri="{FF2B5EF4-FFF2-40B4-BE49-F238E27FC236}">
                <a16:creationId xmlns:a16="http://schemas.microsoft.com/office/drawing/2014/main" id="{D695EFB2-D54F-80E0-3FA6-49E832E937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833" y="4368985"/>
            <a:ext cx="3627399" cy="19397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2E2120-7BDF-2D52-839D-52E92E1E1C68}"/>
              </a:ext>
            </a:extLst>
          </p:cNvPr>
          <p:cNvSpPr/>
          <p:nvPr/>
        </p:nvSpPr>
        <p:spPr>
          <a:xfrm>
            <a:off x="642257" y="1502229"/>
            <a:ext cx="2612572" cy="429985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Initial Sender Mailbox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Email Word Count and Length Histogram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Sentiment Analysis (Determination of Classification)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Email Distribution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Time based period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081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ED9AF90-A636-A98A-8B4E-1087EFBCBCD4}"/>
              </a:ext>
            </a:extLst>
          </p:cNvPr>
          <p:cNvGrpSpPr/>
          <p:nvPr/>
        </p:nvGrpSpPr>
        <p:grpSpPr>
          <a:xfrm>
            <a:off x="555591" y="489857"/>
            <a:ext cx="11080818" cy="4819336"/>
            <a:chOff x="555591" y="489857"/>
            <a:chExt cx="11080818" cy="481933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D4844B8-A6F0-0F2D-26D4-14F953206E1C}"/>
                </a:ext>
              </a:extLst>
            </p:cNvPr>
            <p:cNvSpPr/>
            <p:nvPr/>
          </p:nvSpPr>
          <p:spPr>
            <a:xfrm>
              <a:off x="555591" y="1632227"/>
              <a:ext cx="5405277" cy="63591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0F7E7F-CB96-FE89-433E-B212CE2AF7B8}"/>
                </a:ext>
              </a:extLst>
            </p:cNvPr>
            <p:cNvSpPr/>
            <p:nvPr/>
          </p:nvSpPr>
          <p:spPr>
            <a:xfrm>
              <a:off x="555591" y="1871051"/>
              <a:ext cx="397091" cy="397091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99BED41-D112-F41F-EE4E-B743E680135D}"/>
                </a:ext>
              </a:extLst>
            </p:cNvPr>
            <p:cNvSpPr/>
            <p:nvPr/>
          </p:nvSpPr>
          <p:spPr>
            <a:xfrm>
              <a:off x="555591" y="489857"/>
              <a:ext cx="5405277" cy="1142370"/>
            </a:xfrm>
            <a:custGeom>
              <a:avLst/>
              <a:gdLst>
                <a:gd name="connsiteX0" fmla="*/ 0 w 5405277"/>
                <a:gd name="connsiteY0" fmla="*/ 0 h 1142370"/>
                <a:gd name="connsiteX1" fmla="*/ 5405277 w 5405277"/>
                <a:gd name="connsiteY1" fmla="*/ 0 h 1142370"/>
                <a:gd name="connsiteX2" fmla="*/ 5405277 w 5405277"/>
                <a:gd name="connsiteY2" fmla="*/ 1142370 h 1142370"/>
                <a:gd name="connsiteX3" fmla="*/ 0 w 5405277"/>
                <a:gd name="connsiteY3" fmla="*/ 1142370 h 1142370"/>
                <a:gd name="connsiteX4" fmla="*/ 0 w 5405277"/>
                <a:gd name="connsiteY4" fmla="*/ 0 h 114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5277" h="1142370">
                  <a:moveTo>
                    <a:pt x="0" y="0"/>
                  </a:moveTo>
                  <a:lnTo>
                    <a:pt x="5405277" y="0"/>
                  </a:lnTo>
                  <a:lnTo>
                    <a:pt x="5405277" y="1142370"/>
                  </a:lnTo>
                  <a:lnTo>
                    <a:pt x="0" y="11423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3825" tIns="82550" rIns="123825" bIns="82550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6500" kern="1200" dirty="0"/>
                <a:t>Conclusion</a:t>
              </a:r>
              <a:endParaRPr lang="en-IN" sz="6500" kern="1200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1D6DE79-F552-633F-057A-06C289256F17}"/>
                </a:ext>
              </a:extLst>
            </p:cNvPr>
            <p:cNvSpPr/>
            <p:nvPr/>
          </p:nvSpPr>
          <p:spPr>
            <a:xfrm>
              <a:off x="555591" y="2796659"/>
              <a:ext cx="397081" cy="397081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BF6DAA6-F996-2C00-DCC2-51A153013B86}"/>
                </a:ext>
              </a:extLst>
            </p:cNvPr>
            <p:cNvSpPr/>
            <p:nvPr/>
          </p:nvSpPr>
          <p:spPr>
            <a:xfrm>
              <a:off x="933960" y="2532400"/>
              <a:ext cx="5026907" cy="925597"/>
            </a:xfrm>
            <a:custGeom>
              <a:avLst/>
              <a:gdLst>
                <a:gd name="connsiteX0" fmla="*/ 0 w 5026907"/>
                <a:gd name="connsiteY0" fmla="*/ 0 h 925597"/>
                <a:gd name="connsiteX1" fmla="*/ 5026907 w 5026907"/>
                <a:gd name="connsiteY1" fmla="*/ 0 h 925597"/>
                <a:gd name="connsiteX2" fmla="*/ 5026907 w 5026907"/>
                <a:gd name="connsiteY2" fmla="*/ 925597 h 925597"/>
                <a:gd name="connsiteX3" fmla="*/ 0 w 5026907"/>
                <a:gd name="connsiteY3" fmla="*/ 925597 h 925597"/>
                <a:gd name="connsiteX4" fmla="*/ 0 w 5026907"/>
                <a:gd name="connsiteY4" fmla="*/ 0 h 92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6907" h="925597">
                  <a:moveTo>
                    <a:pt x="0" y="0"/>
                  </a:moveTo>
                  <a:lnTo>
                    <a:pt x="5026907" y="0"/>
                  </a:lnTo>
                  <a:lnTo>
                    <a:pt x="5026907" y="925597"/>
                  </a:lnTo>
                  <a:lnTo>
                    <a:pt x="0" y="92559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 dirty="0"/>
                <a:t>Functional Hybrid Summarization Pipeline</a:t>
              </a:r>
              <a:endParaRPr lang="en-IN" sz="2200" kern="1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43F13EF-D5CA-AE72-3E00-09EF92CB82A8}"/>
                </a:ext>
              </a:extLst>
            </p:cNvPr>
            <p:cNvSpPr/>
            <p:nvPr/>
          </p:nvSpPr>
          <p:spPr>
            <a:xfrm>
              <a:off x="555591" y="3722256"/>
              <a:ext cx="397081" cy="397081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0DDD7A-42F4-3186-4F5A-7FF7C92D9FEA}"/>
                </a:ext>
              </a:extLst>
            </p:cNvPr>
            <p:cNvSpPr/>
            <p:nvPr/>
          </p:nvSpPr>
          <p:spPr>
            <a:xfrm>
              <a:off x="933960" y="3457998"/>
              <a:ext cx="5026907" cy="925597"/>
            </a:xfrm>
            <a:custGeom>
              <a:avLst/>
              <a:gdLst>
                <a:gd name="connsiteX0" fmla="*/ 0 w 5026907"/>
                <a:gd name="connsiteY0" fmla="*/ 0 h 925597"/>
                <a:gd name="connsiteX1" fmla="*/ 5026907 w 5026907"/>
                <a:gd name="connsiteY1" fmla="*/ 0 h 925597"/>
                <a:gd name="connsiteX2" fmla="*/ 5026907 w 5026907"/>
                <a:gd name="connsiteY2" fmla="*/ 925597 h 925597"/>
                <a:gd name="connsiteX3" fmla="*/ 0 w 5026907"/>
                <a:gd name="connsiteY3" fmla="*/ 925597 h 925597"/>
                <a:gd name="connsiteX4" fmla="*/ 0 w 5026907"/>
                <a:gd name="connsiteY4" fmla="*/ 0 h 92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6907" h="925597">
                  <a:moveTo>
                    <a:pt x="0" y="0"/>
                  </a:moveTo>
                  <a:lnTo>
                    <a:pt x="5026907" y="0"/>
                  </a:lnTo>
                  <a:lnTo>
                    <a:pt x="5026907" y="925597"/>
                  </a:lnTo>
                  <a:lnTo>
                    <a:pt x="0" y="92559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 dirty="0"/>
                <a:t>Overcome Data Limitations </a:t>
              </a:r>
              <a:endParaRPr lang="en-IN" sz="2200" kern="1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3C2DEF-F231-B43E-FF9B-E4664F1DEB58}"/>
                </a:ext>
              </a:extLst>
            </p:cNvPr>
            <p:cNvSpPr/>
            <p:nvPr/>
          </p:nvSpPr>
          <p:spPr>
            <a:xfrm>
              <a:off x="555591" y="4647854"/>
              <a:ext cx="397081" cy="397081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92E9D93-4D21-2388-DE54-3A91C4BEE526}"/>
                </a:ext>
              </a:extLst>
            </p:cNvPr>
            <p:cNvSpPr/>
            <p:nvPr/>
          </p:nvSpPr>
          <p:spPr>
            <a:xfrm>
              <a:off x="933960" y="4383596"/>
              <a:ext cx="5026907" cy="925597"/>
            </a:xfrm>
            <a:custGeom>
              <a:avLst/>
              <a:gdLst>
                <a:gd name="connsiteX0" fmla="*/ 0 w 5026907"/>
                <a:gd name="connsiteY0" fmla="*/ 0 h 925597"/>
                <a:gd name="connsiteX1" fmla="*/ 5026907 w 5026907"/>
                <a:gd name="connsiteY1" fmla="*/ 0 h 925597"/>
                <a:gd name="connsiteX2" fmla="*/ 5026907 w 5026907"/>
                <a:gd name="connsiteY2" fmla="*/ 925597 h 925597"/>
                <a:gd name="connsiteX3" fmla="*/ 0 w 5026907"/>
                <a:gd name="connsiteY3" fmla="*/ 925597 h 925597"/>
                <a:gd name="connsiteX4" fmla="*/ 0 w 5026907"/>
                <a:gd name="connsiteY4" fmla="*/ 0 h 92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6907" h="925597">
                  <a:moveTo>
                    <a:pt x="0" y="0"/>
                  </a:moveTo>
                  <a:lnTo>
                    <a:pt x="5026907" y="0"/>
                  </a:lnTo>
                  <a:lnTo>
                    <a:pt x="5026907" y="925597"/>
                  </a:lnTo>
                  <a:lnTo>
                    <a:pt x="0" y="92559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 dirty="0"/>
                <a:t>Developed AI-Powered Email Management System</a:t>
              </a:r>
              <a:endParaRPr lang="en-IN" sz="2200" kern="1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1D46981-5DF4-44BC-D7E3-55A446714F4D}"/>
                </a:ext>
              </a:extLst>
            </p:cNvPr>
            <p:cNvSpPr/>
            <p:nvPr/>
          </p:nvSpPr>
          <p:spPr>
            <a:xfrm>
              <a:off x="6231132" y="1632227"/>
              <a:ext cx="5405277" cy="635914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A33F203-5860-B32D-1589-6C5A636EBB7C}"/>
                </a:ext>
              </a:extLst>
            </p:cNvPr>
            <p:cNvSpPr/>
            <p:nvPr/>
          </p:nvSpPr>
          <p:spPr>
            <a:xfrm>
              <a:off x="6231132" y="1871051"/>
              <a:ext cx="397091" cy="397091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B787BE3-B0A1-2716-89CA-8222FE995CA1}"/>
                </a:ext>
              </a:extLst>
            </p:cNvPr>
            <p:cNvSpPr/>
            <p:nvPr/>
          </p:nvSpPr>
          <p:spPr>
            <a:xfrm>
              <a:off x="6231132" y="489857"/>
              <a:ext cx="5405277" cy="1142370"/>
            </a:xfrm>
            <a:custGeom>
              <a:avLst/>
              <a:gdLst>
                <a:gd name="connsiteX0" fmla="*/ 0 w 5405277"/>
                <a:gd name="connsiteY0" fmla="*/ 0 h 1142370"/>
                <a:gd name="connsiteX1" fmla="*/ 5405277 w 5405277"/>
                <a:gd name="connsiteY1" fmla="*/ 0 h 1142370"/>
                <a:gd name="connsiteX2" fmla="*/ 5405277 w 5405277"/>
                <a:gd name="connsiteY2" fmla="*/ 1142370 h 1142370"/>
                <a:gd name="connsiteX3" fmla="*/ 0 w 5405277"/>
                <a:gd name="connsiteY3" fmla="*/ 1142370 h 1142370"/>
                <a:gd name="connsiteX4" fmla="*/ 0 w 5405277"/>
                <a:gd name="connsiteY4" fmla="*/ 0 h 114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05277" h="1142370">
                  <a:moveTo>
                    <a:pt x="0" y="0"/>
                  </a:moveTo>
                  <a:lnTo>
                    <a:pt x="5405277" y="0"/>
                  </a:lnTo>
                  <a:lnTo>
                    <a:pt x="5405277" y="1142370"/>
                  </a:lnTo>
                  <a:lnTo>
                    <a:pt x="0" y="114237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3825" tIns="82550" rIns="123825" bIns="82550" numCol="1" spcCol="1270" anchor="ctr" anchorCtr="0">
              <a:noAutofit/>
            </a:bodyPr>
            <a:lstStyle/>
            <a:p>
              <a:pPr marL="0" lvl="0" indent="0" algn="l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6500" kern="1200" dirty="0"/>
                <a:t>Future Work</a:t>
              </a:r>
              <a:endParaRPr lang="en-IN" sz="6500" kern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A9C37AA-1C8E-0910-5823-D09665837138}"/>
                </a:ext>
              </a:extLst>
            </p:cNvPr>
            <p:cNvSpPr/>
            <p:nvPr/>
          </p:nvSpPr>
          <p:spPr>
            <a:xfrm>
              <a:off x="6231132" y="2796659"/>
              <a:ext cx="397081" cy="397081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E248E7D-04DA-71D4-8CF3-6DAB92A9B7E0}"/>
                </a:ext>
              </a:extLst>
            </p:cNvPr>
            <p:cNvSpPr/>
            <p:nvPr/>
          </p:nvSpPr>
          <p:spPr>
            <a:xfrm>
              <a:off x="6609501" y="2532400"/>
              <a:ext cx="5026907" cy="925597"/>
            </a:xfrm>
            <a:custGeom>
              <a:avLst/>
              <a:gdLst>
                <a:gd name="connsiteX0" fmla="*/ 0 w 5026907"/>
                <a:gd name="connsiteY0" fmla="*/ 0 h 925597"/>
                <a:gd name="connsiteX1" fmla="*/ 5026907 w 5026907"/>
                <a:gd name="connsiteY1" fmla="*/ 0 h 925597"/>
                <a:gd name="connsiteX2" fmla="*/ 5026907 w 5026907"/>
                <a:gd name="connsiteY2" fmla="*/ 925597 h 925597"/>
                <a:gd name="connsiteX3" fmla="*/ 0 w 5026907"/>
                <a:gd name="connsiteY3" fmla="*/ 925597 h 925597"/>
                <a:gd name="connsiteX4" fmla="*/ 0 w 5026907"/>
                <a:gd name="connsiteY4" fmla="*/ 0 h 92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6907" h="925597">
                  <a:moveTo>
                    <a:pt x="0" y="0"/>
                  </a:moveTo>
                  <a:lnTo>
                    <a:pt x="5026907" y="0"/>
                  </a:lnTo>
                  <a:lnTo>
                    <a:pt x="5026907" y="925597"/>
                  </a:lnTo>
                  <a:lnTo>
                    <a:pt x="0" y="92559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 dirty="0"/>
                <a:t>Improve Timeframe UI</a:t>
              </a:r>
              <a:endParaRPr lang="en-IN" sz="2200" kern="12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968752B-02B3-2A07-7054-12DF96F5174D}"/>
                </a:ext>
              </a:extLst>
            </p:cNvPr>
            <p:cNvSpPr/>
            <p:nvPr/>
          </p:nvSpPr>
          <p:spPr>
            <a:xfrm>
              <a:off x="6231132" y="3722256"/>
              <a:ext cx="397081" cy="397081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BD5EF3D-E292-12A0-2D3C-990DAE078CB6}"/>
                </a:ext>
              </a:extLst>
            </p:cNvPr>
            <p:cNvSpPr/>
            <p:nvPr/>
          </p:nvSpPr>
          <p:spPr>
            <a:xfrm>
              <a:off x="6609501" y="3457998"/>
              <a:ext cx="5026907" cy="925597"/>
            </a:xfrm>
            <a:custGeom>
              <a:avLst/>
              <a:gdLst>
                <a:gd name="connsiteX0" fmla="*/ 0 w 5026907"/>
                <a:gd name="connsiteY0" fmla="*/ 0 h 925597"/>
                <a:gd name="connsiteX1" fmla="*/ 5026907 w 5026907"/>
                <a:gd name="connsiteY1" fmla="*/ 0 h 925597"/>
                <a:gd name="connsiteX2" fmla="*/ 5026907 w 5026907"/>
                <a:gd name="connsiteY2" fmla="*/ 925597 h 925597"/>
                <a:gd name="connsiteX3" fmla="*/ 0 w 5026907"/>
                <a:gd name="connsiteY3" fmla="*/ 925597 h 925597"/>
                <a:gd name="connsiteX4" fmla="*/ 0 w 5026907"/>
                <a:gd name="connsiteY4" fmla="*/ 0 h 92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6907" h="925597">
                  <a:moveTo>
                    <a:pt x="0" y="0"/>
                  </a:moveTo>
                  <a:lnTo>
                    <a:pt x="5026907" y="0"/>
                  </a:lnTo>
                  <a:lnTo>
                    <a:pt x="5026907" y="925597"/>
                  </a:lnTo>
                  <a:lnTo>
                    <a:pt x="0" y="92559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 dirty="0"/>
                <a:t>Advance Reasoning Capabilities</a:t>
              </a:r>
              <a:endParaRPr lang="en-IN" sz="2200" kern="1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D50C3F8-E693-BA5F-EA51-4AB1C7F592A8}"/>
                </a:ext>
              </a:extLst>
            </p:cNvPr>
            <p:cNvSpPr/>
            <p:nvPr/>
          </p:nvSpPr>
          <p:spPr>
            <a:xfrm>
              <a:off x="6231132" y="4647854"/>
              <a:ext cx="397081" cy="397081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74B3587-4080-9055-B2EE-47504ABA3451}"/>
                </a:ext>
              </a:extLst>
            </p:cNvPr>
            <p:cNvSpPr/>
            <p:nvPr/>
          </p:nvSpPr>
          <p:spPr>
            <a:xfrm>
              <a:off x="6609501" y="4383596"/>
              <a:ext cx="5026907" cy="925597"/>
            </a:xfrm>
            <a:custGeom>
              <a:avLst/>
              <a:gdLst>
                <a:gd name="connsiteX0" fmla="*/ 0 w 5026907"/>
                <a:gd name="connsiteY0" fmla="*/ 0 h 925597"/>
                <a:gd name="connsiteX1" fmla="*/ 5026907 w 5026907"/>
                <a:gd name="connsiteY1" fmla="*/ 0 h 925597"/>
                <a:gd name="connsiteX2" fmla="*/ 5026907 w 5026907"/>
                <a:gd name="connsiteY2" fmla="*/ 925597 h 925597"/>
                <a:gd name="connsiteX3" fmla="*/ 0 w 5026907"/>
                <a:gd name="connsiteY3" fmla="*/ 925597 h 925597"/>
                <a:gd name="connsiteX4" fmla="*/ 0 w 5026907"/>
                <a:gd name="connsiteY4" fmla="*/ 0 h 925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6907" h="925597">
                  <a:moveTo>
                    <a:pt x="0" y="0"/>
                  </a:moveTo>
                  <a:lnTo>
                    <a:pt x="5026907" y="0"/>
                  </a:lnTo>
                  <a:lnTo>
                    <a:pt x="5026907" y="925597"/>
                  </a:lnTo>
                  <a:lnTo>
                    <a:pt x="0" y="92559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56464" tIns="156464" rIns="156464" bIns="156464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 dirty="0"/>
                <a:t>Scalability, Integration &amp; Real-world Implementation  </a:t>
              </a:r>
              <a:endParaRPr lang="en-IN" sz="2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4180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CFD9E0-C5DF-1A58-EFBF-EF925411D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304801"/>
            <a:ext cx="11090274" cy="578802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11500" dirty="0"/>
              <a:t>Thank You!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43357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71700-C368-5D36-FDA4-B5F89037A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544287"/>
            <a:ext cx="11090274" cy="55485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sz="8800" dirty="0"/>
              <a:t>Q&amp;A and Feedback</a:t>
            </a:r>
          </a:p>
        </p:txBody>
      </p:sp>
    </p:spTree>
    <p:extLst>
      <p:ext uri="{BB962C8B-B14F-4D97-AF65-F5344CB8AC3E}">
        <p14:creationId xmlns:p14="http://schemas.microsoft.com/office/powerpoint/2010/main" val="2954456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1808-D316-729D-1D5D-4574A0B8D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&amp; Motivation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B6AE546-29BB-C43C-28B6-D4AE295FC3A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422795392"/>
              </p:ext>
            </p:extLst>
          </p:nvPr>
        </p:nvGraphicFramePr>
        <p:xfrm>
          <a:off x="550864" y="2097089"/>
          <a:ext cx="3637960" cy="3450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A8431D40-0A18-4320-30BC-9CFE9A3E8BB3}"/>
              </a:ext>
            </a:extLst>
          </p:cNvPr>
          <p:cNvSpPr txBox="1">
            <a:spLocks/>
          </p:cNvSpPr>
          <p:nvPr/>
        </p:nvSpPr>
        <p:spPr>
          <a:xfrm>
            <a:off x="549538" y="1235075"/>
            <a:ext cx="11090274" cy="49575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b="0" i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Inter"/>
              </a:rPr>
              <a:t>Smart Mail Mentor (SMM): </a:t>
            </a:r>
            <a:r>
              <a:rPr lang="en-GB" sz="2400" b="0" i="1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Inter"/>
              </a:rPr>
              <a:t>Revolutionizing Email Management with AI-Powered Insights"</a:t>
            </a:r>
            <a:endParaRPr lang="en-IN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D1653E-72D9-77B2-D4BF-5E167A00FA2B}"/>
              </a:ext>
            </a:extLst>
          </p:cNvPr>
          <p:cNvGrpSpPr/>
          <p:nvPr/>
        </p:nvGrpSpPr>
        <p:grpSpPr>
          <a:xfrm>
            <a:off x="5644008" y="2151019"/>
            <a:ext cx="2182777" cy="3042545"/>
            <a:chOff x="1455183" y="166602"/>
            <a:chExt cx="2182777" cy="3042545"/>
          </a:xfrm>
        </p:grpSpPr>
        <p:sp>
          <p:nvSpPr>
            <p:cNvPr id="16" name="Rectangle: Top Corners Rounded 15">
              <a:extLst>
                <a:ext uri="{FF2B5EF4-FFF2-40B4-BE49-F238E27FC236}">
                  <a16:creationId xmlns:a16="http://schemas.microsoft.com/office/drawing/2014/main" id="{35CE974D-2651-1813-3562-6049B1CBC537}"/>
                </a:ext>
              </a:extLst>
            </p:cNvPr>
            <p:cNvSpPr/>
            <p:nvPr/>
          </p:nvSpPr>
          <p:spPr>
            <a:xfrm rot="5400000">
              <a:off x="1025299" y="596487"/>
              <a:ext cx="3042545" cy="2182776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: Top Corners Rounded 4">
              <a:extLst>
                <a:ext uri="{FF2B5EF4-FFF2-40B4-BE49-F238E27FC236}">
                  <a16:creationId xmlns:a16="http://schemas.microsoft.com/office/drawing/2014/main" id="{BAC3B898-4B38-416F-3FE5-56C81E9B2FDF}"/>
                </a:ext>
              </a:extLst>
            </p:cNvPr>
            <p:cNvSpPr txBox="1"/>
            <p:nvPr/>
          </p:nvSpPr>
          <p:spPr>
            <a:xfrm>
              <a:off x="1455183" y="273157"/>
              <a:ext cx="2076222" cy="28294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7620" rIns="7620" bIns="7620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200" kern="1200" dirty="0"/>
                <a:t>Imagine returning/resuming from a 10-day vacation to </a:t>
              </a:r>
              <a:r>
                <a:rPr lang="en-GB" sz="1200" dirty="0"/>
                <a:t>100+</a:t>
              </a:r>
              <a:r>
                <a:rPr lang="en-GB" sz="1200" kern="1200" dirty="0"/>
                <a:t> emails. How to check emails with enough? bandwidth</a:t>
              </a:r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200" dirty="0">
                  <a:solidFill>
                    <a:schemeClr val="accent5">
                      <a:lumMod val="75000"/>
                    </a:schemeClr>
                  </a:solidFill>
                </a:rPr>
                <a:t>Solution:  </a:t>
              </a:r>
              <a:r>
                <a:rPr lang="en-GB" sz="1200" dirty="0">
                  <a:solidFill>
                    <a:schemeClr val="bg1"/>
                  </a:solidFill>
                </a:rPr>
                <a:t>Light Weight Chrome Extension</a:t>
              </a:r>
              <a:r>
                <a:rPr lang="en-IN" sz="1200" dirty="0">
                  <a:solidFill>
                    <a:schemeClr val="accent5">
                      <a:lumMod val="75000"/>
                    </a:schemeClr>
                  </a:solidFill>
                </a:rPr>
                <a:t>.  </a:t>
              </a:r>
              <a:r>
                <a:rPr lang="en-IN" sz="1200" dirty="0">
                  <a:solidFill>
                    <a:schemeClr val="bg1"/>
                  </a:solidFill>
                </a:rPr>
                <a:t>Generates a report of priority emails with actionable insights that saves valuable time.</a:t>
              </a:r>
              <a:endParaRPr lang="en-GB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2C13A6-E482-5CF1-692E-4AA6A9B73189}"/>
              </a:ext>
            </a:extLst>
          </p:cNvPr>
          <p:cNvGrpSpPr/>
          <p:nvPr/>
        </p:nvGrpSpPr>
        <p:grpSpPr>
          <a:xfrm>
            <a:off x="4188824" y="2705904"/>
            <a:ext cx="1455184" cy="2463996"/>
            <a:chOff x="0" y="819673"/>
            <a:chExt cx="1455184" cy="2463996"/>
          </a:xfrm>
        </p:grpSpPr>
        <p:sp>
          <p:nvSpPr>
            <p:cNvPr id="19" name="Arrow: Chevron 18">
              <a:extLst>
                <a:ext uri="{FF2B5EF4-FFF2-40B4-BE49-F238E27FC236}">
                  <a16:creationId xmlns:a16="http://schemas.microsoft.com/office/drawing/2014/main" id="{25B5129E-788C-8047-833E-0A610D386717}"/>
                </a:ext>
              </a:extLst>
            </p:cNvPr>
            <p:cNvSpPr/>
            <p:nvPr/>
          </p:nvSpPr>
          <p:spPr>
            <a:xfrm rot="5400000">
              <a:off x="-504406" y="1324079"/>
              <a:ext cx="2463996" cy="1455184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Arrow: Chevron 4">
              <a:extLst>
                <a:ext uri="{FF2B5EF4-FFF2-40B4-BE49-F238E27FC236}">
                  <a16:creationId xmlns:a16="http://schemas.microsoft.com/office/drawing/2014/main" id="{48733CF1-2772-31F6-21A6-B183D5A1F65D}"/>
                </a:ext>
              </a:extLst>
            </p:cNvPr>
            <p:cNvSpPr txBox="1"/>
            <p:nvPr/>
          </p:nvSpPr>
          <p:spPr>
            <a:xfrm>
              <a:off x="0" y="1547265"/>
              <a:ext cx="1455184" cy="10088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400" kern="1200" dirty="0"/>
                <a:t>Problem</a:t>
              </a:r>
              <a:r>
                <a:rPr lang="en-IN" sz="2400" dirty="0"/>
                <a:t> Statement:</a:t>
              </a:r>
              <a:endParaRPr lang="en-IN" sz="2400" kern="12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E58854-87C9-16DE-1680-7320FE272D12}"/>
              </a:ext>
            </a:extLst>
          </p:cNvPr>
          <p:cNvGrpSpPr/>
          <p:nvPr/>
        </p:nvGrpSpPr>
        <p:grpSpPr>
          <a:xfrm>
            <a:off x="7826784" y="2623015"/>
            <a:ext cx="1455184" cy="2463996"/>
            <a:chOff x="0" y="819673"/>
            <a:chExt cx="1455184" cy="2463996"/>
          </a:xfrm>
        </p:grpSpPr>
        <p:sp>
          <p:nvSpPr>
            <p:cNvPr id="22" name="Arrow: Chevron 21">
              <a:extLst>
                <a:ext uri="{FF2B5EF4-FFF2-40B4-BE49-F238E27FC236}">
                  <a16:creationId xmlns:a16="http://schemas.microsoft.com/office/drawing/2014/main" id="{A06C094D-3A6E-E922-3F25-C7E6A55524CA}"/>
                </a:ext>
              </a:extLst>
            </p:cNvPr>
            <p:cNvSpPr/>
            <p:nvPr/>
          </p:nvSpPr>
          <p:spPr>
            <a:xfrm rot="5400000">
              <a:off x="-504406" y="1324079"/>
              <a:ext cx="2463996" cy="1455184"/>
            </a:xfrm>
            <a:prstGeom prst="chevron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Arrow: Chevron 4">
              <a:extLst>
                <a:ext uri="{FF2B5EF4-FFF2-40B4-BE49-F238E27FC236}">
                  <a16:creationId xmlns:a16="http://schemas.microsoft.com/office/drawing/2014/main" id="{5B755ABB-BD3E-89B4-C79F-E408978776B4}"/>
                </a:ext>
              </a:extLst>
            </p:cNvPr>
            <p:cNvSpPr txBox="1"/>
            <p:nvPr/>
          </p:nvSpPr>
          <p:spPr>
            <a:xfrm>
              <a:off x="0" y="1547265"/>
              <a:ext cx="1455184" cy="10088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240" tIns="15240" rIns="15240" bIns="15240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400" kern="1200" dirty="0"/>
                <a:t>Objective:</a:t>
              </a:r>
              <a:endParaRPr lang="en-IN" sz="2400" kern="12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21E646-AB84-FE0E-46C9-B1D5EB4CDA38}"/>
              </a:ext>
            </a:extLst>
          </p:cNvPr>
          <p:cNvGrpSpPr/>
          <p:nvPr/>
        </p:nvGrpSpPr>
        <p:grpSpPr>
          <a:xfrm>
            <a:off x="9281968" y="2257574"/>
            <a:ext cx="2182777" cy="3042545"/>
            <a:chOff x="1455183" y="166602"/>
            <a:chExt cx="2182777" cy="3042545"/>
          </a:xfrm>
        </p:grpSpPr>
        <p:sp>
          <p:nvSpPr>
            <p:cNvPr id="25" name="Rectangle: Top Corners Rounded 24">
              <a:extLst>
                <a:ext uri="{FF2B5EF4-FFF2-40B4-BE49-F238E27FC236}">
                  <a16:creationId xmlns:a16="http://schemas.microsoft.com/office/drawing/2014/main" id="{6F915E7E-853F-55DD-7872-EDDDFEFABE39}"/>
                </a:ext>
              </a:extLst>
            </p:cNvPr>
            <p:cNvSpPr/>
            <p:nvPr/>
          </p:nvSpPr>
          <p:spPr>
            <a:xfrm rot="5400000">
              <a:off x="1025299" y="596487"/>
              <a:ext cx="3042545" cy="2182776"/>
            </a:xfrm>
            <a:prstGeom prst="round2Same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Rectangle: Top Corners Rounded 4">
              <a:extLst>
                <a:ext uri="{FF2B5EF4-FFF2-40B4-BE49-F238E27FC236}">
                  <a16:creationId xmlns:a16="http://schemas.microsoft.com/office/drawing/2014/main" id="{66D45547-6390-9EFC-9FB8-00F120A81ACC}"/>
                </a:ext>
              </a:extLst>
            </p:cNvPr>
            <p:cNvSpPr txBox="1"/>
            <p:nvPr/>
          </p:nvSpPr>
          <p:spPr>
            <a:xfrm>
              <a:off x="1455183" y="273157"/>
              <a:ext cx="2076222" cy="282943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7620" rIns="7620" bIns="7620" numCol="1" spcCol="1270" anchor="ctr" anchorCtr="0">
              <a:noAutofit/>
            </a:bodyPr>
            <a:lstStyle/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200" dirty="0">
                  <a:solidFill>
                    <a:schemeClr val="bg1"/>
                  </a:solidFill>
                </a:rPr>
                <a:t>Develop a chrome extension an AI-driven tool to process large volume of emails , generate time-based reports, and reasoning capabilities(t.b.i) for better decision making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65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A3779-6679-3991-B231-D4A6137CA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11439"/>
          </a:xfrm>
        </p:spPr>
        <p:txBody>
          <a:bodyPr/>
          <a:lstStyle/>
          <a:p>
            <a:r>
              <a:rPr lang="en-GB" dirty="0"/>
              <a:t>Why SMM? A Comparative Analysis</a:t>
            </a:r>
            <a:endParaRPr lang="en-IN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E328240-6030-9B88-4361-84971F848E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7202749"/>
              </p:ext>
            </p:extLst>
          </p:nvPr>
        </p:nvGraphicFramePr>
        <p:xfrm>
          <a:off x="550863" y="1856468"/>
          <a:ext cx="1109027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6758">
                  <a:extLst>
                    <a:ext uri="{9D8B030D-6E8A-4147-A177-3AD203B41FA5}">
                      <a16:colId xmlns:a16="http://schemas.microsoft.com/office/drawing/2014/main" val="1582784728"/>
                    </a:ext>
                  </a:extLst>
                </a:gridCol>
                <a:gridCol w="3696758">
                  <a:extLst>
                    <a:ext uri="{9D8B030D-6E8A-4147-A177-3AD203B41FA5}">
                      <a16:colId xmlns:a16="http://schemas.microsoft.com/office/drawing/2014/main" val="2522150405"/>
                    </a:ext>
                  </a:extLst>
                </a:gridCol>
                <a:gridCol w="3696758">
                  <a:extLst>
                    <a:ext uri="{9D8B030D-6E8A-4147-A177-3AD203B41FA5}">
                      <a16:colId xmlns:a16="http://schemas.microsoft.com/office/drawing/2014/main" val="37192972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600" b="0" i="0" u="none" strike="noStrike" dirty="0">
                          <a:solidFill>
                            <a:srgbClr val="FFFFFF"/>
                          </a:solidFill>
                          <a:effectLst/>
                          <a:latin typeface="Walbaum Display (Headings)"/>
                        </a:rPr>
                        <a:t>Feature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Walbaum Display (Headings)"/>
                        </a:rPr>
                        <a:t>Existing Tools (SaneBox, Superhuman, Cortana)</a:t>
                      </a:r>
                      <a:endParaRPr lang="en-GB" sz="800" b="0" i="0" u="none" strike="noStrike" dirty="0">
                        <a:solidFill>
                          <a:srgbClr val="FFFFFF"/>
                        </a:solidFill>
                        <a:effectLst/>
                        <a:latin typeface="Walbaum Display (Headings)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400" b="0" i="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  <a:latin typeface="Walbaum Display (Headings)"/>
                        </a:rPr>
                        <a:t>SMM (Our Tool)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74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i="0" u="none" strike="noStrike">
                          <a:solidFill>
                            <a:srgbClr val="404040"/>
                          </a:solidFill>
                          <a:effectLst/>
                          <a:latin typeface="Walbaum Display (Headings)"/>
                        </a:rPr>
                        <a:t>Basic Email Customization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i="0" u="none" strike="noStrike" dirty="0">
                          <a:solidFill>
                            <a:srgbClr val="404040"/>
                          </a:solidFill>
                          <a:effectLst/>
                          <a:latin typeface="Walbaum Display (Headings)"/>
                        </a:rPr>
                        <a:t>Yes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i="0" u="none" strike="noStrike">
                          <a:solidFill>
                            <a:srgbClr val="404040"/>
                          </a:solidFill>
                          <a:effectLst/>
                          <a:latin typeface="Walbaum Display (Headings)"/>
                        </a:rPr>
                        <a:t>Advanced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3014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i="0" u="none" strike="noStrike">
                          <a:solidFill>
                            <a:srgbClr val="404040"/>
                          </a:solidFill>
                          <a:effectLst/>
                          <a:latin typeface="Walbaum Display (Headings)"/>
                        </a:rPr>
                        <a:t>Time-Based Reports/Summaries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i="0" u="none" strike="noStrike" dirty="0">
                          <a:solidFill>
                            <a:srgbClr val="404040"/>
                          </a:solidFill>
                          <a:effectLst/>
                          <a:latin typeface="Walbaum Display (Headings)"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i="0" u="none" strike="noStrike">
                          <a:solidFill>
                            <a:srgbClr val="404040"/>
                          </a:solidFill>
                          <a:effectLst/>
                          <a:latin typeface="Walbaum Display (Headings)"/>
                        </a:rPr>
                        <a:t>Yes (Core Feature)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66511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i="0" u="none" strike="noStrike">
                          <a:solidFill>
                            <a:srgbClr val="404040"/>
                          </a:solidFill>
                          <a:effectLst/>
                          <a:latin typeface="Walbaum Display (Headings)"/>
                        </a:rPr>
                        <a:t>Email Categorization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050" b="0" i="0" u="none" strike="noStrike">
                          <a:solidFill>
                            <a:srgbClr val="404040"/>
                          </a:solidFill>
                          <a:effectLst/>
                          <a:latin typeface="Walbaum Display (Headings)"/>
                        </a:rPr>
                        <a:t>Limited and Manual sifting through each email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i="0" u="none" strike="noStrike">
                          <a:solidFill>
                            <a:srgbClr val="404040"/>
                          </a:solidFill>
                          <a:effectLst/>
                          <a:latin typeface="Walbaum Display (Headings)"/>
                        </a:rPr>
                        <a:t>Yes (6 Categories)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99724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i="0" u="none" strike="noStrike">
                          <a:solidFill>
                            <a:srgbClr val="404040"/>
                          </a:solidFill>
                          <a:effectLst/>
                          <a:latin typeface="Walbaum Display (Headings)"/>
                        </a:rPr>
                        <a:t>Reasoning Capabilities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i="0" u="none" strike="noStrike">
                          <a:solidFill>
                            <a:srgbClr val="404040"/>
                          </a:solidFill>
                          <a:effectLst/>
                          <a:latin typeface="Walbaum Display (Headings)"/>
                        </a:rPr>
                        <a:t>No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i="0" u="none" strike="noStrike">
                          <a:solidFill>
                            <a:srgbClr val="404040"/>
                          </a:solidFill>
                          <a:effectLst/>
                          <a:latin typeface="Walbaum Display (Headings)"/>
                        </a:rPr>
                        <a:t>Yes (Future Scope)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03745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i="0" u="none" strike="noStrike">
                          <a:solidFill>
                            <a:srgbClr val="404040"/>
                          </a:solidFill>
                          <a:effectLst/>
                          <a:latin typeface="Walbaum Display (Headings)"/>
                        </a:rPr>
                        <a:t>Lightweight &amp; Performant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i="0" u="none" strike="noStrike">
                          <a:solidFill>
                            <a:srgbClr val="404040"/>
                          </a:solidFill>
                          <a:effectLst/>
                          <a:latin typeface="Walbaum Display (Headings)"/>
                        </a:rPr>
                        <a:t>Varies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050" b="0" i="0" u="none" strike="noStrike" dirty="0">
                          <a:solidFill>
                            <a:srgbClr val="404040"/>
                          </a:solidFill>
                          <a:effectLst/>
                          <a:latin typeface="Walbaum Display (Headings)"/>
                        </a:rPr>
                        <a:t>Yes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571072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F41CB91C-65EC-A789-60FD-2B8714813F3A}"/>
              </a:ext>
            </a:extLst>
          </p:cNvPr>
          <p:cNvSpPr txBox="1">
            <a:spLocks/>
          </p:cNvSpPr>
          <p:nvPr/>
        </p:nvSpPr>
        <p:spPr>
          <a:xfrm>
            <a:off x="778138" y="1360714"/>
            <a:ext cx="11090274" cy="49575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Why SMM stands Out in the Market</a:t>
            </a:r>
            <a:endParaRPr lang="en-IN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921F0-841D-036A-132E-FBDB260B84E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0863" y="4329385"/>
            <a:ext cx="11090274" cy="240887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/>
              <a:t>Unique Value Proportion: 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98C002-EBEA-B824-B65E-7808D6ED7FE3}"/>
              </a:ext>
            </a:extLst>
          </p:cNvPr>
          <p:cNvSpPr/>
          <p:nvPr/>
        </p:nvSpPr>
        <p:spPr>
          <a:xfrm>
            <a:off x="4572000" y="4626429"/>
            <a:ext cx="2253343" cy="261257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 Segmentation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801E37-5350-7C88-735A-782653ACEA9E}"/>
              </a:ext>
            </a:extLst>
          </p:cNvPr>
          <p:cNvSpPr/>
          <p:nvPr/>
        </p:nvSpPr>
        <p:spPr>
          <a:xfrm>
            <a:off x="229110" y="5272565"/>
            <a:ext cx="1842466" cy="2394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Business/Work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142ACD-F485-7377-A89A-1F561EEA3D4A}"/>
              </a:ext>
            </a:extLst>
          </p:cNvPr>
          <p:cNvSpPr/>
          <p:nvPr/>
        </p:nvSpPr>
        <p:spPr>
          <a:xfrm>
            <a:off x="2246880" y="5250794"/>
            <a:ext cx="2253343" cy="261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Security/Alert/Trancational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392D18-65CA-D737-6E49-2A3A79581475}"/>
              </a:ext>
            </a:extLst>
          </p:cNvPr>
          <p:cNvSpPr/>
          <p:nvPr/>
        </p:nvSpPr>
        <p:spPr>
          <a:xfrm>
            <a:off x="4675527" y="5250793"/>
            <a:ext cx="2253343" cy="261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Online Order Alerts</a:t>
            </a:r>
            <a:r>
              <a:rPr lang="en-GB" dirty="0"/>
              <a:t> </a:t>
            </a:r>
            <a:endParaRPr lang="en-I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CF2AA1-2B73-262D-B0FC-26AC7312BB47}"/>
              </a:ext>
            </a:extLst>
          </p:cNvPr>
          <p:cNvSpPr/>
          <p:nvPr/>
        </p:nvSpPr>
        <p:spPr>
          <a:xfrm>
            <a:off x="213801" y="5637691"/>
            <a:ext cx="1842467" cy="2394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Personal</a:t>
            </a:r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B28D68-15E9-EF62-E8D9-5148B8B15F71}"/>
              </a:ext>
            </a:extLst>
          </p:cNvPr>
          <p:cNvSpPr/>
          <p:nvPr/>
        </p:nvSpPr>
        <p:spPr>
          <a:xfrm>
            <a:off x="9709547" y="5261679"/>
            <a:ext cx="2253343" cy="261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Subscription/Renewals</a:t>
            </a:r>
            <a:endParaRPr lang="en-IN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798A12-D33F-CECE-65CF-3FFFC9BBD2EA}"/>
              </a:ext>
            </a:extLst>
          </p:cNvPr>
          <p:cNvSpPr/>
          <p:nvPr/>
        </p:nvSpPr>
        <p:spPr>
          <a:xfrm>
            <a:off x="7148736" y="5250793"/>
            <a:ext cx="2253343" cy="2612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Promotional</a:t>
            </a:r>
            <a:endParaRPr lang="en-IN" dirty="0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A9437BD-CB1B-F9B0-BC6F-5172E67143BB}"/>
              </a:ext>
            </a:extLst>
          </p:cNvPr>
          <p:cNvCxnSpPr>
            <a:stCxn id="12" idx="1"/>
            <a:endCxn id="13" idx="0"/>
          </p:cNvCxnSpPr>
          <p:nvPr/>
        </p:nvCxnSpPr>
        <p:spPr>
          <a:xfrm rot="10800000" flipV="1">
            <a:off x="1150344" y="4757057"/>
            <a:ext cx="3421657" cy="5155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505772A2-C200-0036-63D4-5D382ADD09EA}"/>
              </a:ext>
            </a:extLst>
          </p:cNvPr>
          <p:cNvCxnSpPr>
            <a:cxnSpLocks/>
            <a:stCxn id="12" idx="1"/>
            <a:endCxn id="14" idx="0"/>
          </p:cNvCxnSpPr>
          <p:nvPr/>
        </p:nvCxnSpPr>
        <p:spPr>
          <a:xfrm rot="10800000" flipV="1">
            <a:off x="3373552" y="4757058"/>
            <a:ext cx="1198448" cy="49373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334CBC9-A7C3-91C4-BA10-1D500EB85EAD}"/>
              </a:ext>
            </a:extLst>
          </p:cNvPr>
          <p:cNvCxnSpPr>
            <a:stCxn id="12" idx="2"/>
          </p:cNvCxnSpPr>
          <p:nvPr/>
        </p:nvCxnSpPr>
        <p:spPr>
          <a:xfrm flipH="1">
            <a:off x="5693229" y="4887686"/>
            <a:ext cx="5443" cy="3848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54A8A87-BEE7-73C8-38C1-FB353F1978C5}"/>
              </a:ext>
            </a:extLst>
          </p:cNvPr>
          <p:cNvCxnSpPr>
            <a:stCxn id="12" idx="3"/>
            <a:endCxn id="18" idx="0"/>
          </p:cNvCxnSpPr>
          <p:nvPr/>
        </p:nvCxnSpPr>
        <p:spPr>
          <a:xfrm>
            <a:off x="6825343" y="4757058"/>
            <a:ext cx="1450065" cy="49373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9E4A209-08EB-1CCF-22C5-F8BA2FC17DE3}"/>
              </a:ext>
            </a:extLst>
          </p:cNvPr>
          <p:cNvCxnSpPr>
            <a:stCxn id="12" idx="3"/>
            <a:endCxn id="17" idx="0"/>
          </p:cNvCxnSpPr>
          <p:nvPr/>
        </p:nvCxnSpPr>
        <p:spPr>
          <a:xfrm>
            <a:off x="6825343" y="4757058"/>
            <a:ext cx="4010876" cy="5046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B9DD672-39DC-8CDE-5B14-B82C5DA9FEB2}"/>
              </a:ext>
            </a:extLst>
          </p:cNvPr>
          <p:cNvCxnSpPr>
            <a:stCxn id="13" idx="2"/>
            <a:endCxn id="16" idx="0"/>
          </p:cNvCxnSpPr>
          <p:nvPr/>
        </p:nvCxnSpPr>
        <p:spPr>
          <a:xfrm flipH="1">
            <a:off x="1135035" y="5512051"/>
            <a:ext cx="15308" cy="125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itle 1">
            <a:extLst>
              <a:ext uri="{FF2B5EF4-FFF2-40B4-BE49-F238E27FC236}">
                <a16:creationId xmlns:a16="http://schemas.microsoft.com/office/drawing/2014/main" id="{722FC423-7985-30DC-6E86-7466BD530CFD}"/>
              </a:ext>
            </a:extLst>
          </p:cNvPr>
          <p:cNvSpPr txBox="1">
            <a:spLocks/>
          </p:cNvSpPr>
          <p:nvPr/>
        </p:nvSpPr>
        <p:spPr>
          <a:xfrm>
            <a:off x="550863" y="6125255"/>
            <a:ext cx="11090274" cy="49575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>
                <a:latin typeface="Gill Sans MT (Body)"/>
              </a:rPr>
              <a:t>Our tool extracts </a:t>
            </a:r>
            <a:r>
              <a:rPr lang="en-GB" sz="2000" dirty="0">
                <a:highlight>
                  <a:srgbClr val="000000"/>
                </a:highlight>
                <a:latin typeface="Gill Sans MT (Body)"/>
              </a:rPr>
              <a:t>Top 5 emails per category</a:t>
            </a:r>
            <a:r>
              <a:rPr lang="en-GB" sz="2000" dirty="0">
                <a:latin typeface="Gill Sans MT (Body)"/>
              </a:rPr>
              <a:t> and actionable insights, making email management efficient and focused</a:t>
            </a:r>
            <a:endParaRPr lang="en-IN" sz="2000" dirty="0">
              <a:latin typeface="Gill Sans MT (Body)"/>
            </a:endParaRPr>
          </a:p>
        </p:txBody>
      </p:sp>
    </p:spTree>
    <p:extLst>
      <p:ext uri="{BB962C8B-B14F-4D97-AF65-F5344CB8AC3E}">
        <p14:creationId xmlns:p14="http://schemas.microsoft.com/office/powerpoint/2010/main" val="894239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2F185-29E4-A8E9-7694-0A2E92DB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4500562" cy="1562959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dirty="0"/>
              <a:t>System Architecture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BF4F49-03E6-41CC-AF55-AD65DEBF0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07237" y="1292637"/>
            <a:ext cx="667800" cy="631474"/>
            <a:chOff x="8069541" y="1262702"/>
            <a:chExt cx="667800" cy="63147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1EDB74-7A6D-4D1E-B5BB-49E885D8D9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4C11E97-305F-4D2F-B5FE-DE0ECD6BED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6" name="Content Placeholder 5" descr="A diagram of a mail mentoring system&#10;&#10;AI-generated content may be incorrect.">
            <a:extLst>
              <a:ext uri="{FF2B5EF4-FFF2-40B4-BE49-F238E27FC236}">
                <a16:creationId xmlns:a16="http://schemas.microsoft.com/office/drawing/2014/main" id="{341B99F2-5D32-9EA5-4075-2EBD597F25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22" y="3032259"/>
            <a:ext cx="9233455" cy="3647216"/>
          </a:xfrm>
          <a:custGeom>
            <a:avLst/>
            <a:gdLst/>
            <a:ahLst/>
            <a:cxnLst/>
            <a:rect l="l" t="t" r="r" b="b"/>
            <a:pathLst>
              <a:path w="12192000" h="3647216">
                <a:moveTo>
                  <a:pt x="0" y="0"/>
                </a:moveTo>
                <a:lnTo>
                  <a:pt x="12192000" y="0"/>
                </a:lnTo>
                <a:lnTo>
                  <a:pt x="12192000" y="3647216"/>
                </a:lnTo>
                <a:lnTo>
                  <a:pt x="0" y="3647216"/>
                </a:lnTo>
                <a:close/>
              </a:path>
            </a:pathLst>
          </a:cu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DA51DAFE-3CF2-44EC-B173-C51A298666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0862" y="2227091"/>
            <a:ext cx="1343549" cy="1980000"/>
            <a:chOff x="10157513" y="3767025"/>
            <a:chExt cx="1343549" cy="198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063301B-41B6-4FE1-B94D-CF323DEE8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00806" y="4356548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20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EC698B9-63DB-4BC1-9F0D-4E46583B7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9751989" y="4268631"/>
              <a:ext cx="1853969" cy="1042921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0CEC20B-5710-4F96-B241-1656BCFA58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1393964" y="4748050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D00330D-9E5D-4427-87AC-50CF27018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10412937" y="3767025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19E9C9A8-117F-138D-627E-247F57FF95C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39772883"/>
              </p:ext>
            </p:extLst>
          </p:nvPr>
        </p:nvGraphicFramePr>
        <p:xfrm>
          <a:off x="6091238" y="579277"/>
          <a:ext cx="4500562" cy="2274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17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6578-B3EE-A6E0-390F-5C74F31E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018268"/>
          </a:xfrm>
        </p:spPr>
        <p:txBody>
          <a:bodyPr>
            <a:normAutofit fontScale="90000"/>
          </a:bodyPr>
          <a:lstStyle/>
          <a:p>
            <a:r>
              <a:rPr lang="en-IN" dirty="0"/>
              <a:t>Dataset Introduction &amp; Data Processing</a:t>
            </a:r>
            <a:br>
              <a:rPr lang="en-IN" dirty="0"/>
            </a:br>
            <a:r>
              <a:rPr lang="en-IN" sz="31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Dataset Overview &amp; Preprocessing Pipeline</a:t>
            </a:r>
            <a:endParaRPr lang="en-IN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2757-DFF8-35F6-BE77-F246B79C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567543"/>
            <a:ext cx="7395708" cy="4525281"/>
          </a:xfrm>
        </p:spPr>
        <p:txBody>
          <a:bodyPr vert="horz" wrap="square" lIns="0" tIns="0" rIns="0" bIns="0" rtlCol="0" anchor="t">
            <a:normAutofit lnSpcReduction="10000"/>
          </a:bodyPr>
          <a:lstStyle/>
          <a:p>
            <a:pPr marL="0" indent="0">
              <a:buNone/>
            </a:pPr>
            <a:r>
              <a:rPr lang="en-IN" sz="1800" b="1" dirty="0"/>
              <a:t>Dataset Source:</a:t>
            </a:r>
          </a:p>
          <a:p>
            <a:pPr marL="0" indent="0">
              <a:buNone/>
            </a:pPr>
            <a:r>
              <a:rPr lang="en-GB" sz="1800" dirty="0"/>
              <a:t>Initial Attempt: Enron Email Dataset (500k+ emails)</a:t>
            </a:r>
            <a:endParaRPr lang="en-GB" sz="1800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r>
              <a:rPr lang="en-GB" sz="1800" dirty="0"/>
              <a:t>Challenges:  No sufficient data to meet our project, crash during unzip.</a:t>
            </a:r>
            <a:endParaRPr lang="en-GB" sz="1800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r>
              <a:rPr lang="en-GB" sz="1800" dirty="0">
                <a:solidFill>
                  <a:srgbClr val="FFFFFF">
                    <a:alpha val="60000"/>
                  </a:srgbClr>
                </a:solidFill>
              </a:rPr>
              <a:t>Key Columns: </a:t>
            </a:r>
            <a:r>
              <a:rPr lang="en-GB" sz="1800" err="1">
                <a:solidFill>
                  <a:srgbClr val="FFFFFF">
                    <a:alpha val="60000"/>
                  </a:srgbClr>
                </a:solidFill>
              </a:rPr>
              <a:t>Email_Id</a:t>
            </a:r>
            <a:r>
              <a:rPr lang="en-GB" sz="1800" dirty="0">
                <a:solidFill>
                  <a:srgbClr val="FFFFFF">
                    <a:alpha val="60000"/>
                  </a:srgbClr>
                </a:solidFill>
              </a:rPr>
              <a:t>, Status.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FFFFFF">
                    <a:alpha val="60000"/>
                  </a:srgbClr>
                </a:solidFill>
              </a:rPr>
              <a:t>Another approach: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FFFF">
                    <a:alpha val="60000"/>
                  </a:srgbClr>
                </a:solidFill>
              </a:rPr>
              <a:t>Using faker library, generated synthetic email data.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FFFF">
                    <a:alpha val="60000"/>
                  </a:srgbClr>
                </a:solidFill>
              </a:rPr>
              <a:t>Email data not meaningful.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FFFFFF">
                    <a:alpha val="60000"/>
                  </a:srgbClr>
                </a:solidFill>
              </a:rPr>
              <a:t>Manual Entry: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FFFFFF">
                    <a:alpha val="60000"/>
                  </a:srgbClr>
                </a:solidFill>
              </a:rPr>
              <a:t>Entered email in excel manually.</a:t>
            </a:r>
          </a:p>
          <a:p>
            <a:pPr marL="0" indent="0">
              <a:buNone/>
            </a:pPr>
            <a:endParaRPr lang="en-GB" sz="1600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GB" sz="1600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IN" sz="1600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IN" sz="2400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FFFFFF">
                  <a:alpha val="60000"/>
                </a:srgbClr>
              </a:solidFill>
            </a:endParaRPr>
          </a:p>
          <a:p>
            <a:pPr marL="0" indent="0">
              <a:buNone/>
            </a:pPr>
            <a:endParaRPr lang="en-IN" dirty="0">
              <a:solidFill>
                <a:srgbClr val="FFFFFF">
                  <a:alpha val="60000"/>
                </a:srgbClr>
              </a:solidFill>
            </a:endParaRPr>
          </a:p>
          <a:p>
            <a:endParaRPr lang="en-IN" sz="2800" dirty="0">
              <a:solidFill>
                <a:srgbClr val="FFFFFF">
                  <a:alpha val="60000"/>
                </a:srgbClr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4B8A42-1B27-9E8C-7528-3204EBE7CA2A}"/>
              </a:ext>
            </a:extLst>
          </p:cNvPr>
          <p:cNvSpPr/>
          <p:nvPr/>
        </p:nvSpPr>
        <p:spPr>
          <a:xfrm>
            <a:off x="7958141" y="4746206"/>
            <a:ext cx="3178629" cy="17743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u="sng" dirty="0"/>
              <a:t>Challenges:</a:t>
            </a:r>
          </a:p>
          <a:p>
            <a:r>
              <a:rPr lang="en-GB" dirty="0"/>
              <a:t>1. Faker faulty synthetic emails.</a:t>
            </a:r>
          </a:p>
          <a:p>
            <a:r>
              <a:rPr lang="en-GB" dirty="0"/>
              <a:t>2.Manual entry requires lot of time.</a:t>
            </a:r>
          </a:p>
          <a:p>
            <a:r>
              <a:rPr lang="en-GB" dirty="0"/>
              <a:t>3.Enron dataset had insufficient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85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5DFDD-CDB5-5E20-63F2-2D1292F1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60500"/>
          </a:xfrm>
        </p:spPr>
        <p:txBody>
          <a:bodyPr>
            <a:normAutofit/>
          </a:bodyPr>
          <a:lstStyle/>
          <a:p>
            <a:r>
              <a:rPr lang="en-GB" sz="2800">
                <a:latin typeface="Walbaum Display"/>
              </a:rPr>
              <a:t>Current Dataset: </a:t>
            </a:r>
            <a:endParaRPr lang="en-US" sz="2800">
              <a:latin typeface="Walbaum Display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0EC41-D563-747A-BA2E-35CA55C6F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40099"/>
            <a:ext cx="6010274" cy="3979625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buNone/>
            </a:pPr>
            <a:r>
              <a:rPr lang="en-GB" sz="1800" dirty="0">
                <a:solidFill>
                  <a:srgbClr val="FFFFFF">
                    <a:alpha val="60000"/>
                  </a:srgbClr>
                </a:solidFill>
              </a:rPr>
              <a:t> Email-parser:</a:t>
            </a:r>
          </a:p>
          <a:p>
            <a:r>
              <a:rPr lang="en-GB" sz="1800" dirty="0"/>
              <a:t> 2,500+ real-time emails from personal inboxes.</a:t>
            </a:r>
            <a:endParaRPr lang="en-US" sz="180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IN" sz="1800" dirty="0"/>
              <a:t>Data Dictionary:</a:t>
            </a:r>
            <a:endParaRPr lang="en-US" sz="180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GB" sz="1800" dirty="0"/>
              <a:t>Key Columns: </a:t>
            </a:r>
            <a:r>
              <a:rPr lang="en-GB" sz="1800" i="1" dirty="0"/>
              <a:t>From, Subject, Mail Body, Next Action Awaited, Category, Promo-Codes, Generic Mail Category</a:t>
            </a:r>
            <a:endParaRPr lang="en-US" sz="180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IN" sz="1800" dirty="0"/>
              <a:t>Observations:</a:t>
            </a:r>
            <a:endParaRPr lang="en-US" sz="1800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GB" sz="1800" dirty="0"/>
              <a:t>Added custom columns (Next Action Awaited, Category) to meet reporting requirements</a:t>
            </a:r>
            <a:endParaRPr lang="en-US" sz="1800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C25B30-0ED6-397A-3516-1F911C421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1843" y="1709095"/>
            <a:ext cx="5224498" cy="357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45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1B9A34-789C-AF4A-6EC1-B1C6BA143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5437185" cy="1322120"/>
          </a:xfrm>
        </p:spPr>
        <p:txBody>
          <a:bodyPr wrap="square" anchor="b">
            <a:normAutofit/>
          </a:bodyPr>
          <a:lstStyle/>
          <a:p>
            <a:r>
              <a:rPr lang="en-GB" dirty="0"/>
              <a:t>Email Classification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0BCFD-27AA-1C16-2962-86688C066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30967"/>
            <a:ext cx="5437187" cy="3961858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600">
                <a:ea typeface="+mn-lt"/>
                <a:cs typeface="+mn-lt"/>
              </a:rPr>
              <a:t>TF-IDF (Term Frequency-Inverse Document Frequency): Used for converting email content into numerical features.</a:t>
            </a:r>
            <a:endParaRPr lang="en-IN" sz="1600"/>
          </a:p>
          <a:p>
            <a:pPr>
              <a:lnSpc>
                <a:spcPct val="100000"/>
              </a:lnSpc>
            </a:pPr>
            <a:r>
              <a:rPr lang="en-IN" sz="1600">
                <a:ea typeface="+mn-lt"/>
                <a:cs typeface="+mn-lt"/>
              </a:rPr>
              <a:t>Random Forest Classifier: A machine learning model trained on the TF-IDF transformed text to classify emails into categories.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600" b="1">
                <a:ea typeface="+mn-lt"/>
                <a:cs typeface="+mn-lt"/>
              </a:rPr>
              <a:t>Challenges:</a:t>
            </a:r>
            <a:endParaRPr lang="en-IN" sz="1600" b="1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600">
                <a:ea typeface="+mn-lt"/>
                <a:cs typeface="+mn-lt"/>
              </a:rPr>
              <a:t>Class Imbalance: Some categories had very few emails, making it difficult for the model to generalize.</a:t>
            </a:r>
            <a:endParaRPr lang="en-IN" sz="160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IN" sz="1600">
                <a:ea typeface="+mn-lt"/>
                <a:cs typeface="+mn-lt"/>
              </a:rPr>
              <a:t>Incorrect Labeling: Emails with the '-' category were not categorized properly and needed better classification.</a:t>
            </a:r>
            <a:endParaRPr lang="en-IN" sz="1600"/>
          </a:p>
          <a:p>
            <a:pPr marL="0" indent="0">
              <a:lnSpc>
                <a:spcPct val="100000"/>
              </a:lnSpc>
              <a:buNone/>
            </a:pPr>
            <a:endParaRPr lang="en-IN" sz="1600" b="1"/>
          </a:p>
          <a:p>
            <a:pPr marL="0" indent="0">
              <a:lnSpc>
                <a:spcPct val="100000"/>
              </a:lnSpc>
              <a:buNone/>
            </a:pPr>
            <a:endParaRPr lang="en-IN" sz="1600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7A966A1-8E55-37EB-7AEC-AC87F39D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940" y="1868461"/>
            <a:ext cx="5389657" cy="3451757"/>
          </a:xfrm>
          <a:custGeom>
            <a:avLst/>
            <a:gdLst/>
            <a:ahLst/>
            <a:cxnLst/>
            <a:rect l="l" t="t" r="r" b="b"/>
            <a:pathLst>
              <a:path w="4713922" h="5759450">
                <a:moveTo>
                  <a:pt x="0" y="0"/>
                </a:moveTo>
                <a:lnTo>
                  <a:pt x="4713922" y="0"/>
                </a:lnTo>
                <a:lnTo>
                  <a:pt x="4713922" y="5759450"/>
                </a:lnTo>
                <a:lnTo>
                  <a:pt x="0" y="575945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8566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CCF7-220B-E48A-7BCA-688E7CFD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767896"/>
          </a:xfrm>
        </p:spPr>
        <p:txBody>
          <a:bodyPr/>
          <a:lstStyle/>
          <a:p>
            <a:r>
              <a:rPr lang="en-IN" dirty="0"/>
              <a:t>Methodology / Approach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BC65132-D48E-AA66-0301-263E6DEDEE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667864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426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6A60F-E9A0-E799-1935-9DFA47DB1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083582"/>
          </a:xfrm>
        </p:spPr>
        <p:txBody>
          <a:bodyPr/>
          <a:lstStyle/>
          <a:p>
            <a:r>
              <a:rPr lang="en-GB" dirty="0"/>
              <a:t>Reformulated/Fine-tuned Idea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E5745-743F-DF5D-A507-1342CED79C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480457"/>
            <a:ext cx="11090274" cy="4612367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Requirement : Accuracy and Coherence</a:t>
            </a:r>
          </a:p>
          <a:p>
            <a:r>
              <a:rPr lang="en-IN" dirty="0"/>
              <a:t>Testcase 1. Problems with existing models?</a:t>
            </a:r>
          </a:p>
          <a:p>
            <a:r>
              <a:rPr lang="en-GB" dirty="0"/>
              <a:t>Extractive – Redundant, Purely Copied   &amp; Abstractive  – Miss Dates, Overly Concise</a:t>
            </a:r>
          </a:p>
          <a:p>
            <a:r>
              <a:rPr lang="en-IN" dirty="0"/>
              <a:t>Extractive Enhancements – Position Aware sentence weighting, Semantic clustering, Dynamic sentence selection (30%)</a:t>
            </a:r>
          </a:p>
          <a:p>
            <a:r>
              <a:rPr lang="en-IN" dirty="0"/>
              <a:t>Abstractive Enhancements – BART process extractive pre-summary (Reduced hallucinations), Beam searching</a:t>
            </a:r>
          </a:p>
          <a:p>
            <a:pPr marL="0" indent="0" algn="ctr">
              <a:buNone/>
            </a:pPr>
            <a:r>
              <a:rPr lang="en-IN" dirty="0">
                <a:highlight>
                  <a:srgbClr val="000000"/>
                </a:highlight>
              </a:rPr>
              <a:t>Traditional Methods</a:t>
            </a:r>
          </a:p>
          <a:p>
            <a:pPr marL="0" indent="0" algn="ctr">
              <a:buNone/>
            </a:pPr>
            <a:r>
              <a:rPr lang="en-IN" dirty="0"/>
              <a:t>Text Rank (Extractive)             vs              Abstractive(BART)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>
                <a:highlight>
                  <a:srgbClr val="000000"/>
                </a:highlight>
              </a:rPr>
              <a:t>Hybrid Refinement</a:t>
            </a:r>
          </a:p>
          <a:p>
            <a:pPr marL="0" indent="0" algn="ctr">
              <a:buNone/>
            </a:pPr>
            <a:r>
              <a:rPr lang="en-IN" dirty="0"/>
              <a:t>Text Rank (Extractive)             vs              Abstractive(BART)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913C4A-6ACF-86F4-A7A8-64A5DCF84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1210" y="549275"/>
            <a:ext cx="2979414" cy="134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918C01-57F9-C92A-5036-978220B81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861016"/>
            <a:ext cx="2514599" cy="10495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7EA037-4747-A7BE-60D2-6E34E5BA9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599" y="3831668"/>
            <a:ext cx="3100117" cy="10788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1173C5-736C-4E11-6288-8BEE04F078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2203" y="5924346"/>
            <a:ext cx="3744425" cy="50641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D51704-CE9B-3B27-6662-7BA73EFF5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2696" y="5880686"/>
            <a:ext cx="4878442" cy="47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6406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3D Float</Template>
  <TotalTime>914</TotalTime>
  <Words>945</Words>
  <Application>Microsoft Office PowerPoint</Application>
  <PresentationFormat>Widescreen</PresentationFormat>
  <Paragraphs>157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</vt:lpstr>
      <vt:lpstr>Gill Sans MT</vt:lpstr>
      <vt:lpstr>Gill Sans MT (Body)</vt:lpstr>
      <vt:lpstr>Inter</vt:lpstr>
      <vt:lpstr>Walbaum Display</vt:lpstr>
      <vt:lpstr>Walbaum Display (Headings)</vt:lpstr>
      <vt:lpstr>3DFloatVTI</vt:lpstr>
      <vt:lpstr>Mail Management System                     (fka. Smart Mail Mentor)</vt:lpstr>
      <vt:lpstr>Introduction &amp; Motivation</vt:lpstr>
      <vt:lpstr>Why SMM? A Comparative Analysis</vt:lpstr>
      <vt:lpstr>System Architecture</vt:lpstr>
      <vt:lpstr>Dataset Introduction &amp; Data Processing Dataset Overview &amp; Preprocessing Pipeline</vt:lpstr>
      <vt:lpstr>Current Dataset: </vt:lpstr>
      <vt:lpstr>Email Classification </vt:lpstr>
      <vt:lpstr>Methodology / Approach</vt:lpstr>
      <vt:lpstr>Reformulated/Fine-tuned Idea </vt:lpstr>
      <vt:lpstr>Key Features / Results</vt:lpstr>
      <vt:lpstr>Hurdles/Challenges</vt:lpstr>
      <vt:lpstr>EDA &amp; Data Visualization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Samineni, Mr. Sathvik Chowdary</dc:creator>
  <cp:lastModifiedBy>Samineni, Mr. Sathvik Chowdary</cp:lastModifiedBy>
  <cp:revision>313</cp:revision>
  <dcterms:created xsi:type="dcterms:W3CDTF">2025-03-06T00:07:22Z</dcterms:created>
  <dcterms:modified xsi:type="dcterms:W3CDTF">2025-05-08T18:45:35Z</dcterms:modified>
</cp:coreProperties>
</file>