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60" r:id="rId5"/>
    <p:sldId id="259" r:id="rId6"/>
    <p:sldId id="267" r:id="rId7"/>
    <p:sldId id="261" r:id="rId8"/>
    <p:sldId id="262" r:id="rId9"/>
    <p:sldId id="263" r:id="rId10"/>
    <p:sldId id="268" r:id="rId11"/>
    <p:sldId id="270" r:id="rId12"/>
    <p:sldId id="272" r:id="rId13"/>
    <p:sldId id="271" r:id="rId14"/>
    <p:sldId id="273" r:id="rId15"/>
    <p:sldId id="274" r:id="rId16"/>
    <p:sldId id="283"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91" d="100"/>
          <a:sy n="91" d="100"/>
        </p:scale>
        <p:origin x="48" y="3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Ganeshreddy Yeruva" userId="959639785ebf0a19" providerId="LiveId" clId="{F0BD2D46-9B6E-4DAB-A11C-1248EFF7613C}"/>
    <pc:docChg chg="custSel modSld">
      <pc:chgData name="Pavan Ganeshreddy Yeruva" userId="959639785ebf0a19" providerId="LiveId" clId="{F0BD2D46-9B6E-4DAB-A11C-1248EFF7613C}" dt="2025-03-07T01:22:35.539" v="20" actId="313"/>
      <pc:docMkLst>
        <pc:docMk/>
      </pc:docMkLst>
      <pc:sldChg chg="modSp mod">
        <pc:chgData name="Pavan Ganeshreddy Yeruva" userId="959639785ebf0a19" providerId="LiveId" clId="{F0BD2D46-9B6E-4DAB-A11C-1248EFF7613C}" dt="2025-03-07T01:22:21.124" v="19" actId="113"/>
        <pc:sldMkLst>
          <pc:docMk/>
          <pc:sldMk cId="604368437" sldId="279"/>
        </pc:sldMkLst>
        <pc:spChg chg="mod">
          <ac:chgData name="Pavan Ganeshreddy Yeruva" userId="959639785ebf0a19" providerId="LiveId" clId="{F0BD2D46-9B6E-4DAB-A11C-1248EFF7613C}" dt="2025-03-07T01:22:09.589" v="15" actId="113"/>
          <ac:spMkLst>
            <pc:docMk/>
            <pc:sldMk cId="604368437" sldId="279"/>
            <ac:spMk id="3" creationId="{E1C0BDDB-407C-2FC0-B1D5-2EE3CBFE2D28}"/>
          </ac:spMkLst>
        </pc:spChg>
        <pc:spChg chg="mod">
          <ac:chgData name="Pavan Ganeshreddy Yeruva" userId="959639785ebf0a19" providerId="LiveId" clId="{F0BD2D46-9B6E-4DAB-A11C-1248EFF7613C}" dt="2025-03-07T01:22:21.124" v="19" actId="113"/>
          <ac:spMkLst>
            <pc:docMk/>
            <pc:sldMk cId="604368437" sldId="279"/>
            <ac:spMk id="5" creationId="{5520F56C-6B9C-CB8D-17BD-F2218900FC9E}"/>
          </ac:spMkLst>
        </pc:spChg>
      </pc:sldChg>
      <pc:sldChg chg="modSp mod">
        <pc:chgData name="Pavan Ganeshreddy Yeruva" userId="959639785ebf0a19" providerId="LiveId" clId="{F0BD2D46-9B6E-4DAB-A11C-1248EFF7613C}" dt="2025-03-07T01:22:35.539" v="20" actId="313"/>
        <pc:sldMkLst>
          <pc:docMk/>
          <pc:sldMk cId="4009256099" sldId="280"/>
        </pc:sldMkLst>
        <pc:spChg chg="mod">
          <ac:chgData name="Pavan Ganeshreddy Yeruva" userId="959639785ebf0a19" providerId="LiveId" clId="{F0BD2D46-9B6E-4DAB-A11C-1248EFF7613C}" dt="2025-03-07T01:22:35.539" v="20" actId="313"/>
          <ac:spMkLst>
            <pc:docMk/>
            <pc:sldMk cId="4009256099" sldId="280"/>
            <ac:spMk id="9" creationId="{BCCAC6D0-D600-C7F3-EF95-F279D9BF5B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78689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23</a:t>
            </a:fld>
            <a:endParaRPr lang="en-US"/>
          </a:p>
        </p:txBody>
      </p:sp>
    </p:spTree>
    <p:extLst>
      <p:ext uri="{BB962C8B-B14F-4D97-AF65-F5344CB8AC3E}">
        <p14:creationId xmlns:p14="http://schemas.microsoft.com/office/powerpoint/2010/main" val="4247485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3/6/2025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3/6/2025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3/6/2025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3/6/2025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3/6/2025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a:t>LUMINA - Your beacon of hope and support</a:t>
            </a:r>
            <a:endParaRPr lang="en-US"/>
          </a:p>
        </p:txBody>
      </p:sp>
      <p:pic>
        <p:nvPicPr>
          <p:cNvPr id="7" name="Picture 6" descr="A screen with dogs and a sun&#10;&#10;AI-generated content may be incorrect.">
            <a:extLst>
              <a:ext uri="{FF2B5EF4-FFF2-40B4-BE49-F238E27FC236}">
                <a16:creationId xmlns:a16="http://schemas.microsoft.com/office/drawing/2014/main" id="{F82199C4-A00E-2347-54D1-361C6932A1DF}"/>
              </a:ext>
            </a:extLst>
          </p:cNvPr>
          <p:cNvPicPr>
            <a:picLocks noChangeAspect="1"/>
          </p:cNvPicPr>
          <p:nvPr/>
        </p:nvPicPr>
        <p:blipFill>
          <a:blip r:embed="rId2" cstate="print">
            <a:extLst>
              <a:ext uri="{28A0092B-C50C-407E-A947-70E740481C1C}">
                <a14:useLocalDpi xmlns:a14="http://schemas.microsoft.com/office/drawing/2010/main" val="0"/>
              </a:ext>
            </a:extLst>
          </a:blip>
          <a:srcRect r="4919"/>
          <a:stretch/>
        </p:blipFill>
        <p:spPr>
          <a:xfrm>
            <a:off x="1150555" y="1825624"/>
            <a:ext cx="4564445" cy="4575175"/>
          </a:xfrm>
          <a:prstGeom prst="rect">
            <a:avLst/>
          </a:prstGeom>
          <a:noFill/>
        </p:spPr>
      </p:pic>
      <p:sp>
        <p:nvSpPr>
          <p:cNvPr id="3" name="Subtitle 2"/>
          <p:cNvSpPr>
            <a:spLocks noGrp="1"/>
          </p:cNvSpPr>
          <p:nvPr>
            <p:ph sz="half" idx="2"/>
          </p:nvPr>
        </p:nvSpPr>
        <p:spPr>
          <a:xfrm>
            <a:off x="6324600" y="1825624"/>
            <a:ext cx="4800600" cy="4575175"/>
          </a:xfrm>
        </p:spPr>
        <p:txBody>
          <a:bodyPr>
            <a:normAutofit/>
          </a:bodyPr>
          <a:lstStyle/>
          <a:p>
            <a:pPr>
              <a:buFont typeface="Wingdings 3" charset="2"/>
              <a:buChar char=""/>
            </a:pPr>
            <a:r>
              <a:rPr lang="en-US" b="1"/>
              <a:t>Team 7:</a:t>
            </a:r>
          </a:p>
          <a:p>
            <a:r>
              <a:rPr lang="en-US" b="1"/>
              <a:t>	Snehanjani Pati</a:t>
            </a:r>
          </a:p>
          <a:p>
            <a:r>
              <a:rPr lang="en-US" b="1"/>
              <a:t>	Sravya Vemireddy</a:t>
            </a:r>
          </a:p>
          <a:p>
            <a:r>
              <a:rPr lang="en-US" b="1"/>
              <a:t>	Sireesha Gangarapu</a:t>
            </a:r>
          </a:p>
          <a:p>
            <a:r>
              <a:rPr lang="en-US" b="1"/>
              <a:t>	Pravallika Challa</a:t>
            </a:r>
          </a:p>
          <a:p>
            <a:r>
              <a:rPr lang="en-US" b="1"/>
              <a:t>	Pavan Ganeshreddy Yeruva</a:t>
            </a:r>
          </a:p>
          <a:p>
            <a:endParaRPr lang="en-US"/>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AA3B8-919A-B61F-2A1B-81CFC18FA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B9790-96C4-4511-E3E4-ACF6347EE394}"/>
              </a:ext>
            </a:extLst>
          </p:cNvPr>
          <p:cNvSpPr>
            <a:spLocks noGrp="1"/>
          </p:cNvSpPr>
          <p:nvPr>
            <p:ph type="title"/>
          </p:nvPr>
        </p:nvSpPr>
        <p:spPr>
          <a:xfrm>
            <a:off x="1066800" y="99220"/>
            <a:ext cx="10058400" cy="1325563"/>
          </a:xfrm>
        </p:spPr>
        <p:txBody>
          <a:bodyPr anchor="ctr">
            <a:normAutofit/>
          </a:bodyPr>
          <a:lstStyle/>
          <a:p>
            <a:r>
              <a:rPr lang="en-US" dirty="0"/>
              <a:t>Add a Slide Title - 2</a:t>
            </a:r>
          </a:p>
        </p:txBody>
      </p:sp>
      <p:grpSp>
        <p:nvGrpSpPr>
          <p:cNvPr id="31" name="Group 30">
            <a:extLst>
              <a:ext uri="{FF2B5EF4-FFF2-40B4-BE49-F238E27FC236}">
                <a16:creationId xmlns:a16="http://schemas.microsoft.com/office/drawing/2014/main" id="{F969C553-B673-0374-2E50-94FFD8FE74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05AC80D7-3C66-771B-E4BD-8FC26A8AB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BD26668-2BA1-732D-4CBF-1566785940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24A9E56-A3B1-9A2C-5E7C-026F1E02B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DD7A8A42-4ABF-2866-8FA7-C1C8B7212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1D52B4D1-06E0-60D0-EF62-C2DE1EB5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2FA732F8-6026-384B-3421-B8E56A4B3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FD89A29D-D082-16AF-F68F-B120CD106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AFCC0BC8-9AD0-988E-BED9-C83B4D7D4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7178F2A2-F7B6-AA48-BC6B-B967D4C78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ABD9C813-0E9A-B3BE-AD92-6BBC93E6E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2" name="Rectangle 41">
            <a:extLst>
              <a:ext uri="{FF2B5EF4-FFF2-40B4-BE49-F238E27FC236}">
                <a16:creationId xmlns:a16="http://schemas.microsoft.com/office/drawing/2014/main" id="{46F205CC-CE27-773A-434E-A4172709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8ECE11B-ABF2-8686-3C94-92415B2DF95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CE733F35-8405-1E50-59A0-E359D538D6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CAD7C1C-238A-CAD6-AB77-3D8A4BC93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FA4ED95F-49D3-3E6B-7A6B-A20087DA30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B330931-0959-49E2-72D9-16D1E1576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7">
              <a:extLst>
                <a:ext uri="{FF2B5EF4-FFF2-40B4-BE49-F238E27FC236}">
                  <a16:creationId xmlns:a16="http://schemas.microsoft.com/office/drawing/2014/main" id="{DB5F80B6-3C88-46E1-71EB-111C47461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8">
              <a:extLst>
                <a:ext uri="{FF2B5EF4-FFF2-40B4-BE49-F238E27FC236}">
                  <a16:creationId xmlns:a16="http://schemas.microsoft.com/office/drawing/2014/main" id="{CD8284A1-7579-388A-31EF-3B0C0DA48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9">
              <a:extLst>
                <a:ext uri="{FF2B5EF4-FFF2-40B4-BE49-F238E27FC236}">
                  <a16:creationId xmlns:a16="http://schemas.microsoft.com/office/drawing/2014/main" id="{50457F73-FC3D-1E87-3FBD-AFD3B39E0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68F7DCEF-D090-4B7F-2BDD-CF019C9E0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D4A6DD7D-4220-0847-A8D0-DB1E17746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3" name="Rectangle 52">
            <a:extLst>
              <a:ext uri="{FF2B5EF4-FFF2-40B4-BE49-F238E27FC236}">
                <a16:creationId xmlns:a16="http://schemas.microsoft.com/office/drawing/2014/main" id="{A9B6F74B-ECBC-9B18-D159-D49FFD23D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descr="A graph of different sizes and shapes&#10;&#10;AI-generated content may be incorrect.">
            <a:extLst>
              <a:ext uri="{FF2B5EF4-FFF2-40B4-BE49-F238E27FC236}">
                <a16:creationId xmlns:a16="http://schemas.microsoft.com/office/drawing/2014/main" id="{EE75C0E3-9835-F6F6-FA5F-310D11B7B7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6309" y="1376802"/>
            <a:ext cx="9941259" cy="41007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ploaded image">
            <a:extLst>
              <a:ext uri="{FF2B5EF4-FFF2-40B4-BE49-F238E27FC236}">
                <a16:creationId xmlns:a16="http://schemas.microsoft.com/office/drawing/2014/main" id="{ED85E804-F218-ED26-B08C-68284DD0EC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6309" y="1376803"/>
            <a:ext cx="9941259" cy="410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420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3BAB-68EB-7C43-8311-C90493126701}"/>
              </a:ext>
            </a:extLst>
          </p:cNvPr>
          <p:cNvSpPr>
            <a:spLocks noGrp="1"/>
          </p:cNvSpPr>
          <p:nvPr>
            <p:ph type="title"/>
          </p:nvPr>
        </p:nvSpPr>
        <p:spPr>
          <a:xfrm>
            <a:off x="1066800" y="99220"/>
            <a:ext cx="10058400" cy="1325563"/>
          </a:xfrm>
        </p:spPr>
        <p:txBody>
          <a:bodyPr anchor="ctr">
            <a:normAutofit/>
          </a:bodyPr>
          <a:lstStyle/>
          <a:p>
            <a:r>
              <a:rPr lang="en-US" b="0">
                <a:effectLst/>
              </a:rPr>
              <a:t>Scatter Plot - Mood vs Well-being</a:t>
            </a:r>
            <a:br>
              <a:rPr lang="en-US" b="0">
                <a:effectLst/>
              </a:rPr>
            </a:br>
            <a:endParaRPr lang="en-US" dirty="0"/>
          </a:p>
        </p:txBody>
      </p:sp>
      <p:sp>
        <p:nvSpPr>
          <p:cNvPr id="3" name="Content Placeholder 2">
            <a:extLst>
              <a:ext uri="{FF2B5EF4-FFF2-40B4-BE49-F238E27FC236}">
                <a16:creationId xmlns:a16="http://schemas.microsoft.com/office/drawing/2014/main" id="{0EDB06A4-4E2B-FAF7-09B7-E002F90793E3}"/>
              </a:ext>
            </a:extLst>
          </p:cNvPr>
          <p:cNvSpPr>
            <a:spLocks noGrp="1"/>
          </p:cNvSpPr>
          <p:nvPr>
            <p:ph sz="half" idx="1"/>
          </p:nvPr>
        </p:nvSpPr>
        <p:spPr>
          <a:xfrm>
            <a:off x="1066800" y="1825624"/>
            <a:ext cx="4800600" cy="4575175"/>
          </a:xfrm>
        </p:spPr>
        <p:txBody>
          <a:bodyPr>
            <a:normAutofit/>
          </a:bodyPr>
          <a:lstStyle/>
          <a:p>
            <a:r>
              <a:rPr kumimoji="0" lang="en-US" altLang="en-US" b="0" i="0" u="none" strike="noStrike" cap="none" normalizeH="0" baseline="0">
                <a:ln>
                  <a:noFill/>
                </a:ln>
                <a:effectLst/>
              </a:rPr>
              <a:t>This scatter plot shows the relationship between Mood Score (X-axis) and Well-being Score (Y-axis). Each point represents an individual's recorded scores. The distribution helps identify patterns or trends in mood and well-being. Higher mood scores may indicate better well-being.</a:t>
            </a:r>
          </a:p>
          <a:p>
            <a:endParaRPr lang="en-US" dirty="0"/>
          </a:p>
        </p:txBody>
      </p:sp>
      <p:pic>
        <p:nvPicPr>
          <p:cNvPr id="5" name="Picture 4" descr="A group of cartoon people with different expressions&#10;&#10;AI-generated content may be incorrect.">
            <a:extLst>
              <a:ext uri="{FF2B5EF4-FFF2-40B4-BE49-F238E27FC236}">
                <a16:creationId xmlns:a16="http://schemas.microsoft.com/office/drawing/2014/main" id="{97267F6B-C071-AFDA-5826-36A6A8E32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2721037"/>
            <a:ext cx="4800600" cy="2784348"/>
          </a:xfrm>
          <a:prstGeom prst="rect">
            <a:avLst/>
          </a:prstGeom>
          <a:noFill/>
        </p:spPr>
      </p:pic>
    </p:spTree>
    <p:extLst>
      <p:ext uri="{BB962C8B-B14F-4D97-AF65-F5344CB8AC3E}">
        <p14:creationId xmlns:p14="http://schemas.microsoft.com/office/powerpoint/2010/main" val="368583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EA107-68ED-6B8A-59B4-8127979D13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91D90-DCB1-4B00-8491-CC4092EF7C89}"/>
              </a:ext>
            </a:extLst>
          </p:cNvPr>
          <p:cNvSpPr>
            <a:spLocks noGrp="1"/>
          </p:cNvSpPr>
          <p:nvPr>
            <p:ph type="title"/>
          </p:nvPr>
        </p:nvSpPr>
        <p:spPr>
          <a:xfrm>
            <a:off x="1066800" y="99220"/>
            <a:ext cx="10058400" cy="1325563"/>
          </a:xfrm>
        </p:spPr>
        <p:txBody>
          <a:bodyPr anchor="ctr">
            <a:normAutofit/>
          </a:bodyPr>
          <a:lstStyle/>
          <a:p>
            <a:r>
              <a:rPr lang="en-US" dirty="0"/>
              <a:t>Add a Slide Title - 2</a:t>
            </a:r>
          </a:p>
        </p:txBody>
      </p:sp>
      <p:grpSp>
        <p:nvGrpSpPr>
          <p:cNvPr id="31" name="Group 30">
            <a:extLst>
              <a:ext uri="{FF2B5EF4-FFF2-40B4-BE49-F238E27FC236}">
                <a16:creationId xmlns:a16="http://schemas.microsoft.com/office/drawing/2014/main" id="{EC2E2EF1-1DA2-BA76-2E56-C3EDAADA12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C6633FA4-A09E-1C67-07CF-E8C0D58AF4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9ECFD31-AA22-5C20-80C9-DD9349B367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F41D5A57-E650-6255-B2AD-FED69B278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33E24F05-5C30-1E89-8274-8315A2146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7800ED7F-D00B-4794-D26B-4C8037E42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9FC2B4DF-16BF-C8E9-CF04-A897B6CC8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4CA7AA64-7A36-1BB4-972C-9734949EC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0F31FB44-4FF0-2D44-A283-6132AB6C2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DF75683C-204F-E257-6E54-A708228F6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FB647A90-96BF-070B-85C0-39BA801C5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2" name="Rectangle 41">
            <a:extLst>
              <a:ext uri="{FF2B5EF4-FFF2-40B4-BE49-F238E27FC236}">
                <a16:creationId xmlns:a16="http://schemas.microsoft.com/office/drawing/2014/main" id="{03EBD3DB-A637-7FB4-9ABC-86D07BD2C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007D590-69D9-3B4A-ACAA-BCEDFC60E6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B85AD6CC-DED7-0171-C41E-C18A7AA02C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61F0AC42-6DB4-0F3D-A1BE-AE890FFA1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46F0EB0C-5539-B465-E6A1-C90CAC868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D84A15C5-F0B2-61FA-4F0F-BF7081D0F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7">
              <a:extLst>
                <a:ext uri="{FF2B5EF4-FFF2-40B4-BE49-F238E27FC236}">
                  <a16:creationId xmlns:a16="http://schemas.microsoft.com/office/drawing/2014/main" id="{405D2BD1-661B-18D8-70E7-944C6FDB4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8">
              <a:extLst>
                <a:ext uri="{FF2B5EF4-FFF2-40B4-BE49-F238E27FC236}">
                  <a16:creationId xmlns:a16="http://schemas.microsoft.com/office/drawing/2014/main" id="{6FF3AFC9-462F-8F63-7CE2-B4F7E7FCC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9">
              <a:extLst>
                <a:ext uri="{FF2B5EF4-FFF2-40B4-BE49-F238E27FC236}">
                  <a16:creationId xmlns:a16="http://schemas.microsoft.com/office/drawing/2014/main" id="{A322F63E-2DAC-0F45-2B39-52EB62D50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ED5370C2-DF8F-C540-2F8D-69498A6C7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C0963DB6-1C9C-8EC2-3C8C-FB4EB8C7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3" name="Rectangle 52">
            <a:extLst>
              <a:ext uri="{FF2B5EF4-FFF2-40B4-BE49-F238E27FC236}">
                <a16:creationId xmlns:a16="http://schemas.microsoft.com/office/drawing/2014/main" id="{B96B1A32-5FD9-5010-59EF-60D33BDA3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graph with blue dots&#10;&#10;AI-generated content may be incorrect.">
            <a:extLst>
              <a:ext uri="{FF2B5EF4-FFF2-40B4-BE49-F238E27FC236}">
                <a16:creationId xmlns:a16="http://schemas.microsoft.com/office/drawing/2014/main" id="{42ABEE80-9E68-A23A-F291-C34D9269CF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1131994"/>
            <a:ext cx="9372600"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58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4F2A-6D75-91A2-29E8-8C0921A76711}"/>
              </a:ext>
            </a:extLst>
          </p:cNvPr>
          <p:cNvSpPr>
            <a:spLocks noGrp="1"/>
          </p:cNvSpPr>
          <p:nvPr>
            <p:ph type="title"/>
          </p:nvPr>
        </p:nvSpPr>
        <p:spPr/>
        <p:txBody>
          <a:bodyPr/>
          <a:lstStyle/>
          <a:p>
            <a:r>
              <a:rPr lang="en-US" dirty="0"/>
              <a:t>Heatmap</a:t>
            </a:r>
          </a:p>
        </p:txBody>
      </p:sp>
      <p:sp>
        <p:nvSpPr>
          <p:cNvPr id="3" name="Content Placeholder 2">
            <a:extLst>
              <a:ext uri="{FF2B5EF4-FFF2-40B4-BE49-F238E27FC236}">
                <a16:creationId xmlns:a16="http://schemas.microsoft.com/office/drawing/2014/main" id="{DE23B195-2CC5-9B88-4743-7AE5D2EC6C60}"/>
              </a:ext>
            </a:extLst>
          </p:cNvPr>
          <p:cNvSpPr>
            <a:spLocks noGrp="1"/>
          </p:cNvSpPr>
          <p:nvPr>
            <p:ph idx="1"/>
          </p:nvPr>
        </p:nvSpPr>
        <p:spPr/>
        <p:txBody>
          <a:bodyPr>
            <a:normAutofit lnSpcReduction="10000"/>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b="1" i="0" u="none" strike="noStrike" cap="none" normalizeH="0" baseline="0" dirty="0">
                <a:ln>
                  <a:noFill/>
                </a:ln>
                <a:effectLst/>
                <a:latin typeface="Arial" panose="020B0604020202020204" pitchFamily="34" charset="0"/>
              </a:rPr>
              <a:t>Slide Title: Correlation Heatmap Analysis</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b="1" i="0" u="none" strike="noStrike" cap="none" normalizeH="0" baseline="0" dirty="0">
                <a:ln>
                  <a:noFill/>
                </a:ln>
                <a:effectLst/>
                <a:latin typeface="Arial" panose="020B0604020202020204" pitchFamily="34" charset="0"/>
              </a:rPr>
              <a:t>Mood &amp; Well-Being:</a:t>
            </a:r>
            <a:r>
              <a:rPr kumimoji="0" lang="en-US" altLang="en-US" b="0" i="0" u="none" strike="noStrike" cap="none" normalizeH="0" baseline="0" dirty="0">
                <a:ln>
                  <a:noFill/>
                </a:ln>
                <a:effectLst/>
                <a:latin typeface="Arial" panose="020B0604020202020204" pitchFamily="34" charset="0"/>
              </a:rPr>
              <a:t> A moderate positive correlation (0.55) suggests that better mood today is linked to better well-being over the past month. </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b="1" i="0" u="none" strike="noStrike" cap="none" normalizeH="0" baseline="0" dirty="0">
                <a:ln>
                  <a:noFill/>
                </a:ln>
                <a:effectLst/>
                <a:latin typeface="Arial" panose="020B0604020202020204" pitchFamily="34" charset="0"/>
              </a:rPr>
              <a:t>Mood &amp; Questionnaire Rating:</a:t>
            </a:r>
            <a:r>
              <a:rPr kumimoji="0" lang="en-US" altLang="en-US" b="0" i="0" u="none" strike="noStrike" cap="none" normalizeH="0" baseline="0" dirty="0">
                <a:ln>
                  <a:noFill/>
                </a:ln>
                <a:effectLst/>
                <a:latin typeface="Arial" panose="020B0604020202020204" pitchFamily="34" charset="0"/>
              </a:rPr>
              <a:t> A weak correlation (0.23) indicates that mood has little impact on how participants rate the questionnaire. </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b="1" i="0" u="none" strike="noStrike" cap="none" normalizeH="0" baseline="0" dirty="0">
                <a:ln>
                  <a:noFill/>
                </a:ln>
                <a:effectLst/>
                <a:latin typeface="Arial" panose="020B0604020202020204" pitchFamily="34" charset="0"/>
              </a:rPr>
              <a:t>Well-Being &amp; Questionnaire Rating:</a:t>
            </a:r>
            <a:r>
              <a:rPr kumimoji="0" lang="en-US" altLang="en-US" b="0" i="0" u="none" strike="noStrike" cap="none" normalizeH="0" baseline="0" dirty="0">
                <a:ln>
                  <a:noFill/>
                </a:ln>
                <a:effectLst/>
                <a:latin typeface="Arial" panose="020B0604020202020204" pitchFamily="34" charset="0"/>
              </a:rPr>
              <a:t> Similarly, a weak correlation (0.24) suggests that past well-being does not strongly influence questionnaire ratings. </a:t>
            </a: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b="1" i="0" u="none" strike="noStrike" cap="none" normalizeH="0" baseline="0" dirty="0">
                <a:ln>
                  <a:noFill/>
                </a:ln>
                <a:effectLst/>
                <a:latin typeface="Arial" panose="020B0604020202020204" pitchFamily="34" charset="0"/>
              </a:rPr>
              <a:t>Overall Insight:</a:t>
            </a:r>
            <a:r>
              <a:rPr kumimoji="0" lang="en-US" altLang="en-US" b="0" i="0" u="none" strike="noStrike" cap="none" normalizeH="0" baseline="0" dirty="0">
                <a:ln>
                  <a:noFill/>
                </a:ln>
                <a:effectLst/>
                <a:latin typeface="Arial" panose="020B0604020202020204" pitchFamily="34" charset="0"/>
              </a:rPr>
              <a:t> Mood and well-being are somewhat related, but ratings of the questionnaire appear independent of emotional state. </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a:p>
            <a:endParaRPr lang="en-US" dirty="0"/>
          </a:p>
        </p:txBody>
      </p:sp>
    </p:spTree>
    <p:extLst>
      <p:ext uri="{BB962C8B-B14F-4D97-AF65-F5344CB8AC3E}">
        <p14:creationId xmlns:p14="http://schemas.microsoft.com/office/powerpoint/2010/main" val="368544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2140-9654-6528-0E1B-B243C95DA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926447-B09E-AB1C-397F-2317923153E5}"/>
              </a:ext>
            </a:extLst>
          </p:cNvPr>
          <p:cNvSpPr>
            <a:spLocks noGrp="1"/>
          </p:cNvSpPr>
          <p:nvPr>
            <p:ph type="title"/>
          </p:nvPr>
        </p:nvSpPr>
        <p:spPr>
          <a:xfrm>
            <a:off x="1066800" y="99220"/>
            <a:ext cx="10058400" cy="1325563"/>
          </a:xfrm>
        </p:spPr>
        <p:txBody>
          <a:bodyPr anchor="ctr">
            <a:normAutofit/>
          </a:bodyPr>
          <a:lstStyle/>
          <a:p>
            <a:r>
              <a:rPr lang="en-US" dirty="0"/>
              <a:t>Add a Slide Title - 2</a:t>
            </a:r>
          </a:p>
        </p:txBody>
      </p:sp>
      <p:grpSp>
        <p:nvGrpSpPr>
          <p:cNvPr id="31" name="Group 30">
            <a:extLst>
              <a:ext uri="{FF2B5EF4-FFF2-40B4-BE49-F238E27FC236}">
                <a16:creationId xmlns:a16="http://schemas.microsoft.com/office/drawing/2014/main" id="{5015F6EA-BFD8-4334-F203-92DA1B4A08A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8A488983-4DD9-B514-E7C7-30AF3395A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8AD8AFF-38EA-FF34-B3EF-05299EBF3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B651DCB6-7EF3-670A-90F6-AAD8F3158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C3567565-745D-C20C-8793-76DF7FFA2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403F7FAE-27CB-1A19-B706-A36FEB240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EF22F7DE-D554-8E82-0A25-C2C880A16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9E70021D-B319-F2C3-2A4E-817D2C0E2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008C58AC-187E-44E8-AE64-858E85EEE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665C6DEF-3D31-F5A9-2348-AA223AC0BD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941E6C16-8BD8-414E-FA9B-56D3037A3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2" name="Rectangle 41">
            <a:extLst>
              <a:ext uri="{FF2B5EF4-FFF2-40B4-BE49-F238E27FC236}">
                <a16:creationId xmlns:a16="http://schemas.microsoft.com/office/drawing/2014/main" id="{8B7A10FF-82CC-E0D6-DEA3-C4480AD07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4C3A758-E059-88DC-7387-BAD208134D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12B6B53-7D50-FACF-56C9-839645B5F7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F6FA861B-69A3-2840-69FE-D849C9681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048EEEDD-A24D-659B-1599-37FFB581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2C6CB0E0-2239-E0F8-759E-4F27B7C6A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7">
              <a:extLst>
                <a:ext uri="{FF2B5EF4-FFF2-40B4-BE49-F238E27FC236}">
                  <a16:creationId xmlns:a16="http://schemas.microsoft.com/office/drawing/2014/main" id="{ADCBEF64-E5DA-7D47-4B66-B7B9873B8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8">
              <a:extLst>
                <a:ext uri="{FF2B5EF4-FFF2-40B4-BE49-F238E27FC236}">
                  <a16:creationId xmlns:a16="http://schemas.microsoft.com/office/drawing/2014/main" id="{03C0DAB9-795F-B5AD-1539-3D8383FF3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9">
              <a:extLst>
                <a:ext uri="{FF2B5EF4-FFF2-40B4-BE49-F238E27FC236}">
                  <a16:creationId xmlns:a16="http://schemas.microsoft.com/office/drawing/2014/main" id="{C2772132-3A0A-DE8C-FE1E-B5A4848056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B4EBD975-9ABF-665A-2C8A-DA78466CE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2483BA06-F859-1578-DFF6-7D500EB1F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3" name="Rectangle 52">
            <a:extLst>
              <a:ext uri="{FF2B5EF4-FFF2-40B4-BE49-F238E27FC236}">
                <a16:creationId xmlns:a16="http://schemas.microsoft.com/office/drawing/2014/main" id="{44B204F4-5566-ADEE-8C35-2820AA5E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D9A6EBC3-DF67-1CD6-2C3B-A9159B279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8017"/>
          <a:stretch/>
        </p:blipFill>
        <p:spPr bwMode="auto">
          <a:xfrm>
            <a:off x="1143902" y="643466"/>
            <a:ext cx="9904195"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85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924B-573A-9B11-62A8-44F50FD2A40F}"/>
              </a:ext>
            </a:extLst>
          </p:cNvPr>
          <p:cNvSpPr>
            <a:spLocks noGrp="1"/>
          </p:cNvSpPr>
          <p:nvPr>
            <p:ph type="title"/>
          </p:nvPr>
        </p:nvSpPr>
        <p:spPr/>
        <p:txBody>
          <a:bodyPr/>
          <a:lstStyle/>
          <a:p>
            <a:r>
              <a:rPr lang="en-US" dirty="0"/>
              <a:t>Key Insights using Graphs and Plots</a:t>
            </a:r>
          </a:p>
        </p:txBody>
      </p:sp>
      <p:pic>
        <p:nvPicPr>
          <p:cNvPr id="4" name="Content Placeholder 4" descr="A pie chart with colorful circles">
            <a:extLst>
              <a:ext uri="{FF2B5EF4-FFF2-40B4-BE49-F238E27FC236}">
                <a16:creationId xmlns:a16="http://schemas.microsoft.com/office/drawing/2014/main" id="{144F39D8-DE96-277A-A473-07D89CC19F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591" t="2580" r="2155" b="13629"/>
          <a:stretch/>
        </p:blipFill>
        <p:spPr>
          <a:xfrm>
            <a:off x="658184" y="1600200"/>
            <a:ext cx="9144000" cy="3439563"/>
          </a:xfrm>
        </p:spPr>
      </p:pic>
      <p:sp>
        <p:nvSpPr>
          <p:cNvPr id="6" name="TextBox 5">
            <a:extLst>
              <a:ext uri="{FF2B5EF4-FFF2-40B4-BE49-F238E27FC236}">
                <a16:creationId xmlns:a16="http://schemas.microsoft.com/office/drawing/2014/main" id="{23C70982-0FB8-351E-59A8-268E3E6161AD}"/>
              </a:ext>
            </a:extLst>
          </p:cNvPr>
          <p:cNvSpPr txBox="1"/>
          <p:nvPr/>
        </p:nvSpPr>
        <p:spPr>
          <a:xfrm>
            <a:off x="691426" y="5181600"/>
            <a:ext cx="9214574" cy="923330"/>
          </a:xfrm>
          <a:prstGeom prst="rect">
            <a:avLst/>
          </a:prstGeom>
          <a:noFill/>
        </p:spPr>
        <p:txBody>
          <a:bodyPr wrap="square">
            <a:spAutoFit/>
          </a:bodyPr>
          <a:lstStyle/>
          <a:p>
            <a:pPr algn="just"/>
            <a:r>
              <a:rPr lang="en-US" dirty="0"/>
              <a:t>The data highlights a significant preference for talking to professionals, followed by online video consultations and Ai based mental health </a:t>
            </a:r>
            <a:r>
              <a:rPr lang="en-US" dirty="0" err="1"/>
              <a:t>Chartbots</a:t>
            </a:r>
            <a:r>
              <a:rPr lang="en-US" dirty="0"/>
              <a:t>. This information can be valuable for mental health service providers to tailor their offerings to meet client preferences.</a:t>
            </a:r>
          </a:p>
        </p:txBody>
      </p:sp>
    </p:spTree>
    <p:extLst>
      <p:ext uri="{BB962C8B-B14F-4D97-AF65-F5344CB8AC3E}">
        <p14:creationId xmlns:p14="http://schemas.microsoft.com/office/powerpoint/2010/main" val="96575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D805-8F7E-1EC4-32A7-5955365BA045}"/>
              </a:ext>
            </a:extLst>
          </p:cNvPr>
          <p:cNvSpPr>
            <a:spLocks noGrp="1"/>
          </p:cNvSpPr>
          <p:nvPr>
            <p:ph type="title"/>
          </p:nvPr>
        </p:nvSpPr>
        <p:spPr/>
        <p:txBody>
          <a:bodyPr/>
          <a:lstStyle/>
          <a:p>
            <a:r>
              <a:rPr lang="en-US" dirty="0"/>
              <a:t>Key Insights using Graphs and Plots</a:t>
            </a:r>
          </a:p>
        </p:txBody>
      </p:sp>
      <p:pic>
        <p:nvPicPr>
          <p:cNvPr id="6" name="Content Placeholder 4" descr="A pie chart with colorful circles">
            <a:extLst>
              <a:ext uri="{FF2B5EF4-FFF2-40B4-BE49-F238E27FC236}">
                <a16:creationId xmlns:a16="http://schemas.microsoft.com/office/drawing/2014/main" id="{93835535-380C-F26F-F292-FD723F3DD9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449" t="3203" r="3781" b="11363"/>
          <a:stretch/>
        </p:blipFill>
        <p:spPr>
          <a:xfrm>
            <a:off x="381000" y="1701632"/>
            <a:ext cx="9144000" cy="3454735"/>
          </a:xfrm>
          <a:prstGeom prst="rect">
            <a:avLst/>
          </a:prstGeom>
        </p:spPr>
      </p:pic>
      <p:sp>
        <p:nvSpPr>
          <p:cNvPr id="5" name="TextBox 4">
            <a:extLst>
              <a:ext uri="{FF2B5EF4-FFF2-40B4-BE49-F238E27FC236}">
                <a16:creationId xmlns:a16="http://schemas.microsoft.com/office/drawing/2014/main" id="{71503DBA-295F-D692-6617-B79837E56E11}"/>
              </a:ext>
            </a:extLst>
          </p:cNvPr>
          <p:cNvSpPr txBox="1"/>
          <p:nvPr/>
        </p:nvSpPr>
        <p:spPr>
          <a:xfrm>
            <a:off x="381000" y="5190686"/>
            <a:ext cx="11277600" cy="1246495"/>
          </a:xfrm>
          <a:prstGeom prst="rect">
            <a:avLst/>
          </a:prstGeom>
          <a:noFill/>
        </p:spPr>
        <p:txBody>
          <a:bodyPr wrap="square">
            <a:spAutoFit/>
          </a:bodyPr>
          <a:lstStyle/>
          <a:p>
            <a:pPr algn="just"/>
            <a:r>
              <a:rPr kumimoji="0" lang="en-US" altLang="en-US" sz="1500" b="0" i="0" u="none" strike="noStrike" cap="none" normalizeH="0" baseline="0" dirty="0">
                <a:ln>
                  <a:noFill/>
                </a:ln>
                <a:solidFill>
                  <a:schemeClr val="tx1"/>
                </a:solidFill>
                <a:effectLst/>
                <a:latin typeface="Arial" panose="020B0604020202020204" pitchFamily="34" charset="0"/>
              </a:rPr>
              <a:t>The survey of 90 respondents highlights that Guided Meditation Sessions (30%) and Online Therapy Sessions (25.6%) are the most preferred mental health resources, indicating a strong interest in both self-help and professional support. Anonymous Chat Support (21.1%) and Community Support Groups (18.9%) also play a significant role, reflecting the need for private and peer-based assistance. A small portion of respondents do not use any mental health resources, emphasizing the importance of increasing awareness and accessibility to mental health support.</a:t>
            </a:r>
            <a:endParaRPr lang="en-US" sz="1500" dirty="0"/>
          </a:p>
        </p:txBody>
      </p:sp>
    </p:spTree>
    <p:extLst>
      <p:ext uri="{BB962C8B-B14F-4D97-AF65-F5344CB8AC3E}">
        <p14:creationId xmlns:p14="http://schemas.microsoft.com/office/powerpoint/2010/main" val="180492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72FE-B20A-A8DB-B740-FE4FF0F412C8}"/>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Visual Trends or Patterns in the Data</a:t>
            </a:r>
            <a:br>
              <a:rPr lang="en-US" sz="3600"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5D7300F7-F23A-9A3D-28A7-2E6066A49ED6}"/>
              </a:ext>
            </a:extLst>
          </p:cNvPr>
          <p:cNvSpPr>
            <a:spLocks noGrp="1"/>
          </p:cNvSpPr>
          <p:nvPr>
            <p:ph idx="1"/>
          </p:nvPr>
        </p:nvSpPr>
        <p:spPr/>
        <p:txBody>
          <a:bodyPr/>
          <a:lstStyle/>
          <a:p>
            <a:pPr>
              <a:spcBef>
                <a:spcPts val="1000"/>
              </a:spcBef>
              <a:buClr>
                <a:schemeClr val="accent1"/>
              </a:buClr>
              <a:buSzPct val="80000"/>
              <a:buFont typeface="Wingdings 3" charset="2"/>
              <a:buChar char=""/>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Expected Trend:</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People with higher mood ratings generally report better well-being scores.</a:t>
            </a:r>
          </a:p>
          <a:p>
            <a:pPr>
              <a:spcBef>
                <a:spcPts val="1000"/>
              </a:spcBef>
              <a:buClr>
                <a:schemeClr val="accent1"/>
              </a:buClr>
              <a:buSzPct val="80000"/>
              <a:buFont typeface="Wingdings 3" charset="2"/>
              <a:buChar char=""/>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Possible Anomalies:</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Some people may rate their mood low but their well-being high (suggesting short-term mood fluctuations).</a:t>
            </a:r>
          </a:p>
          <a:p>
            <a:pPr>
              <a:spcBef>
                <a:spcPts val="1000"/>
              </a:spcBef>
              <a:buClr>
                <a:schemeClr val="accent1"/>
              </a:buClr>
              <a:buSzPct val="80000"/>
              <a:buFont typeface="Wingdings 3" charset="2"/>
              <a:buChar char=""/>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Survey Difficulty Impact:</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If those who found the questionnaire hard rated it low, improving the survey structure could be a next step.</a:t>
            </a:r>
          </a:p>
          <a:p>
            <a:endParaRPr lang="en-US" dirty="0"/>
          </a:p>
        </p:txBody>
      </p:sp>
    </p:spTree>
    <p:extLst>
      <p:ext uri="{BB962C8B-B14F-4D97-AF65-F5344CB8AC3E}">
        <p14:creationId xmlns:p14="http://schemas.microsoft.com/office/powerpoint/2010/main" val="82774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B5E8-6FE8-5CB7-CFE6-BC8F660D194D}"/>
              </a:ext>
            </a:extLst>
          </p:cNvPr>
          <p:cNvSpPr>
            <a:spLocks noGrp="1"/>
          </p:cNvSpPr>
          <p:nvPr>
            <p:ph type="title"/>
          </p:nvPr>
        </p:nvSpPr>
        <p:spPr/>
        <p:txBody>
          <a:bodyPr/>
          <a:lstStyle/>
          <a:p>
            <a:r>
              <a:rPr lang="en-US" dirty="0"/>
              <a:t>Any Surprising Findings That Impact Next Steps</a:t>
            </a:r>
          </a:p>
        </p:txBody>
      </p:sp>
      <p:sp>
        <p:nvSpPr>
          <p:cNvPr id="3" name="Content Placeholder 2">
            <a:extLst>
              <a:ext uri="{FF2B5EF4-FFF2-40B4-BE49-F238E27FC236}">
                <a16:creationId xmlns:a16="http://schemas.microsoft.com/office/drawing/2014/main" id="{28859007-6B2B-963D-C53B-1849AF4C6456}"/>
              </a:ext>
            </a:extLst>
          </p:cNvPr>
          <p:cNvSpPr>
            <a:spLocks noGrp="1"/>
          </p:cNvSpPr>
          <p:nvPr>
            <p:ph idx="1"/>
          </p:nvPr>
        </p:nvSpPr>
        <p:spPr>
          <a:xfrm>
            <a:off x="838200" y="1828799"/>
            <a:ext cx="9829800" cy="4572001"/>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younger age groups dominate, future surveys should target older demographics for balance.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there's a weak correlation between mood and well-being, external factors (like job stress) may play a role.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mood ratings cluster in the middle (5-7 range), respondents may hesitate to choose extreme values, indicating survey design biases.</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833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BEEB-732E-B354-F3E3-E86328EF7124}"/>
              </a:ext>
            </a:extLst>
          </p:cNvPr>
          <p:cNvSpPr>
            <a:spLocks noGrp="1"/>
          </p:cNvSpPr>
          <p:nvPr>
            <p:ph type="title"/>
          </p:nvPr>
        </p:nvSpPr>
        <p:spPr/>
        <p:txBody>
          <a:bodyPr/>
          <a:lstStyle/>
          <a:p>
            <a:r>
              <a:rPr lang="en-US" dirty="0"/>
              <a:t>Challenges in Data Collection &amp; AI Training</a:t>
            </a:r>
          </a:p>
        </p:txBody>
      </p:sp>
      <p:sp>
        <p:nvSpPr>
          <p:cNvPr id="3" name="Content Placeholder 2">
            <a:extLst>
              <a:ext uri="{FF2B5EF4-FFF2-40B4-BE49-F238E27FC236}">
                <a16:creationId xmlns:a16="http://schemas.microsoft.com/office/drawing/2014/main" id="{DBB10515-1C6A-D819-7BE5-6B59911E097E}"/>
              </a:ext>
            </a:extLst>
          </p:cNvPr>
          <p:cNvSpPr>
            <a:spLocks noGrp="1"/>
          </p:cNvSpPr>
          <p:nvPr>
            <p:ph idx="1"/>
          </p:nvPr>
        </p:nvSpPr>
        <p:spPr>
          <a:xfrm>
            <a:off x="381000" y="1828799"/>
            <a:ext cx="10287000" cy="4572001"/>
          </a:xfrm>
        </p:spPr>
        <p:txBody>
          <a:bodyPr>
            <a:normAutofit fontScale="77500" lnSpcReduction="20000"/>
          </a:bodyPr>
          <a:lstStyle/>
          <a:p>
            <a:pPr marL="0" indent="0">
              <a:buNone/>
            </a:pPr>
            <a:r>
              <a:rPr lang="en-US" b="1"/>
              <a:t>1️⃣ Incomplete Professional Dataset Collection</a:t>
            </a:r>
          </a:p>
          <a:p>
            <a:pPr>
              <a:buFont typeface="Arial" panose="020B0604020202020204" pitchFamily="34" charset="0"/>
              <a:buChar char="•"/>
            </a:pPr>
            <a:r>
              <a:rPr lang="en-US" b="1"/>
              <a:t>Challenge</a:t>
            </a:r>
            <a:r>
              <a:rPr lang="en-US"/>
              <a:t>: Difficulty in acquiring a </a:t>
            </a:r>
            <a:r>
              <a:rPr lang="en-US" b="1"/>
              <a:t>comprehensive dataset</a:t>
            </a:r>
            <a:r>
              <a:rPr lang="en-US"/>
              <a:t> from licensed mental health professionals.</a:t>
            </a:r>
          </a:p>
          <a:p>
            <a:pPr>
              <a:buFont typeface="Arial" panose="020B0604020202020204" pitchFamily="34" charset="0"/>
              <a:buChar char="•"/>
            </a:pPr>
            <a:r>
              <a:rPr lang="en-US" b="1"/>
              <a:t>Impact</a:t>
            </a:r>
            <a:r>
              <a:rPr lang="en-US"/>
              <a:t>: Limits the model's ability to provide </a:t>
            </a:r>
            <a:r>
              <a:rPr lang="en-US" b="1"/>
              <a:t>clinically accurate predictions</a:t>
            </a:r>
            <a:r>
              <a:rPr lang="en-US"/>
              <a:t> and insights.</a:t>
            </a:r>
          </a:p>
          <a:p>
            <a:pPr marL="0" indent="0">
              <a:buNone/>
            </a:pPr>
            <a:r>
              <a:rPr lang="en-US" b="1"/>
              <a:t>2️⃣ Neutral Values in Dataset</a:t>
            </a:r>
          </a:p>
          <a:p>
            <a:pPr>
              <a:buFont typeface="Arial" panose="020B0604020202020204" pitchFamily="34" charset="0"/>
              <a:buChar char="•"/>
            </a:pPr>
            <a:r>
              <a:rPr lang="en-US" b="1"/>
              <a:t>Challenge</a:t>
            </a:r>
            <a:r>
              <a:rPr lang="en-US"/>
              <a:t>: Presence of </a:t>
            </a:r>
            <a:r>
              <a:rPr lang="en-US" b="1"/>
              <a:t>ambiguous or neutral sentiment values</a:t>
            </a:r>
            <a:r>
              <a:rPr lang="en-US"/>
              <a:t> in mental health datasets.</a:t>
            </a:r>
          </a:p>
          <a:p>
            <a:pPr>
              <a:buFont typeface="Arial" panose="020B0604020202020204" pitchFamily="34" charset="0"/>
              <a:buChar char="•"/>
            </a:pPr>
            <a:r>
              <a:rPr lang="en-US" b="1"/>
              <a:t>Impact</a:t>
            </a:r>
            <a:r>
              <a:rPr lang="en-US"/>
              <a:t>: Affects </a:t>
            </a:r>
            <a:r>
              <a:rPr lang="en-US" b="1"/>
              <a:t>classification accuracy</a:t>
            </a:r>
            <a:r>
              <a:rPr lang="en-US"/>
              <a:t>, leading to challenges in distinguishing between positive, negative, or critical mental health cases.</a:t>
            </a:r>
          </a:p>
          <a:p>
            <a:pPr marL="0" indent="0">
              <a:buNone/>
            </a:pPr>
            <a:r>
              <a:rPr lang="en-US" b="1"/>
              <a:t>3️⃣ AI Training Complexity</a:t>
            </a:r>
          </a:p>
          <a:p>
            <a:pPr>
              <a:buFont typeface="Arial" panose="020B0604020202020204" pitchFamily="34" charset="0"/>
              <a:buChar char="•"/>
            </a:pPr>
            <a:r>
              <a:rPr lang="en-US" b="1"/>
              <a:t>Challenge</a:t>
            </a:r>
            <a:r>
              <a:rPr lang="en-US"/>
              <a:t>: Requires extensive </a:t>
            </a:r>
            <a:r>
              <a:rPr lang="en-US" b="1"/>
              <a:t>fine-tuning, high computational power, and domain-specific adjustments</a:t>
            </a:r>
            <a:r>
              <a:rPr lang="en-US"/>
              <a:t>.</a:t>
            </a:r>
          </a:p>
          <a:p>
            <a:pPr>
              <a:buFont typeface="Arial" panose="020B0604020202020204" pitchFamily="34" charset="0"/>
              <a:buChar char="•"/>
            </a:pPr>
            <a:r>
              <a:rPr lang="en-US" b="1"/>
              <a:t>Impact</a:t>
            </a:r>
            <a:r>
              <a:rPr lang="en-US"/>
              <a:t>: Risk of </a:t>
            </a:r>
            <a:r>
              <a:rPr lang="en-US" b="1"/>
              <a:t>bias, overfitting, or misinterpretation</a:t>
            </a:r>
            <a:r>
              <a:rPr lang="en-US"/>
              <a:t> of mental health data without careful model training and validation.</a:t>
            </a:r>
          </a:p>
          <a:p>
            <a:endParaRPr lang="en-US"/>
          </a:p>
          <a:p>
            <a:endParaRPr lang="en-US" dirty="0"/>
          </a:p>
        </p:txBody>
      </p:sp>
    </p:spTree>
    <p:extLst>
      <p:ext uri="{BB962C8B-B14F-4D97-AF65-F5344CB8AC3E}">
        <p14:creationId xmlns:p14="http://schemas.microsoft.com/office/powerpoint/2010/main" val="22999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a:xfrm>
            <a:off x="152400" y="1600200"/>
            <a:ext cx="8915400" cy="4800600"/>
          </a:xfrm>
        </p:spPr>
        <p:txBody>
          <a:bodyPr>
            <a:normAutofit fontScale="55000" lnSpcReduction="20000"/>
          </a:bodyPr>
          <a:lstStyle/>
          <a:p>
            <a:pPr marL="0" indent="0">
              <a:lnSpc>
                <a:spcPct val="90000"/>
              </a:lnSpc>
              <a:buNone/>
            </a:pPr>
            <a:r>
              <a:rPr lang="en-IN" sz="4800" b="1" dirty="0">
                <a:latin typeface="Times New Roman" panose="02020603050405020304" pitchFamily="18" charset="0"/>
                <a:cs typeface="Times New Roman" panose="02020603050405020304" pitchFamily="18" charset="0"/>
              </a:rPr>
              <a:t>Project Objective:</a:t>
            </a:r>
          </a:p>
          <a:p>
            <a:pPr marL="228600" lvl="1" indent="0">
              <a:lnSpc>
                <a:spcPct val="90000"/>
              </a:lnSpc>
              <a:buNone/>
            </a:pPr>
            <a:r>
              <a:rPr lang="en-US" sz="2600" dirty="0">
                <a:latin typeface="Times New Roman" panose="02020603050405020304" pitchFamily="18" charset="0"/>
                <a:cs typeface="Times New Roman" panose="02020603050405020304" pitchFamily="18" charset="0"/>
              </a:rPr>
              <a:t>The goal of this project is to create an easy-to-use, affordable, and real-time support system for people dealing with mental health issues like stress, anxiety, and depression. It will provide instant emotional help through an AI chatbot, connect users with available professionals, and offer resources for self-care, making sure people can get the support they need whenever they need it.</a:t>
            </a:r>
            <a:endParaRPr lang="en-IN" sz="2600" dirty="0">
              <a:latin typeface="Times New Roman" panose="02020603050405020304" pitchFamily="18" charset="0"/>
              <a:cs typeface="Times New Roman" panose="02020603050405020304" pitchFamily="18" charset="0"/>
            </a:endParaRPr>
          </a:p>
          <a:p>
            <a:pPr marL="0" indent="0">
              <a:lnSpc>
                <a:spcPct val="90000"/>
              </a:lnSpc>
              <a:buNone/>
            </a:pPr>
            <a:r>
              <a:rPr lang="en-IN" sz="2900" b="1" dirty="0">
                <a:latin typeface="Times New Roman" panose="02020603050405020304" pitchFamily="18" charset="0"/>
                <a:cs typeface="Times New Roman" panose="02020603050405020304" pitchFamily="18" charset="0"/>
              </a:rPr>
              <a:t>Tools and Technologies</a:t>
            </a:r>
            <a:r>
              <a:rPr lang="en-IN" sz="2900" dirty="0">
                <a:latin typeface="Times New Roman" panose="02020603050405020304" pitchFamily="18" charset="0"/>
                <a:cs typeface="Times New Roman" panose="02020603050405020304" pitchFamily="18" charset="0"/>
              </a:rPr>
              <a:t>:</a:t>
            </a:r>
          </a:p>
          <a:p>
            <a:pPr marL="0" indent="0">
              <a:lnSpc>
                <a:spcPct val="90000"/>
              </a:lnSpc>
              <a:buNone/>
            </a:pPr>
            <a:r>
              <a:rPr lang="en-IN" b="1" i="0" dirty="0">
                <a:effectLst/>
                <a:latin typeface="Times New Roman" panose="02020603050405020304" pitchFamily="18" charset="0"/>
                <a:cs typeface="Times New Roman" panose="02020603050405020304" pitchFamily="18" charset="0"/>
              </a:rPr>
              <a:t>Frontend</a:t>
            </a:r>
            <a:r>
              <a:rPr lang="en-IN" b="0" i="0" dirty="0">
                <a:effectLst/>
                <a:latin typeface="Times New Roman" panose="02020603050405020304" pitchFamily="18" charset="0"/>
                <a:cs typeface="Times New Roman" panose="02020603050405020304" pitchFamily="18" charset="0"/>
              </a:rPr>
              <a:t>: HTML5, CSS, JavaScript</a:t>
            </a:r>
          </a:p>
          <a:p>
            <a:pPr marL="0" indent="0">
              <a:lnSpc>
                <a:spcPct val="90000"/>
              </a:lnSpc>
              <a:buNone/>
            </a:pPr>
            <a:r>
              <a:rPr lang="en-IN" b="1" i="0" dirty="0">
                <a:effectLst/>
                <a:latin typeface="Times New Roman" panose="02020603050405020304" pitchFamily="18" charset="0"/>
                <a:cs typeface="Times New Roman" panose="02020603050405020304" pitchFamily="18" charset="0"/>
              </a:rPr>
              <a:t>Backend</a:t>
            </a:r>
            <a:r>
              <a:rPr lang="en-IN" b="0" i="0" dirty="0">
                <a:effectLst/>
                <a:latin typeface="Times New Roman" panose="02020603050405020304" pitchFamily="18" charset="0"/>
                <a:cs typeface="Times New Roman" panose="02020603050405020304" pitchFamily="18" charset="0"/>
              </a:rPr>
              <a:t>: Node.js</a:t>
            </a:r>
          </a:p>
          <a:p>
            <a:pPr marL="0" indent="0">
              <a:lnSpc>
                <a:spcPct val="90000"/>
              </a:lnSpc>
              <a:buNone/>
            </a:pPr>
            <a:r>
              <a:rPr lang="en-IN" b="1" i="0" dirty="0">
                <a:effectLst/>
                <a:latin typeface="Times New Roman" panose="02020603050405020304" pitchFamily="18" charset="0"/>
                <a:cs typeface="Times New Roman" panose="02020603050405020304" pitchFamily="18" charset="0"/>
              </a:rPr>
              <a:t>AI/ML</a:t>
            </a:r>
            <a:r>
              <a:rPr lang="en-IN" b="0" i="0" dirty="0">
                <a:effectLst/>
                <a:latin typeface="Times New Roman" panose="02020603050405020304" pitchFamily="18" charset="0"/>
                <a:cs typeface="Times New Roman" panose="02020603050405020304" pitchFamily="18" charset="0"/>
              </a:rPr>
              <a:t>: TensorFlow, </a:t>
            </a:r>
            <a:r>
              <a:rPr lang="en-IN" b="0" i="0" dirty="0" err="1">
                <a:effectLst/>
                <a:latin typeface="Times New Roman" panose="02020603050405020304" pitchFamily="18" charset="0"/>
                <a:cs typeface="Times New Roman" panose="02020603050405020304" pitchFamily="18" charset="0"/>
              </a:rPr>
              <a:t>Keras</a:t>
            </a:r>
            <a:endParaRPr lang="en-IN" b="0" i="0" dirty="0">
              <a:effectLst/>
              <a:latin typeface="Times New Roman" panose="02020603050405020304" pitchFamily="18" charset="0"/>
              <a:cs typeface="Times New Roman" panose="02020603050405020304" pitchFamily="18" charset="0"/>
            </a:endParaRPr>
          </a:p>
          <a:p>
            <a:pPr marL="0" indent="0">
              <a:lnSpc>
                <a:spcPct val="90000"/>
              </a:lnSpc>
              <a:buNone/>
            </a:pPr>
            <a:r>
              <a:rPr lang="en-IN" b="1" i="0" dirty="0">
                <a:effectLst/>
                <a:latin typeface="Times New Roman" panose="02020603050405020304" pitchFamily="18" charset="0"/>
                <a:cs typeface="Times New Roman" panose="02020603050405020304" pitchFamily="18" charset="0"/>
              </a:rPr>
              <a:t>Database</a:t>
            </a:r>
            <a:r>
              <a:rPr lang="en-IN" b="0" i="0" dirty="0">
                <a:effectLst/>
                <a:latin typeface="Times New Roman" panose="02020603050405020304" pitchFamily="18" charset="0"/>
                <a:cs typeface="Times New Roman" panose="02020603050405020304" pitchFamily="18" charset="0"/>
              </a:rPr>
              <a:t>: Firebase</a:t>
            </a:r>
          </a:p>
          <a:p>
            <a:pPr marL="0" indent="0">
              <a:lnSpc>
                <a:spcPct val="90000"/>
              </a:lnSpc>
              <a:buNone/>
            </a:pPr>
            <a:r>
              <a:rPr lang="en-IN" b="1" i="0" dirty="0">
                <a:effectLst/>
                <a:latin typeface="Times New Roman" panose="02020603050405020304" pitchFamily="18" charset="0"/>
                <a:cs typeface="Times New Roman" panose="02020603050405020304" pitchFamily="18" charset="0"/>
              </a:rPr>
              <a:t>Deployment</a:t>
            </a:r>
            <a:r>
              <a:rPr lang="en-IN" b="0" i="0" dirty="0">
                <a:effectLst/>
                <a:latin typeface="Times New Roman" panose="02020603050405020304" pitchFamily="18" charset="0"/>
                <a:cs typeface="Times New Roman" panose="02020603050405020304" pitchFamily="18" charset="0"/>
              </a:rPr>
              <a:t>: GitHub Pages, </a:t>
            </a:r>
            <a:r>
              <a:rPr lang="en-IN" b="0" i="0" dirty="0" err="1">
                <a:effectLst/>
                <a:latin typeface="Times New Roman" panose="02020603050405020304" pitchFamily="18" charset="0"/>
                <a:cs typeface="Times New Roman" panose="02020603050405020304" pitchFamily="18" charset="0"/>
              </a:rPr>
              <a:t>Vercel</a:t>
            </a:r>
            <a:endParaRPr lang="en-IN" b="0" i="0" dirty="0">
              <a:effectLst/>
              <a:latin typeface="Times New Roman" panose="02020603050405020304" pitchFamily="18" charset="0"/>
              <a:cs typeface="Times New Roman" panose="02020603050405020304" pitchFamily="18" charset="0"/>
            </a:endParaRPr>
          </a:p>
          <a:p>
            <a:pPr marL="0" indent="0">
              <a:lnSpc>
                <a:spcPct val="90000"/>
              </a:lnSpc>
              <a:buNone/>
            </a:pPr>
            <a:r>
              <a:rPr lang="en-IN" b="1" i="0" dirty="0">
                <a:effectLst/>
                <a:latin typeface="Times New Roman" panose="02020603050405020304" pitchFamily="18" charset="0"/>
                <a:cs typeface="Times New Roman" panose="02020603050405020304" pitchFamily="18" charset="0"/>
              </a:rPr>
              <a:t>Tools</a:t>
            </a:r>
            <a:r>
              <a:rPr lang="en-IN" b="0" i="0" dirty="0">
                <a:effectLst/>
                <a:latin typeface="Times New Roman" panose="02020603050405020304" pitchFamily="18" charset="0"/>
                <a:cs typeface="Times New Roman" panose="02020603050405020304" pitchFamily="18" charset="0"/>
              </a:rPr>
              <a:t>: Visual Studio Code, GitHub, Firebase, Figma</a:t>
            </a:r>
          </a:p>
          <a:p>
            <a:pPr marL="228600" lvl="1" indent="0">
              <a:lnSpc>
                <a:spcPct val="90000"/>
              </a:lnSpc>
              <a:buNone/>
            </a:pPr>
            <a:endParaRPr lang="en-IN" sz="1800" dirty="0">
              <a:latin typeface="Times New Roman" panose="02020603050405020304" pitchFamily="18" charset="0"/>
              <a:cs typeface="Times New Roman" panose="02020603050405020304" pitchFamily="18" charset="0"/>
            </a:endParaRPr>
          </a:p>
          <a:p>
            <a:pPr marL="0" indent="0">
              <a:lnSpc>
                <a:spcPct val="90000"/>
              </a:lnSpc>
              <a:buNone/>
            </a:pPr>
            <a:r>
              <a:rPr lang="en-IN" b="1" dirty="0">
                <a:latin typeface="Times New Roman" panose="02020603050405020304" pitchFamily="18" charset="0"/>
                <a:cs typeface="Times New Roman" panose="02020603050405020304" pitchFamily="18" charset="0"/>
              </a:rPr>
              <a:t>Significance:</a:t>
            </a:r>
          </a:p>
          <a:p>
            <a:pPr marL="228600" lvl="1" indent="0">
              <a:lnSpc>
                <a:spcPct val="90000"/>
              </a:lnSpc>
              <a:buNone/>
            </a:pPr>
            <a:r>
              <a:rPr lang="en-US" sz="2700" dirty="0">
                <a:latin typeface="Times New Roman" panose="02020603050405020304" pitchFamily="18" charset="0"/>
                <a:cs typeface="Times New Roman" panose="02020603050405020304" pitchFamily="18" charset="0"/>
              </a:rPr>
              <a:t>This project provides quick, affordable mental health support, making it easier for people to access help when they need it most. It offers instant assistance, connects users to professionals, and provides self-care tools.</a:t>
            </a:r>
            <a:endParaRPr lang="en-IN" sz="2700" dirty="0">
              <a:latin typeface="Times New Roman" panose="02020603050405020304" pitchFamily="18" charset="0"/>
              <a:cs typeface="Times New Roman" panose="02020603050405020304" pitchFamily="18" charset="0"/>
            </a:endParaRPr>
          </a:p>
          <a:p>
            <a:pPr>
              <a:lnSpc>
                <a:spcPct val="90000"/>
              </a:lnSpc>
            </a:pPr>
            <a:endParaRPr lang="en-IN" dirty="0">
              <a:latin typeface="Times New Roman" panose="02020603050405020304" pitchFamily="18" charset="0"/>
              <a:cs typeface="Times New Roman" panose="02020603050405020304" pitchFamily="18" charset="0"/>
            </a:endParaRPr>
          </a:p>
          <a:p>
            <a:endParaRPr lang="en-US" dirty="0"/>
          </a:p>
        </p:txBody>
      </p:sp>
      <p:pic>
        <p:nvPicPr>
          <p:cNvPr id="5" name="Picture 4" descr="A silhouette of two people&#10;&#10;AI-generated content may be incorrect.">
            <a:extLst>
              <a:ext uri="{FF2B5EF4-FFF2-40B4-BE49-F238E27FC236}">
                <a16:creationId xmlns:a16="http://schemas.microsoft.com/office/drawing/2014/main" id="{D0E58A53-2FC5-9875-DDE8-5F230E92DA4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685800" y="2438400"/>
            <a:ext cx="11211117" cy="4038600"/>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8DE4-69E6-F1F2-55E4-F06159D8AF92}"/>
              </a:ext>
            </a:extLst>
          </p:cNvPr>
          <p:cNvSpPr>
            <a:spLocks noGrp="1"/>
          </p:cNvSpPr>
          <p:nvPr>
            <p:ph type="title"/>
          </p:nvPr>
        </p:nvSpPr>
        <p:spPr/>
        <p:txBody>
          <a:bodyPr/>
          <a:lstStyle/>
          <a:p>
            <a:r>
              <a:rPr lang="en-US" dirty="0"/>
              <a:t>Next Steps &amp; Implementation Plan</a:t>
            </a:r>
          </a:p>
        </p:txBody>
      </p:sp>
      <p:sp>
        <p:nvSpPr>
          <p:cNvPr id="3" name="Content Placeholder 2">
            <a:extLst>
              <a:ext uri="{FF2B5EF4-FFF2-40B4-BE49-F238E27FC236}">
                <a16:creationId xmlns:a16="http://schemas.microsoft.com/office/drawing/2014/main" id="{E1C0BDDB-407C-2FC0-B1D5-2EE3CBFE2D28}"/>
              </a:ext>
            </a:extLst>
          </p:cNvPr>
          <p:cNvSpPr>
            <a:spLocks noGrp="1"/>
          </p:cNvSpPr>
          <p:nvPr>
            <p:ph idx="1"/>
          </p:nvPr>
        </p:nvSpPr>
        <p:spPr>
          <a:xfrm>
            <a:off x="152400" y="1600200"/>
            <a:ext cx="5867400" cy="4572001"/>
          </a:xfrm>
        </p:spPr>
        <p:txBody>
          <a:bodyPr>
            <a:normAutofit fontScale="25000" lnSpcReduction="20000"/>
          </a:bodyPr>
          <a:lstStyle/>
          <a:p>
            <a:pPr marL="0" indent="0" algn="just">
              <a:buNone/>
            </a:pPr>
            <a:r>
              <a:rPr lang="en-US" sz="6200" b="1" dirty="0"/>
              <a:t>Designing the Lumina Logo </a:t>
            </a:r>
          </a:p>
          <a:p>
            <a:pPr algn="just">
              <a:buFont typeface="Arial" panose="020B0604020202020204" pitchFamily="34" charset="0"/>
              <a:buChar char="•"/>
            </a:pPr>
            <a:r>
              <a:rPr lang="en-US" sz="6200" dirty="0"/>
              <a:t>Develop a brand identity that reflects trust, innovation, and mental health support.</a:t>
            </a:r>
          </a:p>
          <a:p>
            <a:pPr algn="just">
              <a:buFont typeface="Arial" panose="020B0604020202020204" pitchFamily="34" charset="0"/>
              <a:buChar char="•"/>
            </a:pPr>
            <a:r>
              <a:rPr lang="en-US" sz="6200" dirty="0"/>
              <a:t>Ensure simplicity, scalability, and relevance for multiple platforms.</a:t>
            </a:r>
          </a:p>
          <a:p>
            <a:pPr marL="0" indent="0" algn="just">
              <a:buNone/>
            </a:pPr>
            <a:r>
              <a:rPr lang="en-US" sz="6200" b="1" dirty="0"/>
              <a:t>Integrating a Professional Dataset </a:t>
            </a:r>
          </a:p>
          <a:p>
            <a:pPr algn="just">
              <a:buFont typeface="Arial" panose="020B0604020202020204" pitchFamily="34" charset="0"/>
              <a:buChar char="•"/>
            </a:pPr>
            <a:r>
              <a:rPr lang="en-US" sz="6200" dirty="0"/>
              <a:t>Acquire and validate a dataset from licensed mental health professionals.</a:t>
            </a:r>
          </a:p>
          <a:p>
            <a:pPr algn="just">
              <a:buFont typeface="Arial" panose="020B0604020202020204" pitchFamily="34" charset="0"/>
              <a:buChar char="•"/>
            </a:pPr>
            <a:r>
              <a:rPr lang="en-US" sz="6200" dirty="0"/>
              <a:t>Ensure data diversity, accuracy, and relevance for AI-driven insights.</a:t>
            </a:r>
          </a:p>
          <a:p>
            <a:pPr marL="0" indent="0" algn="just">
              <a:buNone/>
            </a:pPr>
            <a:r>
              <a:rPr lang="en-US" sz="6200" b="1" dirty="0"/>
              <a:t>Implementing a Professional Chatbot </a:t>
            </a:r>
          </a:p>
          <a:p>
            <a:pPr algn="just">
              <a:buFont typeface="Arial" panose="020B0604020202020204" pitchFamily="34" charset="0"/>
              <a:buChar char="•"/>
            </a:pPr>
            <a:r>
              <a:rPr lang="en-US" sz="6200" dirty="0"/>
              <a:t>Enhance chatbot with NLP &amp; AI for empathetic and context-aware responses.</a:t>
            </a:r>
          </a:p>
          <a:p>
            <a:pPr algn="just">
              <a:buFont typeface="Arial" panose="020B0604020202020204" pitchFamily="34" charset="0"/>
              <a:buChar char="•"/>
            </a:pPr>
            <a:r>
              <a:rPr lang="en-US" sz="6200" dirty="0"/>
              <a:t>Integrate clinical knowledge to improve interaction quality.</a:t>
            </a:r>
          </a:p>
          <a:p>
            <a:pPr algn="just"/>
            <a:endParaRPr lang="en-US" dirty="0"/>
          </a:p>
          <a:p>
            <a:pPr algn="just"/>
            <a:endParaRPr lang="en-US" dirty="0"/>
          </a:p>
        </p:txBody>
      </p:sp>
      <p:sp>
        <p:nvSpPr>
          <p:cNvPr id="5" name="TextBox 4">
            <a:extLst>
              <a:ext uri="{FF2B5EF4-FFF2-40B4-BE49-F238E27FC236}">
                <a16:creationId xmlns:a16="http://schemas.microsoft.com/office/drawing/2014/main" id="{5520F56C-6B9C-CB8D-17BD-F2218900FC9E}"/>
              </a:ext>
            </a:extLst>
          </p:cNvPr>
          <p:cNvSpPr txBox="1"/>
          <p:nvPr/>
        </p:nvSpPr>
        <p:spPr>
          <a:xfrm>
            <a:off x="6324600" y="1600200"/>
            <a:ext cx="5715000" cy="3740511"/>
          </a:xfrm>
          <a:prstGeom prst="rect">
            <a:avLst/>
          </a:prstGeom>
          <a:noFill/>
        </p:spPr>
        <p:txBody>
          <a:bodyPr wrap="square">
            <a:spAutoFit/>
          </a:bodyPr>
          <a:lstStyle/>
          <a:p>
            <a:pPr marL="0" indent="0" algn="just">
              <a:lnSpc>
                <a:spcPct val="150000"/>
              </a:lnSpc>
              <a:buNone/>
            </a:pPr>
            <a:r>
              <a:rPr lang="en-US" sz="1600" b="1" dirty="0"/>
              <a:t>Merging Frontend &amp; Backend Development </a:t>
            </a:r>
          </a:p>
          <a:p>
            <a:pPr algn="just">
              <a:lnSpc>
                <a:spcPct val="150000"/>
              </a:lnSpc>
              <a:buFont typeface="Arial" panose="020B0604020202020204" pitchFamily="34" charset="0"/>
              <a:buChar char="•"/>
            </a:pPr>
            <a:r>
              <a:rPr lang="en-US" sz="1600" dirty="0"/>
              <a:t>Ensure seamless real-time communication between the user interface &amp; backend services.</a:t>
            </a:r>
          </a:p>
          <a:p>
            <a:pPr algn="just">
              <a:lnSpc>
                <a:spcPct val="150000"/>
              </a:lnSpc>
              <a:buFont typeface="Arial" panose="020B0604020202020204" pitchFamily="34" charset="0"/>
              <a:buChar char="•"/>
            </a:pPr>
            <a:r>
              <a:rPr lang="en-US" sz="1600" dirty="0"/>
              <a:t>Optimize for scalability, security, and performance.</a:t>
            </a:r>
          </a:p>
          <a:p>
            <a:pPr algn="just">
              <a:lnSpc>
                <a:spcPct val="150000"/>
              </a:lnSpc>
              <a:buFont typeface="Arial" panose="020B0604020202020204" pitchFamily="34" charset="0"/>
              <a:buChar char="•"/>
            </a:pPr>
            <a:endParaRPr lang="en-US" sz="1600" dirty="0"/>
          </a:p>
          <a:p>
            <a:pPr marL="0" indent="0" algn="just">
              <a:lnSpc>
                <a:spcPct val="150000"/>
              </a:lnSpc>
              <a:buNone/>
            </a:pPr>
            <a:r>
              <a:rPr lang="en-US" sz="1600" b="1" dirty="0"/>
              <a:t>Creating a Professional &amp; User Dashboard </a:t>
            </a:r>
          </a:p>
          <a:p>
            <a:pPr algn="just">
              <a:lnSpc>
                <a:spcPct val="150000"/>
              </a:lnSpc>
              <a:buFont typeface="Arial" panose="020B0604020202020204" pitchFamily="34" charset="0"/>
              <a:buChar char="•"/>
            </a:pPr>
            <a:r>
              <a:rPr lang="en-US" sz="1600" dirty="0"/>
              <a:t>Design an interactive user dashboard for mental health tracking &amp; insights.</a:t>
            </a:r>
          </a:p>
          <a:p>
            <a:pPr algn="just">
              <a:lnSpc>
                <a:spcPct val="150000"/>
              </a:lnSpc>
              <a:buFont typeface="Arial" panose="020B0604020202020204" pitchFamily="34" charset="0"/>
              <a:buChar char="•"/>
            </a:pPr>
            <a:r>
              <a:rPr lang="en-US" sz="1600" dirty="0"/>
              <a:t>Develop a professional dashboard with analytics, reports, and AI-driven recommendations.</a:t>
            </a:r>
          </a:p>
        </p:txBody>
      </p:sp>
    </p:spTree>
    <p:extLst>
      <p:ext uri="{BB962C8B-B14F-4D97-AF65-F5344CB8AC3E}">
        <p14:creationId xmlns:p14="http://schemas.microsoft.com/office/powerpoint/2010/main" val="60436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CAC6D0-D600-C7F3-EF95-F279D9BF5BF2}"/>
              </a:ext>
            </a:extLst>
          </p:cNvPr>
          <p:cNvSpPr>
            <a:spLocks noGrp="1"/>
          </p:cNvSpPr>
          <p:nvPr>
            <p:ph type="title"/>
          </p:nvPr>
        </p:nvSpPr>
        <p:spPr>
          <a:xfrm>
            <a:off x="1066800" y="99220"/>
            <a:ext cx="10058400" cy="1325563"/>
          </a:xfrm>
        </p:spPr>
        <p:txBody>
          <a:bodyPr/>
          <a:lstStyle/>
          <a:p>
            <a:r>
              <a:rPr lang="en-US" dirty="0"/>
              <a:t>Lumina Survey </a:t>
            </a:r>
          </a:p>
        </p:txBody>
      </p:sp>
      <p:pic>
        <p:nvPicPr>
          <p:cNvPr id="4" name="Content Placeholder 4" descr="A black background with a black square&#10;&#10;AI-generated content may be incorrect.">
            <a:extLst>
              <a:ext uri="{FF2B5EF4-FFF2-40B4-BE49-F238E27FC236}">
                <a16:creationId xmlns:a16="http://schemas.microsoft.com/office/drawing/2014/main" id="{47392CA0-EA1B-7847-E2F6-C69A36DC25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9999" y="1828799"/>
            <a:ext cx="4572001" cy="4572001"/>
          </a:xfrm>
          <a:prstGeom prst="rect">
            <a:avLst/>
          </a:prstGeom>
          <a:noFill/>
        </p:spPr>
      </p:pic>
    </p:spTree>
    <p:extLst>
      <p:ext uri="{BB962C8B-B14F-4D97-AF65-F5344CB8AC3E}">
        <p14:creationId xmlns:p14="http://schemas.microsoft.com/office/powerpoint/2010/main" val="400925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591-AFE9-0974-FB0E-81F35C3A93E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20AAB20-7742-EA95-6896-6BDD1D900E63}"/>
              </a:ext>
            </a:extLst>
          </p:cNvPr>
          <p:cNvSpPr>
            <a:spLocks noGrp="1"/>
          </p:cNvSpPr>
          <p:nvPr>
            <p:ph type="body" idx="1"/>
          </p:nvPr>
        </p:nvSpPr>
        <p:spPr/>
        <p:txBody>
          <a:bodyPr/>
          <a:lstStyle/>
          <a:p>
            <a:endParaRPr lang="en-US"/>
          </a:p>
        </p:txBody>
      </p:sp>
      <p:pic>
        <p:nvPicPr>
          <p:cNvPr id="4" name="Content Placeholder 4" descr="A wooden figure with a question mark above his head&#10;&#10;AI-generated content may be incorrect.">
            <a:extLst>
              <a:ext uri="{FF2B5EF4-FFF2-40B4-BE49-F238E27FC236}">
                <a16:creationId xmlns:a16="http://schemas.microsoft.com/office/drawing/2014/main" id="{F155BAD4-0025-CB1C-7EAB-2B860E317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6618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D5E7-ACBA-35BC-D9C6-8B81E6CF721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998E5FD-79D3-165D-8DB5-B24017E0A38A}"/>
              </a:ext>
            </a:extLst>
          </p:cNvPr>
          <p:cNvSpPr>
            <a:spLocks noGrp="1"/>
          </p:cNvSpPr>
          <p:nvPr>
            <p:ph type="body" idx="1"/>
          </p:nvPr>
        </p:nvSpPr>
        <p:spPr/>
        <p:txBody>
          <a:bodyPr/>
          <a:lstStyle/>
          <a:p>
            <a:endParaRPr lang="en-US"/>
          </a:p>
        </p:txBody>
      </p:sp>
      <p:pic>
        <p:nvPicPr>
          <p:cNvPr id="5" name="Picture 4" descr="A close-up of hands&#10;&#10;AI-generated content may be incorrect.">
            <a:extLst>
              <a:ext uri="{FF2B5EF4-FFF2-40B4-BE49-F238E27FC236}">
                <a16:creationId xmlns:a16="http://schemas.microsoft.com/office/drawing/2014/main" id="{9C131616-40C8-14C9-B32A-5C5938808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91736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IN" dirty="0"/>
              <a:t>Problem Statement</a:t>
            </a:r>
            <a:endParaRPr lang="en-US" dirty="0"/>
          </a:p>
        </p:txBody>
      </p:sp>
      <p:pic>
        <p:nvPicPr>
          <p:cNvPr id="7" name="Picture 6" descr="A hand holding a pen&#10;&#10;AI-generated content may be incorrect.">
            <a:extLst>
              <a:ext uri="{FF2B5EF4-FFF2-40B4-BE49-F238E27FC236}">
                <a16:creationId xmlns:a16="http://schemas.microsoft.com/office/drawing/2014/main" id="{0E299250-0100-B592-2962-5717C00FAB82}"/>
              </a:ext>
            </a:extLst>
          </p:cNvPr>
          <p:cNvPicPr>
            <a:picLocks noChangeAspect="1"/>
          </p:cNvPicPr>
          <p:nvPr/>
        </p:nvPicPr>
        <p:blipFill>
          <a:blip r:embed="rId2">
            <a:extLst>
              <a:ext uri="{28A0092B-C50C-407E-A947-70E740481C1C}">
                <a14:useLocalDpi xmlns:a14="http://schemas.microsoft.com/office/drawing/2010/main" val="0"/>
              </a:ext>
            </a:extLst>
          </a:blip>
          <a:srcRect l="27814" r="17362" b="1"/>
          <a:stretch/>
        </p:blipFill>
        <p:spPr>
          <a:xfrm>
            <a:off x="1066800" y="1825624"/>
            <a:ext cx="4800600" cy="4575175"/>
          </a:xfrm>
          <a:prstGeom prst="rect">
            <a:avLst/>
          </a:prstGeom>
          <a:noFill/>
        </p:spPr>
      </p:pic>
      <p:sp>
        <p:nvSpPr>
          <p:cNvPr id="4" name="Content Placeholder 3">
            <a:extLst>
              <a:ext uri="{FF2B5EF4-FFF2-40B4-BE49-F238E27FC236}">
                <a16:creationId xmlns:a16="http://schemas.microsoft.com/office/drawing/2014/main" id="{AE67438A-45EE-792E-0857-A959D3CCCB90}"/>
              </a:ext>
            </a:extLst>
          </p:cNvPr>
          <p:cNvSpPr>
            <a:spLocks noGrp="1"/>
          </p:cNvSpPr>
          <p:nvPr>
            <p:ph sz="half" idx="2"/>
          </p:nvPr>
        </p:nvSpPr>
        <p:spPr>
          <a:xfrm>
            <a:off x="6324600" y="1825624"/>
            <a:ext cx="4800600" cy="4575175"/>
          </a:xfrm>
        </p:spPr>
        <p:txBody>
          <a:bodyPr>
            <a:normAutofit/>
          </a:bodyPr>
          <a:lstStyle/>
          <a:p>
            <a:r>
              <a:rPr lang="en-US" sz="2000"/>
              <a:t>Mental health challenges such as stress, anxiety, and depression are increasing worldwide, yet access to professional support remains a major barrier due to high costs, long waiting periods, and limited availability of crisis services. Many individuals in distress require immediate emotional assistance, but traditional therapy and helplines are often inaccessible when needed. There is a growing need for an affordable, scalable, and real-time support system that can provide timely intervention, emotional guidance, and bridge the gap between individuals and professional mental health care.</a:t>
            </a:r>
            <a:endParaRPr lang="en-IN" sz="2000"/>
          </a:p>
          <a:p>
            <a:endParaRPr lang="en-US" sz="200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1" i="0" kern="1200">
                <a:effectLst/>
              </a:rPr>
              <a:t>Data Preprocessing</a:t>
            </a:r>
            <a:endParaRPr lang="en-US" dirty="0"/>
          </a:p>
        </p:txBody>
      </p:sp>
      <p:sp>
        <p:nvSpPr>
          <p:cNvPr id="3" name="Content Placeholder 2"/>
          <p:cNvSpPr>
            <a:spLocks noGrp="1"/>
          </p:cNvSpPr>
          <p:nvPr>
            <p:ph sz="half" idx="1"/>
          </p:nvPr>
        </p:nvSpPr>
        <p:spPr>
          <a:xfrm>
            <a:off x="228600" y="1600200"/>
            <a:ext cx="6553200" cy="5158580"/>
          </a:xfrm>
        </p:spPr>
        <p:txBody>
          <a:bodyPr>
            <a:normAutofit fontScale="92500" lnSpcReduction="20000"/>
          </a:bodyPr>
          <a:lstStyle/>
          <a:p>
            <a:pPr marL="0" marR="0" lvl="0" indent="0"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effectLst/>
              </a:rPr>
              <a:t>Data Cleaning &amp; Preprocessing</a:t>
            </a:r>
          </a:p>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2000" b="1" i="0" u="none" strike="noStrike" cap="none" normalizeH="0" baseline="0" dirty="0">
                <a:ln>
                  <a:noFill/>
                </a:ln>
                <a:effectLst/>
              </a:rPr>
              <a:t>Handling Missing Values</a:t>
            </a:r>
            <a:endParaRPr kumimoji="0" lang="en-US" altLang="en-US" sz="2000" b="0" i="0" u="none" strike="noStrike" cap="none" normalizeH="0" baseline="0" dirty="0">
              <a:ln>
                <a:noFill/>
              </a:ln>
              <a:effectLst/>
            </a:endParaRP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800" b="0" i="0" u="none" strike="noStrike" cap="none" normalizeH="0" baseline="0" dirty="0">
                <a:ln>
                  <a:noFill/>
                </a:ln>
                <a:effectLst/>
              </a:rPr>
              <a:t>Removal of incomplete data </a:t>
            </a: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800" b="0" i="0" u="none" strike="noStrike" cap="none" normalizeH="0" baseline="0" dirty="0">
                <a:ln>
                  <a:noFill/>
                </a:ln>
                <a:effectLst/>
              </a:rPr>
              <a:t>Imputation (mean, median, mode, or predictive methods) </a:t>
            </a:r>
          </a:p>
          <a:p>
            <a:pPr marL="342900" marR="0" lvl="0" indent="-34290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2000" b="1" i="0" u="none" strike="noStrike" cap="none" normalizeH="0" baseline="0" dirty="0">
                <a:ln>
                  <a:noFill/>
                </a:ln>
                <a:effectLst/>
              </a:rPr>
              <a:t>Handling Duplicates &amp; Inconsistencies</a:t>
            </a:r>
            <a:endParaRPr kumimoji="0" lang="en-US" altLang="en-US" sz="2000" b="0" i="0" u="none" strike="noStrike" cap="none" normalizeH="0" baseline="0" dirty="0">
              <a:ln>
                <a:noFill/>
              </a:ln>
              <a:effectLst/>
            </a:endParaRP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800" b="0" i="0" u="none" strike="noStrike" cap="none" normalizeH="0" baseline="0" dirty="0">
                <a:ln>
                  <a:noFill/>
                </a:ln>
                <a:effectLst/>
              </a:rPr>
              <a:t>Identifying and removing duplicate records </a:t>
            </a: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800" b="0" i="0" u="none" strike="noStrike" cap="none" normalizeH="0" baseline="0" dirty="0">
                <a:ln>
                  <a:noFill/>
                </a:ln>
                <a:effectLst/>
              </a:rPr>
              <a:t>Standardizing inconsistent data formats </a:t>
            </a:r>
          </a:p>
          <a:p>
            <a:pPr marL="342900" marR="0" lvl="0" indent="-34290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2000" b="1" i="0" u="none" strike="noStrike" cap="none" normalizeH="0" baseline="0" dirty="0">
                <a:ln>
                  <a:noFill/>
                </a:ln>
                <a:effectLst/>
              </a:rPr>
              <a:t>Data Type Conversions</a:t>
            </a:r>
            <a:endParaRPr kumimoji="0" lang="en-US" altLang="en-US" sz="2000" b="0" i="0" u="none" strike="noStrike" cap="none" normalizeH="0" baseline="0" dirty="0">
              <a:ln>
                <a:noFill/>
              </a:ln>
              <a:effectLst/>
            </a:endParaRP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600" b="1" i="0" u="none" strike="noStrike" cap="none" normalizeH="0" baseline="0" dirty="0">
                <a:ln>
                  <a:noFill/>
                </a:ln>
                <a:effectLst/>
              </a:rPr>
              <a:t>Converting categorical data into numerical (one-hot encoding, label encoding) </a:t>
            </a: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600" b="1" i="0" u="none" strike="noStrike" cap="none" normalizeH="0" baseline="0" dirty="0">
                <a:ln>
                  <a:noFill/>
                </a:ln>
                <a:effectLst/>
              </a:rPr>
              <a:t>Adjusting incorrect data types (e.g., dates, floats, integers) </a:t>
            </a:r>
          </a:p>
          <a:p>
            <a:pPr marL="342900" marR="0" lvl="0" indent="-34290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2000" b="1" i="0" u="none" strike="noStrike" cap="none" normalizeH="0" baseline="0" dirty="0">
                <a:ln>
                  <a:noFill/>
                </a:ln>
                <a:effectLst/>
              </a:rPr>
              <a:t>Feature Engineering &amp; Transformations</a:t>
            </a:r>
            <a:endParaRPr kumimoji="0" lang="en-US" altLang="en-US" sz="2000" b="0" i="0" u="none" strike="noStrike" cap="none" normalizeH="0" baseline="0" dirty="0">
              <a:ln>
                <a:noFill/>
              </a:ln>
              <a:effectLst/>
            </a:endParaRP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600" b="0" i="0" u="none" strike="noStrike" cap="none" normalizeH="0" baseline="0" dirty="0">
                <a:ln>
                  <a:noFill/>
                </a:ln>
                <a:effectLst/>
              </a:rPr>
              <a:t>Creating new features from existing data </a:t>
            </a: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600" b="0" i="0" u="none" strike="noStrike" cap="none" normalizeH="0" baseline="0" dirty="0">
                <a:ln>
                  <a:noFill/>
                </a:ln>
                <a:effectLst/>
              </a:rPr>
              <a:t>Normalization &amp; scaling for numerical data </a:t>
            </a:r>
          </a:p>
          <a:p>
            <a:pPr marL="800100" marR="0" lvl="1" indent="-342900" defTabSz="914400" rtl="0" eaLnBrk="0" fontAlgn="base" latinLnBrk="0" hangingPunct="0">
              <a:spcBef>
                <a:spcPct val="0"/>
              </a:spcBef>
              <a:spcAft>
                <a:spcPts val="600"/>
              </a:spcAft>
              <a:buClrTx/>
              <a:buSzTx/>
              <a:buFont typeface="Wingdings" panose="05000000000000000000" pitchFamily="2" charset="2"/>
              <a:buChar char="§"/>
              <a:tabLst/>
            </a:pPr>
            <a:r>
              <a:rPr kumimoji="0" lang="en-US" altLang="en-US" sz="1600" b="0" i="0" u="none" strike="noStrike" cap="none" normalizeH="0" baseline="0" dirty="0">
                <a:ln>
                  <a:noFill/>
                </a:ln>
                <a:effectLst/>
              </a:rPr>
              <a:t>Encoding categorical variables </a:t>
            </a:r>
          </a:p>
          <a:p>
            <a:pPr marL="342900" marR="0" lvl="0" indent="-34290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2000" b="0" i="0" u="none" strike="noStrike" cap="none" normalizeH="0" baseline="0" dirty="0">
                <a:ln>
                  <a:noFill/>
                </a:ln>
                <a:effectLst/>
              </a:rPr>
              <a:t>This ensures a </a:t>
            </a:r>
            <a:r>
              <a:rPr kumimoji="0" lang="en-US" altLang="en-US" sz="2000" b="1" i="0" u="none" strike="noStrike" cap="none" normalizeH="0" baseline="0" dirty="0">
                <a:ln>
                  <a:noFill/>
                </a:ln>
                <a:effectLst/>
              </a:rPr>
              <a:t>clean, structured, and analyzable</a:t>
            </a:r>
            <a:r>
              <a:rPr kumimoji="0" lang="en-US" altLang="en-US" sz="2000" b="0" i="0" u="none" strike="noStrike" cap="none" normalizeH="0" baseline="0" dirty="0">
                <a:ln>
                  <a:noFill/>
                </a:ln>
                <a:effectLst/>
              </a:rPr>
              <a:t> dataset for </a:t>
            </a:r>
            <a:r>
              <a:rPr kumimoji="0" lang="en-US" altLang="en-US" sz="2000" i="0" u="none" strike="noStrike" cap="none" normalizeH="0" baseline="0" dirty="0">
                <a:ln>
                  <a:noFill/>
                </a:ln>
                <a:effectLst/>
              </a:rPr>
              <a:t>fur</a:t>
            </a:r>
            <a:r>
              <a:rPr kumimoji="0" lang="en-US" altLang="en-US" sz="2000" b="0" i="0" u="none" strike="noStrike" cap="none" normalizeH="0" baseline="0" dirty="0">
                <a:ln>
                  <a:noFill/>
                </a:ln>
                <a:effectLst/>
              </a:rPr>
              <a:t>ther processing. </a:t>
            </a:r>
          </a:p>
          <a:p>
            <a:pPr marL="342900" indent="-342900" defTabSz="914400" eaLnBrk="0" fontAlgn="base" hangingPunct="0">
              <a:spcBef>
                <a:spcPct val="0"/>
              </a:spcBef>
              <a:spcAft>
                <a:spcPts val="600"/>
              </a:spcAft>
              <a:buFont typeface="Wingdings" panose="05000000000000000000" pitchFamily="2" charset="2"/>
              <a:buChar char="Ø"/>
            </a:pPr>
            <a:r>
              <a:rPr kumimoji="0" lang="en-US" altLang="en-US" sz="2000" b="0" i="0" u="none" strike="noStrike" cap="none" normalizeH="0" baseline="0" dirty="0">
                <a:ln>
                  <a:noFill/>
                </a:ln>
                <a:effectLst/>
              </a:rPr>
              <a:t>Here’s a concise slide-friendly version for your PowerPoint on </a:t>
            </a:r>
            <a:r>
              <a:rPr kumimoji="0" lang="en-US" altLang="en-US" sz="2000" b="1" i="0" u="none" strike="noStrike" cap="none" normalizeH="0" baseline="0" dirty="0">
                <a:ln>
                  <a:noFill/>
                </a:ln>
                <a:effectLst/>
              </a:rPr>
              <a:t>Data Cleaning &amp; Preprocessing</a:t>
            </a:r>
            <a:r>
              <a:rPr kumimoji="0" lang="en-US" altLang="en-US" sz="2000" b="0" i="0" u="none" strike="noStrike" cap="none" normalizeH="0" baseline="0" dirty="0">
                <a:ln>
                  <a:noFill/>
                </a:ln>
                <a:effectLst/>
              </a:rPr>
              <a:t>:</a:t>
            </a:r>
          </a:p>
          <a:p>
            <a:pPr marL="342900" marR="0" lvl="0" indent="-342900" defTabSz="914400" rtl="0" eaLnBrk="0" fontAlgn="base" latinLnBrk="0" hangingPunct="0">
              <a:spcBef>
                <a:spcPct val="0"/>
              </a:spcBef>
              <a:spcAft>
                <a:spcPts val="600"/>
              </a:spcAft>
              <a:buClrTx/>
              <a:buSzTx/>
              <a:buFont typeface="Wingdings" panose="05000000000000000000" pitchFamily="2" charset="2"/>
              <a:buChar char="Ø"/>
              <a:tabLst/>
            </a:pPr>
            <a:endParaRPr kumimoji="0" lang="en-US" altLang="en-US" sz="1100" b="0" i="0" u="none" strike="noStrike" cap="none" normalizeH="0" baseline="0" dirty="0">
              <a:ln>
                <a:noFill/>
              </a:ln>
              <a:effectLst/>
            </a:endParaRPr>
          </a:p>
        </p:txBody>
      </p:sp>
      <p:pic>
        <p:nvPicPr>
          <p:cNvPr id="8" name="Content Placeholder 7" descr="A person standing next to a large server&#10;&#10;AI-generated content may be incorrect.">
            <a:extLst>
              <a:ext uri="{FF2B5EF4-FFF2-40B4-BE49-F238E27FC236}">
                <a16:creationId xmlns:a16="http://schemas.microsoft.com/office/drawing/2014/main" id="{50B4EFC4-C918-D151-D4CC-8DC8CADCF6B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l="17274" r="11114" b="1"/>
          <a:stretch/>
        </p:blipFill>
        <p:spPr>
          <a:xfrm>
            <a:off x="7086600" y="1752600"/>
            <a:ext cx="4800600" cy="4575175"/>
          </a:xfrm>
          <a:noFill/>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Dataset Overview - </a:t>
            </a:r>
            <a:r>
              <a:rPr lang="en-US" sz="3600" dirty="0"/>
              <a:t>LUMINA Survey Responses </a:t>
            </a:r>
            <a:br>
              <a:rPr lang="en-US" sz="3600" dirty="0"/>
            </a:br>
            <a:endParaRPr lang="en-US" dirty="0"/>
          </a:p>
        </p:txBody>
      </p:sp>
      <p:sp>
        <p:nvSpPr>
          <p:cNvPr id="3" name="Content Placeholder 2"/>
          <p:cNvSpPr>
            <a:spLocks noGrp="1"/>
          </p:cNvSpPr>
          <p:nvPr>
            <p:ph sz="half" idx="1"/>
          </p:nvPr>
        </p:nvSpPr>
        <p:spPr>
          <a:xfrm>
            <a:off x="152400" y="1752600"/>
            <a:ext cx="10820400" cy="4575175"/>
          </a:xfrm>
        </p:spPr>
        <p:txBody>
          <a:bodyPr>
            <a:normAutofit fontScale="77500" lnSpcReduction="20000"/>
          </a:bodyPr>
          <a:lstStyle/>
          <a:p>
            <a:pPr algn="just">
              <a:lnSpc>
                <a:spcPct val="90000"/>
              </a:lnSpc>
            </a:pPr>
            <a:r>
              <a:rPr lang="en-US" dirty="0"/>
              <a:t>Identity Preference – Whether the respondent chose to remain anonymous or share their identity. </a:t>
            </a:r>
          </a:p>
          <a:p>
            <a:pPr algn="just">
              <a:lnSpc>
                <a:spcPct val="90000"/>
              </a:lnSpc>
            </a:pPr>
            <a:r>
              <a:rPr lang="en-US" dirty="0"/>
              <a:t>Demographics:   Age group ,Gender, Occupation </a:t>
            </a:r>
          </a:p>
          <a:p>
            <a:pPr algn="just">
              <a:lnSpc>
                <a:spcPct val="90000"/>
              </a:lnSpc>
            </a:pPr>
            <a:r>
              <a:rPr lang="en-US" dirty="0"/>
              <a:t> Mental Health Status:  Mood rating (scale of 1 to 10) ,Frequency of depression ,Self-reported well-being over the past month </a:t>
            </a:r>
          </a:p>
          <a:p>
            <a:pPr algn="just">
              <a:lnSpc>
                <a:spcPct val="90000"/>
              </a:lnSpc>
            </a:pPr>
            <a:r>
              <a:rPr lang="en-US" dirty="0"/>
              <a:t>Coping Mechanisms – Methods that help respondents feel better (e.g., music, talking to friends). </a:t>
            </a:r>
          </a:p>
          <a:p>
            <a:pPr algn="just">
              <a:lnSpc>
                <a:spcPct val="90000"/>
              </a:lnSpc>
            </a:pPr>
            <a:r>
              <a:rPr lang="en-US" dirty="0"/>
              <a:t>Comfort in Sharing Feelings – Whether respondents feel comfortable talking about their emotions. </a:t>
            </a:r>
          </a:p>
          <a:p>
            <a:pPr algn="just">
              <a:lnSpc>
                <a:spcPct val="90000"/>
              </a:lnSpc>
            </a:pPr>
            <a:r>
              <a:rPr lang="en-IN" dirty="0"/>
              <a:t>Survey Experience: </a:t>
            </a:r>
            <a:r>
              <a:rPr lang="en-US" dirty="0"/>
              <a:t> Ease of completing the questionnaire , Whether the survey helped in self-reflection ,Interest in future mental health discussions/studies , Suggestions for improving the survey </a:t>
            </a:r>
          </a:p>
          <a:p>
            <a:pPr algn="just">
              <a:lnSpc>
                <a:spcPct val="90000"/>
              </a:lnSpc>
            </a:pPr>
            <a:r>
              <a:rPr lang="en-US" dirty="0"/>
              <a:t>Ratings &amp; Additional Comments – Overall rating and optional feedback. </a:t>
            </a:r>
          </a:p>
          <a:p>
            <a:pPr algn="just">
              <a:lnSpc>
                <a:spcPct val="90000"/>
              </a:lnSpc>
            </a:pPr>
            <a:r>
              <a:rPr lang="en-US" dirty="0"/>
              <a:t>Consent for AI and Medical Research – Respondents’ views on sharing their data for research purposes. </a:t>
            </a:r>
          </a:p>
          <a:p>
            <a:pPr algn="just">
              <a:lnSpc>
                <a:spcPct val="90000"/>
              </a:lnSpc>
            </a:pPr>
            <a:endParaRPr lang="en-IN"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147F5-A362-2CE9-16EA-1BD6A104B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87BBB-C3CD-A51F-8216-53E20E18FDD7}"/>
              </a:ext>
            </a:extLst>
          </p:cNvPr>
          <p:cNvSpPr>
            <a:spLocks noGrp="1"/>
          </p:cNvSpPr>
          <p:nvPr>
            <p:ph type="title"/>
          </p:nvPr>
        </p:nvSpPr>
        <p:spPr>
          <a:xfrm>
            <a:off x="1066800" y="99220"/>
            <a:ext cx="10058400" cy="1325563"/>
          </a:xfrm>
        </p:spPr>
        <p:txBody>
          <a:bodyPr anchor="ctr">
            <a:normAutofit/>
          </a:bodyPr>
          <a:lstStyle/>
          <a:p>
            <a:r>
              <a:rPr lang="en-US" b="1"/>
              <a:t>Methodology</a:t>
            </a:r>
            <a:endParaRPr lang="en-US" dirty="0"/>
          </a:p>
        </p:txBody>
      </p:sp>
      <p:sp>
        <p:nvSpPr>
          <p:cNvPr id="3" name="Content Placeholder 2">
            <a:extLst>
              <a:ext uri="{FF2B5EF4-FFF2-40B4-BE49-F238E27FC236}">
                <a16:creationId xmlns:a16="http://schemas.microsoft.com/office/drawing/2014/main" id="{F99F8F55-56DD-24B3-2651-6AB81A0F085D}"/>
              </a:ext>
            </a:extLst>
          </p:cNvPr>
          <p:cNvSpPr>
            <a:spLocks noGrp="1"/>
          </p:cNvSpPr>
          <p:nvPr>
            <p:ph sz="half" idx="1"/>
          </p:nvPr>
        </p:nvSpPr>
        <p:spPr>
          <a:xfrm>
            <a:off x="1066800" y="1825624"/>
            <a:ext cx="4800600" cy="4575175"/>
          </a:xfrm>
        </p:spPr>
        <p:txBody>
          <a:bodyPr>
            <a:normAutofit/>
          </a:bodyPr>
          <a:lstStyle/>
          <a:p>
            <a:pPr marL="0" indent="-228600"/>
            <a:r>
              <a:rPr lang="en-US" sz="2200" b="1" dirty="0"/>
              <a:t>The EDA process was conducted as follows:</a:t>
            </a:r>
          </a:p>
          <a:p>
            <a:pPr indent="-228600"/>
            <a:r>
              <a:rPr lang="en-US" sz="2200" dirty="0"/>
              <a:t>1. Exploratory Analysis: Using summary statistics to pre-analyze data.</a:t>
            </a:r>
          </a:p>
          <a:p>
            <a:pPr indent="-228600"/>
            <a:r>
              <a:rPr lang="en-US" sz="2200" dirty="0"/>
              <a:t>2. Visualization: Using Matplotlib and Seaborn libraries to plot the findings clearly.</a:t>
            </a:r>
          </a:p>
          <a:p>
            <a:pPr indent="-228600"/>
            <a:r>
              <a:rPr lang="en-US" sz="2200" dirty="0"/>
              <a:t>3. Statistical Analysis: Analyze correlation tests and a trend analysis to develop insights into the data.</a:t>
            </a:r>
          </a:p>
          <a:p>
            <a:endParaRPr lang="en-IN" sz="2200" dirty="0"/>
          </a:p>
        </p:txBody>
      </p:sp>
      <p:pic>
        <p:nvPicPr>
          <p:cNvPr id="7" name="Picture 6" descr="A group of people sitting and using their phones&#10;&#10;AI-generated content may be incorrect.">
            <a:extLst>
              <a:ext uri="{FF2B5EF4-FFF2-40B4-BE49-F238E27FC236}">
                <a16:creationId xmlns:a16="http://schemas.microsoft.com/office/drawing/2014/main" id="{7742D16C-C35F-370A-C3C2-6E17A4406273}"/>
              </a:ext>
            </a:extLst>
          </p:cNvPr>
          <p:cNvPicPr>
            <a:picLocks noChangeAspect="1"/>
          </p:cNvPicPr>
          <p:nvPr/>
        </p:nvPicPr>
        <p:blipFill>
          <a:blip r:embed="rId2" cstate="print">
            <a:extLst>
              <a:ext uri="{28A0092B-C50C-407E-A947-70E740481C1C}">
                <a14:useLocalDpi xmlns:a14="http://schemas.microsoft.com/office/drawing/2010/main" val="0"/>
              </a:ext>
            </a:extLst>
          </a:blip>
          <a:srcRect l="20856" r="9104" b="-3"/>
          <a:stretch/>
        </p:blipFill>
        <p:spPr>
          <a:xfrm>
            <a:off x="6324600" y="1825624"/>
            <a:ext cx="4800600" cy="4575175"/>
          </a:xfrm>
          <a:prstGeom prst="rect">
            <a:avLst/>
          </a:prstGeom>
          <a:noFill/>
        </p:spPr>
      </p:pic>
    </p:spTree>
    <p:extLst>
      <p:ext uri="{BB962C8B-B14F-4D97-AF65-F5344CB8AC3E}">
        <p14:creationId xmlns:p14="http://schemas.microsoft.com/office/powerpoint/2010/main" val="131316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b="0">
                <a:effectLst/>
              </a:rPr>
              <a:t>Histograms</a:t>
            </a:r>
            <a:br>
              <a:rPr lang="en-US" b="0">
                <a:effectLst/>
              </a:rPr>
            </a:br>
            <a:endParaRPr lang="en-US"/>
          </a:p>
        </p:txBody>
      </p:sp>
      <p:sp>
        <p:nvSpPr>
          <p:cNvPr id="3" name="Text Placeholder 2"/>
          <p:cNvSpPr>
            <a:spLocks noGrp="1"/>
          </p:cNvSpPr>
          <p:nvPr>
            <p:ph sz="half" idx="1"/>
          </p:nvPr>
        </p:nvSpPr>
        <p:spPr>
          <a:xfrm>
            <a:off x="1066800" y="1825624"/>
            <a:ext cx="4800600" cy="4575175"/>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rPr>
              <a:t>Mood Today:</a:t>
            </a:r>
            <a:r>
              <a:rPr kumimoji="0" lang="en-US" altLang="en-US" sz="2200" b="0" i="0" u="none" strike="noStrike" cap="none" normalizeH="0" baseline="0">
                <a:ln>
                  <a:noFill/>
                </a:ln>
                <a:effectLst/>
              </a:rPr>
              <a:t> Responses are mostly centered around 7, showing a near-normal distribution of mood levels. </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rPr>
              <a:t>Well-Being Over the Past Month:</a:t>
            </a:r>
            <a:r>
              <a:rPr kumimoji="0" lang="en-US" altLang="en-US" sz="2200" b="0" i="0" u="none" strike="noStrike" cap="none" normalizeH="0" baseline="0">
                <a:ln>
                  <a:noFill/>
                </a:ln>
                <a:effectLst/>
              </a:rPr>
              <a:t> Most responses cluster around 3, indicating moderate well-being for many participants. </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rPr>
              <a:t>Questionnaire Rating:</a:t>
            </a:r>
            <a:r>
              <a:rPr kumimoji="0" lang="en-US" altLang="en-US" sz="2200" b="0" i="0" u="none" strike="noStrike" cap="none" normalizeH="0" baseline="0">
                <a:ln>
                  <a:noFill/>
                </a:ln>
                <a:effectLst/>
              </a:rPr>
              <a:t> Majority rated it highly (9 or 10), suggesting positive feedback. </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rPr>
              <a:t>Overall Trend:</a:t>
            </a:r>
            <a:r>
              <a:rPr kumimoji="0" lang="en-US" altLang="en-US" sz="2200" b="0" i="0" u="none" strike="noStrike" cap="none" normalizeH="0" baseline="0">
                <a:ln>
                  <a:noFill/>
                </a:ln>
                <a:effectLst/>
              </a:rPr>
              <a:t> Mood varies, well-being leans toward average, and the questionnaire was well-received. </a:t>
            </a:r>
          </a:p>
          <a:p>
            <a:endParaRPr lang="en-US" sz="2200"/>
          </a:p>
        </p:txBody>
      </p:sp>
      <p:pic>
        <p:nvPicPr>
          <p:cNvPr id="5" name="Picture 4" descr="A yellow face with a black line on a black surface&#10;&#10;AI-generated content may be incorrect.">
            <a:extLst>
              <a:ext uri="{FF2B5EF4-FFF2-40B4-BE49-F238E27FC236}">
                <a16:creationId xmlns:a16="http://schemas.microsoft.com/office/drawing/2014/main" id="{2F48288D-0889-E2B2-B630-1B7A8526D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2501331"/>
            <a:ext cx="4800600" cy="3223760"/>
          </a:xfrm>
          <a:prstGeom prst="rect">
            <a:avLst/>
          </a:prstGeom>
          <a:noFill/>
        </p:spPr>
      </p:pic>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Add a Slide Title - 2</a:t>
            </a:r>
          </a:p>
        </p:txBody>
      </p:sp>
      <p:grpSp>
        <p:nvGrpSpPr>
          <p:cNvPr id="31" name="Group 30">
            <a:extLst>
              <a:ext uri="{FF2B5EF4-FFF2-40B4-BE49-F238E27FC236}">
                <a16:creationId xmlns:a16="http://schemas.microsoft.com/office/drawing/2014/main" id="{456550C4-57C3-FA6E-7307-CF400CE0D0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5A0766E6-752D-8992-93A8-960B6C69A7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94B7EF3-FF04-A989-BE4B-41FD237390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714D03A2-8089-1F6E-F604-6FAB84180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20EE2B33-3843-A321-259D-FF719D4AD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296BAA71-8DAD-511C-6F07-343E1BFCE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7">
              <a:extLst>
                <a:ext uri="{FF2B5EF4-FFF2-40B4-BE49-F238E27FC236}">
                  <a16:creationId xmlns:a16="http://schemas.microsoft.com/office/drawing/2014/main" id="{A1D28576-1D4F-5E7C-6D8F-2DBA4EC48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8">
              <a:extLst>
                <a:ext uri="{FF2B5EF4-FFF2-40B4-BE49-F238E27FC236}">
                  <a16:creationId xmlns:a16="http://schemas.microsoft.com/office/drawing/2014/main" id="{471683CD-EB04-FF63-7CFF-EDCFB7D69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9">
              <a:extLst>
                <a:ext uri="{FF2B5EF4-FFF2-40B4-BE49-F238E27FC236}">
                  <a16:creationId xmlns:a16="http://schemas.microsoft.com/office/drawing/2014/main" id="{2A15C5A5-89F5-5A9A-8212-297C7DC746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6860FAE1-2509-031B-FBA7-5B9785B77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Isosceles Triangle 40">
              <a:extLst>
                <a:ext uri="{FF2B5EF4-FFF2-40B4-BE49-F238E27FC236}">
                  <a16:creationId xmlns:a16="http://schemas.microsoft.com/office/drawing/2014/main" id="{C981D19D-C717-18B2-6F23-2FD776927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2" name="Rectangle 41">
            <a:extLst>
              <a:ext uri="{FF2B5EF4-FFF2-40B4-BE49-F238E27FC236}">
                <a16:creationId xmlns:a16="http://schemas.microsoft.com/office/drawing/2014/main" id="{A2BE5EAC-4AF4-3F0A-8DFD-3BFD14BCA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E139284-F9C1-A1F3-F474-1FD0211585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C6108592-8F86-ECAA-9596-F29030FF3A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92601D5F-E71B-4B57-81B4-A2082F72C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5">
              <a:extLst>
                <a:ext uri="{FF2B5EF4-FFF2-40B4-BE49-F238E27FC236}">
                  <a16:creationId xmlns:a16="http://schemas.microsoft.com/office/drawing/2014/main" id="{1DAB91B2-50D0-78A9-E040-CD1D96364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B8F08E4A-5AFE-C1E1-C118-C4557F36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7">
              <a:extLst>
                <a:ext uri="{FF2B5EF4-FFF2-40B4-BE49-F238E27FC236}">
                  <a16:creationId xmlns:a16="http://schemas.microsoft.com/office/drawing/2014/main" id="{89A132D9-FD99-EBF2-990F-4700C2465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28">
              <a:extLst>
                <a:ext uri="{FF2B5EF4-FFF2-40B4-BE49-F238E27FC236}">
                  <a16:creationId xmlns:a16="http://schemas.microsoft.com/office/drawing/2014/main" id="{F49CF40A-88E7-CDB3-D57E-90A3B397C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9">
              <a:extLst>
                <a:ext uri="{FF2B5EF4-FFF2-40B4-BE49-F238E27FC236}">
                  <a16:creationId xmlns:a16="http://schemas.microsoft.com/office/drawing/2014/main" id="{5195D94C-EFB3-26EC-FEC4-88F0A70EC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B2C2DF38-529D-AA08-284B-7E04AD76D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21DFAEC0-E9E8-83C1-5330-4B5ADC7E3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3" name="Rectangle 52">
            <a:extLst>
              <a:ext uri="{FF2B5EF4-FFF2-40B4-BE49-F238E27FC236}">
                <a16:creationId xmlns:a16="http://schemas.microsoft.com/office/drawing/2014/main" id="{72BF2FFE-3D89-C99B-C650-2CA11577F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descr="A graph of different sizes and shapes&#10;&#10;AI-generated content may be incorrect.">
            <a:extLst>
              <a:ext uri="{FF2B5EF4-FFF2-40B4-BE49-F238E27FC236}">
                <a16:creationId xmlns:a16="http://schemas.microsoft.com/office/drawing/2014/main" id="{30B61E16-E2E9-D72D-8FBA-0D610A271A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6309" y="1376802"/>
            <a:ext cx="9941259" cy="41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vert="horz" lIns="91440" tIns="45720" rIns="91440" bIns="45720" rtlCol="0" anchor="ctr">
            <a:normAutofit/>
          </a:bodyPr>
          <a:lstStyle/>
          <a:p>
            <a:r>
              <a:rPr lang="en-US" dirty="0"/>
              <a:t>Box Plots for Outlier Detection</a:t>
            </a:r>
          </a:p>
        </p:txBody>
      </p:sp>
      <p:sp>
        <p:nvSpPr>
          <p:cNvPr id="4" name="TextBox 3">
            <a:extLst>
              <a:ext uri="{FF2B5EF4-FFF2-40B4-BE49-F238E27FC236}">
                <a16:creationId xmlns:a16="http://schemas.microsoft.com/office/drawing/2014/main" id="{04763B56-99D4-A59C-68AE-36033C404AF7}"/>
              </a:ext>
            </a:extLst>
          </p:cNvPr>
          <p:cNvSpPr txBox="1"/>
          <p:nvPr/>
        </p:nvSpPr>
        <p:spPr>
          <a:xfrm>
            <a:off x="1066800" y="1825624"/>
            <a:ext cx="4800600" cy="4575175"/>
          </a:xfrm>
          <a:prstGeom prst="rect">
            <a:avLst/>
          </a:prstGeom>
        </p:spPr>
        <p:txBody>
          <a:bodyPr vert="horz" lIns="91440" tIns="45720" rIns="91440" bIns="45720" rtlCol="0">
            <a:normAutofit/>
          </a:bodyPr>
          <a:lstStyle/>
          <a:p>
            <a:pPr marL="228600" marR="0" lvl="0" indent="-228600" fontAlgn="base">
              <a:lnSpc>
                <a:spcPct val="90000"/>
              </a:lnSpc>
              <a:spcBef>
                <a:spcPts val="1800"/>
              </a:spcBef>
              <a:spcAft>
                <a:spcPts val="600"/>
              </a:spcAft>
              <a:buClrTx/>
              <a:buSzPct val="100000"/>
              <a:buFont typeface="Arial" pitchFamily="34" charset="0"/>
              <a:buChar char="▪"/>
              <a:tabLst/>
            </a:pPr>
            <a:r>
              <a:rPr kumimoji="0" lang="en-US" altLang="en-US" sz="1700" b="1" i="0" u="none" strike="noStrike" cap="none" normalizeH="0" baseline="0">
                <a:ln>
                  <a:noFill/>
                </a:ln>
                <a:solidFill>
                  <a:schemeClr val="tx1">
                    <a:lumMod val="75000"/>
                    <a:lumOff val="25000"/>
                  </a:schemeClr>
                </a:solidFill>
                <a:effectLst/>
              </a:rPr>
              <a:t>Slide Title: Boxplot Analysis</a:t>
            </a:r>
          </a:p>
          <a:p>
            <a:pPr marL="228600" marR="0" lvl="0" indent="-228600" fontAlgn="base">
              <a:lnSpc>
                <a:spcPct val="90000"/>
              </a:lnSpc>
              <a:spcBef>
                <a:spcPts val="1800"/>
              </a:spcBef>
              <a:spcAft>
                <a:spcPts val="600"/>
              </a:spcAft>
              <a:buClrTx/>
              <a:buSzPct val="100000"/>
              <a:buFont typeface="Arial" pitchFamily="34" charset="0"/>
              <a:buChar char="▪"/>
              <a:tabLst/>
            </a:pPr>
            <a:r>
              <a:rPr kumimoji="0" lang="en-US" altLang="en-US" sz="1700" b="1" i="0" u="none" strike="noStrike" cap="none" normalizeH="0" baseline="0">
                <a:ln>
                  <a:noFill/>
                </a:ln>
                <a:solidFill>
                  <a:schemeClr val="tx1">
                    <a:lumMod val="75000"/>
                    <a:lumOff val="25000"/>
                  </a:schemeClr>
                </a:solidFill>
                <a:effectLst/>
              </a:rPr>
              <a:t>Mood Today:</a:t>
            </a:r>
            <a:r>
              <a:rPr kumimoji="0" lang="en-US" altLang="en-US" sz="1700" b="0" i="0" u="none" strike="noStrike" cap="none" normalizeH="0" baseline="0">
                <a:ln>
                  <a:noFill/>
                </a:ln>
                <a:solidFill>
                  <a:schemeClr val="tx1">
                    <a:lumMod val="75000"/>
                    <a:lumOff val="25000"/>
                  </a:schemeClr>
                </a:solidFill>
                <a:effectLst/>
              </a:rPr>
              <a:t> Responses range from 2 to 10, with a median around 7, indicating a generally positive mood. </a:t>
            </a:r>
          </a:p>
          <a:p>
            <a:pPr marL="228600" marR="0" lvl="0" indent="-228600" fontAlgn="base">
              <a:lnSpc>
                <a:spcPct val="90000"/>
              </a:lnSpc>
              <a:spcBef>
                <a:spcPts val="1800"/>
              </a:spcBef>
              <a:spcAft>
                <a:spcPts val="600"/>
              </a:spcAft>
              <a:buClrTx/>
              <a:buSzPct val="100000"/>
              <a:buFont typeface="Arial" pitchFamily="34" charset="0"/>
              <a:buChar char="▪"/>
              <a:tabLst/>
            </a:pPr>
            <a:r>
              <a:rPr kumimoji="0" lang="en-US" altLang="en-US" sz="1700" b="1" i="0" u="none" strike="noStrike" cap="none" normalizeH="0" baseline="0">
                <a:ln>
                  <a:noFill/>
                </a:ln>
                <a:solidFill>
                  <a:schemeClr val="tx1">
                    <a:lumMod val="75000"/>
                    <a:lumOff val="25000"/>
                  </a:schemeClr>
                </a:solidFill>
                <a:effectLst/>
              </a:rPr>
              <a:t>Well-Being Over the Past Month:</a:t>
            </a:r>
            <a:r>
              <a:rPr kumimoji="0" lang="en-US" altLang="en-US" sz="1700" b="0" i="0" u="none" strike="noStrike" cap="none" normalizeH="0" baseline="0">
                <a:ln>
                  <a:noFill/>
                </a:ln>
                <a:solidFill>
                  <a:schemeClr val="tx1">
                    <a:lumMod val="75000"/>
                    <a:lumOff val="25000"/>
                  </a:schemeClr>
                </a:solidFill>
                <a:effectLst/>
              </a:rPr>
              <a:t> Responses range from 2 to 5, with a median near 3, showing a moderate level of well-being. </a:t>
            </a:r>
          </a:p>
          <a:p>
            <a:pPr marL="228600" marR="0" lvl="0" indent="-228600" fontAlgn="base">
              <a:lnSpc>
                <a:spcPct val="90000"/>
              </a:lnSpc>
              <a:spcBef>
                <a:spcPts val="1800"/>
              </a:spcBef>
              <a:spcAft>
                <a:spcPts val="600"/>
              </a:spcAft>
              <a:buClrTx/>
              <a:buSzPct val="100000"/>
              <a:buFont typeface="Arial" pitchFamily="34" charset="0"/>
              <a:buChar char="▪"/>
              <a:tabLst/>
            </a:pPr>
            <a:r>
              <a:rPr kumimoji="0" lang="en-US" altLang="en-US" sz="1700" b="1" i="0" u="none" strike="noStrike" cap="none" normalizeH="0" baseline="0">
                <a:ln>
                  <a:noFill/>
                </a:ln>
                <a:solidFill>
                  <a:schemeClr val="tx1">
                    <a:lumMod val="75000"/>
                    <a:lumOff val="25000"/>
                  </a:schemeClr>
                </a:solidFill>
                <a:effectLst/>
              </a:rPr>
              <a:t>Questionnaire Rating:</a:t>
            </a:r>
            <a:r>
              <a:rPr kumimoji="0" lang="en-US" altLang="en-US" sz="1700" b="0" i="0" u="none" strike="noStrike" cap="none" normalizeH="0" baseline="0">
                <a:ln>
                  <a:noFill/>
                </a:ln>
                <a:solidFill>
                  <a:schemeClr val="tx1">
                    <a:lumMod val="75000"/>
                    <a:lumOff val="25000"/>
                  </a:schemeClr>
                </a:solidFill>
                <a:effectLst/>
              </a:rPr>
              <a:t> Responses range from 5 to 10, with a median around 8, suggesting overall positive feedback. </a:t>
            </a:r>
          </a:p>
          <a:p>
            <a:pPr marL="228600" marR="0" lvl="0" indent="-228600" fontAlgn="base">
              <a:lnSpc>
                <a:spcPct val="90000"/>
              </a:lnSpc>
              <a:spcBef>
                <a:spcPts val="1800"/>
              </a:spcBef>
              <a:spcAft>
                <a:spcPts val="600"/>
              </a:spcAft>
              <a:buClrTx/>
              <a:buSzPct val="100000"/>
              <a:buFont typeface="Arial" pitchFamily="34" charset="0"/>
              <a:buChar char="▪"/>
              <a:tabLst/>
            </a:pPr>
            <a:r>
              <a:rPr kumimoji="0" lang="en-US" altLang="en-US" sz="1700" b="1" i="0" u="none" strike="noStrike" cap="none" normalizeH="0" baseline="0">
                <a:ln>
                  <a:noFill/>
                </a:ln>
                <a:solidFill>
                  <a:schemeClr val="tx1">
                    <a:lumMod val="75000"/>
                    <a:lumOff val="25000"/>
                  </a:schemeClr>
                </a:solidFill>
                <a:effectLst/>
              </a:rPr>
              <a:t>Overall Trend:</a:t>
            </a:r>
            <a:r>
              <a:rPr kumimoji="0" lang="en-US" altLang="en-US" sz="1700" b="0" i="0" u="none" strike="noStrike" cap="none" normalizeH="0" baseline="0">
                <a:ln>
                  <a:noFill/>
                </a:ln>
                <a:solidFill>
                  <a:schemeClr val="tx1">
                    <a:lumMod val="75000"/>
                    <a:lumOff val="25000"/>
                  </a:schemeClr>
                </a:solidFill>
                <a:effectLst/>
              </a:rPr>
              <a:t> Mood and questionnaire ratings are generally high, while well-being scores are more concentrated around the lower end. </a:t>
            </a:r>
          </a:p>
          <a:p>
            <a:pPr marL="228600" marR="0" lvl="0" indent="-228600" fontAlgn="base">
              <a:lnSpc>
                <a:spcPct val="90000"/>
              </a:lnSpc>
              <a:spcBef>
                <a:spcPts val="1800"/>
              </a:spcBef>
              <a:spcAft>
                <a:spcPts val="600"/>
              </a:spcAft>
              <a:buClrTx/>
              <a:buSzPct val="100000"/>
              <a:buFont typeface="Arial" pitchFamily="34" charset="0"/>
              <a:buChar char="▪"/>
              <a:tabLst/>
            </a:pPr>
            <a:endParaRPr kumimoji="0" lang="en-US" altLang="en-US" sz="1700" b="0" i="0" u="none" strike="noStrike" cap="none" normalizeH="0" baseline="0">
              <a:ln>
                <a:noFill/>
              </a:ln>
              <a:solidFill>
                <a:schemeClr val="tx1">
                  <a:lumMod val="75000"/>
                  <a:lumOff val="25000"/>
                </a:schemeClr>
              </a:solidFill>
              <a:effectLst/>
            </a:endParaRPr>
          </a:p>
        </p:txBody>
      </p:sp>
      <p:pic>
        <p:nvPicPr>
          <p:cNvPr id="6" name="Picture 5" descr="A dog sitting on a white surface&#10;&#10;AI-generated content may be incorrect.">
            <a:extLst>
              <a:ext uri="{FF2B5EF4-FFF2-40B4-BE49-F238E27FC236}">
                <a16:creationId xmlns:a16="http://schemas.microsoft.com/office/drawing/2014/main" id="{2EABADEC-2CF7-E814-A17A-7420C7C735F4}"/>
              </a:ext>
            </a:extLst>
          </p:cNvPr>
          <p:cNvPicPr>
            <a:picLocks noChangeAspect="1"/>
          </p:cNvPicPr>
          <p:nvPr/>
        </p:nvPicPr>
        <p:blipFill>
          <a:blip r:embed="rId3" cstate="print">
            <a:extLst>
              <a:ext uri="{28A0092B-C50C-407E-A947-70E740481C1C}">
                <a14:useLocalDpi xmlns:a14="http://schemas.microsoft.com/office/drawing/2010/main" val="0"/>
              </a:ext>
            </a:extLst>
          </a:blip>
          <a:srcRect t="11902" r="-1" b="20193"/>
          <a:stretch/>
        </p:blipFill>
        <p:spPr>
          <a:xfrm>
            <a:off x="6324600" y="1825624"/>
            <a:ext cx="4800600" cy="4575175"/>
          </a:xfrm>
          <a:prstGeom prst="rect">
            <a:avLst/>
          </a:prstGeom>
          <a:noFill/>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43</TotalTime>
  <Words>1501</Words>
  <Application>Microsoft Office PowerPoint</Application>
  <PresentationFormat>Widescreen</PresentationFormat>
  <Paragraphs>118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Franklin Gothic Medium</vt:lpstr>
      <vt:lpstr>Times New Roman</vt:lpstr>
      <vt:lpstr>Wingdings</vt:lpstr>
      <vt:lpstr>Wingdings 3</vt:lpstr>
      <vt:lpstr>Medical Design 16x9</vt:lpstr>
      <vt:lpstr>LUMINA - Your beacon of hope and support</vt:lpstr>
      <vt:lpstr>Introduction</vt:lpstr>
      <vt:lpstr>Problem Statement</vt:lpstr>
      <vt:lpstr>Data Preprocessing</vt:lpstr>
      <vt:lpstr>Dataset Overview - LUMINA Survey Responses  </vt:lpstr>
      <vt:lpstr>Methodology</vt:lpstr>
      <vt:lpstr>Histograms </vt:lpstr>
      <vt:lpstr>Add a Slide Title - 2</vt:lpstr>
      <vt:lpstr>Box Plots for Outlier Detection</vt:lpstr>
      <vt:lpstr>Add a Slide Title - 2</vt:lpstr>
      <vt:lpstr>Scatter Plot - Mood vs Well-being </vt:lpstr>
      <vt:lpstr>Add a Slide Title - 2</vt:lpstr>
      <vt:lpstr>Heatmap</vt:lpstr>
      <vt:lpstr>Add a Slide Title - 2</vt:lpstr>
      <vt:lpstr>Key Insights using Graphs and Plots</vt:lpstr>
      <vt:lpstr>Key Insights using Graphs and Plots</vt:lpstr>
      <vt:lpstr>Visual Trends or Patterns in the Data </vt:lpstr>
      <vt:lpstr>Any Surprising Findings That Impact Next Steps</vt:lpstr>
      <vt:lpstr>Challenges in Data Collection &amp; AI Training</vt:lpstr>
      <vt:lpstr>Next Steps &amp; Implementation Plan</vt:lpstr>
      <vt:lpstr>Lumina Survey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Ganeshreddy Yeruva</dc:creator>
  <cp:lastModifiedBy>Pavan Ganeshreddy Yeruva</cp:lastModifiedBy>
  <cp:revision>1</cp:revision>
  <dcterms:created xsi:type="dcterms:W3CDTF">2025-03-07T00:38:45Z</dcterms:created>
  <dcterms:modified xsi:type="dcterms:W3CDTF">2025-03-07T01:22:42Z</dcterms:modified>
</cp:coreProperties>
</file>