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4" r:id="rId11"/>
    <p:sldId id="275" r:id="rId12"/>
    <p:sldId id="266" r:id="rId13"/>
    <p:sldId id="271" r:id="rId14"/>
    <p:sldId id="27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ndaryaa66@gmail.com" initials="" lastIdx="2" clrIdx="0">
    <p:extLst>
      <p:ext uri="{19B8F6BF-5375-455C-9EA6-DF929625EA0E}">
        <p15:presenceInfo xmlns:p15="http://schemas.microsoft.com/office/powerpoint/2012/main" userId="dc7370019e5a16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2" d="100"/>
          <a:sy n="62" d="100"/>
        </p:scale>
        <p:origin x="81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ownloads\kaleeswari.M%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LCOT\Downloads\kaleeswari.M%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LCOT\Downloads\kaleeswari.M%2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Employee Performances Analysis</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ln>
              <a:effectLst/>
            </c:spPr>
            <c:trendlineType val="exp"/>
            <c:dispRSqr val="0"/>
            <c:dispEq val="0"/>
          </c:trendline>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3</c:v>
              </c:pt>
              <c:pt idx="1">
                <c:v>0</c:v>
              </c:pt>
              <c:pt idx="2">
                <c:v>49</c:v>
              </c:pt>
              <c:pt idx="3">
                <c:v>278</c:v>
              </c:pt>
              <c:pt idx="4">
                <c:v>80</c:v>
              </c:pt>
              <c:pt idx="5">
                <c:v>9</c:v>
              </c:pt>
            </c:numLit>
          </c:val>
          <c:extLst>
            <c:ext xmlns:c16="http://schemas.microsoft.com/office/drawing/2014/chart" uri="{C3380CC4-5D6E-409C-BE32-E72D297353CC}">
              <c16:uniqueId val="{00000001-C91F-4F6C-AA83-3EEED6C5A3FE}"/>
            </c:ext>
          </c:extLst>
        </c:ser>
        <c:ser>
          <c:idx val="1"/>
          <c:order val="1"/>
          <c:tx>
            <c:v>Low</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2"/>
                </a:solidFill>
              </a:ln>
              <a:effectLst/>
            </c:spPr>
            <c:trendlineType val="linear"/>
            <c:dispRSqr val="0"/>
            <c:dispEq val="0"/>
          </c:trendline>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2</c:v>
              </c:pt>
              <c:pt idx="1">
                <c:v>5</c:v>
              </c:pt>
              <c:pt idx="2">
                <c:v>81</c:v>
              </c:pt>
              <c:pt idx="3">
                <c:v>521</c:v>
              </c:pt>
              <c:pt idx="4">
                <c:v>155</c:v>
              </c:pt>
              <c:pt idx="5">
                <c:v>17</c:v>
              </c:pt>
            </c:numLit>
          </c:val>
          <c:extLst>
            <c:ext xmlns:c16="http://schemas.microsoft.com/office/drawing/2014/chart" uri="{C3380CC4-5D6E-409C-BE32-E72D297353CC}">
              <c16:uniqueId val="{00000003-C91F-4F6C-AA83-3EEED6C5A3FE}"/>
            </c:ext>
          </c:extLst>
        </c:ser>
        <c:ser>
          <c:idx val="2"/>
          <c:order val="2"/>
          <c:tx>
            <c:v>Medium</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74</c:v>
              </c:pt>
              <c:pt idx="1">
                <c:v>19</c:v>
              </c:pt>
              <c:pt idx="2">
                <c:v>274</c:v>
              </c:pt>
              <c:pt idx="3">
                <c:v>1028</c:v>
              </c:pt>
              <c:pt idx="4">
                <c:v>48</c:v>
              </c:pt>
              <c:pt idx="5">
                <c:v>87</c:v>
              </c:pt>
            </c:numLit>
          </c:val>
          <c:extLst>
            <c:ext xmlns:c16="http://schemas.microsoft.com/office/drawing/2014/chart" uri="{C3380CC4-5D6E-409C-BE32-E72D297353CC}">
              <c16:uniqueId val="{00000004-C91F-4F6C-AA83-3EEED6C5A3FE}"/>
            </c:ext>
          </c:extLst>
        </c:ser>
        <c:ser>
          <c:idx val="3"/>
          <c:order val="3"/>
          <c:tx>
            <c:v>Very High</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1</c:v>
              </c:pt>
              <c:pt idx="1">
                <c:v>0</c:v>
              </c:pt>
              <c:pt idx="2">
                <c:v>26</c:v>
              </c:pt>
              <c:pt idx="3">
                <c:v>193</c:v>
              </c:pt>
              <c:pt idx="4">
                <c:v>48</c:v>
              </c:pt>
              <c:pt idx="5">
                <c:v>2</c:v>
              </c:pt>
            </c:numLit>
          </c:val>
          <c:extLst>
            <c:ext xmlns:c16="http://schemas.microsoft.com/office/drawing/2014/chart" uri="{C3380CC4-5D6E-409C-BE32-E72D297353CC}">
              <c16:uniqueId val="{00000005-C91F-4F6C-AA83-3EEED6C5A3FE}"/>
            </c:ext>
          </c:extLst>
        </c:ser>
        <c:dLbls>
          <c:dLblPos val="outEnd"/>
          <c:showLegendKey val="0"/>
          <c:showVal val="1"/>
          <c:showCatName val="0"/>
          <c:showSerName val="0"/>
          <c:showPercent val="0"/>
          <c:showBubbleSize val="0"/>
        </c:dLbls>
        <c:gapWidth val="267"/>
        <c:overlap val="-43"/>
        <c:axId val="509466160"/>
        <c:axId val="509467920"/>
      </c:barChart>
      <c:catAx>
        <c:axId val="50946616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Department type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509467920"/>
        <c:crosses val="autoZero"/>
        <c:auto val="1"/>
        <c:lblAlgn val="ctr"/>
        <c:lblOffset val="100"/>
        <c:noMultiLvlLbl val="0"/>
      </c:catAx>
      <c:valAx>
        <c:axId val="50946792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Employees value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509466160"/>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v>High</c:v>
          </c:tx>
          <c:dPt>
            <c:idx val="0"/>
            <c:bubble3D val="0"/>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16B2-4957-9230-C2B561A991F3}"/>
              </c:ext>
            </c:extLst>
          </c:dPt>
          <c:dPt>
            <c:idx val="1"/>
            <c:bubble3D val="0"/>
            <c:spPr>
              <a:gradFill rotWithShape="1">
                <a:gsLst>
                  <a:gs pos="0">
                    <a:schemeClr val="accent2">
                      <a:tint val="94000"/>
                      <a:satMod val="105000"/>
                      <a:lumMod val="102000"/>
                    </a:schemeClr>
                  </a:gs>
                  <a:gs pos="100000">
                    <a:schemeClr val="accent2">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16B2-4957-9230-C2B561A991F3}"/>
              </c:ext>
            </c:extLst>
          </c:dPt>
          <c:dPt>
            <c:idx val="2"/>
            <c:bubble3D val="0"/>
            <c:spPr>
              <a:gradFill rotWithShape="1">
                <a:gsLst>
                  <a:gs pos="0">
                    <a:schemeClr val="accent3">
                      <a:tint val="94000"/>
                      <a:satMod val="105000"/>
                      <a:lumMod val="102000"/>
                    </a:schemeClr>
                  </a:gs>
                  <a:gs pos="100000">
                    <a:schemeClr val="accent3">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16B2-4957-9230-C2B561A991F3}"/>
              </c:ext>
            </c:extLst>
          </c:dPt>
          <c:dPt>
            <c:idx val="3"/>
            <c:bubble3D val="0"/>
            <c:spPr>
              <a:gradFill rotWithShape="1">
                <a:gsLst>
                  <a:gs pos="0">
                    <a:schemeClr val="accent4">
                      <a:tint val="94000"/>
                      <a:satMod val="105000"/>
                      <a:lumMod val="102000"/>
                    </a:schemeClr>
                  </a:gs>
                  <a:gs pos="100000">
                    <a:schemeClr val="accent4">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16B2-4957-9230-C2B561A991F3}"/>
              </c:ext>
            </c:extLst>
          </c:dPt>
          <c:dPt>
            <c:idx val="4"/>
            <c:bubble3D val="0"/>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16B2-4957-9230-C2B561A991F3}"/>
              </c:ext>
            </c:extLst>
          </c:dPt>
          <c:dPt>
            <c:idx val="5"/>
            <c:bubble3D val="0"/>
            <c:spPr>
              <a:gradFill rotWithShape="1">
                <a:gsLst>
                  <a:gs pos="0">
                    <a:schemeClr val="accent6">
                      <a:tint val="94000"/>
                      <a:satMod val="105000"/>
                      <a:lumMod val="102000"/>
                    </a:schemeClr>
                  </a:gs>
                  <a:gs pos="100000">
                    <a:schemeClr val="accent6">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16B2-4957-9230-C2B561A991F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3</c:v>
              </c:pt>
              <c:pt idx="1">
                <c:v>0</c:v>
              </c:pt>
              <c:pt idx="2">
                <c:v>49</c:v>
              </c:pt>
              <c:pt idx="3">
                <c:v>278</c:v>
              </c:pt>
              <c:pt idx="4">
                <c:v>80</c:v>
              </c:pt>
              <c:pt idx="5">
                <c:v>9</c:v>
              </c:pt>
            </c:numLit>
          </c:val>
          <c:extLst>
            <c:ext xmlns:c16="http://schemas.microsoft.com/office/drawing/2014/chart" uri="{C3380CC4-5D6E-409C-BE32-E72D297353CC}">
              <c16:uniqueId val="{0000000C-16B2-4957-9230-C2B561A991F3}"/>
            </c:ext>
          </c:extLst>
        </c:ser>
        <c:ser>
          <c:idx val="1"/>
          <c:order val="1"/>
          <c:tx>
            <c:v>Low</c:v>
          </c:tx>
          <c:dPt>
            <c:idx val="0"/>
            <c:bubble3D val="0"/>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E-16B2-4957-9230-C2B561A991F3}"/>
              </c:ext>
            </c:extLst>
          </c:dPt>
          <c:dPt>
            <c:idx val="1"/>
            <c:bubble3D val="0"/>
            <c:spPr>
              <a:gradFill rotWithShape="1">
                <a:gsLst>
                  <a:gs pos="0">
                    <a:schemeClr val="accent2">
                      <a:tint val="94000"/>
                      <a:satMod val="105000"/>
                      <a:lumMod val="102000"/>
                    </a:schemeClr>
                  </a:gs>
                  <a:gs pos="100000">
                    <a:schemeClr val="accent2">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0-16B2-4957-9230-C2B561A991F3}"/>
              </c:ext>
            </c:extLst>
          </c:dPt>
          <c:dPt>
            <c:idx val="2"/>
            <c:bubble3D val="0"/>
            <c:spPr>
              <a:gradFill rotWithShape="1">
                <a:gsLst>
                  <a:gs pos="0">
                    <a:schemeClr val="accent3">
                      <a:tint val="94000"/>
                      <a:satMod val="105000"/>
                      <a:lumMod val="102000"/>
                    </a:schemeClr>
                  </a:gs>
                  <a:gs pos="100000">
                    <a:schemeClr val="accent3">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2-16B2-4957-9230-C2B561A991F3}"/>
              </c:ext>
            </c:extLst>
          </c:dPt>
          <c:dPt>
            <c:idx val="3"/>
            <c:bubble3D val="0"/>
            <c:spPr>
              <a:gradFill rotWithShape="1">
                <a:gsLst>
                  <a:gs pos="0">
                    <a:schemeClr val="accent4">
                      <a:tint val="94000"/>
                      <a:satMod val="105000"/>
                      <a:lumMod val="102000"/>
                    </a:schemeClr>
                  </a:gs>
                  <a:gs pos="100000">
                    <a:schemeClr val="accent4">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4-16B2-4957-9230-C2B561A991F3}"/>
              </c:ext>
            </c:extLst>
          </c:dPt>
          <c:dPt>
            <c:idx val="4"/>
            <c:bubble3D val="0"/>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6-16B2-4957-9230-C2B561A991F3}"/>
              </c:ext>
            </c:extLst>
          </c:dPt>
          <c:dPt>
            <c:idx val="5"/>
            <c:bubble3D val="0"/>
            <c:spPr>
              <a:gradFill rotWithShape="1">
                <a:gsLst>
                  <a:gs pos="0">
                    <a:schemeClr val="accent6">
                      <a:tint val="94000"/>
                      <a:satMod val="105000"/>
                      <a:lumMod val="102000"/>
                    </a:schemeClr>
                  </a:gs>
                  <a:gs pos="100000">
                    <a:schemeClr val="accent6">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8-16B2-4957-9230-C2B561A991F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2</c:v>
              </c:pt>
              <c:pt idx="1">
                <c:v>5</c:v>
              </c:pt>
              <c:pt idx="2">
                <c:v>81</c:v>
              </c:pt>
              <c:pt idx="3">
                <c:v>521</c:v>
              </c:pt>
              <c:pt idx="4">
                <c:v>155</c:v>
              </c:pt>
              <c:pt idx="5">
                <c:v>17</c:v>
              </c:pt>
            </c:numLit>
          </c:val>
          <c:extLst>
            <c:ext xmlns:c16="http://schemas.microsoft.com/office/drawing/2014/chart" uri="{C3380CC4-5D6E-409C-BE32-E72D297353CC}">
              <c16:uniqueId val="{00000019-16B2-4957-9230-C2B561A991F3}"/>
            </c:ext>
          </c:extLst>
        </c:ser>
        <c:ser>
          <c:idx val="2"/>
          <c:order val="2"/>
          <c:tx>
            <c:v>Medium</c:v>
          </c:tx>
          <c:dPt>
            <c:idx val="0"/>
            <c:bubble3D val="0"/>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B-16B2-4957-9230-C2B561A991F3}"/>
              </c:ext>
            </c:extLst>
          </c:dPt>
          <c:dPt>
            <c:idx val="1"/>
            <c:bubble3D val="0"/>
            <c:spPr>
              <a:gradFill rotWithShape="1">
                <a:gsLst>
                  <a:gs pos="0">
                    <a:schemeClr val="accent2">
                      <a:tint val="94000"/>
                      <a:satMod val="105000"/>
                      <a:lumMod val="102000"/>
                    </a:schemeClr>
                  </a:gs>
                  <a:gs pos="100000">
                    <a:schemeClr val="accent2">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D-16B2-4957-9230-C2B561A991F3}"/>
              </c:ext>
            </c:extLst>
          </c:dPt>
          <c:dPt>
            <c:idx val="2"/>
            <c:bubble3D val="0"/>
            <c:spPr>
              <a:gradFill rotWithShape="1">
                <a:gsLst>
                  <a:gs pos="0">
                    <a:schemeClr val="accent3">
                      <a:tint val="94000"/>
                      <a:satMod val="105000"/>
                      <a:lumMod val="102000"/>
                    </a:schemeClr>
                  </a:gs>
                  <a:gs pos="100000">
                    <a:schemeClr val="accent3">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F-16B2-4957-9230-C2B561A991F3}"/>
              </c:ext>
            </c:extLst>
          </c:dPt>
          <c:dPt>
            <c:idx val="3"/>
            <c:bubble3D val="0"/>
            <c:spPr>
              <a:gradFill rotWithShape="1">
                <a:gsLst>
                  <a:gs pos="0">
                    <a:schemeClr val="accent4">
                      <a:tint val="94000"/>
                      <a:satMod val="105000"/>
                      <a:lumMod val="102000"/>
                    </a:schemeClr>
                  </a:gs>
                  <a:gs pos="100000">
                    <a:schemeClr val="accent4">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1-16B2-4957-9230-C2B561A991F3}"/>
              </c:ext>
            </c:extLst>
          </c:dPt>
          <c:dPt>
            <c:idx val="4"/>
            <c:bubble3D val="0"/>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3-16B2-4957-9230-C2B561A991F3}"/>
              </c:ext>
            </c:extLst>
          </c:dPt>
          <c:dPt>
            <c:idx val="5"/>
            <c:bubble3D val="0"/>
            <c:spPr>
              <a:gradFill rotWithShape="1">
                <a:gsLst>
                  <a:gs pos="0">
                    <a:schemeClr val="accent6">
                      <a:tint val="94000"/>
                      <a:satMod val="105000"/>
                      <a:lumMod val="102000"/>
                    </a:schemeClr>
                  </a:gs>
                  <a:gs pos="100000">
                    <a:schemeClr val="accent6">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5-16B2-4957-9230-C2B561A991F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74</c:v>
              </c:pt>
              <c:pt idx="1">
                <c:v>19</c:v>
              </c:pt>
              <c:pt idx="2">
                <c:v>274</c:v>
              </c:pt>
              <c:pt idx="3">
                <c:v>1028</c:v>
              </c:pt>
              <c:pt idx="4">
                <c:v>48</c:v>
              </c:pt>
              <c:pt idx="5">
                <c:v>87</c:v>
              </c:pt>
            </c:numLit>
          </c:val>
          <c:extLst>
            <c:ext xmlns:c16="http://schemas.microsoft.com/office/drawing/2014/chart" uri="{C3380CC4-5D6E-409C-BE32-E72D297353CC}">
              <c16:uniqueId val="{00000026-16B2-4957-9230-C2B561A991F3}"/>
            </c:ext>
          </c:extLst>
        </c:ser>
        <c:ser>
          <c:idx val="3"/>
          <c:order val="3"/>
          <c:tx>
            <c:v>Very High</c:v>
          </c:tx>
          <c:dPt>
            <c:idx val="0"/>
            <c:bubble3D val="0"/>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8-16B2-4957-9230-C2B561A991F3}"/>
              </c:ext>
            </c:extLst>
          </c:dPt>
          <c:dPt>
            <c:idx val="1"/>
            <c:bubble3D val="0"/>
            <c:spPr>
              <a:gradFill rotWithShape="1">
                <a:gsLst>
                  <a:gs pos="0">
                    <a:schemeClr val="accent2">
                      <a:tint val="94000"/>
                      <a:satMod val="105000"/>
                      <a:lumMod val="102000"/>
                    </a:schemeClr>
                  </a:gs>
                  <a:gs pos="100000">
                    <a:schemeClr val="accent2">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A-16B2-4957-9230-C2B561A991F3}"/>
              </c:ext>
            </c:extLst>
          </c:dPt>
          <c:dPt>
            <c:idx val="2"/>
            <c:bubble3D val="0"/>
            <c:spPr>
              <a:gradFill rotWithShape="1">
                <a:gsLst>
                  <a:gs pos="0">
                    <a:schemeClr val="accent3">
                      <a:tint val="94000"/>
                      <a:satMod val="105000"/>
                      <a:lumMod val="102000"/>
                    </a:schemeClr>
                  </a:gs>
                  <a:gs pos="100000">
                    <a:schemeClr val="accent3">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C-16B2-4957-9230-C2B561A991F3}"/>
              </c:ext>
            </c:extLst>
          </c:dPt>
          <c:dPt>
            <c:idx val="3"/>
            <c:bubble3D val="0"/>
            <c:spPr>
              <a:gradFill rotWithShape="1">
                <a:gsLst>
                  <a:gs pos="0">
                    <a:schemeClr val="accent4">
                      <a:tint val="94000"/>
                      <a:satMod val="105000"/>
                      <a:lumMod val="102000"/>
                    </a:schemeClr>
                  </a:gs>
                  <a:gs pos="100000">
                    <a:schemeClr val="accent4">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E-16B2-4957-9230-C2B561A991F3}"/>
              </c:ext>
            </c:extLst>
          </c:dPt>
          <c:dPt>
            <c:idx val="4"/>
            <c:bubble3D val="0"/>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30-16B2-4957-9230-C2B561A991F3}"/>
              </c:ext>
            </c:extLst>
          </c:dPt>
          <c:dPt>
            <c:idx val="5"/>
            <c:bubble3D val="0"/>
            <c:spPr>
              <a:gradFill rotWithShape="1">
                <a:gsLst>
                  <a:gs pos="0">
                    <a:schemeClr val="accent6">
                      <a:tint val="94000"/>
                      <a:satMod val="105000"/>
                      <a:lumMod val="102000"/>
                    </a:schemeClr>
                  </a:gs>
                  <a:gs pos="100000">
                    <a:schemeClr val="accent6">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32-16B2-4957-9230-C2B561A991F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1</c:v>
              </c:pt>
              <c:pt idx="1">
                <c:v>0</c:v>
              </c:pt>
              <c:pt idx="2">
                <c:v>26</c:v>
              </c:pt>
              <c:pt idx="3">
                <c:v>193</c:v>
              </c:pt>
              <c:pt idx="4">
                <c:v>48</c:v>
              </c:pt>
              <c:pt idx="5">
                <c:v>2</c:v>
              </c:pt>
            </c:numLit>
          </c:val>
          <c:extLst>
            <c:ext xmlns:c16="http://schemas.microsoft.com/office/drawing/2014/chart" uri="{C3380CC4-5D6E-409C-BE32-E72D297353CC}">
              <c16:uniqueId val="{00000033-16B2-4957-9230-C2B561A991F3}"/>
            </c:ext>
          </c:extLst>
        </c:ser>
        <c:dLbls>
          <c:dLblPos val="ctr"/>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Employee  Performances Analysis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High</c:v>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3</c:v>
              </c:pt>
              <c:pt idx="1">
                <c:v>0</c:v>
              </c:pt>
              <c:pt idx="2">
                <c:v>49</c:v>
              </c:pt>
              <c:pt idx="3">
                <c:v>278</c:v>
              </c:pt>
              <c:pt idx="4">
                <c:v>80</c:v>
              </c:pt>
              <c:pt idx="5">
                <c:v>9</c:v>
              </c:pt>
            </c:numLit>
          </c:val>
          <c:smooth val="0"/>
          <c:extLst>
            <c:ext xmlns:c16="http://schemas.microsoft.com/office/drawing/2014/chart" uri="{C3380CC4-5D6E-409C-BE32-E72D297353CC}">
              <c16:uniqueId val="{00000000-19D8-4B36-BA3C-F9B0EA467302}"/>
            </c:ext>
          </c:extLst>
        </c:ser>
        <c:ser>
          <c:idx val="1"/>
          <c:order val="1"/>
          <c:tx>
            <c:v>Low</c:v>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2</c:v>
              </c:pt>
              <c:pt idx="1">
                <c:v>5</c:v>
              </c:pt>
              <c:pt idx="2">
                <c:v>81</c:v>
              </c:pt>
              <c:pt idx="3">
                <c:v>521</c:v>
              </c:pt>
              <c:pt idx="4">
                <c:v>155</c:v>
              </c:pt>
              <c:pt idx="5">
                <c:v>17</c:v>
              </c:pt>
            </c:numLit>
          </c:val>
          <c:smooth val="0"/>
          <c:extLst>
            <c:ext xmlns:c16="http://schemas.microsoft.com/office/drawing/2014/chart" uri="{C3380CC4-5D6E-409C-BE32-E72D297353CC}">
              <c16:uniqueId val="{00000001-19D8-4B36-BA3C-F9B0EA467302}"/>
            </c:ext>
          </c:extLst>
        </c:ser>
        <c:ser>
          <c:idx val="2"/>
          <c:order val="2"/>
          <c:tx>
            <c:v>Medium</c:v>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74</c:v>
              </c:pt>
              <c:pt idx="1">
                <c:v>19</c:v>
              </c:pt>
              <c:pt idx="2">
                <c:v>274</c:v>
              </c:pt>
              <c:pt idx="3">
                <c:v>1028</c:v>
              </c:pt>
              <c:pt idx="4">
                <c:v>48</c:v>
              </c:pt>
              <c:pt idx="5">
                <c:v>87</c:v>
              </c:pt>
            </c:numLit>
          </c:val>
          <c:smooth val="0"/>
          <c:extLst>
            <c:ext xmlns:c16="http://schemas.microsoft.com/office/drawing/2014/chart" uri="{C3380CC4-5D6E-409C-BE32-E72D297353CC}">
              <c16:uniqueId val="{00000002-19D8-4B36-BA3C-F9B0EA467302}"/>
            </c:ext>
          </c:extLst>
        </c:ser>
        <c:ser>
          <c:idx val="3"/>
          <c:order val="3"/>
          <c:tx>
            <c:v>Very High</c:v>
          </c:tx>
          <c:spPr>
            <a:ln w="31750" cap="rnd">
              <a:solidFill>
                <a:schemeClr val="accent4"/>
              </a:solidFill>
              <a:round/>
            </a:ln>
            <a:effectLst/>
          </c:spPr>
          <c:marker>
            <c:symbol val="circle"/>
            <c:size val="17"/>
            <c:spPr>
              <a:solidFill>
                <a:schemeClr val="accent4"/>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6"/>
              <c:pt idx="0">
                <c:v>Admin Offices</c:v>
              </c:pt>
              <c:pt idx="1">
                <c:v>Executive Office</c:v>
              </c:pt>
              <c:pt idx="2">
                <c:v>IT/IS</c:v>
              </c:pt>
              <c:pt idx="3">
                <c:v>Production       </c:v>
              </c:pt>
              <c:pt idx="4">
                <c:v>Sales</c:v>
              </c:pt>
              <c:pt idx="5">
                <c:v>Software Engineering</c:v>
              </c:pt>
            </c:strLit>
          </c:cat>
          <c:val>
            <c:numLit>
              <c:formatCode>General</c:formatCode>
              <c:ptCount val="6"/>
              <c:pt idx="0">
                <c:v>1</c:v>
              </c:pt>
              <c:pt idx="1">
                <c:v>0</c:v>
              </c:pt>
              <c:pt idx="2">
                <c:v>26</c:v>
              </c:pt>
              <c:pt idx="3">
                <c:v>193</c:v>
              </c:pt>
              <c:pt idx="4">
                <c:v>48</c:v>
              </c:pt>
              <c:pt idx="5">
                <c:v>2</c:v>
              </c:pt>
            </c:numLit>
          </c:val>
          <c:smooth val="0"/>
          <c:extLst>
            <c:ext xmlns:c16="http://schemas.microsoft.com/office/drawing/2014/chart" uri="{C3380CC4-5D6E-409C-BE32-E72D297353CC}">
              <c16:uniqueId val="{00000003-19D8-4B36-BA3C-F9B0EA467302}"/>
            </c:ext>
          </c:extLst>
        </c:ser>
        <c:dLbls>
          <c:dLblPos val="ctr"/>
          <c:showLegendKey val="0"/>
          <c:showVal val="1"/>
          <c:showCatName val="0"/>
          <c:showSerName val="0"/>
          <c:showPercent val="0"/>
          <c:showBubbleSize val="0"/>
        </c:dLbls>
        <c:marker val="1"/>
        <c:smooth val="0"/>
        <c:axId val="475648400"/>
        <c:axId val="475649104"/>
      </c:lineChart>
      <c:catAx>
        <c:axId val="47564840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75649104"/>
        <c:crosses val="autoZero"/>
        <c:auto val="1"/>
        <c:lblAlgn val="ctr"/>
        <c:lblOffset val="100"/>
        <c:noMultiLvlLbl val="0"/>
      </c:catAx>
      <c:valAx>
        <c:axId val="4756491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7564840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31T15:44:52.733" idx="2">
    <p:pos x="10" y="10"/>
    <p:text>Satisfaction Score: 1-5
Data Types: Numeric and Text
Units of Measurement:
Satisfaction score: Scale of 1-5
Performance rating: Very high, High, Medium, Low
Size: 26 records, 5 fields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8-31T15:41:06.437" idx="1">
    <p:pos x="10" y="10"/>
    <p:text>DATA AGGREGATION
Excel function: IFS function used for categorizing employees on the basis of their performance level
Performance level categories
 5 - Very high
4 - High
3 - Medium 
2 &amp;1 - Low
DATA ANALYSIS
Pivot table: Pivot table was generated to summarize data and cross tabulation ( performance level by department; Filtered by Gender)
Slicer: To filter/ slice the data to scrutinize and sort particular information (Employee type )
VISUALIZATION OF DATA
Chart: Recommended charts (Column chart) was used
Chart Element: Chart title was added
Trendline: Linear and exponential line was used</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AB516-4055-DF47-869A-237D0F957970}" type="datetimeFigureOut">
              <a:rPr lang="en-US" smtClean="0"/>
              <a:t>9/6/2024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F532B-6F9C-404D-A600-D1776B8296A0}" type="slidenum">
              <a:rPr lang="en-US" smtClean="0"/>
              <a:t>‹#›</a:t>
            </a:fld>
            <a:endParaRPr lang="en-US"/>
          </a:p>
        </p:txBody>
      </p:sp>
    </p:spTree>
    <p:extLst>
      <p:ext uri="{BB962C8B-B14F-4D97-AF65-F5344CB8AC3E}">
        <p14:creationId xmlns:p14="http://schemas.microsoft.com/office/powerpoint/2010/main" val="101475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Employee Data Analysis Using Excel</a:t>
            </a:r>
            <a:endParaRPr lang="en-US" dirty="0"/>
          </a:p>
        </p:txBody>
      </p:sp>
      <p:sp>
        <p:nvSpPr>
          <p:cNvPr id="4" name="Slide Number Placeholder 3"/>
          <p:cNvSpPr>
            <a:spLocks noGrp="1"/>
          </p:cNvSpPr>
          <p:nvPr>
            <p:ph type="sldNum" sz="quarter" idx="5"/>
          </p:nvPr>
        </p:nvSpPr>
        <p:spPr/>
        <p:txBody>
          <a:bodyPr/>
          <a:lstStyle/>
          <a:p>
            <a:fld id="{49DF532B-6F9C-404D-A600-D1776B8296A0}" type="slidenum">
              <a:rPr lang="en-US" smtClean="0"/>
              <a:t>1</a:t>
            </a:fld>
            <a:endParaRPr lang="en-US"/>
          </a:p>
        </p:txBody>
      </p:sp>
    </p:spTree>
    <p:extLst>
      <p:ext uri="{BB962C8B-B14F-4D97-AF65-F5344CB8AC3E}">
        <p14:creationId xmlns:p14="http://schemas.microsoft.com/office/powerpoint/2010/main" val="2785720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F750-2E39-4BE9-2ABD-E4FB7F168684}"/>
              </a:ext>
            </a:extLst>
          </p:cNvPr>
          <p:cNvSpPr>
            <a:spLocks noGrp="1"/>
          </p:cNvSpPr>
          <p:nvPr>
            <p:ph type="ctrTitle"/>
          </p:nvPr>
        </p:nvSpPr>
        <p:spPr>
          <a:xfrm>
            <a:off x="1876424" y="-690935"/>
            <a:ext cx="8791575" cy="2367896"/>
          </a:xfrm>
        </p:spPr>
        <p:txBody>
          <a:bodyPr/>
          <a:lstStyle/>
          <a:p>
            <a:r>
              <a:rPr lang="en-IN"/>
              <a:t>Employee Data Analysis Using Excel</a:t>
            </a:r>
            <a:endParaRPr lang="en-US"/>
          </a:p>
        </p:txBody>
      </p:sp>
      <p:sp>
        <p:nvSpPr>
          <p:cNvPr id="3" name="Subtitle 2">
            <a:extLst>
              <a:ext uri="{FF2B5EF4-FFF2-40B4-BE49-F238E27FC236}">
                <a16:creationId xmlns:a16="http://schemas.microsoft.com/office/drawing/2014/main" id="{756A6AC0-C218-9898-63DB-811918DAF75A}"/>
              </a:ext>
            </a:extLst>
          </p:cNvPr>
          <p:cNvSpPr>
            <a:spLocks noGrp="1"/>
          </p:cNvSpPr>
          <p:nvPr>
            <p:ph type="subTitle" idx="1"/>
          </p:nvPr>
        </p:nvSpPr>
        <p:spPr/>
        <p:txBody>
          <a:bodyPr>
            <a:normAutofit fontScale="62500" lnSpcReduction="20000"/>
          </a:bodyPr>
          <a:lstStyle/>
          <a:p>
            <a:r>
              <a:rPr lang="en-IN" dirty="0"/>
              <a:t>STUDENT NAME : KALEESWARI M</a:t>
            </a:r>
          </a:p>
          <a:p>
            <a:r>
              <a:rPr lang="en-IN" dirty="0"/>
              <a:t>REGISTER NO: 312217933</a:t>
            </a:r>
          </a:p>
          <a:p>
            <a:r>
              <a:rPr lang="en-IN" dirty="0"/>
              <a:t>NM NO: 4204E9274F7E9ABA01B4670D2B933246</a:t>
            </a:r>
          </a:p>
          <a:p>
            <a:r>
              <a:rPr lang="en-IN" dirty="0"/>
              <a:t>DEPARTMENT: 3</a:t>
            </a:r>
            <a:r>
              <a:rPr lang="en-IN" baseline="30000" dirty="0"/>
              <a:t>RD</a:t>
            </a:r>
            <a:r>
              <a:rPr lang="en-IN" dirty="0"/>
              <a:t> B.COM ACCOUNTING AND FINANCE </a:t>
            </a:r>
          </a:p>
          <a:p>
            <a:r>
              <a:rPr lang="en-IN" dirty="0"/>
              <a:t>COLLEGE: ST.ANNE’S ARTS AND SCIENCE COLLEGE </a:t>
            </a:r>
            <a:endParaRPr lang="en-US" dirty="0"/>
          </a:p>
        </p:txBody>
      </p:sp>
    </p:spTree>
    <p:extLst>
      <p:ext uri="{BB962C8B-B14F-4D97-AF65-F5344CB8AC3E}">
        <p14:creationId xmlns:p14="http://schemas.microsoft.com/office/powerpoint/2010/main" val="1574285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3D96A-516F-41BA-5E08-9B8CB94E153C}"/>
              </a:ext>
            </a:extLst>
          </p:cNvPr>
          <p:cNvSpPr>
            <a:spLocks noGrp="1"/>
          </p:cNvSpPr>
          <p:nvPr>
            <p:ph idx="1"/>
          </p:nvPr>
        </p:nvSpPr>
        <p:spPr>
          <a:xfrm>
            <a:off x="1033836" y="1137862"/>
            <a:ext cx="9640140" cy="5340631"/>
          </a:xfrm>
        </p:spPr>
        <p:txBody>
          <a:bodyPr>
            <a:normAutofit fontScale="70000" lnSpcReduction="20000"/>
          </a:bodyPr>
          <a:lstStyle/>
          <a:p>
            <a:r>
              <a:rPr lang="en-IN" dirty="0"/>
              <a:t>DATA ANALYSIS
Pivot table: Pivot table was generated to summarize data and cross tabulation ( performance level by department; Filtered by Gender)
Slicer: To filter/ slice the data to scrutinize and sort particular information (Employee type )
VISUALIZATION OF DATA
Chart: Recommended charts (Column chart) was used
Chart Element: Chart title was added
</a:t>
            </a:r>
            <a:r>
              <a:rPr lang="en-IN" dirty="0" err="1"/>
              <a:t>Trendline</a:t>
            </a:r>
            <a:r>
              <a:rPr lang="en-IN" dirty="0"/>
              <a:t>: Linear and exponential line was used</a:t>
            </a:r>
            <a:endParaRPr lang="en-US" dirty="0"/>
          </a:p>
        </p:txBody>
      </p:sp>
    </p:spTree>
    <p:extLst>
      <p:ext uri="{BB962C8B-B14F-4D97-AF65-F5344CB8AC3E}">
        <p14:creationId xmlns:p14="http://schemas.microsoft.com/office/powerpoint/2010/main" val="400078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3AA6-6AA5-9B10-DC5C-4ECD906AE8D5}"/>
              </a:ext>
            </a:extLst>
          </p:cNvPr>
          <p:cNvSpPr>
            <a:spLocks noGrp="1"/>
          </p:cNvSpPr>
          <p:nvPr>
            <p:ph type="title"/>
          </p:nvPr>
        </p:nvSpPr>
        <p:spPr/>
        <p:txBody>
          <a:bodyPr/>
          <a:lstStyle/>
          <a:p>
            <a:r>
              <a:rPr lang="en-IN" dirty="0"/>
              <a:t>The “wow” in </a:t>
            </a:r>
            <a:r>
              <a:rPr lang="en-IN"/>
              <a:t>our solution </a:t>
            </a:r>
            <a:endParaRPr lang="en-US"/>
          </a:p>
        </p:txBody>
      </p:sp>
      <p:sp>
        <p:nvSpPr>
          <p:cNvPr id="3" name="Content Placeholder 2">
            <a:extLst>
              <a:ext uri="{FF2B5EF4-FFF2-40B4-BE49-F238E27FC236}">
                <a16:creationId xmlns:a16="http://schemas.microsoft.com/office/drawing/2014/main" id="{EAE3ADF0-A6B0-0365-1F9D-761B3DF07F84}"/>
              </a:ext>
            </a:extLst>
          </p:cNvPr>
          <p:cNvSpPr>
            <a:spLocks noGrp="1"/>
          </p:cNvSpPr>
          <p:nvPr>
            <p:ph idx="1"/>
          </p:nvPr>
        </p:nvSpPr>
        <p:spPr/>
        <p:txBody>
          <a:bodyPr>
            <a:normAutofit/>
          </a:bodyPr>
          <a:lstStyle/>
          <a:p>
            <a:pPr marL="0" indent="0">
              <a:buNone/>
            </a:pPr>
            <a:r>
              <a:rPr lang="en-IN" dirty="0"/>
              <a:t>FORMULA:
Performance level =IFS(Z8&gt;=5,”VERY HIGH”,Z8&gt;=4,”HIGH”, Z8&gt;=3,”MED”, TRUE, “LOW”)
INSIGHTS: Used to evaluate the scores as levels from low to very high</a:t>
            </a:r>
            <a:endParaRPr lang="en-US" dirty="0"/>
          </a:p>
        </p:txBody>
      </p:sp>
    </p:spTree>
    <p:extLst>
      <p:ext uri="{BB962C8B-B14F-4D97-AF65-F5344CB8AC3E}">
        <p14:creationId xmlns:p14="http://schemas.microsoft.com/office/powerpoint/2010/main" val="256493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57B0-3C51-C864-50B2-3C206DE9A07A}"/>
              </a:ext>
            </a:extLst>
          </p:cNvPr>
          <p:cNvSpPr>
            <a:spLocks noGrp="1"/>
          </p:cNvSpPr>
          <p:nvPr>
            <p:ph type="title" idx="4294967295"/>
          </p:nvPr>
        </p:nvSpPr>
        <p:spPr>
          <a:xfrm>
            <a:off x="0" y="619125"/>
            <a:ext cx="9906000" cy="1477963"/>
          </a:xfrm>
        </p:spPr>
        <p:txBody>
          <a:bodyPr/>
          <a:lstStyle/>
          <a:p>
            <a:r>
              <a:rPr lang="en-IN" dirty="0"/>
              <a:t>Results </a:t>
            </a:r>
            <a:endParaRPr lang="en-US" dirty="0"/>
          </a:p>
        </p:txBody>
      </p:sp>
      <p:graphicFrame>
        <p:nvGraphicFramePr>
          <p:cNvPr id="4" name="Chart 3">
            <a:extLst>
              <a:ext uri="{FF2B5EF4-FFF2-40B4-BE49-F238E27FC236}">
                <a16:creationId xmlns:a16="http://schemas.microsoft.com/office/drawing/2014/main" id="{0B31F80D-C947-ABB9-502D-3C9BCB80F233}"/>
              </a:ext>
            </a:extLst>
          </p:cNvPr>
          <p:cNvGraphicFramePr>
            <a:graphicFrameLocks/>
          </p:cNvGraphicFramePr>
          <p:nvPr>
            <p:extLst>
              <p:ext uri="{D42A27DB-BD31-4B8C-83A1-F6EECF244321}">
                <p14:modId xmlns:p14="http://schemas.microsoft.com/office/powerpoint/2010/main" val="4268611325"/>
              </p:ext>
            </p:extLst>
          </p:nvPr>
        </p:nvGraphicFramePr>
        <p:xfrm>
          <a:off x="2541722" y="1363851"/>
          <a:ext cx="6865749" cy="4277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49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7CD82B8-C226-3C17-DAEF-072F6FB4A7EB}"/>
              </a:ext>
            </a:extLst>
          </p:cNvPr>
          <p:cNvGraphicFramePr>
            <a:graphicFrameLocks/>
          </p:cNvGraphicFramePr>
          <p:nvPr>
            <p:extLst>
              <p:ext uri="{D42A27DB-BD31-4B8C-83A1-F6EECF244321}">
                <p14:modId xmlns:p14="http://schemas.microsoft.com/office/powerpoint/2010/main" val="1535070502"/>
              </p:ext>
            </p:extLst>
          </p:nvPr>
        </p:nvGraphicFramePr>
        <p:xfrm>
          <a:off x="2712203" y="1596327"/>
          <a:ext cx="7256369" cy="42992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531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5D82B38-7D12-D277-913C-869CAF0CB676}"/>
              </a:ext>
            </a:extLst>
          </p:cNvPr>
          <p:cNvGraphicFramePr>
            <a:graphicFrameLocks/>
          </p:cNvGraphicFramePr>
          <p:nvPr>
            <p:extLst>
              <p:ext uri="{D42A27DB-BD31-4B8C-83A1-F6EECF244321}">
                <p14:modId xmlns:p14="http://schemas.microsoft.com/office/powerpoint/2010/main" val="557257839"/>
              </p:ext>
            </p:extLst>
          </p:nvPr>
        </p:nvGraphicFramePr>
        <p:xfrm>
          <a:off x="2758698" y="1239864"/>
          <a:ext cx="6867658" cy="41881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559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759A-BA0A-2373-F03C-F4302628D036}"/>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C7415500-50BE-155B-F0E0-D01D2EEF31A9}"/>
              </a:ext>
            </a:extLst>
          </p:cNvPr>
          <p:cNvSpPr>
            <a:spLocks noGrp="1"/>
          </p:cNvSpPr>
          <p:nvPr>
            <p:ph idx="1"/>
          </p:nvPr>
        </p:nvSpPr>
        <p:spPr/>
        <p:txBody>
          <a:bodyPr>
            <a:normAutofit/>
          </a:bodyPr>
          <a:lstStyle/>
          <a:p>
            <a:pPr marL="0" indent="0">
              <a:buNone/>
            </a:pPr>
            <a:r>
              <a:rPr lang="en-IN" dirty="0"/>
              <a:t>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endParaRPr lang="en-US" dirty="0"/>
          </a:p>
        </p:txBody>
      </p:sp>
    </p:spTree>
    <p:extLst>
      <p:ext uri="{BB962C8B-B14F-4D97-AF65-F5344CB8AC3E}">
        <p14:creationId xmlns:p14="http://schemas.microsoft.com/office/powerpoint/2010/main" val="6328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849E-99D7-DF59-C67F-B57EE54B2C78}"/>
              </a:ext>
            </a:extLst>
          </p:cNvPr>
          <p:cNvSpPr>
            <a:spLocks noGrp="1"/>
          </p:cNvSpPr>
          <p:nvPr>
            <p:ph type="title"/>
          </p:nvPr>
        </p:nvSpPr>
        <p:spPr/>
        <p:txBody>
          <a:bodyPr/>
          <a:lstStyle/>
          <a:p>
            <a:r>
              <a:rPr lang="en-IN" b="1" dirty="0"/>
              <a:t>Project Title </a:t>
            </a:r>
            <a:endParaRPr lang="en-US" b="1" dirty="0"/>
          </a:p>
        </p:txBody>
      </p:sp>
      <p:sp>
        <p:nvSpPr>
          <p:cNvPr id="3" name="Content Placeholder 2">
            <a:extLst>
              <a:ext uri="{FF2B5EF4-FFF2-40B4-BE49-F238E27FC236}">
                <a16:creationId xmlns:a16="http://schemas.microsoft.com/office/drawing/2014/main" id="{C480795B-9D28-4BCA-58A5-D42670FBB292}"/>
              </a:ext>
            </a:extLst>
          </p:cNvPr>
          <p:cNvSpPr>
            <a:spLocks noGrp="1"/>
          </p:cNvSpPr>
          <p:nvPr>
            <p:ph idx="1"/>
          </p:nvPr>
        </p:nvSpPr>
        <p:spPr/>
        <p:txBody>
          <a:bodyPr/>
          <a:lstStyle/>
          <a:p>
            <a:r>
              <a:rPr lang="en-IN" b="1" dirty="0"/>
              <a:t>EMPOLYEE PERFORMANCE ANALYSIS USING EXCEL</a:t>
            </a:r>
            <a:endParaRPr lang="en-US" b="1" dirty="0"/>
          </a:p>
        </p:txBody>
      </p:sp>
    </p:spTree>
    <p:extLst>
      <p:ext uri="{BB962C8B-B14F-4D97-AF65-F5344CB8AC3E}">
        <p14:creationId xmlns:p14="http://schemas.microsoft.com/office/powerpoint/2010/main" val="334399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5C784-802C-D83D-0986-80EA8EDA317F}"/>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89BCDB13-523A-EC28-6A36-EE64423D826D}"/>
              </a:ext>
            </a:extLst>
          </p:cNvPr>
          <p:cNvSpPr>
            <a:spLocks noGrp="1"/>
          </p:cNvSpPr>
          <p:nvPr>
            <p:ph idx="1"/>
          </p:nvPr>
        </p:nvSpPr>
        <p:spPr/>
        <p:txBody>
          <a:bodyPr vert="horz" lIns="91440" tIns="45720" rIns="91440" bIns="45720" rtlCol="0">
            <a:normAutofit fontScale="85000" lnSpcReduction="20000"/>
          </a:bodyPr>
          <a:lstStyle/>
          <a:p>
            <a:r>
              <a:rPr lang="en-IN" dirty="0"/>
              <a:t>Problem Statement</a:t>
            </a:r>
          </a:p>
          <a:p>
            <a:r>
              <a:rPr lang="en-IN" dirty="0"/>
              <a:t>Project Overview </a:t>
            </a:r>
          </a:p>
          <a:p>
            <a:r>
              <a:rPr lang="en-IN" dirty="0"/>
              <a:t>End Users</a:t>
            </a:r>
          </a:p>
          <a:p>
            <a:r>
              <a:rPr lang="en-IN" dirty="0"/>
              <a:t>Our Solution and Proposition </a:t>
            </a:r>
          </a:p>
          <a:p>
            <a:r>
              <a:rPr lang="en-IN" dirty="0"/>
              <a:t>Dataset Description </a:t>
            </a:r>
          </a:p>
          <a:p>
            <a:r>
              <a:rPr lang="en-IN" dirty="0"/>
              <a:t>Modelling Approach </a:t>
            </a:r>
          </a:p>
          <a:p>
            <a:r>
              <a:rPr lang="en-IN" dirty="0"/>
              <a:t>Results and Discussion </a:t>
            </a:r>
          </a:p>
          <a:p>
            <a:r>
              <a:rPr lang="en-IN" dirty="0"/>
              <a:t>Conclusion </a:t>
            </a:r>
          </a:p>
          <a:p>
            <a:pPr marL="0" indent="0">
              <a:buNone/>
            </a:pPr>
            <a:endParaRPr lang="en-US" dirty="0"/>
          </a:p>
        </p:txBody>
      </p:sp>
    </p:spTree>
    <p:extLst>
      <p:ext uri="{BB962C8B-B14F-4D97-AF65-F5344CB8AC3E}">
        <p14:creationId xmlns:p14="http://schemas.microsoft.com/office/powerpoint/2010/main" val="12203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48F9-5E7C-5853-9DAD-53B5B76955E3}"/>
              </a:ext>
            </a:extLst>
          </p:cNvPr>
          <p:cNvSpPr>
            <a:spLocks noGrp="1"/>
          </p:cNvSpPr>
          <p:nvPr>
            <p:ph type="title"/>
          </p:nvPr>
        </p:nvSpPr>
        <p:spPr/>
        <p:txBody>
          <a:bodyPr/>
          <a:lstStyle/>
          <a:p>
            <a:r>
              <a:rPr lang="en-IN" dirty="0"/>
              <a:t>PROBLEM STATEMENT </a:t>
            </a:r>
            <a:endParaRPr lang="en-US" dirty="0"/>
          </a:p>
        </p:txBody>
      </p:sp>
      <p:sp>
        <p:nvSpPr>
          <p:cNvPr id="3" name="Content Placeholder 2">
            <a:extLst>
              <a:ext uri="{FF2B5EF4-FFF2-40B4-BE49-F238E27FC236}">
                <a16:creationId xmlns:a16="http://schemas.microsoft.com/office/drawing/2014/main" id="{2E7D4168-492F-2045-8196-54CC50783D89}"/>
              </a:ext>
            </a:extLst>
          </p:cNvPr>
          <p:cNvSpPr>
            <a:spLocks noGrp="1"/>
          </p:cNvSpPr>
          <p:nvPr>
            <p:ph idx="1"/>
          </p:nvPr>
        </p:nvSpPr>
        <p:spPr/>
        <p:txBody>
          <a:bodyPr/>
          <a:lstStyle/>
          <a:p>
            <a:r>
              <a:rPr lang="en-IN" dirty="0"/>
              <a:t>This project aims to analysis </a:t>
            </a:r>
            <a:r>
              <a:rPr lang="en-IN" dirty="0" err="1"/>
              <a:t>empolyee</a:t>
            </a:r>
            <a:r>
              <a:rPr lang="en-IN" dirty="0"/>
              <a:t> performance based on satisfaction levels using Excel. The goal is to identify patterns and correlations within the date to help improve employee satisfaction and performance across different demographics and business units </a:t>
            </a:r>
            <a:endParaRPr lang="en-US" dirty="0"/>
          </a:p>
        </p:txBody>
      </p:sp>
    </p:spTree>
    <p:extLst>
      <p:ext uri="{BB962C8B-B14F-4D97-AF65-F5344CB8AC3E}">
        <p14:creationId xmlns:p14="http://schemas.microsoft.com/office/powerpoint/2010/main" val="372887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8F68-F692-DC03-5C9C-7B78D66B4120}"/>
              </a:ext>
            </a:extLst>
          </p:cNvPr>
          <p:cNvSpPr>
            <a:spLocks noGrp="1"/>
          </p:cNvSpPr>
          <p:nvPr>
            <p:ph type="title"/>
          </p:nvPr>
        </p:nvSpPr>
        <p:spPr/>
        <p:txBody>
          <a:bodyPr/>
          <a:lstStyle/>
          <a:p>
            <a:r>
              <a:rPr lang="en-IN" dirty="0"/>
              <a:t>Project overview </a:t>
            </a:r>
            <a:endParaRPr lang="en-US" dirty="0"/>
          </a:p>
        </p:txBody>
      </p:sp>
      <p:sp>
        <p:nvSpPr>
          <p:cNvPr id="3" name="Content Placeholder 2">
            <a:extLst>
              <a:ext uri="{FF2B5EF4-FFF2-40B4-BE49-F238E27FC236}">
                <a16:creationId xmlns:a16="http://schemas.microsoft.com/office/drawing/2014/main" id="{71C3B521-1FC3-8808-57E6-7D7C45CC845B}"/>
              </a:ext>
            </a:extLst>
          </p:cNvPr>
          <p:cNvSpPr>
            <a:spLocks noGrp="1"/>
          </p:cNvSpPr>
          <p:nvPr>
            <p:ph idx="1"/>
          </p:nvPr>
        </p:nvSpPr>
        <p:spPr/>
        <p:txBody>
          <a:bodyPr>
            <a:normAutofit fontScale="92500"/>
          </a:bodyPr>
          <a:lstStyle/>
          <a:p>
            <a:r>
              <a:rPr lang="en-IN" dirty="0"/>
              <a:t>The “Employee Performance Analysis Using Excel“ Project focuses on evaluating employee performance by analysing key factors such as satisfaction </a:t>
            </a:r>
            <a:r>
              <a:rPr lang="en-IN" dirty="0" err="1"/>
              <a:t>levels,Gender</a:t>
            </a:r>
            <a:r>
              <a:rPr lang="en-IN" dirty="0"/>
              <a:t>, and business unit. The Project involves collecting and organising employee data in Excel, followed by detailed Analysis using statistical functions and data visualization tools. By identifying trends and correlation, the Analysis will provide insights into how different factors impact performance across various demographics and department. The findings will support data-driven decision-making to enhance employee satisfaction and optimise performance within the organization.  </a:t>
            </a:r>
          </a:p>
        </p:txBody>
      </p:sp>
    </p:spTree>
    <p:extLst>
      <p:ext uri="{BB962C8B-B14F-4D97-AF65-F5344CB8AC3E}">
        <p14:creationId xmlns:p14="http://schemas.microsoft.com/office/powerpoint/2010/main" val="381120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0293-41D0-9430-D59F-1567F887FB63}"/>
              </a:ext>
            </a:extLst>
          </p:cNvPr>
          <p:cNvSpPr>
            <a:spLocks noGrp="1"/>
          </p:cNvSpPr>
          <p:nvPr>
            <p:ph type="title"/>
          </p:nvPr>
        </p:nvSpPr>
        <p:spPr/>
        <p:txBody>
          <a:bodyPr/>
          <a:lstStyle/>
          <a:p>
            <a:r>
              <a:rPr lang="en-IN" dirty="0"/>
              <a:t>Who are the end users ? </a:t>
            </a:r>
            <a:endParaRPr lang="en-US" dirty="0"/>
          </a:p>
        </p:txBody>
      </p:sp>
      <p:sp>
        <p:nvSpPr>
          <p:cNvPr id="3" name="Content Placeholder 2">
            <a:extLst>
              <a:ext uri="{FF2B5EF4-FFF2-40B4-BE49-F238E27FC236}">
                <a16:creationId xmlns:a16="http://schemas.microsoft.com/office/drawing/2014/main" id="{772B5EDC-7B6F-F333-2A7E-6BE726975905}"/>
              </a:ext>
            </a:extLst>
          </p:cNvPr>
          <p:cNvSpPr>
            <a:spLocks noGrp="1"/>
          </p:cNvSpPr>
          <p:nvPr>
            <p:ph idx="1"/>
          </p:nvPr>
        </p:nvSpPr>
        <p:spPr/>
        <p:txBody>
          <a:bodyPr/>
          <a:lstStyle/>
          <a:p>
            <a:r>
              <a:rPr lang="en-IN" b="1" dirty="0"/>
              <a:t>HR MANAGER </a:t>
            </a:r>
          </a:p>
          <a:p>
            <a:r>
              <a:rPr lang="en-IN" b="1" dirty="0"/>
              <a:t>DEPARTMENT MANAGER </a:t>
            </a:r>
          </a:p>
          <a:p>
            <a:r>
              <a:rPr lang="en-IN" b="1" dirty="0"/>
              <a:t>EXECUTIVES</a:t>
            </a:r>
          </a:p>
          <a:p>
            <a:r>
              <a:rPr lang="en-IN" b="1" dirty="0"/>
              <a:t>DATA ANALYSIST </a:t>
            </a:r>
          </a:p>
          <a:p>
            <a:r>
              <a:rPr lang="en-IN" b="1" dirty="0"/>
              <a:t>EMPLOYEES</a:t>
            </a:r>
            <a:endParaRPr lang="en-US" b="1" dirty="0"/>
          </a:p>
        </p:txBody>
      </p:sp>
    </p:spTree>
    <p:extLst>
      <p:ext uri="{BB962C8B-B14F-4D97-AF65-F5344CB8AC3E}">
        <p14:creationId xmlns:p14="http://schemas.microsoft.com/office/powerpoint/2010/main" val="82468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71C5-474F-85B4-FD8B-E2FDC333B247}"/>
              </a:ext>
            </a:extLst>
          </p:cNvPr>
          <p:cNvSpPr>
            <a:spLocks noGrp="1"/>
          </p:cNvSpPr>
          <p:nvPr>
            <p:ph type="title"/>
          </p:nvPr>
        </p:nvSpPr>
        <p:spPr/>
        <p:txBody>
          <a:bodyPr/>
          <a:lstStyle/>
          <a:p>
            <a:r>
              <a:rPr lang="en-IN" dirty="0"/>
              <a:t>Our solution and it’s value proposition </a:t>
            </a:r>
            <a:endParaRPr lang="en-US" dirty="0"/>
          </a:p>
        </p:txBody>
      </p:sp>
      <p:sp>
        <p:nvSpPr>
          <p:cNvPr id="3" name="Content Placeholder 2">
            <a:extLst>
              <a:ext uri="{FF2B5EF4-FFF2-40B4-BE49-F238E27FC236}">
                <a16:creationId xmlns:a16="http://schemas.microsoft.com/office/drawing/2014/main" id="{1BFDAC14-9F4C-BC1E-4D94-D0E97D94357A}"/>
              </a:ext>
            </a:extLst>
          </p:cNvPr>
          <p:cNvSpPr>
            <a:spLocks noGrp="1"/>
          </p:cNvSpPr>
          <p:nvPr>
            <p:ph idx="1"/>
          </p:nvPr>
        </p:nvSpPr>
        <p:spPr/>
        <p:txBody>
          <a:bodyPr>
            <a:normAutofit lnSpcReduction="10000"/>
          </a:bodyPr>
          <a:lstStyle/>
          <a:p>
            <a:r>
              <a:rPr lang="en-IN" b="1" dirty="0"/>
              <a:t>CONDITIONAL FORMATTING: </a:t>
            </a:r>
            <a:r>
              <a:rPr lang="en-IN" dirty="0"/>
              <a:t>Missing </a:t>
            </a:r>
          </a:p>
          <a:p>
            <a:r>
              <a:rPr lang="en-IN" b="1" dirty="0"/>
              <a:t>FILTER: </a:t>
            </a:r>
            <a:r>
              <a:rPr lang="en-IN" dirty="0"/>
              <a:t>Remove </a:t>
            </a:r>
          </a:p>
          <a:p>
            <a:r>
              <a:rPr lang="en-IN" b="1" dirty="0"/>
              <a:t>FORMULA: </a:t>
            </a:r>
            <a:r>
              <a:rPr lang="en-IN" dirty="0"/>
              <a:t>Performance </a:t>
            </a:r>
          </a:p>
          <a:p>
            <a:r>
              <a:rPr lang="en-IN" b="1" dirty="0"/>
              <a:t>PIVOT TABLE: </a:t>
            </a:r>
            <a:r>
              <a:rPr lang="en-IN" dirty="0"/>
              <a:t>Summary </a:t>
            </a:r>
          </a:p>
          <a:p>
            <a:r>
              <a:rPr lang="en-IN" b="1" dirty="0"/>
              <a:t>SLICER:   Filtering data for enhancing user experience and highlight clear view of specific data</a:t>
            </a:r>
            <a:endParaRPr lang="en-IN" dirty="0"/>
          </a:p>
          <a:p>
            <a:r>
              <a:rPr lang="en-IN" b="1" dirty="0"/>
              <a:t>GRAPH: </a:t>
            </a:r>
            <a:r>
              <a:rPr lang="en-IN" dirty="0"/>
              <a:t>DATA visualization </a:t>
            </a:r>
            <a:endParaRPr lang="en-US" b="1" dirty="0"/>
          </a:p>
        </p:txBody>
      </p:sp>
    </p:spTree>
    <p:extLst>
      <p:ext uri="{BB962C8B-B14F-4D97-AF65-F5344CB8AC3E}">
        <p14:creationId xmlns:p14="http://schemas.microsoft.com/office/powerpoint/2010/main" val="323837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D016-4065-F3FE-240F-C6E0A2A91A93}"/>
              </a:ext>
            </a:extLst>
          </p:cNvPr>
          <p:cNvSpPr>
            <a:spLocks noGrp="1"/>
          </p:cNvSpPr>
          <p:nvPr>
            <p:ph type="title"/>
          </p:nvPr>
        </p:nvSpPr>
        <p:spPr>
          <a:xfrm>
            <a:off x="1045790" y="618518"/>
            <a:ext cx="10001621" cy="293277"/>
          </a:xfrm>
        </p:spPr>
        <p:txBody>
          <a:bodyPr>
            <a:normAutofit fontScale="90000"/>
          </a:bodyPr>
          <a:lstStyle/>
          <a:p>
            <a:r>
              <a:rPr lang="en-IN" dirty="0"/>
              <a:t>Dataset description </a:t>
            </a:r>
            <a:endParaRPr lang="en-US" dirty="0"/>
          </a:p>
        </p:txBody>
      </p:sp>
      <p:sp>
        <p:nvSpPr>
          <p:cNvPr id="3" name="Content Placeholder 2">
            <a:extLst>
              <a:ext uri="{FF2B5EF4-FFF2-40B4-BE49-F238E27FC236}">
                <a16:creationId xmlns:a16="http://schemas.microsoft.com/office/drawing/2014/main" id="{8AFBD069-213A-116D-9B0B-84A1851E0271}"/>
              </a:ext>
            </a:extLst>
          </p:cNvPr>
          <p:cNvSpPr>
            <a:spLocks noGrp="1"/>
          </p:cNvSpPr>
          <p:nvPr>
            <p:ph idx="1"/>
          </p:nvPr>
        </p:nvSpPr>
        <p:spPr>
          <a:xfrm>
            <a:off x="926261" y="1019371"/>
            <a:ext cx="5169739" cy="5435217"/>
          </a:xfrm>
        </p:spPr>
        <p:txBody>
          <a:bodyPr>
            <a:noAutofit/>
          </a:bodyPr>
          <a:lstStyle/>
          <a:p>
            <a:pPr marL="0" indent="0">
              <a:buNone/>
            </a:pPr>
            <a:r>
              <a:rPr lang="en-IN" sz="900" b="1" dirty="0"/>
              <a:t>
Dataset Name: Employee Performance Analysis Data
Description: Contains performance metrics for employees, including satisfaction scores, performance ratings, and demographic details.
Source: </a:t>
            </a:r>
            <a:r>
              <a:rPr lang="en-IN" sz="900" b="1" dirty="0" err="1"/>
              <a:t>Kaggle.com</a:t>
            </a:r>
            <a:r>
              <a:rPr lang="en-IN" sz="900" b="1" dirty="0"/>
              <a:t>
Variables/Columns:
Name: First name
Gender: Male and Female
 ~Business Unit: BPC, CCDR, EW, MSC, NEL, PL, PYZ, SVG, TNS, WBL~ 
Employee Type: contract, Full time, Part time
Performance Rating: Very high, High, Medium, Low
</a:t>
            </a:r>
            <a:endParaRPr lang="en-US" sz="900" b="1" dirty="0"/>
          </a:p>
        </p:txBody>
      </p:sp>
      <p:sp>
        <p:nvSpPr>
          <p:cNvPr id="5" name="TextBox 4">
            <a:extLst>
              <a:ext uri="{FF2B5EF4-FFF2-40B4-BE49-F238E27FC236}">
                <a16:creationId xmlns:a16="http://schemas.microsoft.com/office/drawing/2014/main" id="{DF9B66BB-40B9-C98A-3174-F3115AF325D2}"/>
              </a:ext>
            </a:extLst>
          </p:cNvPr>
          <p:cNvSpPr txBox="1"/>
          <p:nvPr/>
        </p:nvSpPr>
        <p:spPr>
          <a:xfrm>
            <a:off x="6983505" y="1319322"/>
            <a:ext cx="2519083" cy="2585323"/>
          </a:xfrm>
          <a:prstGeom prst="rect">
            <a:avLst/>
          </a:prstGeom>
          <a:noFill/>
        </p:spPr>
        <p:txBody>
          <a:bodyPr wrap="square">
            <a:spAutoFit/>
          </a:bodyPr>
          <a:lstStyle/>
          <a:p>
            <a:r>
              <a:rPr lang="en-US" dirty="0"/>
              <a:t>Satisfaction Score: 1-5Data Types: Numeric and </a:t>
            </a:r>
            <a:r>
              <a:rPr lang="en-US" dirty="0" err="1"/>
              <a:t>TextUnits</a:t>
            </a:r>
            <a:r>
              <a:rPr lang="en-US" dirty="0"/>
              <a:t> of </a:t>
            </a:r>
            <a:r>
              <a:rPr lang="en-US" dirty="0" err="1"/>
              <a:t>Measurement:Satisfaction</a:t>
            </a:r>
            <a:r>
              <a:rPr lang="en-US" dirty="0"/>
              <a:t> score: Scale of 1-5Performance rating: Very high, High, Medium, </a:t>
            </a:r>
            <a:r>
              <a:rPr lang="en-US" dirty="0" err="1"/>
              <a:t>LowSize</a:t>
            </a:r>
            <a:r>
              <a:rPr lang="en-US" dirty="0"/>
              <a:t>: 26 records, 5 fields</a:t>
            </a:r>
          </a:p>
        </p:txBody>
      </p:sp>
    </p:spTree>
    <p:extLst>
      <p:ext uri="{BB962C8B-B14F-4D97-AF65-F5344CB8AC3E}">
        <p14:creationId xmlns:p14="http://schemas.microsoft.com/office/powerpoint/2010/main" val="348551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D8CF-AA53-F9BF-C4A3-759C5F9907F1}"/>
              </a:ext>
            </a:extLst>
          </p:cNvPr>
          <p:cNvSpPr>
            <a:spLocks noGrp="1"/>
          </p:cNvSpPr>
          <p:nvPr>
            <p:ph type="title"/>
          </p:nvPr>
        </p:nvSpPr>
        <p:spPr>
          <a:xfrm>
            <a:off x="1143001" y="-362231"/>
            <a:ext cx="9905998" cy="1478570"/>
          </a:xfrm>
        </p:spPr>
        <p:txBody>
          <a:bodyPr/>
          <a:lstStyle/>
          <a:p>
            <a:r>
              <a:rPr lang="en-IN" dirty="0"/>
              <a:t>Modelling and approach </a:t>
            </a:r>
            <a:endParaRPr lang="en-US" dirty="0"/>
          </a:p>
        </p:txBody>
      </p:sp>
      <p:sp>
        <p:nvSpPr>
          <p:cNvPr id="3" name="Content Placeholder 2">
            <a:extLst>
              <a:ext uri="{FF2B5EF4-FFF2-40B4-BE49-F238E27FC236}">
                <a16:creationId xmlns:a16="http://schemas.microsoft.com/office/drawing/2014/main" id="{D3378883-98AC-BB0E-1167-26F8A0ED2DA2}"/>
              </a:ext>
            </a:extLst>
          </p:cNvPr>
          <p:cNvSpPr>
            <a:spLocks noGrp="1"/>
          </p:cNvSpPr>
          <p:nvPr>
            <p:ph idx="1"/>
          </p:nvPr>
        </p:nvSpPr>
        <p:spPr>
          <a:xfrm>
            <a:off x="735013" y="1116339"/>
            <a:ext cx="4046163" cy="5741661"/>
          </a:xfrm>
        </p:spPr>
        <p:txBody>
          <a:bodyPr>
            <a:normAutofit fontScale="47500" lnSpcReduction="20000"/>
          </a:bodyPr>
          <a:lstStyle/>
          <a:p>
            <a:pPr marL="0" indent="0">
              <a:buNone/>
            </a:pPr>
            <a:r>
              <a:rPr lang="en-IN" dirty="0"/>
              <a:t>DATA COLLECTION
Data source: </a:t>
            </a:r>
            <a:r>
              <a:rPr lang="en-IN" dirty="0" err="1"/>
              <a:t>Edunet</a:t>
            </a:r>
            <a:r>
              <a:rPr lang="en-IN" dirty="0"/>
              <a:t> Foundation Dashboard 
Basis: Employee dataset
DATA PREPARATION
Feature selection: Selected based on Performance 
Features: First Name, Department, Gender code, performance level, Employee type
DATA CLEANING
Conditional Formatting: Missing values was identified
DATA AGGREGATION
Excel function: IFS function used for categorizing employees on the basis of their performance level</a:t>
            </a:r>
            <a:endParaRPr lang="en-US" dirty="0"/>
          </a:p>
        </p:txBody>
      </p:sp>
      <p:sp>
        <p:nvSpPr>
          <p:cNvPr id="5" name="TextBox 4">
            <a:extLst>
              <a:ext uri="{FF2B5EF4-FFF2-40B4-BE49-F238E27FC236}">
                <a16:creationId xmlns:a16="http://schemas.microsoft.com/office/drawing/2014/main" id="{715D150A-2810-C269-CFE9-A1EF76863317}"/>
              </a:ext>
            </a:extLst>
          </p:cNvPr>
          <p:cNvSpPr txBox="1"/>
          <p:nvPr/>
        </p:nvSpPr>
        <p:spPr>
          <a:xfrm>
            <a:off x="6096000" y="1025248"/>
            <a:ext cx="5570070" cy="3139321"/>
          </a:xfrm>
          <a:prstGeom prst="rect">
            <a:avLst/>
          </a:prstGeom>
          <a:noFill/>
        </p:spPr>
        <p:txBody>
          <a:bodyPr wrap="square">
            <a:spAutoFit/>
          </a:bodyPr>
          <a:lstStyle/>
          <a:p>
            <a:r>
              <a:rPr lang="en-US" dirty="0"/>
              <a:t>DATA </a:t>
            </a:r>
            <a:r>
              <a:rPr lang="en-US" dirty="0" err="1"/>
              <a:t>AGGREGATIONExcel</a:t>
            </a:r>
            <a:r>
              <a:rPr lang="en-US" dirty="0"/>
              <a:t> function: IFS function used for categorizing employees on the basis of their performance </a:t>
            </a:r>
            <a:r>
              <a:rPr lang="en-US" dirty="0" err="1"/>
              <a:t>levelPerformance</a:t>
            </a:r>
            <a:r>
              <a:rPr lang="en-US" dirty="0"/>
              <a:t> level categories 5 - Very high4 - High3 - Medium 2 &amp;1 - </a:t>
            </a:r>
            <a:r>
              <a:rPr lang="en-US" dirty="0" err="1"/>
              <a:t>LowDATA</a:t>
            </a:r>
            <a:r>
              <a:rPr lang="en-US" dirty="0"/>
              <a:t> </a:t>
            </a:r>
            <a:r>
              <a:rPr lang="en-US" dirty="0" err="1"/>
              <a:t>ANALYSISPivot</a:t>
            </a:r>
            <a:r>
              <a:rPr lang="en-US" dirty="0"/>
              <a:t> table: Pivot table was generated to summarize data and cross tabulation ( performance level by department; Filtered by Gender)Slicer: To filter/ slice the data </a:t>
            </a:r>
            <a:r>
              <a:rPr lang="en-IN" dirty="0"/>
              <a:t> </a:t>
            </a:r>
            <a:r>
              <a:rPr lang="en-US" dirty="0"/>
              <a:t> scrutinize and sort particular information (Employee type )VISUALIZATION OF </a:t>
            </a:r>
            <a:r>
              <a:rPr lang="en-US" dirty="0" err="1"/>
              <a:t>DATAChart</a:t>
            </a:r>
            <a:r>
              <a:rPr lang="en-US" dirty="0"/>
              <a:t>: Recommended charts (Column chart) was </a:t>
            </a:r>
            <a:r>
              <a:rPr lang="en-US" dirty="0" err="1"/>
              <a:t>usedChart</a:t>
            </a:r>
            <a:r>
              <a:rPr lang="en-US" dirty="0"/>
              <a:t> Element: Chart title was </a:t>
            </a:r>
            <a:r>
              <a:rPr lang="en-US" dirty="0" err="1"/>
              <a:t>addedTrendline</a:t>
            </a:r>
            <a:r>
              <a:rPr lang="en-US" dirty="0"/>
              <a:t>: Linear and exponential line was used</a:t>
            </a:r>
          </a:p>
        </p:txBody>
      </p:sp>
    </p:spTree>
    <p:extLst>
      <p:ext uri="{BB962C8B-B14F-4D97-AF65-F5344CB8AC3E}">
        <p14:creationId xmlns:p14="http://schemas.microsoft.com/office/powerpoint/2010/main" val="2529628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Widescreen</PresentationFormat>
  <Paragraphs>53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Tw Cen MT</vt:lpstr>
      <vt:lpstr>Circuit</vt:lpstr>
      <vt:lpstr>Employee Data Analysis Using Excel</vt:lpstr>
      <vt:lpstr>Project Title </vt:lpstr>
      <vt:lpstr>Agenda</vt:lpstr>
      <vt:lpstr>PROBLEM STATEMENT </vt:lpstr>
      <vt:lpstr>Project overview </vt:lpstr>
      <vt:lpstr>Who are the end users ? </vt:lpstr>
      <vt:lpstr>Our solution and it’s value proposition </vt:lpstr>
      <vt:lpstr>Dataset description </vt:lpstr>
      <vt:lpstr>Modelling and approach </vt:lpstr>
      <vt:lpstr>PowerPoint Presentation</vt:lpstr>
      <vt:lpstr>The “wow” in our solution </vt:lpstr>
      <vt:lpstr>Results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soundaryaa66@gmail.com</dc:creator>
  <cp:lastModifiedBy>ELCOT</cp:lastModifiedBy>
  <cp:revision>9</cp:revision>
  <dcterms:created xsi:type="dcterms:W3CDTF">2024-08-31T09:00:36Z</dcterms:created>
  <dcterms:modified xsi:type="dcterms:W3CDTF">2024-09-07T06:06:23Z</dcterms:modified>
</cp:coreProperties>
</file>