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imes New Roman Bold" charset="1" panose="02030802070405020303"/>
      <p:regular r:id="rId22"/>
    </p:embeddedFont>
    <p:embeddedFont>
      <p:font typeface="Trebuchet MS" charset="1" panose="020B0603020202020204"/>
      <p:regular r:id="rId23"/>
    </p:embeddedFont>
    <p:embeddedFont>
      <p:font typeface="TT Rounds Condensed" charset="1" panose="02000506030000020003"/>
      <p:regular r:id="rId24"/>
    </p:embeddedFont>
    <p:embeddedFont>
      <p:font typeface="Trebuchet MS Bold" charset="1" panose="020B0703020202020204"/>
      <p:regular r:id="rId25"/>
    </p:embeddedFont>
    <p:embeddedFont>
      <p:font typeface="Arimo Bold" charset="1" panose="020B0704020202020204"/>
      <p:regular r:id="rId26"/>
    </p:embeddedFont>
    <p:embeddedFont>
      <p:font typeface="Times New Roman" charset="1" panose="02030502070405020303"/>
      <p:regular r:id="rId27"/>
    </p:embeddedFont>
    <p:embeddedFont>
      <p:font typeface="TT Rounds Condensed Bold" charset="1" panose="02000806030000020003"/>
      <p:regular r:id="rId28"/>
    </p:embeddedFont>
    <p:embeddedFont>
      <p:font typeface="Arial" charset="1" panose="020B0502020202020204"/>
      <p:regular r:id="rId29"/>
    </p:embeddedFont>
    <p:embeddedFont>
      <p:font typeface="Arial Bold" charset="1" panose="020B0802020202020204"/>
      <p:regular r:id="rId30"/>
    </p:embeddedFont>
    <p:embeddedFont>
      <p:font typeface="Archivo Black" charset="1" panose="020B0A03020202020B04"/>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335756" y="204863"/>
            <a:ext cx="14973300" cy="1581074"/>
          </a:xfrm>
          <a:prstGeom prst="rect">
            <a:avLst/>
          </a:prstGeom>
        </p:spPr>
        <p:txBody>
          <a:bodyPr anchor="t" rtlCol="false" tIns="0" lIns="0" bIns="0" rIns="0">
            <a:spAutoFit/>
          </a:bodyPr>
          <a:lstStyle/>
          <a:p>
            <a:pPr algn="l">
              <a:lnSpc>
                <a:spcPts val="5759"/>
              </a:lnSpc>
            </a:pPr>
            <a:r>
              <a:rPr lang="en-US" sz="4800" b="true">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name="TextBox 28" id="28"/>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Freeform 29" id="29"/>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30" id="30"/>
          <p:cNvSpPr txBox="true"/>
          <p:nvPr/>
        </p:nvSpPr>
        <p:spPr>
          <a:xfrm rot="0">
            <a:off x="3923253" y="5016945"/>
            <a:ext cx="12733020" cy="2171607"/>
          </a:xfrm>
          <a:prstGeom prst="rect">
            <a:avLst/>
          </a:prstGeom>
        </p:spPr>
        <p:txBody>
          <a:bodyPr anchor="t" rtlCol="false" tIns="0" lIns="0" bIns="0" rIns="0">
            <a:spAutoFit/>
          </a:bodyPr>
          <a:lstStyle/>
          <a:p>
            <a:pPr algn="l">
              <a:lnSpc>
                <a:spcPts val="4320"/>
              </a:lnSpc>
            </a:pPr>
            <a:r>
              <a:rPr lang="en-US" sz="3600" spc="32">
                <a:solidFill>
                  <a:srgbClr val="000000"/>
                </a:solidFill>
                <a:latin typeface="TT Rounds Condensed"/>
                <a:ea typeface="TT Rounds Condensed"/>
                <a:cs typeface="TT Rounds Condensed"/>
                <a:sym typeface="TT Rounds Condensed"/>
              </a:rPr>
              <a:t>STUDENT NAME: KALEESWARI.S</a:t>
            </a:r>
          </a:p>
          <a:p>
            <a:pPr algn="l">
              <a:lnSpc>
                <a:spcPts val="4320"/>
              </a:lnSpc>
            </a:pPr>
            <a:r>
              <a:rPr lang="en-US" sz="3600" spc="32">
                <a:solidFill>
                  <a:srgbClr val="000000"/>
                </a:solidFill>
                <a:latin typeface="TT Rounds Condensed"/>
                <a:ea typeface="TT Rounds Condensed"/>
                <a:cs typeface="TT Rounds Condensed"/>
                <a:sym typeface="TT Rounds Condensed"/>
              </a:rPr>
              <a:t>REGISTER NO:122200887</a:t>
            </a:r>
          </a:p>
          <a:p>
            <a:pPr algn="l">
              <a:lnSpc>
                <a:spcPts val="4320"/>
              </a:lnSpc>
            </a:pPr>
            <a:r>
              <a:rPr lang="en-US" sz="3600" spc="32">
                <a:solidFill>
                  <a:srgbClr val="000000"/>
                </a:solidFill>
                <a:latin typeface="TT Rounds Condensed"/>
                <a:ea typeface="TT Rounds Condensed"/>
                <a:cs typeface="TT Rounds Condensed"/>
                <a:sym typeface="TT Rounds Condensed"/>
              </a:rPr>
              <a:t>DEPARTMENT:B.COM CORPORATE SECRETARYSHIP </a:t>
            </a:r>
          </a:p>
          <a:p>
            <a:pPr algn="l">
              <a:lnSpc>
                <a:spcPts val="4320"/>
              </a:lnSpc>
            </a:pPr>
            <a:r>
              <a:rPr lang="en-US" sz="3600" spc="33">
                <a:solidFill>
                  <a:srgbClr val="000000"/>
                </a:solidFill>
                <a:latin typeface="TT Rounds Condensed"/>
                <a:ea typeface="TT Rounds Condensed"/>
                <a:cs typeface="TT Rounds Condensed"/>
                <a:sym typeface="TT Rounds Condensed"/>
              </a:rPr>
              <a:t>COLLEGE:ANNAI VIOLET ARTS AND SCIENCE COLLEGE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26" id="26"/>
          <p:cNvSpPr txBox="true"/>
          <p:nvPr/>
        </p:nvSpPr>
        <p:spPr>
          <a:xfrm rot="0">
            <a:off x="1109662" y="431005"/>
            <a:ext cx="4955856" cy="1143000"/>
          </a:xfrm>
          <a:prstGeom prst="rect">
            <a:avLst/>
          </a:prstGeom>
        </p:spPr>
        <p:txBody>
          <a:bodyPr anchor="t" rtlCol="false" tIns="0" lIns="0" bIns="0" rIns="0">
            <a:spAutoFit/>
          </a:bodyPr>
          <a:lstStyle/>
          <a:p>
            <a:pPr algn="l">
              <a:lnSpc>
                <a:spcPts val="8640"/>
              </a:lnSpc>
            </a:pPr>
            <a:r>
              <a:rPr lang="en-US" b="true" sz="7200" spc="-44">
                <a:solidFill>
                  <a:srgbClr val="000000"/>
                </a:solidFill>
                <a:latin typeface="Trebuchet MS Bold"/>
                <a:ea typeface="Trebuchet MS Bold"/>
                <a:cs typeface="Trebuchet MS Bold"/>
                <a:sym typeface="Trebuchet MS Bold"/>
              </a:rPr>
              <a:t>MODELLING</a:t>
            </a:r>
          </a:p>
        </p:txBody>
      </p:sp>
      <p:grpSp>
        <p:nvGrpSpPr>
          <p:cNvPr name="Group 27" id="27"/>
          <p:cNvGrpSpPr/>
          <p:nvPr/>
        </p:nvGrpSpPr>
        <p:grpSpPr>
          <a:xfrm rot="0">
            <a:off x="15087600" y="787712"/>
            <a:ext cx="685800" cy="685800"/>
            <a:chOff x="0" y="0"/>
            <a:chExt cx="914400" cy="914400"/>
          </a:xfrm>
        </p:grpSpPr>
        <p:sp>
          <p:nvSpPr>
            <p:cNvPr name="Freeform 28" id="2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9" id="29"/>
          <p:cNvSpPr txBox="true"/>
          <p:nvPr/>
        </p:nvSpPr>
        <p:spPr>
          <a:xfrm rot="0">
            <a:off x="891540" y="2665095"/>
            <a:ext cx="11932920" cy="6289061"/>
          </a:xfrm>
          <a:prstGeom prst="rect">
            <a:avLst/>
          </a:prstGeom>
        </p:spPr>
        <p:txBody>
          <a:bodyPr anchor="t" rtlCol="false" tIns="0" lIns="0" bIns="0" rIns="0">
            <a:spAutoFit/>
          </a:bodyPr>
          <a:lstStyle/>
          <a:p>
            <a:pPr algn="l">
              <a:lnSpc>
                <a:spcPts val="3240"/>
              </a:lnSpc>
            </a:pPr>
            <a:r>
              <a:rPr lang="en-US" b="true" sz="2700" spc="25">
                <a:solidFill>
                  <a:srgbClr val="000000"/>
                </a:solidFill>
                <a:latin typeface="TT Rounds Condensed Bold"/>
                <a:ea typeface="TT Rounds Condensed Bold"/>
                <a:cs typeface="TT Rounds Condensed Bold"/>
                <a:sym typeface="TT Rounds Condensed Bold"/>
              </a:rPr>
              <a:t>SCIENTIFIC MODELLING: </a:t>
            </a:r>
            <a:r>
              <a:rPr lang="en-US" sz="2700" spc="25">
                <a:solidFill>
                  <a:srgbClr val="000000"/>
                </a:solidFill>
                <a:latin typeface="TT Rounds Condensed"/>
                <a:ea typeface="TT Rounds Condensed"/>
                <a:cs typeface="TT Rounds Condensed"/>
                <a:sym typeface="TT Rounds Condensed"/>
              </a:rPr>
              <a:t>Used in science to simulate and understand complex system</a:t>
            </a:r>
          </a:p>
          <a:p>
            <a:pPr algn="l">
              <a:lnSpc>
                <a:spcPts val="3240"/>
              </a:lnSpc>
            </a:pPr>
            <a:r>
              <a:rPr lang="en-US" sz="2700" spc="25">
                <a:solidFill>
                  <a:srgbClr val="000000"/>
                </a:solidFill>
                <a:latin typeface="TT Rounds Condensed"/>
                <a:ea typeface="TT Rounds Condensed"/>
                <a:cs typeface="TT Rounds Condensed"/>
                <a:sym typeface="TT Rounds Condensed"/>
              </a:rPr>
              <a:t>like climate, ecosystem, or chemical reactions.</a:t>
            </a:r>
          </a:p>
          <a:p>
            <a:pPr algn="l">
              <a:lnSpc>
                <a:spcPts val="3240"/>
              </a:lnSpc>
            </a:pPr>
            <a:r>
              <a:rPr lang="en-US" b="true" sz="2700" spc="25">
                <a:solidFill>
                  <a:srgbClr val="000000"/>
                </a:solidFill>
                <a:latin typeface="TT Rounds Condensed Bold"/>
                <a:ea typeface="TT Rounds Condensed Bold"/>
                <a:cs typeface="TT Rounds Condensed Bold"/>
                <a:sym typeface="TT Rounds Condensed Bold"/>
              </a:rPr>
              <a:t>MATHEMATICAL MODELLING: </a:t>
            </a:r>
            <a:r>
              <a:rPr lang="en-US" sz="2700" spc="25">
                <a:solidFill>
                  <a:srgbClr val="000000"/>
                </a:solidFill>
                <a:latin typeface="TT Rounds Condensed"/>
                <a:ea typeface="TT Rounds Condensed"/>
                <a:cs typeface="TT Rounds Condensed"/>
                <a:sym typeface="TT Rounds Condensed"/>
              </a:rPr>
              <a:t>Involves using mathematical equations to represent relationship between different variable within a system, often used in physical, economic, and engineering.</a:t>
            </a:r>
          </a:p>
          <a:p>
            <a:pPr algn="l">
              <a:lnSpc>
                <a:spcPts val="3240"/>
              </a:lnSpc>
            </a:pPr>
            <a:r>
              <a:rPr lang="en-US" b="true" sz="2700" spc="25">
                <a:solidFill>
                  <a:srgbClr val="000000"/>
                </a:solidFill>
                <a:latin typeface="TT Rounds Condensed Bold"/>
                <a:ea typeface="TT Rounds Condensed Bold"/>
                <a:cs typeface="TT Rounds Condensed Bold"/>
                <a:sym typeface="TT Rounds Condensed Bold"/>
              </a:rPr>
              <a:t>STATISTICAL MODELLING: </a:t>
            </a:r>
            <a:r>
              <a:rPr lang="en-US" sz="2700" spc="25">
                <a:solidFill>
                  <a:srgbClr val="000000"/>
                </a:solidFill>
                <a:latin typeface="TT Rounds Condensed"/>
                <a:ea typeface="TT Rounds Condensed"/>
                <a:cs typeface="TT Rounds Condensed"/>
                <a:sym typeface="TT Rounds Condensed"/>
              </a:rPr>
              <a:t>Involves using statistical methods to analyses and make predictions based on data, commonly used in fields like economics, biology, and social sciences.</a:t>
            </a:r>
          </a:p>
          <a:p>
            <a:pPr algn="l">
              <a:lnSpc>
                <a:spcPts val="3240"/>
              </a:lnSpc>
            </a:pPr>
            <a:r>
              <a:rPr lang="en-US" b="true" sz="2700" spc="25">
                <a:solidFill>
                  <a:srgbClr val="000000"/>
                </a:solidFill>
                <a:latin typeface="TT Rounds Condensed Bold"/>
                <a:ea typeface="TT Rounds Condensed Bold"/>
                <a:cs typeface="TT Rounds Condensed Bold"/>
                <a:sym typeface="TT Rounds Condensed Bold"/>
              </a:rPr>
              <a:t>BUSINESS MODELLING: </a:t>
            </a:r>
            <a:r>
              <a:rPr lang="en-US" sz="2700" spc="25">
                <a:solidFill>
                  <a:srgbClr val="000000"/>
                </a:solidFill>
                <a:latin typeface="TT Rounds Condensed"/>
                <a:ea typeface="TT Rounds Condensed"/>
                <a:cs typeface="TT Rounds Condensed"/>
                <a:sym typeface="TT Rounds Condensed"/>
              </a:rPr>
              <a:t>Involves creating representations of business processers or strategies, often to analyses financial performance or develop business plans.</a:t>
            </a:r>
          </a:p>
          <a:p>
            <a:pPr algn="l">
              <a:lnSpc>
                <a:spcPts val="3240"/>
              </a:lnSpc>
            </a:pPr>
          </a:p>
          <a:p>
            <a:pPr algn="l">
              <a:lnSpc>
                <a:spcPts val="3240"/>
              </a:lnSpc>
            </a:pPr>
            <a:r>
              <a:rPr lang="en-US" sz="2700" spc="25">
                <a:solidFill>
                  <a:srgbClr val="000000"/>
                </a:solidFill>
                <a:latin typeface="TT Rounds Condensed"/>
                <a:ea typeface="TT Rounds Condensed"/>
                <a:cs typeface="TT Rounds Condensed"/>
                <a:sym typeface="TT Rounds Condensed"/>
              </a:rPr>
              <a:t>Each type of modelling serves to provide insights, make predictions, or create a visual representation of something that can be used for further analysis or decision-making.</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9" id="29"/>
          <p:cNvSpPr txBox="true"/>
          <p:nvPr/>
        </p:nvSpPr>
        <p:spPr>
          <a:xfrm rot="0">
            <a:off x="1132998" y="572451"/>
            <a:ext cx="3655695"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RESULTS</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pic>
        <p:nvPicPr>
          <p:cNvPr name="Picture 31" id="31"/>
          <p:cNvPicPr>
            <a:picLocks noChangeAspect="true"/>
          </p:cNvPicPr>
          <p:nvPr/>
        </p:nvPicPr>
        <p:blipFill>
          <a:blip r:embed="rId3"/>
          <a:stretch>
            <a:fillRect/>
          </a:stretch>
        </p:blipFill>
        <p:spPr>
          <a:xfrm rot="0">
            <a:off x="-182880" y="731520"/>
            <a:ext cx="14538960" cy="9624060"/>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3000" y="559116"/>
            <a:ext cx="3781902" cy="1156335"/>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RESULTS</a:t>
            </a:r>
          </a:p>
        </p:txBody>
      </p:sp>
      <p:graphicFrame>
        <p:nvGraphicFramePr>
          <p:cNvPr name="Table 23" id="23"/>
          <p:cNvGraphicFramePr>
            <a:graphicFrameLocks noGrp="true"/>
          </p:cNvGraphicFramePr>
          <p:nvPr/>
        </p:nvGraphicFramePr>
        <p:xfrm>
          <a:off x="571500" y="2400300"/>
          <a:ext cx="9334500" cy="5829300"/>
        </p:xfrm>
        <a:graphic>
          <a:graphicData uri="http://schemas.openxmlformats.org/drawingml/2006/table">
            <a:tbl>
              <a:tblPr/>
              <a:tblGrid>
                <a:gridCol w="2127958"/>
                <a:gridCol w="1886645"/>
                <a:gridCol w="1316264"/>
                <a:gridCol w="2259585"/>
                <a:gridCol w="444239"/>
                <a:gridCol w="1299810"/>
              </a:tblGrid>
              <a:tr h="381000">
                <a:tc>
                  <a:txBody>
                    <a:bodyPr anchor="t" rtlCol="false"/>
                    <a:lstStyle/>
                    <a:p>
                      <a:pPr algn="l">
                        <a:lnSpc>
                          <a:spcPts val="1980"/>
                        </a:lnSpc>
                        <a:defRPr/>
                      </a:pPr>
                      <a:r>
                        <a:rPr lang="en-US" sz="1650" spc="15">
                          <a:solidFill>
                            <a:srgbClr val="000000"/>
                          </a:solidFill>
                          <a:latin typeface="TT Rounds Condensed"/>
                          <a:ea typeface="TT Rounds Condensed"/>
                          <a:cs typeface="TT Rounds Condensed"/>
                          <a:sym typeface="TT Rounds Condensed"/>
                        </a:rPr>
                        <a:t>GenderCode</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l">
                        <a:lnSpc>
                          <a:spcPts val="1980"/>
                        </a:lnSpc>
                        <a:defRPr/>
                      </a:pPr>
                      <a:r>
                        <a:rPr lang="en-US" sz="1650" spc="15">
                          <a:solidFill>
                            <a:srgbClr val="000000"/>
                          </a:solidFill>
                          <a:latin typeface="TT Rounds Condensed"/>
                          <a:ea typeface="TT Rounds Condensed"/>
                          <a:cs typeface="TT Rounds Condensed"/>
                          <a:sym typeface="TT Rounds Condensed"/>
                        </a:rPr>
                        <a:t>(All)</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l">
                        <a:lnSpc>
                          <a:spcPts val="1679"/>
                        </a:lnSpc>
                        <a:defRPr/>
                      </a:pP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l">
                        <a:lnSpc>
                          <a:spcPts val="1679"/>
                        </a:lnSpc>
                        <a:defRPr/>
                      </a:pP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l">
                        <a:lnSpc>
                          <a:spcPts val="1679"/>
                        </a:lnSpc>
                        <a:defRPr/>
                      </a:pP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l">
                        <a:lnSpc>
                          <a:spcPts val="1679"/>
                        </a:lnSpc>
                        <a:defRPr/>
                      </a:pP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r>
              <a:tr h="381000">
                <a:tc>
                  <a:txBody>
                    <a:bodyPr anchor="t" rtlCol="false"/>
                    <a:lstStyle/>
                    <a:p>
                      <a:pPr algn="l">
                        <a:lnSpc>
                          <a:spcPts val="1679"/>
                        </a:lnSpc>
                        <a:defRPr/>
                      </a:pP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l">
                        <a:lnSpc>
                          <a:spcPts val="1679"/>
                        </a:lnSpc>
                        <a:defRPr/>
                      </a:pP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l">
                        <a:lnSpc>
                          <a:spcPts val="1679"/>
                        </a:lnSpc>
                        <a:defRPr/>
                      </a:pP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l">
                        <a:lnSpc>
                          <a:spcPts val="1679"/>
                        </a:lnSpc>
                        <a:defRPr/>
                      </a:pP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l">
                        <a:lnSpc>
                          <a:spcPts val="1679"/>
                        </a:lnSpc>
                        <a:defRPr/>
                      </a:pP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l">
                        <a:lnSpc>
                          <a:spcPts val="1679"/>
                        </a:lnSpc>
                        <a:defRPr/>
                      </a:pP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r>
              <a:tr h="381000">
                <a:tc>
                  <a:txBody>
                    <a:bodyPr anchor="t" rtlCol="false"/>
                    <a:lstStyle/>
                    <a:p>
                      <a:pPr algn="l">
                        <a:lnSpc>
                          <a:spcPts val="1980"/>
                        </a:lnSpc>
                        <a:defRPr/>
                      </a:pPr>
                      <a:r>
                        <a:rPr lang="en-US" sz="1650" spc="15">
                          <a:solidFill>
                            <a:srgbClr val="000000"/>
                          </a:solidFill>
                          <a:latin typeface="TT Rounds Condensed"/>
                          <a:ea typeface="TT Rounds Condensed"/>
                          <a:cs typeface="TT Rounds Condensed"/>
                          <a:sym typeface="TT Rounds Condensed"/>
                        </a:rPr>
                        <a:t>Count of FirstName</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l">
                        <a:lnSpc>
                          <a:spcPts val="1980"/>
                        </a:lnSpc>
                        <a:defRPr/>
                      </a:pPr>
                      <a:r>
                        <a:rPr lang="en-US" sz="1650" spc="15">
                          <a:solidFill>
                            <a:srgbClr val="000000"/>
                          </a:solidFill>
                          <a:latin typeface="TT Rounds Condensed"/>
                          <a:ea typeface="TT Rounds Condensed"/>
                          <a:cs typeface="TT Rounds Condensed"/>
                          <a:sym typeface="TT Rounds Condensed"/>
                        </a:rPr>
                        <a:t>Column Labels</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l">
                        <a:lnSpc>
                          <a:spcPts val="1679"/>
                        </a:lnSpc>
                        <a:defRPr/>
                      </a:pP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l">
                        <a:lnSpc>
                          <a:spcPts val="1679"/>
                        </a:lnSpc>
                        <a:defRPr/>
                      </a:pP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l">
                        <a:lnSpc>
                          <a:spcPts val="1679"/>
                        </a:lnSpc>
                        <a:defRPr/>
                      </a:pP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l">
                        <a:lnSpc>
                          <a:spcPts val="1679"/>
                        </a:lnSpc>
                        <a:defRPr/>
                      </a:pP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r>
              <a:tr h="495301">
                <a:tc>
                  <a:txBody>
                    <a:bodyPr anchor="t" rtlCol="false"/>
                    <a:lstStyle/>
                    <a:p>
                      <a:pPr algn="l">
                        <a:lnSpc>
                          <a:spcPts val="1980"/>
                        </a:lnSpc>
                        <a:defRPr/>
                      </a:pPr>
                      <a:r>
                        <a:rPr lang="en-US" sz="1650" spc="15">
                          <a:solidFill>
                            <a:srgbClr val="000000"/>
                          </a:solidFill>
                          <a:latin typeface="TT Rounds Condensed"/>
                          <a:ea typeface="TT Rounds Condensed"/>
                          <a:cs typeface="TT Rounds Condensed"/>
                          <a:sym typeface="TT Rounds Condensed"/>
                        </a:rPr>
                        <a:t>Row Labels</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l">
                        <a:lnSpc>
                          <a:spcPts val="1980"/>
                        </a:lnSpc>
                        <a:defRPr/>
                      </a:pPr>
                      <a:r>
                        <a:rPr lang="en-US" sz="1650" spc="15">
                          <a:solidFill>
                            <a:srgbClr val="000000"/>
                          </a:solidFill>
                          <a:latin typeface="TT Rounds Condensed"/>
                          <a:ea typeface="TT Rounds Condensed"/>
                          <a:cs typeface="TT Rounds Condensed"/>
                          <a:sym typeface="TT Rounds Condensed"/>
                        </a:rPr>
                        <a:t>Exceeds</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l">
                        <a:lnSpc>
                          <a:spcPts val="1980"/>
                        </a:lnSpc>
                        <a:defRPr/>
                      </a:pPr>
                      <a:r>
                        <a:rPr lang="en-US" sz="1650" spc="15">
                          <a:solidFill>
                            <a:srgbClr val="000000"/>
                          </a:solidFill>
                          <a:latin typeface="TT Rounds Condensed"/>
                          <a:ea typeface="TT Rounds Condensed"/>
                          <a:cs typeface="TT Rounds Condensed"/>
                          <a:sym typeface="TT Rounds Condensed"/>
                        </a:rPr>
                        <a:t>Fully Meets</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l">
                        <a:lnSpc>
                          <a:spcPts val="1980"/>
                        </a:lnSpc>
                        <a:defRPr/>
                      </a:pPr>
                      <a:r>
                        <a:rPr lang="en-US" sz="1650" spc="15">
                          <a:solidFill>
                            <a:srgbClr val="000000"/>
                          </a:solidFill>
                          <a:latin typeface="TT Rounds Condensed"/>
                          <a:ea typeface="TT Rounds Condensed"/>
                          <a:cs typeface="TT Rounds Condensed"/>
                          <a:sym typeface="TT Rounds Condensed"/>
                        </a:rPr>
                        <a:t>Needs Improvement</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l">
                        <a:lnSpc>
                          <a:spcPts val="1980"/>
                        </a:lnSpc>
                        <a:defRPr/>
                      </a:pPr>
                      <a:r>
                        <a:rPr lang="en-US" sz="1650" spc="15">
                          <a:solidFill>
                            <a:srgbClr val="000000"/>
                          </a:solidFill>
                          <a:latin typeface="TT Rounds Condensed"/>
                          <a:ea typeface="TT Rounds Condensed"/>
                          <a:cs typeface="TT Rounds Condensed"/>
                          <a:sym typeface="TT Rounds Condensed"/>
                        </a:rPr>
                        <a:t>PIP</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l">
                        <a:lnSpc>
                          <a:spcPts val="1980"/>
                        </a:lnSpc>
                        <a:defRPr/>
                      </a:pPr>
                      <a:r>
                        <a:rPr lang="en-US" sz="1650" spc="15">
                          <a:solidFill>
                            <a:srgbClr val="000000"/>
                          </a:solidFill>
                          <a:latin typeface="TT Rounds Condensed"/>
                          <a:ea typeface="TT Rounds Condensed"/>
                          <a:cs typeface="TT Rounds Condensed"/>
                          <a:sym typeface="TT Rounds Condensed"/>
                        </a:rPr>
                        <a:t>Grand Total</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r>
              <a:tr h="381000">
                <a:tc>
                  <a:txBody>
                    <a:bodyPr anchor="t" rtlCol="false"/>
                    <a:lstStyle/>
                    <a:p>
                      <a:pPr algn="l">
                        <a:lnSpc>
                          <a:spcPts val="1980"/>
                        </a:lnSpc>
                        <a:defRPr/>
                      </a:pPr>
                      <a:r>
                        <a:rPr lang="en-US" sz="1650" spc="15">
                          <a:solidFill>
                            <a:srgbClr val="000000"/>
                          </a:solidFill>
                          <a:latin typeface="TT Rounds Condensed"/>
                          <a:ea typeface="TT Rounds Condensed"/>
                          <a:cs typeface="TT Rounds Condensed"/>
                          <a:sym typeface="TT Rounds Condensed"/>
                        </a:rPr>
                        <a:t>BPC</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l">
                        <a:lnSpc>
                          <a:spcPts val="1679"/>
                        </a:lnSpc>
                        <a:defRPr/>
                      </a:pP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r">
                        <a:lnSpc>
                          <a:spcPts val="1980"/>
                        </a:lnSpc>
                        <a:defRPr/>
                      </a:pPr>
                      <a:r>
                        <a:rPr lang="en-US" sz="1650" spc="15">
                          <a:solidFill>
                            <a:srgbClr val="000000"/>
                          </a:solidFill>
                          <a:latin typeface="TT Rounds Condensed"/>
                          <a:ea typeface="TT Rounds Condensed"/>
                          <a:cs typeface="TT Rounds Condensed"/>
                          <a:sym typeface="TT Rounds Condensed"/>
                        </a:rPr>
                        <a:t>2</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r">
                        <a:lnSpc>
                          <a:spcPts val="1980"/>
                        </a:lnSpc>
                        <a:defRPr/>
                      </a:pPr>
                      <a:r>
                        <a:rPr lang="en-US" sz="1650" spc="15">
                          <a:solidFill>
                            <a:srgbClr val="000000"/>
                          </a:solidFill>
                          <a:latin typeface="TT Rounds Condensed"/>
                          <a:ea typeface="TT Rounds Condensed"/>
                          <a:cs typeface="TT Rounds Condensed"/>
                          <a:sym typeface="TT Rounds Condensed"/>
                        </a:rPr>
                        <a:t>3</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l">
                        <a:lnSpc>
                          <a:spcPts val="1679"/>
                        </a:lnSpc>
                        <a:defRPr/>
                      </a:pP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r">
                        <a:lnSpc>
                          <a:spcPts val="1980"/>
                        </a:lnSpc>
                        <a:defRPr/>
                      </a:pPr>
                      <a:r>
                        <a:rPr lang="en-US" sz="1650" spc="15">
                          <a:solidFill>
                            <a:srgbClr val="000000"/>
                          </a:solidFill>
                          <a:latin typeface="TT Rounds Condensed"/>
                          <a:ea typeface="TT Rounds Condensed"/>
                          <a:cs typeface="TT Rounds Condensed"/>
                          <a:sym typeface="TT Rounds Condensed"/>
                        </a:rPr>
                        <a:t>5</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r>
              <a:tr h="381000">
                <a:tc>
                  <a:txBody>
                    <a:bodyPr anchor="t" rtlCol="false"/>
                    <a:lstStyle/>
                    <a:p>
                      <a:pPr algn="l">
                        <a:lnSpc>
                          <a:spcPts val="1980"/>
                        </a:lnSpc>
                        <a:defRPr/>
                      </a:pPr>
                      <a:r>
                        <a:rPr lang="en-US" sz="1650" spc="15">
                          <a:solidFill>
                            <a:srgbClr val="000000"/>
                          </a:solidFill>
                          <a:latin typeface="TT Rounds Condensed"/>
                          <a:ea typeface="TT Rounds Condensed"/>
                          <a:cs typeface="TT Rounds Condensed"/>
                          <a:sym typeface="TT Rounds Condensed"/>
                        </a:rPr>
                        <a:t>CCDR</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r">
                        <a:lnSpc>
                          <a:spcPts val="1980"/>
                        </a:lnSpc>
                        <a:defRPr/>
                      </a:pPr>
                      <a:r>
                        <a:rPr lang="en-US" sz="1650" spc="15">
                          <a:solidFill>
                            <a:srgbClr val="000000"/>
                          </a:solidFill>
                          <a:latin typeface="TT Rounds Condensed"/>
                          <a:ea typeface="TT Rounds Condensed"/>
                          <a:cs typeface="TT Rounds Condensed"/>
                          <a:sym typeface="TT Rounds Condensed"/>
                        </a:rPr>
                        <a:t>1</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r">
                        <a:lnSpc>
                          <a:spcPts val="1980"/>
                        </a:lnSpc>
                        <a:defRPr/>
                      </a:pPr>
                      <a:r>
                        <a:rPr lang="en-US" sz="1650" spc="15">
                          <a:solidFill>
                            <a:srgbClr val="000000"/>
                          </a:solidFill>
                          <a:latin typeface="TT Rounds Condensed"/>
                          <a:ea typeface="TT Rounds Condensed"/>
                          <a:cs typeface="TT Rounds Condensed"/>
                          <a:sym typeface="TT Rounds Condensed"/>
                        </a:rPr>
                        <a:t>5</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l">
                        <a:lnSpc>
                          <a:spcPts val="1679"/>
                        </a:lnSpc>
                        <a:defRPr/>
                      </a:pP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l">
                        <a:lnSpc>
                          <a:spcPts val="1679"/>
                        </a:lnSpc>
                        <a:defRPr/>
                      </a:pP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r">
                        <a:lnSpc>
                          <a:spcPts val="1980"/>
                        </a:lnSpc>
                        <a:defRPr/>
                      </a:pPr>
                      <a:r>
                        <a:rPr lang="en-US" sz="1650" spc="15">
                          <a:solidFill>
                            <a:srgbClr val="000000"/>
                          </a:solidFill>
                          <a:latin typeface="TT Rounds Condensed"/>
                          <a:ea typeface="TT Rounds Condensed"/>
                          <a:cs typeface="TT Rounds Condensed"/>
                          <a:sym typeface="TT Rounds Condensed"/>
                        </a:rPr>
                        <a:t>6</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r>
              <a:tr h="381000">
                <a:tc>
                  <a:txBody>
                    <a:bodyPr anchor="t" rtlCol="false"/>
                    <a:lstStyle/>
                    <a:p>
                      <a:pPr algn="l">
                        <a:lnSpc>
                          <a:spcPts val="1980"/>
                        </a:lnSpc>
                        <a:defRPr/>
                      </a:pPr>
                      <a:r>
                        <a:rPr lang="en-US" sz="1650" spc="15">
                          <a:solidFill>
                            <a:srgbClr val="000000"/>
                          </a:solidFill>
                          <a:latin typeface="TT Rounds Condensed"/>
                          <a:ea typeface="TT Rounds Condensed"/>
                          <a:cs typeface="TT Rounds Condensed"/>
                          <a:sym typeface="TT Rounds Condensed"/>
                        </a:rPr>
                        <a:t>EW</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l">
                        <a:lnSpc>
                          <a:spcPts val="1679"/>
                        </a:lnSpc>
                        <a:defRPr/>
                      </a:pP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r">
                        <a:lnSpc>
                          <a:spcPts val="1980"/>
                        </a:lnSpc>
                        <a:defRPr/>
                      </a:pPr>
                      <a:r>
                        <a:rPr lang="en-US" sz="1650" spc="15">
                          <a:solidFill>
                            <a:srgbClr val="000000"/>
                          </a:solidFill>
                          <a:latin typeface="TT Rounds Condensed"/>
                          <a:ea typeface="TT Rounds Condensed"/>
                          <a:cs typeface="TT Rounds Condensed"/>
                          <a:sym typeface="TT Rounds Condensed"/>
                        </a:rPr>
                        <a:t>4</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r">
                        <a:lnSpc>
                          <a:spcPts val="1980"/>
                        </a:lnSpc>
                        <a:defRPr/>
                      </a:pPr>
                      <a:r>
                        <a:rPr lang="en-US" sz="1650" spc="15">
                          <a:solidFill>
                            <a:srgbClr val="000000"/>
                          </a:solidFill>
                          <a:latin typeface="TT Rounds Condensed"/>
                          <a:ea typeface="TT Rounds Condensed"/>
                          <a:cs typeface="TT Rounds Condensed"/>
                          <a:sym typeface="TT Rounds Condensed"/>
                        </a:rPr>
                        <a:t>1</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l">
                        <a:lnSpc>
                          <a:spcPts val="1679"/>
                        </a:lnSpc>
                        <a:defRPr/>
                      </a:pP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r">
                        <a:lnSpc>
                          <a:spcPts val="1980"/>
                        </a:lnSpc>
                        <a:defRPr/>
                      </a:pPr>
                      <a:r>
                        <a:rPr lang="en-US" sz="1650" spc="15">
                          <a:solidFill>
                            <a:srgbClr val="000000"/>
                          </a:solidFill>
                          <a:latin typeface="TT Rounds Condensed"/>
                          <a:ea typeface="TT Rounds Condensed"/>
                          <a:cs typeface="TT Rounds Condensed"/>
                          <a:sym typeface="TT Rounds Condensed"/>
                        </a:rPr>
                        <a:t>5</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r>
              <a:tr h="381000">
                <a:tc>
                  <a:txBody>
                    <a:bodyPr anchor="t" rtlCol="false"/>
                    <a:lstStyle/>
                    <a:p>
                      <a:pPr algn="l">
                        <a:lnSpc>
                          <a:spcPts val="1980"/>
                        </a:lnSpc>
                        <a:defRPr/>
                      </a:pPr>
                      <a:r>
                        <a:rPr lang="en-US" sz="1650" spc="15">
                          <a:solidFill>
                            <a:srgbClr val="000000"/>
                          </a:solidFill>
                          <a:latin typeface="TT Rounds Condensed"/>
                          <a:ea typeface="TT Rounds Condensed"/>
                          <a:cs typeface="TT Rounds Condensed"/>
                          <a:sym typeface="TT Rounds Condensed"/>
                        </a:rPr>
                        <a:t>MSC</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r">
                        <a:lnSpc>
                          <a:spcPts val="1980"/>
                        </a:lnSpc>
                        <a:defRPr/>
                      </a:pPr>
                      <a:r>
                        <a:rPr lang="en-US" sz="1650" spc="15">
                          <a:solidFill>
                            <a:srgbClr val="000000"/>
                          </a:solidFill>
                          <a:latin typeface="TT Rounds Condensed"/>
                          <a:ea typeface="TT Rounds Condensed"/>
                          <a:cs typeface="TT Rounds Condensed"/>
                          <a:sym typeface="TT Rounds Condensed"/>
                        </a:rPr>
                        <a:t>2</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r">
                        <a:lnSpc>
                          <a:spcPts val="1980"/>
                        </a:lnSpc>
                        <a:defRPr/>
                      </a:pPr>
                      <a:r>
                        <a:rPr lang="en-US" sz="1650" spc="15">
                          <a:solidFill>
                            <a:srgbClr val="000000"/>
                          </a:solidFill>
                          <a:latin typeface="TT Rounds Condensed"/>
                          <a:ea typeface="TT Rounds Condensed"/>
                          <a:cs typeface="TT Rounds Condensed"/>
                          <a:sym typeface="TT Rounds Condensed"/>
                        </a:rPr>
                        <a:t>4</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r">
                        <a:lnSpc>
                          <a:spcPts val="1980"/>
                        </a:lnSpc>
                        <a:defRPr/>
                      </a:pPr>
                      <a:r>
                        <a:rPr lang="en-US" sz="1650" spc="15">
                          <a:solidFill>
                            <a:srgbClr val="000000"/>
                          </a:solidFill>
                          <a:latin typeface="TT Rounds Condensed"/>
                          <a:ea typeface="TT Rounds Condensed"/>
                          <a:cs typeface="TT Rounds Condensed"/>
                          <a:sym typeface="TT Rounds Condensed"/>
                        </a:rPr>
                        <a:t>1</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l">
                        <a:lnSpc>
                          <a:spcPts val="1679"/>
                        </a:lnSpc>
                        <a:defRPr/>
                      </a:pP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r">
                        <a:lnSpc>
                          <a:spcPts val="1980"/>
                        </a:lnSpc>
                        <a:defRPr/>
                      </a:pPr>
                      <a:r>
                        <a:rPr lang="en-US" sz="1650" spc="15">
                          <a:solidFill>
                            <a:srgbClr val="000000"/>
                          </a:solidFill>
                          <a:latin typeface="TT Rounds Condensed"/>
                          <a:ea typeface="TT Rounds Condensed"/>
                          <a:cs typeface="TT Rounds Condensed"/>
                          <a:sym typeface="TT Rounds Condensed"/>
                        </a:rPr>
                        <a:t>7</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r>
              <a:tr h="381000">
                <a:tc>
                  <a:txBody>
                    <a:bodyPr anchor="t" rtlCol="false"/>
                    <a:lstStyle/>
                    <a:p>
                      <a:pPr algn="l">
                        <a:lnSpc>
                          <a:spcPts val="1980"/>
                        </a:lnSpc>
                        <a:defRPr/>
                      </a:pPr>
                      <a:r>
                        <a:rPr lang="en-US" sz="1650" spc="15">
                          <a:solidFill>
                            <a:srgbClr val="000000"/>
                          </a:solidFill>
                          <a:latin typeface="TT Rounds Condensed"/>
                          <a:ea typeface="TT Rounds Condensed"/>
                          <a:cs typeface="TT Rounds Condensed"/>
                          <a:sym typeface="TT Rounds Condensed"/>
                        </a:rPr>
                        <a:t>NEL</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r">
                        <a:lnSpc>
                          <a:spcPts val="1980"/>
                        </a:lnSpc>
                        <a:defRPr/>
                      </a:pPr>
                      <a:r>
                        <a:rPr lang="en-US" sz="1650" spc="15">
                          <a:solidFill>
                            <a:srgbClr val="000000"/>
                          </a:solidFill>
                          <a:latin typeface="TT Rounds Condensed"/>
                          <a:ea typeface="TT Rounds Condensed"/>
                          <a:cs typeface="TT Rounds Condensed"/>
                          <a:sym typeface="TT Rounds Condensed"/>
                        </a:rPr>
                        <a:t>2</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r">
                        <a:lnSpc>
                          <a:spcPts val="1980"/>
                        </a:lnSpc>
                        <a:defRPr/>
                      </a:pPr>
                      <a:r>
                        <a:rPr lang="en-US" sz="1650" spc="15">
                          <a:solidFill>
                            <a:srgbClr val="000000"/>
                          </a:solidFill>
                          <a:latin typeface="TT Rounds Condensed"/>
                          <a:ea typeface="TT Rounds Condensed"/>
                          <a:cs typeface="TT Rounds Condensed"/>
                          <a:sym typeface="TT Rounds Condensed"/>
                        </a:rPr>
                        <a:t>7</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l">
                        <a:lnSpc>
                          <a:spcPts val="1679"/>
                        </a:lnSpc>
                        <a:defRPr/>
                      </a:pP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l">
                        <a:lnSpc>
                          <a:spcPts val="1679"/>
                        </a:lnSpc>
                        <a:defRPr/>
                      </a:pP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r">
                        <a:lnSpc>
                          <a:spcPts val="1980"/>
                        </a:lnSpc>
                        <a:defRPr/>
                      </a:pPr>
                      <a:r>
                        <a:rPr lang="en-US" sz="1650" spc="15">
                          <a:solidFill>
                            <a:srgbClr val="000000"/>
                          </a:solidFill>
                          <a:latin typeface="TT Rounds Condensed"/>
                          <a:ea typeface="TT Rounds Condensed"/>
                          <a:cs typeface="TT Rounds Condensed"/>
                          <a:sym typeface="TT Rounds Condensed"/>
                        </a:rPr>
                        <a:t>9</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r>
              <a:tr h="381000">
                <a:tc>
                  <a:txBody>
                    <a:bodyPr anchor="t" rtlCol="false"/>
                    <a:lstStyle/>
                    <a:p>
                      <a:pPr algn="l">
                        <a:lnSpc>
                          <a:spcPts val="1980"/>
                        </a:lnSpc>
                        <a:defRPr/>
                      </a:pPr>
                      <a:r>
                        <a:rPr lang="en-US" sz="1650" spc="15">
                          <a:solidFill>
                            <a:srgbClr val="000000"/>
                          </a:solidFill>
                          <a:latin typeface="TT Rounds Condensed"/>
                          <a:ea typeface="TT Rounds Condensed"/>
                          <a:cs typeface="TT Rounds Condensed"/>
                          <a:sym typeface="TT Rounds Condensed"/>
                        </a:rPr>
                        <a:t>PL</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r">
                        <a:lnSpc>
                          <a:spcPts val="1980"/>
                        </a:lnSpc>
                        <a:defRPr/>
                      </a:pPr>
                      <a:r>
                        <a:rPr lang="en-US" sz="1650" spc="15">
                          <a:solidFill>
                            <a:srgbClr val="000000"/>
                          </a:solidFill>
                          <a:latin typeface="TT Rounds Condensed"/>
                          <a:ea typeface="TT Rounds Condensed"/>
                          <a:cs typeface="TT Rounds Condensed"/>
                          <a:sym typeface="TT Rounds Condensed"/>
                        </a:rPr>
                        <a:t>1</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r">
                        <a:lnSpc>
                          <a:spcPts val="1980"/>
                        </a:lnSpc>
                        <a:defRPr/>
                      </a:pPr>
                      <a:r>
                        <a:rPr lang="en-US" sz="1650" spc="15">
                          <a:solidFill>
                            <a:srgbClr val="000000"/>
                          </a:solidFill>
                          <a:latin typeface="TT Rounds Condensed"/>
                          <a:ea typeface="TT Rounds Condensed"/>
                          <a:cs typeface="TT Rounds Condensed"/>
                          <a:sym typeface="TT Rounds Condensed"/>
                        </a:rPr>
                        <a:t>1</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r">
                        <a:lnSpc>
                          <a:spcPts val="1980"/>
                        </a:lnSpc>
                        <a:defRPr/>
                      </a:pPr>
                      <a:r>
                        <a:rPr lang="en-US" sz="1650" spc="15">
                          <a:solidFill>
                            <a:srgbClr val="000000"/>
                          </a:solidFill>
                          <a:latin typeface="TT Rounds Condensed"/>
                          <a:ea typeface="TT Rounds Condensed"/>
                          <a:cs typeface="TT Rounds Condensed"/>
                          <a:sym typeface="TT Rounds Condensed"/>
                        </a:rPr>
                        <a:t>1</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l">
                        <a:lnSpc>
                          <a:spcPts val="1679"/>
                        </a:lnSpc>
                        <a:defRPr/>
                      </a:pP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r">
                        <a:lnSpc>
                          <a:spcPts val="1980"/>
                        </a:lnSpc>
                        <a:defRPr/>
                      </a:pPr>
                      <a:r>
                        <a:rPr lang="en-US" sz="1650" spc="15">
                          <a:solidFill>
                            <a:srgbClr val="000000"/>
                          </a:solidFill>
                          <a:latin typeface="TT Rounds Condensed"/>
                          <a:ea typeface="TT Rounds Condensed"/>
                          <a:cs typeface="TT Rounds Condensed"/>
                          <a:sym typeface="TT Rounds Condensed"/>
                        </a:rPr>
                        <a:t>3</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r>
              <a:tr h="381000">
                <a:tc>
                  <a:txBody>
                    <a:bodyPr anchor="t" rtlCol="false"/>
                    <a:lstStyle/>
                    <a:p>
                      <a:pPr algn="l">
                        <a:lnSpc>
                          <a:spcPts val="1980"/>
                        </a:lnSpc>
                        <a:defRPr/>
                      </a:pPr>
                      <a:r>
                        <a:rPr lang="en-US" sz="1650" spc="15">
                          <a:solidFill>
                            <a:srgbClr val="000000"/>
                          </a:solidFill>
                          <a:latin typeface="TT Rounds Condensed"/>
                          <a:ea typeface="TT Rounds Condensed"/>
                          <a:cs typeface="TT Rounds Condensed"/>
                          <a:sym typeface="TT Rounds Condensed"/>
                        </a:rPr>
                        <a:t>PYZ</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l">
                        <a:lnSpc>
                          <a:spcPts val="1679"/>
                        </a:lnSpc>
                        <a:defRPr/>
                      </a:pP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l">
                        <a:lnSpc>
                          <a:spcPts val="1679"/>
                        </a:lnSpc>
                        <a:defRPr/>
                      </a:pP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r">
                        <a:lnSpc>
                          <a:spcPts val="1980"/>
                        </a:lnSpc>
                        <a:defRPr/>
                      </a:pPr>
                      <a:r>
                        <a:rPr lang="en-US" sz="1650" spc="15">
                          <a:solidFill>
                            <a:srgbClr val="000000"/>
                          </a:solidFill>
                          <a:latin typeface="TT Rounds Condensed"/>
                          <a:ea typeface="TT Rounds Condensed"/>
                          <a:cs typeface="TT Rounds Condensed"/>
                          <a:sym typeface="TT Rounds Condensed"/>
                        </a:rPr>
                        <a:t>1</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l">
                        <a:lnSpc>
                          <a:spcPts val="1679"/>
                        </a:lnSpc>
                        <a:defRPr/>
                      </a:pP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r">
                        <a:lnSpc>
                          <a:spcPts val="1980"/>
                        </a:lnSpc>
                        <a:defRPr/>
                      </a:pPr>
                      <a:r>
                        <a:rPr lang="en-US" sz="1650" spc="15">
                          <a:solidFill>
                            <a:srgbClr val="000000"/>
                          </a:solidFill>
                          <a:latin typeface="TT Rounds Condensed"/>
                          <a:ea typeface="TT Rounds Condensed"/>
                          <a:cs typeface="TT Rounds Condensed"/>
                          <a:sym typeface="TT Rounds Condensed"/>
                        </a:rPr>
                        <a:t>1</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r>
              <a:tr h="381000">
                <a:tc>
                  <a:txBody>
                    <a:bodyPr anchor="t" rtlCol="false"/>
                    <a:lstStyle/>
                    <a:p>
                      <a:pPr algn="l">
                        <a:lnSpc>
                          <a:spcPts val="1980"/>
                        </a:lnSpc>
                        <a:defRPr/>
                      </a:pPr>
                      <a:r>
                        <a:rPr lang="en-US" sz="1650" spc="15">
                          <a:solidFill>
                            <a:srgbClr val="000000"/>
                          </a:solidFill>
                          <a:latin typeface="TT Rounds Condensed"/>
                          <a:ea typeface="TT Rounds Condensed"/>
                          <a:cs typeface="TT Rounds Condensed"/>
                          <a:sym typeface="TT Rounds Condensed"/>
                        </a:rPr>
                        <a:t>SVG</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r">
                        <a:lnSpc>
                          <a:spcPts val="1980"/>
                        </a:lnSpc>
                        <a:defRPr/>
                      </a:pPr>
                      <a:r>
                        <a:rPr lang="en-US" sz="1650" spc="15">
                          <a:solidFill>
                            <a:srgbClr val="000000"/>
                          </a:solidFill>
                          <a:latin typeface="TT Rounds Condensed"/>
                          <a:ea typeface="TT Rounds Condensed"/>
                          <a:cs typeface="TT Rounds Condensed"/>
                          <a:sym typeface="TT Rounds Condensed"/>
                        </a:rPr>
                        <a:t>1</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r">
                        <a:lnSpc>
                          <a:spcPts val="1980"/>
                        </a:lnSpc>
                        <a:defRPr/>
                      </a:pPr>
                      <a:r>
                        <a:rPr lang="en-US" sz="1650" spc="15">
                          <a:solidFill>
                            <a:srgbClr val="000000"/>
                          </a:solidFill>
                          <a:latin typeface="TT Rounds Condensed"/>
                          <a:ea typeface="TT Rounds Condensed"/>
                          <a:cs typeface="TT Rounds Condensed"/>
                          <a:sym typeface="TT Rounds Condensed"/>
                        </a:rPr>
                        <a:t>3</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l">
                        <a:lnSpc>
                          <a:spcPts val="1679"/>
                        </a:lnSpc>
                        <a:defRPr/>
                      </a:pP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l">
                        <a:lnSpc>
                          <a:spcPts val="1679"/>
                        </a:lnSpc>
                        <a:defRPr/>
                      </a:pP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r">
                        <a:lnSpc>
                          <a:spcPts val="1980"/>
                        </a:lnSpc>
                        <a:defRPr/>
                      </a:pPr>
                      <a:r>
                        <a:rPr lang="en-US" sz="1650" spc="15">
                          <a:solidFill>
                            <a:srgbClr val="000000"/>
                          </a:solidFill>
                          <a:latin typeface="TT Rounds Condensed"/>
                          <a:ea typeface="TT Rounds Condensed"/>
                          <a:cs typeface="TT Rounds Condensed"/>
                          <a:sym typeface="TT Rounds Condensed"/>
                        </a:rPr>
                        <a:t>4</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r>
              <a:tr h="381000">
                <a:tc>
                  <a:txBody>
                    <a:bodyPr anchor="t" rtlCol="false"/>
                    <a:lstStyle/>
                    <a:p>
                      <a:pPr algn="l">
                        <a:lnSpc>
                          <a:spcPts val="1980"/>
                        </a:lnSpc>
                        <a:defRPr/>
                      </a:pPr>
                      <a:r>
                        <a:rPr lang="en-US" sz="1650" spc="15">
                          <a:solidFill>
                            <a:srgbClr val="000000"/>
                          </a:solidFill>
                          <a:latin typeface="TT Rounds Condensed"/>
                          <a:ea typeface="TT Rounds Condensed"/>
                          <a:cs typeface="TT Rounds Condensed"/>
                          <a:sym typeface="TT Rounds Condensed"/>
                        </a:rPr>
                        <a:t>TNS</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r">
                        <a:lnSpc>
                          <a:spcPts val="1980"/>
                        </a:lnSpc>
                        <a:defRPr/>
                      </a:pPr>
                      <a:r>
                        <a:rPr lang="en-US" sz="1650" spc="15">
                          <a:solidFill>
                            <a:srgbClr val="000000"/>
                          </a:solidFill>
                          <a:latin typeface="TT Rounds Condensed"/>
                          <a:ea typeface="TT Rounds Condensed"/>
                          <a:cs typeface="TT Rounds Condensed"/>
                          <a:sym typeface="TT Rounds Condensed"/>
                        </a:rPr>
                        <a:t>1</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r">
                        <a:lnSpc>
                          <a:spcPts val="1980"/>
                        </a:lnSpc>
                        <a:defRPr/>
                      </a:pPr>
                      <a:r>
                        <a:rPr lang="en-US" sz="1650" spc="15">
                          <a:solidFill>
                            <a:srgbClr val="000000"/>
                          </a:solidFill>
                          <a:latin typeface="TT Rounds Condensed"/>
                          <a:ea typeface="TT Rounds Condensed"/>
                          <a:cs typeface="TT Rounds Condensed"/>
                          <a:sym typeface="TT Rounds Condensed"/>
                        </a:rPr>
                        <a:t>2</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l">
                        <a:lnSpc>
                          <a:spcPts val="1679"/>
                        </a:lnSpc>
                        <a:defRPr/>
                      </a:pP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l">
                        <a:lnSpc>
                          <a:spcPts val="1679"/>
                        </a:lnSpc>
                        <a:defRPr/>
                      </a:pP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r">
                        <a:lnSpc>
                          <a:spcPts val="1980"/>
                        </a:lnSpc>
                        <a:defRPr/>
                      </a:pPr>
                      <a:r>
                        <a:rPr lang="en-US" sz="1650" spc="15">
                          <a:solidFill>
                            <a:srgbClr val="000000"/>
                          </a:solidFill>
                          <a:latin typeface="TT Rounds Condensed"/>
                          <a:ea typeface="TT Rounds Condensed"/>
                          <a:cs typeface="TT Rounds Condensed"/>
                          <a:sym typeface="TT Rounds Condensed"/>
                        </a:rPr>
                        <a:t>3</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r>
              <a:tr h="381000">
                <a:tc>
                  <a:txBody>
                    <a:bodyPr anchor="t" rtlCol="false"/>
                    <a:lstStyle/>
                    <a:p>
                      <a:pPr algn="l">
                        <a:lnSpc>
                          <a:spcPts val="1980"/>
                        </a:lnSpc>
                        <a:defRPr/>
                      </a:pPr>
                      <a:r>
                        <a:rPr lang="en-US" sz="1650" spc="15">
                          <a:solidFill>
                            <a:srgbClr val="000000"/>
                          </a:solidFill>
                          <a:latin typeface="TT Rounds Condensed"/>
                          <a:ea typeface="TT Rounds Condensed"/>
                          <a:cs typeface="TT Rounds Condensed"/>
                          <a:sym typeface="TT Rounds Condensed"/>
                        </a:rPr>
                        <a:t>WBL</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r">
                        <a:lnSpc>
                          <a:spcPts val="1980"/>
                        </a:lnSpc>
                        <a:defRPr/>
                      </a:pPr>
                      <a:r>
                        <a:rPr lang="en-US" sz="1650" spc="15">
                          <a:solidFill>
                            <a:srgbClr val="000000"/>
                          </a:solidFill>
                          <a:latin typeface="TT Rounds Condensed"/>
                          <a:ea typeface="TT Rounds Condensed"/>
                          <a:cs typeface="TT Rounds Condensed"/>
                          <a:sym typeface="TT Rounds Condensed"/>
                        </a:rPr>
                        <a:t>1</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r">
                        <a:lnSpc>
                          <a:spcPts val="1980"/>
                        </a:lnSpc>
                        <a:defRPr/>
                      </a:pPr>
                      <a:r>
                        <a:rPr lang="en-US" sz="1650" spc="15">
                          <a:solidFill>
                            <a:srgbClr val="000000"/>
                          </a:solidFill>
                          <a:latin typeface="TT Rounds Condensed"/>
                          <a:ea typeface="TT Rounds Condensed"/>
                          <a:cs typeface="TT Rounds Condensed"/>
                          <a:sym typeface="TT Rounds Condensed"/>
                        </a:rPr>
                        <a:t>6</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l">
                        <a:lnSpc>
                          <a:spcPts val="1679"/>
                        </a:lnSpc>
                        <a:defRPr/>
                      </a:pP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r">
                        <a:lnSpc>
                          <a:spcPts val="1980"/>
                        </a:lnSpc>
                        <a:defRPr/>
                      </a:pPr>
                      <a:r>
                        <a:rPr lang="en-US" sz="1650" spc="15">
                          <a:solidFill>
                            <a:srgbClr val="000000"/>
                          </a:solidFill>
                          <a:latin typeface="TT Rounds Condensed"/>
                          <a:ea typeface="TT Rounds Condensed"/>
                          <a:cs typeface="TT Rounds Condensed"/>
                          <a:sym typeface="TT Rounds Condensed"/>
                        </a:rPr>
                        <a:t>1</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r">
                        <a:lnSpc>
                          <a:spcPts val="1980"/>
                        </a:lnSpc>
                        <a:defRPr/>
                      </a:pPr>
                      <a:r>
                        <a:rPr lang="en-US" sz="1650" spc="15">
                          <a:solidFill>
                            <a:srgbClr val="000000"/>
                          </a:solidFill>
                          <a:latin typeface="TT Rounds Condensed"/>
                          <a:ea typeface="TT Rounds Condensed"/>
                          <a:cs typeface="TT Rounds Condensed"/>
                          <a:sym typeface="TT Rounds Condensed"/>
                        </a:rPr>
                        <a:t>8</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r>
              <a:tr h="381000">
                <a:tc>
                  <a:txBody>
                    <a:bodyPr anchor="t" rtlCol="false"/>
                    <a:lstStyle/>
                    <a:p>
                      <a:pPr algn="l">
                        <a:lnSpc>
                          <a:spcPts val="1980"/>
                        </a:lnSpc>
                        <a:defRPr/>
                      </a:pPr>
                      <a:r>
                        <a:rPr lang="en-US" sz="1650" spc="15">
                          <a:solidFill>
                            <a:srgbClr val="000000"/>
                          </a:solidFill>
                          <a:latin typeface="TT Rounds Condensed"/>
                          <a:ea typeface="TT Rounds Condensed"/>
                          <a:cs typeface="TT Rounds Condensed"/>
                          <a:sym typeface="TT Rounds Condensed"/>
                        </a:rPr>
                        <a:t>Grand Total</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r">
                        <a:lnSpc>
                          <a:spcPts val="1980"/>
                        </a:lnSpc>
                        <a:defRPr/>
                      </a:pPr>
                      <a:r>
                        <a:rPr lang="en-US" sz="1650" spc="15">
                          <a:solidFill>
                            <a:srgbClr val="000000"/>
                          </a:solidFill>
                          <a:latin typeface="TT Rounds Condensed"/>
                          <a:ea typeface="TT Rounds Condensed"/>
                          <a:cs typeface="TT Rounds Condensed"/>
                          <a:sym typeface="TT Rounds Condensed"/>
                        </a:rPr>
                        <a:t>9</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r">
                        <a:lnSpc>
                          <a:spcPts val="1980"/>
                        </a:lnSpc>
                        <a:defRPr/>
                      </a:pPr>
                      <a:r>
                        <a:rPr lang="en-US" sz="1650" spc="15">
                          <a:solidFill>
                            <a:srgbClr val="000000"/>
                          </a:solidFill>
                          <a:latin typeface="TT Rounds Condensed"/>
                          <a:ea typeface="TT Rounds Condensed"/>
                          <a:cs typeface="TT Rounds Condensed"/>
                          <a:sym typeface="TT Rounds Condensed"/>
                        </a:rPr>
                        <a:t>34</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r">
                        <a:lnSpc>
                          <a:spcPts val="1980"/>
                        </a:lnSpc>
                        <a:defRPr/>
                      </a:pPr>
                      <a:r>
                        <a:rPr lang="en-US" sz="1650" spc="15">
                          <a:solidFill>
                            <a:srgbClr val="000000"/>
                          </a:solidFill>
                          <a:latin typeface="TT Rounds Condensed"/>
                          <a:ea typeface="TT Rounds Condensed"/>
                          <a:cs typeface="TT Rounds Condensed"/>
                          <a:sym typeface="TT Rounds Condensed"/>
                        </a:rPr>
                        <a:t>7</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r">
                        <a:lnSpc>
                          <a:spcPts val="1980"/>
                        </a:lnSpc>
                        <a:defRPr/>
                      </a:pPr>
                      <a:r>
                        <a:rPr lang="en-US" sz="1650" spc="15">
                          <a:solidFill>
                            <a:srgbClr val="000000"/>
                          </a:solidFill>
                          <a:latin typeface="TT Rounds Condensed"/>
                          <a:ea typeface="TT Rounds Condensed"/>
                          <a:cs typeface="TT Rounds Condensed"/>
                          <a:sym typeface="TT Rounds Condensed"/>
                        </a:rPr>
                        <a:t>1</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c>
                  <a:txBody>
                    <a:bodyPr anchor="t" rtlCol="false"/>
                    <a:lstStyle/>
                    <a:p>
                      <a:pPr algn="r">
                        <a:lnSpc>
                          <a:spcPts val="1980"/>
                        </a:lnSpc>
                        <a:defRPr/>
                      </a:pPr>
                      <a:r>
                        <a:rPr lang="en-US" sz="1650" spc="15">
                          <a:solidFill>
                            <a:srgbClr val="000000"/>
                          </a:solidFill>
                          <a:latin typeface="TT Rounds Condensed"/>
                          <a:ea typeface="TT Rounds Condensed"/>
                          <a:cs typeface="TT Rounds Condensed"/>
                          <a:sym typeface="TT Rounds Condensed"/>
                        </a:rPr>
                        <a:t>51</a:t>
                      </a:r>
                      <a:endParaRPr lang="en-US" sz="1100"/>
                    </a:p>
                  </a:txBody>
                  <a:tcPr marL="9525" marR="9525" marT="9525" marB="95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DF4"/>
                    </a:solidFill>
                  </a:tcPr>
                </a:tc>
              </a:tr>
            </a:tbl>
          </a:graphicData>
        </a:graphic>
      </p:graphicFrame>
      <p:sp>
        <p:nvSpPr>
          <p:cNvPr name="Freeform 24" id="24"/>
          <p:cNvSpPr/>
          <p:nvPr/>
        </p:nvSpPr>
        <p:spPr>
          <a:xfrm flipH="false" flipV="false" rot="0">
            <a:off x="10515600" y="2400300"/>
            <a:ext cx="4114800" cy="5257800"/>
          </a:xfrm>
          <a:custGeom>
            <a:avLst/>
            <a:gdLst/>
            <a:ahLst/>
            <a:cxnLst/>
            <a:rect r="r" b="b" t="t" l="l"/>
            <a:pathLst>
              <a:path h="5257800" w="4114800">
                <a:moveTo>
                  <a:pt x="0" y="0"/>
                </a:moveTo>
                <a:lnTo>
                  <a:pt x="4114800" y="0"/>
                </a:lnTo>
                <a:lnTo>
                  <a:pt x="4114800" y="5257800"/>
                </a:lnTo>
                <a:lnTo>
                  <a:pt x="0" y="5257800"/>
                </a:lnTo>
                <a:lnTo>
                  <a:pt x="0" y="0"/>
                </a:lnTo>
                <a:close/>
              </a:path>
            </a:pathLst>
          </a:custGeom>
          <a:blipFill>
            <a:blip r:embed="rId2"/>
            <a:stretch>
              <a:fillRect l="0" t="-3950" r="0" b="-3950"/>
            </a:stretch>
          </a:blipFill>
        </p:spPr>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435291"/>
            <a:ext cx="16022002" cy="1280160"/>
          </a:xfrm>
          <a:prstGeom prst="rect">
            <a:avLst/>
          </a:prstGeom>
        </p:spPr>
        <p:txBody>
          <a:bodyPr anchor="t" rtlCol="false" tIns="0" lIns="0" bIns="0" rIns="0">
            <a:spAutoFit/>
          </a:bodyPr>
          <a:lstStyle/>
          <a:p>
            <a:pPr algn="l">
              <a:lnSpc>
                <a:spcPts val="8640"/>
              </a:lnSpc>
            </a:pPr>
            <a:r>
              <a:rPr lang="en-US" sz="7200" b="true">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1005840" y="1979295"/>
            <a:ext cx="13190220" cy="1303080"/>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Concluding an employee attrition analysis using Excel dashboards, you'll want to summarize the key insights, trends, and recommendations based on the data visualized in your dashboards. Here's a structured approach to help you frame your conclusion:</a:t>
            </a:r>
          </a:p>
        </p:txBody>
      </p:sp>
      <p:sp>
        <p:nvSpPr>
          <p:cNvPr name="TextBox 24" id="24"/>
          <p:cNvSpPr txBox="true"/>
          <p:nvPr/>
        </p:nvSpPr>
        <p:spPr>
          <a:xfrm rot="0">
            <a:off x="1005840" y="3417570"/>
            <a:ext cx="12618720" cy="4674692"/>
          </a:xfrm>
          <a:prstGeom prst="rect">
            <a:avLst/>
          </a:prstGeom>
        </p:spPr>
        <p:txBody>
          <a:bodyPr anchor="t" rtlCol="false" tIns="0" lIns="0" bIns="0" rIns="0">
            <a:spAutoFit/>
          </a:bodyPr>
          <a:lstStyle/>
          <a:p>
            <a:pPr algn="l" marL="488632" indent="-244316" lvl="1">
              <a:lnSpc>
                <a:spcPts val="3240"/>
              </a:lnSpc>
              <a:buFont typeface="Arial"/>
              <a:buChar char="•"/>
            </a:pPr>
            <a:r>
              <a:rPr lang="en-US" b="true" sz="2700">
                <a:solidFill>
                  <a:srgbClr val="000000"/>
                </a:solidFill>
                <a:latin typeface="Arial Bold"/>
                <a:ea typeface="Arial Bold"/>
                <a:cs typeface="Arial Bold"/>
                <a:sym typeface="Arial Bold"/>
              </a:rPr>
              <a:t>Overall Attrition Rate:</a:t>
            </a:r>
            <a:r>
              <a:rPr lang="en-US" sz="2700">
                <a:solidFill>
                  <a:srgbClr val="000000"/>
                </a:solidFill>
                <a:latin typeface="Arial"/>
                <a:ea typeface="Arial"/>
                <a:cs typeface="Arial"/>
                <a:sym typeface="Arial"/>
              </a:rPr>
              <a:t> Provide the percentage of employees leaving the organization over a specific period.</a:t>
            </a:r>
          </a:p>
          <a:p>
            <a:pPr algn="l" marL="488632" indent="-244316" lvl="1">
              <a:lnSpc>
                <a:spcPts val="3240"/>
              </a:lnSpc>
            </a:pPr>
          </a:p>
          <a:p>
            <a:pPr algn="l" marL="488632" indent="-244316" lvl="1">
              <a:lnSpc>
                <a:spcPts val="3240"/>
              </a:lnSpc>
              <a:buFont typeface="Arial"/>
              <a:buChar char="•"/>
            </a:pPr>
            <a:r>
              <a:rPr lang="en-US" b="true" sz="2700">
                <a:solidFill>
                  <a:srgbClr val="000000"/>
                </a:solidFill>
                <a:latin typeface="Arial Bold"/>
                <a:ea typeface="Arial Bold"/>
                <a:cs typeface="Arial Bold"/>
                <a:sym typeface="Arial Bold"/>
              </a:rPr>
              <a:t>Trends Over Time:</a:t>
            </a:r>
            <a:r>
              <a:rPr lang="en-US" sz="2700">
                <a:solidFill>
                  <a:srgbClr val="000000"/>
                </a:solidFill>
                <a:latin typeface="Arial"/>
                <a:ea typeface="Arial"/>
                <a:cs typeface="Arial"/>
                <a:sym typeface="Arial"/>
              </a:rPr>
              <a:t> Highlight any noticeable trends in attrition rates—whether they are increasing, decreasing, or stable.</a:t>
            </a:r>
          </a:p>
          <a:p>
            <a:pPr algn="l" marL="488632" indent="-244316" lvl="1">
              <a:lnSpc>
                <a:spcPts val="3240"/>
              </a:lnSpc>
            </a:pPr>
          </a:p>
          <a:p>
            <a:pPr algn="l" marL="488632" indent="-244316" lvl="1">
              <a:lnSpc>
                <a:spcPts val="3240"/>
              </a:lnSpc>
              <a:buFont typeface="Arial"/>
              <a:buChar char="•"/>
            </a:pPr>
            <a:r>
              <a:rPr lang="en-US" b="true" sz="2700">
                <a:solidFill>
                  <a:srgbClr val="000000"/>
                </a:solidFill>
                <a:latin typeface="Arial Bold"/>
                <a:ea typeface="Arial Bold"/>
                <a:cs typeface="Arial Bold"/>
                <a:sym typeface="Arial Bold"/>
              </a:rPr>
              <a:t>Departmental Insights:</a:t>
            </a:r>
            <a:r>
              <a:rPr lang="en-US" sz="2700">
                <a:solidFill>
                  <a:srgbClr val="000000"/>
                </a:solidFill>
                <a:latin typeface="Arial"/>
                <a:ea typeface="Arial"/>
                <a:cs typeface="Arial"/>
                <a:sym typeface="Arial"/>
              </a:rPr>
              <a:t> Identify which departments or teams have the highest or lowest attrition rates.</a:t>
            </a:r>
          </a:p>
          <a:p>
            <a:pPr algn="l" marL="488632" indent="-244316" lvl="1">
              <a:lnSpc>
                <a:spcPts val="3240"/>
              </a:lnSpc>
            </a:pPr>
          </a:p>
          <a:p>
            <a:pPr algn="l" marL="488632" indent="-244316" lvl="1">
              <a:lnSpc>
                <a:spcPts val="3240"/>
              </a:lnSpc>
              <a:buFont typeface="Arial"/>
              <a:buChar char="•"/>
            </a:pPr>
            <a:r>
              <a:rPr lang="en-US" b="true" sz="2700">
                <a:solidFill>
                  <a:srgbClr val="000000"/>
                </a:solidFill>
                <a:latin typeface="Arial Bold"/>
                <a:ea typeface="Arial Bold"/>
                <a:cs typeface="Arial Bold"/>
                <a:sym typeface="Arial Bold"/>
              </a:rPr>
              <a:t>Demographic Analysis:</a:t>
            </a:r>
            <a:r>
              <a:rPr lang="en-US" sz="2700">
                <a:solidFill>
                  <a:srgbClr val="000000"/>
                </a:solidFill>
                <a:latin typeface="Arial"/>
                <a:ea typeface="Arial"/>
                <a:cs typeface="Arial"/>
                <a:sym typeface="Arial"/>
              </a:rPr>
              <a:t> Summarize attrition rates by factors such as age, gender, tenure, or job role.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TITLE</a:t>
            </a:r>
          </a:p>
        </p:txBody>
      </p:sp>
      <p:sp>
        <p:nvSpPr>
          <p:cNvPr name="TextBox 14" id="14"/>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Freeform 15" id="15"/>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6" id="16"/>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7" id="17"/>
          <p:cNvSpPr txBox="true"/>
          <p:nvPr/>
        </p:nvSpPr>
        <p:spPr>
          <a:xfrm rot="0">
            <a:off x="1917723" y="3192526"/>
            <a:ext cx="12706962" cy="3132147"/>
          </a:xfrm>
          <a:prstGeom prst="rect">
            <a:avLst/>
          </a:prstGeom>
        </p:spPr>
        <p:txBody>
          <a:bodyPr anchor="t" rtlCol="false" tIns="0" lIns="0" bIns="0" rIns="0">
            <a:spAutoFit/>
          </a:bodyPr>
          <a:lstStyle/>
          <a:p>
            <a:pPr algn="l">
              <a:lnSpc>
                <a:spcPts val="7920"/>
              </a:lnSpc>
            </a:pPr>
            <a:r>
              <a:rPr lang="en-US" b="true" sz="6600" spc="-74">
                <a:solidFill>
                  <a:srgbClr val="604A7B"/>
                </a:solidFill>
                <a:latin typeface="Arimo Bold"/>
                <a:ea typeface="Arimo Bold"/>
                <a:cs typeface="Arimo Bold"/>
                <a:sym typeface="Arimo Bold"/>
              </a:rPr>
              <a:t>EMPLOYEE ATTRITION ANALYSIS USING EXCEL DASHBOARD</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522295"/>
            <a:ext cx="7360920" cy="659609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2"/>
            <a:stretch>
              <a:fillRect l="-21" t="0" r="-21"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251108" y="800988"/>
            <a:ext cx="8455343" cy="1010285"/>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PROBLEM	STATEMENT</a:t>
            </a:r>
          </a:p>
        </p:txBody>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Freeform 31" id="31"/>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2" id="32"/>
          <p:cNvSpPr txBox="true"/>
          <p:nvPr/>
        </p:nvSpPr>
        <p:spPr>
          <a:xfrm rot="0">
            <a:off x="662940" y="2070735"/>
            <a:ext cx="11018520" cy="7443222"/>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We have to prepare employee performance analysis using </a:t>
            </a:r>
          </a:p>
          <a:p>
            <a:pPr algn="l">
              <a:lnSpc>
                <a:spcPts val="3600"/>
              </a:lnSpc>
            </a:pPr>
            <a:r>
              <a:rPr lang="en-US" sz="3000" spc="28">
                <a:solidFill>
                  <a:srgbClr val="000000"/>
                </a:solidFill>
                <a:latin typeface="TT Rounds Condensed"/>
                <a:ea typeface="TT Rounds Condensed"/>
                <a:cs typeface="TT Rounds Condensed"/>
                <a:sym typeface="TT Rounds Condensed"/>
              </a:rPr>
              <a:t>excel because:</a:t>
            </a:r>
          </a:p>
          <a:p>
            <a:pPr algn="l">
              <a:lnSpc>
                <a:spcPts val="3600"/>
              </a:lnSpc>
            </a:pPr>
          </a:p>
          <a:p>
            <a:pPr algn="l" marL="542925" indent="-271462" lvl="1">
              <a:lnSpc>
                <a:spcPts val="3600"/>
              </a:lnSpc>
              <a:buFont typeface="Arial"/>
              <a:buChar char="•"/>
            </a:pPr>
            <a:r>
              <a:rPr lang="en-US" sz="3000" spc="28">
                <a:solidFill>
                  <a:srgbClr val="000000"/>
                </a:solidFill>
                <a:latin typeface="TT Rounds Condensed"/>
                <a:ea typeface="TT Rounds Condensed"/>
                <a:cs typeface="TT Rounds Condensed"/>
                <a:sym typeface="TT Rounds Condensed"/>
              </a:rPr>
              <a:t> </a:t>
            </a:r>
            <a:r>
              <a:rPr lang="en-US" b="true" sz="3000" spc="28">
                <a:solidFill>
                  <a:srgbClr val="000000"/>
                </a:solidFill>
                <a:latin typeface="TT Rounds Condensed Bold"/>
                <a:ea typeface="TT Rounds Condensed Bold"/>
                <a:cs typeface="TT Rounds Condensed Bold"/>
                <a:sym typeface="TT Rounds Condensed Bold"/>
              </a:rPr>
              <a:t>TO IDENTIFY AREAS TO BE DEVELOPED: </a:t>
            </a:r>
            <a:r>
              <a:rPr lang="en-US" sz="3000" spc="28">
                <a:solidFill>
                  <a:srgbClr val="000000"/>
                </a:solidFill>
                <a:latin typeface="TT Rounds Condensed"/>
                <a:ea typeface="TT Rounds Condensed"/>
                <a:cs typeface="TT Rounds Condensed"/>
                <a:sym typeface="TT Rounds Condensed"/>
              </a:rPr>
              <a:t>This is possible when we are using excel we can identify the area to be developed.</a:t>
            </a:r>
          </a:p>
          <a:p>
            <a:pPr algn="l" marL="542925" indent="-271462" lvl="1">
              <a:lnSpc>
                <a:spcPts val="3600"/>
              </a:lnSpc>
            </a:pP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TO IMPROVE PRODUCTIVITY: </a:t>
            </a:r>
            <a:r>
              <a:rPr lang="en-US" sz="3000" spc="28">
                <a:solidFill>
                  <a:srgbClr val="000000"/>
                </a:solidFill>
                <a:latin typeface="TT Rounds Condensed"/>
                <a:ea typeface="TT Rounds Condensed"/>
                <a:cs typeface="TT Rounds Condensed"/>
                <a:sym typeface="TT Rounds Condensed"/>
              </a:rPr>
              <a:t>By using excel we can easily identify the improvement of productivity in an organisation.</a:t>
            </a:r>
          </a:p>
          <a:p>
            <a:pPr algn="l" marL="542925" indent="-271462" lvl="1">
              <a:lnSpc>
                <a:spcPts val="3600"/>
              </a:lnSpc>
            </a:pP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DETERMINATION OF GOAL: </a:t>
            </a:r>
            <a:r>
              <a:rPr lang="en-US" sz="3000" spc="28">
                <a:solidFill>
                  <a:srgbClr val="000000"/>
                </a:solidFill>
                <a:latin typeface="TT Rounds Condensed"/>
                <a:ea typeface="TT Rounds Condensed"/>
                <a:cs typeface="TT Rounds Condensed"/>
                <a:sym typeface="TT Rounds Condensed"/>
              </a:rPr>
              <a:t>The company will be using this analysis to determine the short term goal as well as long term goal of the company whether it going as per they have planned or not.</a:t>
            </a:r>
          </a:p>
          <a:p>
            <a:pPr algn="l" marL="542925" indent="-271462" lvl="1">
              <a:lnSpc>
                <a:spcPts val="3600"/>
              </a:lnSpc>
            </a:pP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TO RECOGNITION AND REWARD: </a:t>
            </a:r>
            <a:r>
              <a:rPr lang="en-US" sz="3000" spc="28">
                <a:solidFill>
                  <a:srgbClr val="000000"/>
                </a:solidFill>
                <a:latin typeface="TT Rounds Condensed"/>
                <a:ea typeface="TT Rounds Condensed"/>
                <a:cs typeface="TT Rounds Condensed"/>
                <a:sym typeface="TT Rounds Condensed"/>
              </a:rPr>
              <a:t>It allows to identify the employees recognition and reward to employees this help to improve them.</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109662" y="1251425"/>
            <a:ext cx="789527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OVERVIEW</a:t>
            </a:r>
          </a:p>
        </p:txBody>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Freeform 31" id="31"/>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2" id="32"/>
          <p:cNvSpPr txBox="true"/>
          <p:nvPr/>
        </p:nvSpPr>
        <p:spPr>
          <a:xfrm rot="0">
            <a:off x="434340" y="2436495"/>
            <a:ext cx="11932920" cy="6519893"/>
          </a:xfrm>
          <a:prstGeom prst="rect">
            <a:avLst/>
          </a:prstGeom>
        </p:spPr>
        <p:txBody>
          <a:bodyPr anchor="t" rtlCol="false" tIns="0" lIns="0" bIns="0" rIns="0">
            <a:spAutoFit/>
          </a:bodyPr>
          <a:lstStyle/>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COMMUNICATION TOOLS: </a:t>
            </a:r>
            <a:r>
              <a:rPr lang="en-US" sz="3000" spc="28">
                <a:solidFill>
                  <a:srgbClr val="000000"/>
                </a:solidFill>
                <a:latin typeface="TT Rounds Condensed"/>
                <a:ea typeface="TT Rounds Condensed"/>
                <a:cs typeface="TT Rounds Condensed"/>
                <a:sym typeface="TT Rounds Condensed"/>
              </a:rPr>
              <a:t>This project  overview serve as a highlights to the important details  of the employees like  employees ID, First name ,Last name ,Gender, Business unit, Employees type, Employees Status, Performance score and employees current rating etc.</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PROJECT OBJECTIVES: </a:t>
            </a:r>
            <a:r>
              <a:rPr lang="en-US" sz="3000" spc="28">
                <a:solidFill>
                  <a:srgbClr val="000000"/>
                </a:solidFill>
                <a:latin typeface="TT Rounds Condensed"/>
                <a:ea typeface="TT Rounds Condensed"/>
                <a:cs typeface="TT Rounds Condensed"/>
                <a:sym typeface="TT Rounds Condensed"/>
              </a:rPr>
              <a:t>A clear statement and data of the employees details of what the project aims to achieve. This includes the goal, expected outcomes, and any specific targets.</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OVER VIEW OF THE PROJECTS: </a:t>
            </a:r>
            <a:r>
              <a:rPr lang="en-US" sz="3000" spc="28">
                <a:solidFill>
                  <a:srgbClr val="000000"/>
                </a:solidFill>
                <a:latin typeface="TT Rounds Condensed"/>
                <a:ea typeface="TT Rounds Condensed"/>
                <a:cs typeface="TT Rounds Condensed"/>
                <a:sym typeface="TT Rounds Condensed"/>
              </a:rPr>
              <a:t>The over view of the project is a concise summary that provides key information about employees data is helps to identify the persons details and rating there performance of the employees .</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DOCUMENTARY :</a:t>
            </a:r>
            <a:r>
              <a:rPr lang="en-US" sz="3000" spc="28">
                <a:solidFill>
                  <a:srgbClr val="000000"/>
                </a:solidFill>
                <a:latin typeface="TT Rounds Condensed"/>
                <a:ea typeface="TT Rounds Condensed"/>
                <a:cs typeface="TT Rounds Condensed"/>
                <a:sym typeface="TT Rounds Condensed"/>
              </a:rPr>
              <a:t>It is the documentary details about the employees its helps to highlights the details of the employees detailed documentary in the employees data document and sored in the company documents.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49178" y="1344674"/>
            <a:ext cx="7521893" cy="770253"/>
          </a:xfrm>
          <a:prstGeom prst="rect">
            <a:avLst/>
          </a:prstGeom>
        </p:spPr>
        <p:txBody>
          <a:bodyPr anchor="t" rtlCol="false" tIns="0" lIns="0" bIns="0" rIns="0">
            <a:spAutoFit/>
          </a:bodyPr>
          <a:lstStyle/>
          <a:p>
            <a:pPr algn="l">
              <a:lnSpc>
                <a:spcPts val="5759"/>
              </a:lnSpc>
            </a:pPr>
            <a:r>
              <a:rPr lang="en-US" b="true" sz="4800" spc="-15">
                <a:solidFill>
                  <a:srgbClr val="000000"/>
                </a:solidFill>
                <a:latin typeface="Trebuchet MS Bold"/>
                <a:ea typeface="Trebuchet MS Bold"/>
                <a:cs typeface="Trebuchet MS Bold"/>
                <a:sym typeface="Trebuchet MS Bold"/>
              </a:rPr>
              <a:t>WHO ARE THE END USERS?</a:t>
            </a:r>
          </a:p>
        </p:txBody>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Freeform 30" id="30"/>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31" id="31"/>
          <p:cNvSpPr txBox="true"/>
          <p:nvPr/>
        </p:nvSpPr>
        <p:spPr>
          <a:xfrm rot="0">
            <a:off x="1463040" y="3007995"/>
            <a:ext cx="10561320" cy="4211568"/>
          </a:xfrm>
          <a:prstGeom prst="rect">
            <a:avLst/>
          </a:prstGeom>
        </p:spPr>
        <p:txBody>
          <a:bodyPr anchor="t" rtlCol="false" tIns="0" lIns="0" bIns="0" rIns="0">
            <a:spAutoFit/>
          </a:bodyPr>
          <a:lstStyle/>
          <a:p>
            <a:pPr algn="l" marL="542925" indent="-271462" lvl="1">
              <a:lnSpc>
                <a:spcPts val="3600"/>
              </a:lnSpc>
              <a:buFont typeface="Arial"/>
              <a:buChar char="•"/>
            </a:pPr>
            <a:r>
              <a:rPr lang="en-US" sz="3000" spc="28">
                <a:solidFill>
                  <a:srgbClr val="000000"/>
                </a:solidFill>
                <a:latin typeface="TT Rounds Condensed"/>
                <a:ea typeface="TT Rounds Condensed"/>
                <a:cs typeface="TT Rounds Condensed"/>
                <a:sym typeface="TT Rounds Condensed"/>
              </a:rPr>
              <a:t>Data management  team</a:t>
            </a:r>
          </a:p>
          <a:p>
            <a:pPr algn="l" marL="542925" indent="-271462" lvl="1">
              <a:lnSpc>
                <a:spcPts val="3600"/>
              </a:lnSpc>
            </a:pPr>
          </a:p>
          <a:p>
            <a:pPr algn="l" marL="542925" indent="-271462" lvl="1">
              <a:lnSpc>
                <a:spcPts val="3600"/>
              </a:lnSpc>
              <a:buFont typeface="Arial"/>
              <a:buChar char="•"/>
            </a:pPr>
            <a:r>
              <a:rPr lang="en-US" sz="3000" spc="28">
                <a:solidFill>
                  <a:srgbClr val="000000"/>
                </a:solidFill>
                <a:latin typeface="TT Rounds Condensed"/>
                <a:ea typeface="TT Rounds Condensed"/>
                <a:cs typeface="TT Rounds Condensed"/>
                <a:sym typeface="TT Rounds Condensed"/>
              </a:rPr>
              <a:t>Human resource management department team</a:t>
            </a:r>
          </a:p>
          <a:p>
            <a:pPr algn="l" marL="542925" indent="-271462" lvl="1">
              <a:lnSpc>
                <a:spcPts val="3600"/>
              </a:lnSpc>
            </a:pPr>
          </a:p>
          <a:p>
            <a:pPr algn="l" marL="542925" indent="-271462" lvl="1">
              <a:lnSpc>
                <a:spcPts val="3600"/>
              </a:lnSpc>
              <a:buFont typeface="Arial"/>
              <a:buChar char="•"/>
            </a:pPr>
            <a:r>
              <a:rPr lang="en-US" sz="3000" spc="28">
                <a:solidFill>
                  <a:srgbClr val="000000"/>
                </a:solidFill>
                <a:latin typeface="TT Rounds Condensed"/>
                <a:ea typeface="TT Rounds Condensed"/>
                <a:cs typeface="TT Rounds Condensed"/>
                <a:sym typeface="TT Rounds Condensed"/>
              </a:rPr>
              <a:t>Employee department team</a:t>
            </a:r>
          </a:p>
          <a:p>
            <a:pPr algn="l" marL="542925" indent="-271462" lvl="1">
              <a:lnSpc>
                <a:spcPts val="3600"/>
              </a:lnSpc>
            </a:pPr>
          </a:p>
          <a:p>
            <a:pPr algn="l" marL="542925" indent="-271462" lvl="1">
              <a:lnSpc>
                <a:spcPts val="3600"/>
              </a:lnSpc>
              <a:buFont typeface="Arial"/>
              <a:buChar char="•"/>
            </a:pPr>
            <a:r>
              <a:rPr lang="en-US" sz="3000" spc="28">
                <a:solidFill>
                  <a:srgbClr val="000000"/>
                </a:solidFill>
                <a:latin typeface="TT Rounds Condensed"/>
                <a:ea typeface="TT Rounds Condensed"/>
                <a:cs typeface="TT Rounds Condensed"/>
                <a:sym typeface="TT Rounds Condensed"/>
              </a:rPr>
              <a:t>Managers</a:t>
            </a:r>
          </a:p>
          <a:p>
            <a:pPr algn="l" marL="542925" indent="-271462" lvl="1">
              <a:lnSpc>
                <a:spcPts val="3600"/>
              </a:lnSpc>
            </a:pPr>
          </a:p>
          <a:p>
            <a:pPr algn="l" marL="542925" indent="-271462" lvl="1">
              <a:lnSpc>
                <a:spcPts val="3600"/>
              </a:lnSpc>
              <a:buFont typeface="Arial"/>
              <a:buChar char="•"/>
            </a:pPr>
            <a:r>
              <a:rPr lang="en-US" sz="3000" spc="28">
                <a:solidFill>
                  <a:srgbClr val="000000"/>
                </a:solidFill>
                <a:latin typeface="TT Rounds Condensed"/>
                <a:ea typeface="TT Rounds Condensed"/>
                <a:cs typeface="TT Rounds Condensed"/>
                <a:sym typeface="TT Rounds Condensed"/>
              </a:rPr>
              <a:t>IT Department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0" y="2171700"/>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837248" y="1290637"/>
            <a:ext cx="14644688" cy="859155"/>
          </a:xfrm>
          <a:prstGeom prst="rect">
            <a:avLst/>
          </a:prstGeom>
        </p:spPr>
        <p:txBody>
          <a:bodyPr anchor="t" rtlCol="false" tIns="0" lIns="0" bIns="0" rIns="0">
            <a:spAutoFit/>
          </a:bodyPr>
          <a:lstStyle/>
          <a:p>
            <a:pPr algn="l">
              <a:lnSpc>
                <a:spcPts val="6480"/>
              </a:lnSpc>
            </a:pPr>
            <a:r>
              <a:rPr lang="en-US" b="true" sz="5400" spc="37">
                <a:solidFill>
                  <a:srgbClr val="000000"/>
                </a:solidFill>
                <a:latin typeface="Trebuchet MS Bold"/>
                <a:ea typeface="Trebuchet MS Bold"/>
                <a:cs typeface="Trebuchet MS Bold"/>
                <a:sym typeface="Trebuchet MS Bold"/>
              </a:rPr>
              <a:t>OUR SOLUTION AND ITS VALUE PROPOSITION</a:t>
            </a:r>
          </a:p>
        </p:txBody>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Freeform 31" id="31"/>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2" id="32"/>
          <p:cNvSpPr txBox="true"/>
          <p:nvPr/>
        </p:nvSpPr>
        <p:spPr>
          <a:xfrm rot="0">
            <a:off x="4549140" y="2779395"/>
            <a:ext cx="10332720" cy="5596563"/>
          </a:xfrm>
          <a:prstGeom prst="rect">
            <a:avLst/>
          </a:prstGeom>
        </p:spPr>
        <p:txBody>
          <a:bodyPr anchor="t" rtlCol="false" tIns="0" lIns="0" bIns="0" rIns="0">
            <a:spAutoFit/>
          </a:bodyPr>
          <a:lstStyle/>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CONDITIONAL FORMAT: </a:t>
            </a:r>
            <a:r>
              <a:rPr lang="en-US" sz="3000" spc="28">
                <a:solidFill>
                  <a:srgbClr val="000000"/>
                </a:solidFill>
                <a:latin typeface="TT Rounds Condensed"/>
                <a:ea typeface="TT Rounds Condensed"/>
                <a:cs typeface="TT Rounds Condensed"/>
                <a:sym typeface="TT Rounds Condensed"/>
              </a:rPr>
              <a:t>Using this conditional format </a:t>
            </a:r>
          </a:p>
          <a:p>
            <a:pPr algn="l" marL="542925" indent="-271462" lvl="1">
              <a:lnSpc>
                <a:spcPts val="3600"/>
              </a:lnSpc>
            </a:pPr>
            <a:r>
              <a:rPr lang="en-US" sz="3000" spc="28">
                <a:solidFill>
                  <a:srgbClr val="000000"/>
                </a:solidFill>
                <a:latin typeface="TT Rounds Condensed"/>
                <a:ea typeface="TT Rounds Condensed"/>
                <a:cs typeface="TT Rounds Condensed"/>
                <a:sym typeface="TT Rounds Condensed"/>
              </a:rPr>
              <a:t>     applies a gradient colours in the blank space in the employees </a:t>
            </a:r>
          </a:p>
          <a:p>
            <a:pPr algn="l" marL="542925" indent="-271462" lvl="1">
              <a:lnSpc>
                <a:spcPts val="3600"/>
              </a:lnSpc>
            </a:pPr>
            <a:r>
              <a:rPr lang="en-US" sz="3000" spc="28">
                <a:solidFill>
                  <a:srgbClr val="000000"/>
                </a:solidFill>
                <a:latin typeface="TT Rounds Condensed"/>
                <a:ea typeface="TT Rounds Condensed"/>
                <a:cs typeface="TT Rounds Condensed"/>
                <a:sym typeface="TT Rounds Condensed"/>
              </a:rPr>
              <a:t>      data. This features is particularly useful for making data              </a:t>
            </a:r>
          </a:p>
          <a:p>
            <a:pPr algn="l" marL="542925" indent="-271462" lvl="1">
              <a:lnSpc>
                <a:spcPts val="3600"/>
              </a:lnSpc>
            </a:pPr>
            <a:r>
              <a:rPr lang="en-US" sz="3000" spc="28">
                <a:solidFill>
                  <a:srgbClr val="000000"/>
                </a:solidFill>
                <a:latin typeface="TT Rounds Condensed"/>
                <a:ea typeface="TT Rounds Condensed"/>
                <a:cs typeface="TT Rounds Condensed"/>
                <a:sym typeface="TT Rounds Condensed"/>
              </a:rPr>
              <a:t>      analysis more Intuitive and easier to interpret.</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FILTER: </a:t>
            </a:r>
            <a:r>
              <a:rPr lang="en-US" sz="3000" spc="28">
                <a:solidFill>
                  <a:srgbClr val="000000"/>
                </a:solidFill>
                <a:latin typeface="TT Rounds Condensed"/>
                <a:ea typeface="TT Rounds Condensed"/>
                <a:cs typeface="TT Rounds Condensed"/>
                <a:sym typeface="TT Rounds Condensed"/>
              </a:rPr>
              <a:t>It is using to remove the blank boxes .Filter the blank boxes and it saves time to records or trends without manually searching through large datasets.</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PIVOT TABLE :</a:t>
            </a:r>
            <a:r>
              <a:rPr lang="en-US" sz="3000" spc="28">
                <a:solidFill>
                  <a:srgbClr val="000000"/>
                </a:solidFill>
                <a:latin typeface="TT Rounds Condensed"/>
                <a:ea typeface="TT Rounds Condensed"/>
                <a:cs typeface="TT Rounds Condensed"/>
                <a:sym typeface="TT Rounds Condensed"/>
              </a:rPr>
              <a:t>It is the powerful tool used to summarise, analyse, explore, and present large amount of data. It filtering the data dynamically.</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PIE-CHART: </a:t>
            </a:r>
            <a:r>
              <a:rPr lang="en-US" sz="3000" spc="28">
                <a:solidFill>
                  <a:srgbClr val="000000"/>
                </a:solidFill>
                <a:latin typeface="TT Rounds Condensed"/>
                <a:ea typeface="TT Rounds Condensed"/>
                <a:cs typeface="TT Rounds Condensed"/>
                <a:sym typeface="TT Rounds Condensed"/>
              </a:rPr>
              <a:t>It is used to visually represents the proportions or percentages of a whole data set. </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Dataset Description</a:t>
            </a:r>
          </a:p>
        </p:txBody>
      </p:sp>
      <p:sp>
        <p:nvSpPr>
          <p:cNvPr name="TextBox 23" id="23"/>
          <p:cNvSpPr txBox="true"/>
          <p:nvPr/>
        </p:nvSpPr>
        <p:spPr>
          <a:xfrm rot="0">
            <a:off x="1234440" y="2436495"/>
            <a:ext cx="12275820" cy="8366551"/>
          </a:xfrm>
          <a:prstGeom prst="rect">
            <a:avLst/>
          </a:prstGeom>
        </p:spPr>
        <p:txBody>
          <a:bodyPr anchor="t" rtlCol="false" tIns="0" lIns="0" bIns="0" rIns="0">
            <a:spAutoFit/>
          </a:bodyPr>
          <a:lstStyle/>
          <a:p>
            <a:pPr algn="l">
              <a:lnSpc>
                <a:spcPts val="3240"/>
              </a:lnSpc>
            </a:pPr>
            <a:r>
              <a:rPr lang="en-US" b="true" sz="2700" spc="25">
                <a:solidFill>
                  <a:srgbClr val="000000"/>
                </a:solidFill>
                <a:latin typeface="TT Rounds Condensed Bold"/>
                <a:ea typeface="TT Rounds Condensed Bold"/>
                <a:cs typeface="TT Rounds Condensed Bold"/>
                <a:sym typeface="TT Rounds Condensed Bold"/>
              </a:rPr>
              <a:t>EMPLOYEE DATASET: </a:t>
            </a:r>
            <a:r>
              <a:rPr lang="en-US" sz="2700" spc="25">
                <a:solidFill>
                  <a:srgbClr val="000000"/>
                </a:solidFill>
                <a:latin typeface="TT Rounds Condensed"/>
                <a:ea typeface="TT Rounds Condensed"/>
                <a:cs typeface="TT Rounds Condensed"/>
                <a:sym typeface="TT Rounds Condensed"/>
              </a:rPr>
              <a:t>Describing datasets effectively involves providing clear and concise information about their contents, structure, and context.</a:t>
            </a:r>
          </a:p>
          <a:p>
            <a:pPr algn="l">
              <a:lnSpc>
                <a:spcPts val="3240"/>
              </a:lnSpc>
            </a:pPr>
          </a:p>
          <a:p>
            <a:pPr algn="l">
              <a:lnSpc>
                <a:spcPts val="3240"/>
              </a:lnSpc>
            </a:pPr>
            <a:r>
              <a:rPr lang="en-US" sz="2700" spc="25">
                <a:solidFill>
                  <a:srgbClr val="000000"/>
                </a:solidFill>
                <a:latin typeface="TT Rounds Condensed"/>
                <a:ea typeface="TT Rounds Condensed"/>
                <a:cs typeface="TT Rounds Condensed"/>
                <a:sym typeface="TT Rounds Condensed"/>
              </a:rPr>
              <a:t>                    The data set contains information about employee within the organisation, including their salaries , age and gender. </a:t>
            </a:r>
          </a:p>
          <a:p>
            <a:pPr algn="l">
              <a:lnSpc>
                <a:spcPts val="3240"/>
              </a:lnSpc>
            </a:pPr>
          </a:p>
          <a:p>
            <a:pPr algn="l" marL="488632" indent="-244316" lvl="1">
              <a:lnSpc>
                <a:spcPts val="3240"/>
              </a:lnSpc>
              <a:buFont typeface="Arial"/>
              <a:buChar char="•"/>
            </a:pPr>
            <a:r>
              <a:rPr lang="en-US" sz="2700" spc="25">
                <a:solidFill>
                  <a:srgbClr val="000000"/>
                </a:solidFill>
                <a:latin typeface="Arial"/>
                <a:ea typeface="Arial"/>
                <a:cs typeface="Arial"/>
                <a:sym typeface="Arial"/>
              </a:rPr>
              <a:t> </a:t>
            </a:r>
            <a:r>
              <a:rPr lang="en-US" b="true" sz="2700" spc="25">
                <a:solidFill>
                  <a:srgbClr val="000000"/>
                </a:solidFill>
                <a:latin typeface="Arial Bold"/>
                <a:ea typeface="Arial Bold"/>
                <a:cs typeface="Arial Bold"/>
                <a:sym typeface="Arial Bold"/>
              </a:rPr>
              <a:t>Employee ID</a:t>
            </a:r>
            <a:r>
              <a:rPr lang="en-US" sz="2700" spc="25">
                <a:solidFill>
                  <a:srgbClr val="000000"/>
                </a:solidFill>
                <a:latin typeface="Arial"/>
                <a:ea typeface="Arial"/>
                <a:cs typeface="Arial"/>
                <a:sym typeface="Arial"/>
              </a:rPr>
              <a:t>: A unique identifier for each employee.</a:t>
            </a:r>
          </a:p>
          <a:p>
            <a:pPr algn="l" marL="488632" indent="-244316" lvl="1">
              <a:lnSpc>
                <a:spcPts val="3240"/>
              </a:lnSpc>
              <a:buFont typeface="Arial"/>
              <a:buChar char="•"/>
            </a:pPr>
            <a:r>
              <a:rPr lang="en-US" b="true" sz="2700" spc="25">
                <a:solidFill>
                  <a:srgbClr val="000000"/>
                </a:solidFill>
                <a:latin typeface="Arial Bold"/>
                <a:ea typeface="Arial Bold"/>
                <a:cs typeface="Arial Bold"/>
                <a:sym typeface="Arial Bold"/>
              </a:rPr>
              <a:t>Age</a:t>
            </a:r>
            <a:r>
              <a:rPr lang="en-US" sz="2700" spc="25">
                <a:solidFill>
                  <a:srgbClr val="000000"/>
                </a:solidFill>
                <a:latin typeface="Arial"/>
                <a:ea typeface="Arial"/>
                <a:cs typeface="Arial"/>
                <a:sym typeface="Arial"/>
              </a:rPr>
              <a:t>: The age of the employee.</a:t>
            </a:r>
          </a:p>
          <a:p>
            <a:pPr algn="l" marL="488632" indent="-244316" lvl="1">
              <a:lnSpc>
                <a:spcPts val="3240"/>
              </a:lnSpc>
              <a:buFont typeface="Arial"/>
              <a:buChar char="•"/>
            </a:pPr>
            <a:r>
              <a:rPr lang="en-US" b="true" sz="2700" spc="25">
                <a:solidFill>
                  <a:srgbClr val="000000"/>
                </a:solidFill>
                <a:latin typeface="Arial Bold"/>
                <a:ea typeface="Arial Bold"/>
                <a:cs typeface="Arial Bold"/>
                <a:sym typeface="Arial Bold"/>
              </a:rPr>
              <a:t>Gender</a:t>
            </a:r>
            <a:r>
              <a:rPr lang="en-US" sz="2700" spc="25">
                <a:solidFill>
                  <a:srgbClr val="000000"/>
                </a:solidFill>
                <a:latin typeface="Arial"/>
                <a:ea typeface="Arial"/>
                <a:cs typeface="Arial"/>
                <a:sym typeface="Arial"/>
              </a:rPr>
              <a:t>: The gender of the employee (e.g., Male, Female, Non-binary).</a:t>
            </a:r>
          </a:p>
          <a:p>
            <a:pPr algn="l" marL="488632" indent="-244316" lvl="1">
              <a:lnSpc>
                <a:spcPts val="3240"/>
              </a:lnSpc>
              <a:buFont typeface="Arial"/>
              <a:buChar char="•"/>
            </a:pPr>
            <a:r>
              <a:rPr lang="en-US" b="true" sz="2700" spc="25">
                <a:solidFill>
                  <a:srgbClr val="000000"/>
                </a:solidFill>
                <a:latin typeface="Arial Bold"/>
                <a:ea typeface="Arial Bold"/>
                <a:cs typeface="Arial Bold"/>
                <a:sym typeface="Arial Bold"/>
              </a:rPr>
              <a:t>Department</a:t>
            </a:r>
            <a:r>
              <a:rPr lang="en-US" sz="2700" spc="25">
                <a:solidFill>
                  <a:srgbClr val="000000"/>
                </a:solidFill>
                <a:latin typeface="Arial"/>
                <a:ea typeface="Arial"/>
                <a:cs typeface="Arial"/>
                <a:sym typeface="Arial"/>
              </a:rPr>
              <a:t>: The department in which the employee works (e.g., Sales, IT, HR).</a:t>
            </a:r>
          </a:p>
          <a:p>
            <a:pPr algn="l" marL="488632" indent="-244316" lvl="1">
              <a:lnSpc>
                <a:spcPts val="3240"/>
              </a:lnSpc>
              <a:buFont typeface="Arial"/>
              <a:buChar char="•"/>
            </a:pPr>
            <a:r>
              <a:rPr lang="en-US" b="true" sz="2700" spc="25">
                <a:solidFill>
                  <a:srgbClr val="000000"/>
                </a:solidFill>
                <a:latin typeface="Arial Bold"/>
                <a:ea typeface="Arial Bold"/>
                <a:cs typeface="Arial Bold"/>
                <a:sym typeface="Arial Bold"/>
              </a:rPr>
              <a:t>Job Role</a:t>
            </a:r>
            <a:r>
              <a:rPr lang="en-US" sz="2700" spc="25">
                <a:solidFill>
                  <a:srgbClr val="000000"/>
                </a:solidFill>
                <a:latin typeface="Arial"/>
                <a:ea typeface="Arial"/>
                <a:cs typeface="Arial"/>
                <a:sym typeface="Arial"/>
              </a:rPr>
              <a:t>: The employee's job title or role (e.g., Software Engineer, Sales Manager).</a:t>
            </a:r>
          </a:p>
          <a:p>
            <a:pPr algn="l" marL="488632" indent="-244316" lvl="1">
              <a:lnSpc>
                <a:spcPts val="3240"/>
              </a:lnSpc>
              <a:buFont typeface="Arial"/>
              <a:buChar char="•"/>
            </a:pPr>
            <a:r>
              <a:rPr lang="en-US" b="true" sz="2700" spc="25">
                <a:solidFill>
                  <a:srgbClr val="000000"/>
                </a:solidFill>
                <a:latin typeface="Arial Bold"/>
                <a:ea typeface="Arial Bold"/>
                <a:cs typeface="Arial Bold"/>
                <a:sym typeface="Arial Bold"/>
              </a:rPr>
              <a:t>Salary</a:t>
            </a:r>
            <a:r>
              <a:rPr lang="en-US" sz="2700" spc="25">
                <a:solidFill>
                  <a:srgbClr val="000000"/>
                </a:solidFill>
                <a:latin typeface="Arial"/>
                <a:ea typeface="Arial"/>
                <a:cs typeface="Arial"/>
                <a:sym typeface="Arial"/>
              </a:rPr>
              <a:t>: The employee's salary.</a:t>
            </a:r>
          </a:p>
          <a:p>
            <a:pPr algn="l" marL="488632" indent="-244316" lvl="1">
              <a:lnSpc>
                <a:spcPts val="3240"/>
              </a:lnSpc>
              <a:buFont typeface="Arial"/>
              <a:buChar char="•"/>
            </a:pPr>
            <a:r>
              <a:rPr lang="en-US" b="true" sz="2700" spc="25">
                <a:solidFill>
                  <a:srgbClr val="000000"/>
                </a:solidFill>
                <a:latin typeface="Arial Bold"/>
                <a:ea typeface="Arial Bold"/>
                <a:cs typeface="Arial Bold"/>
                <a:sym typeface="Arial Bold"/>
              </a:rPr>
              <a:t>Tenure</a:t>
            </a:r>
            <a:r>
              <a:rPr lang="en-US" sz="2700" spc="25">
                <a:solidFill>
                  <a:srgbClr val="000000"/>
                </a:solidFill>
                <a:latin typeface="Arial"/>
                <a:ea typeface="Arial"/>
                <a:cs typeface="Arial"/>
                <a:sym typeface="Arial"/>
              </a:rPr>
              <a:t>: The number of years the employee has been with the company.</a:t>
            </a:r>
          </a:p>
          <a:p>
            <a:pPr algn="l" marL="488632" indent="-244316" lvl="1">
              <a:lnSpc>
                <a:spcPts val="3240"/>
              </a:lnSpc>
              <a:buFont typeface="Arial"/>
              <a:buChar char="•"/>
            </a:pPr>
            <a:r>
              <a:rPr lang="en-US" b="true" sz="2700" spc="25">
                <a:solidFill>
                  <a:srgbClr val="000000"/>
                </a:solidFill>
                <a:latin typeface="Arial Bold"/>
                <a:ea typeface="Arial Bold"/>
                <a:cs typeface="Arial Bold"/>
                <a:sym typeface="Arial Bold"/>
              </a:rPr>
              <a:t>Performance Rating</a:t>
            </a:r>
            <a:r>
              <a:rPr lang="en-US" sz="2700" spc="25">
                <a:solidFill>
                  <a:srgbClr val="000000"/>
                </a:solidFill>
                <a:latin typeface="Arial"/>
                <a:ea typeface="Arial"/>
                <a:cs typeface="Arial"/>
                <a:sym typeface="Arial"/>
              </a:rPr>
              <a:t>: A rating of the employee's performance (e.g., Excellent, Good, Average, Poor). </a:t>
            </a:r>
          </a:p>
          <a:p>
            <a:pPr algn="l" marL="488632" indent="-244316" lvl="1">
              <a:lnSpc>
                <a:spcPts val="3240"/>
              </a:lnSpc>
            </a:pP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a:t>
            </a:r>
          </a:p>
          <a:p>
            <a:pPr algn="l" marL="488632" indent="-244316" lvl="1">
              <a:lnSpc>
                <a:spcPts val="324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100012" y="5072060"/>
            <a:ext cx="3700462" cy="5129212"/>
          </a:xfrm>
          <a:custGeom>
            <a:avLst/>
            <a:gdLst/>
            <a:ahLst/>
            <a:cxnLst/>
            <a:rect r="r" b="b" t="t" l="l"/>
            <a:pathLst>
              <a:path h="5129212" w="3700462">
                <a:moveTo>
                  <a:pt x="0" y="0"/>
                </a:moveTo>
                <a:lnTo>
                  <a:pt x="3700463" y="0"/>
                </a:lnTo>
                <a:lnTo>
                  <a:pt x="3700463" y="5129212"/>
                </a:lnTo>
                <a:lnTo>
                  <a:pt x="0" y="5129212"/>
                </a:lnTo>
                <a:lnTo>
                  <a:pt x="0" y="0"/>
                </a:lnTo>
                <a:close/>
              </a:path>
            </a:pathLst>
          </a:custGeom>
          <a:blipFill>
            <a:blip r:embed="rId2"/>
            <a:stretch>
              <a:fillRect l="0" t="-1428" r="0" b="-1428"/>
            </a:stretch>
          </a:blipFill>
        </p:spPr>
      </p:sp>
      <p:sp>
        <p:nvSpPr>
          <p:cNvPr name="TextBox 30" id="30"/>
          <p:cNvSpPr txBox="true"/>
          <p:nvPr/>
        </p:nvSpPr>
        <p:spPr>
          <a:xfrm rot="0">
            <a:off x="1109662" y="989392"/>
            <a:ext cx="12720638" cy="999059"/>
          </a:xfrm>
          <a:prstGeom prst="rect">
            <a:avLst/>
          </a:prstGeom>
        </p:spPr>
        <p:txBody>
          <a:bodyPr anchor="t" rtlCol="false" tIns="0" lIns="0" bIns="0" rIns="0">
            <a:spAutoFit/>
          </a:bodyPr>
          <a:lstStyle/>
          <a:p>
            <a:pPr algn="l">
              <a:lnSpc>
                <a:spcPts val="7650"/>
              </a:lnSpc>
            </a:pPr>
            <a:r>
              <a:rPr lang="en-US" b="true" sz="6375" spc="30">
                <a:solidFill>
                  <a:srgbClr val="000000"/>
                </a:solidFill>
                <a:latin typeface="Trebuchet MS Bold"/>
                <a:ea typeface="Trebuchet MS Bold"/>
                <a:cs typeface="Trebuchet MS Bold"/>
                <a:sym typeface="Trebuchet MS Bold"/>
              </a:rPr>
              <a:t>THE "WOW" IN OUR SOLUTION</a:t>
            </a:r>
          </a:p>
        </p:txBody>
      </p:sp>
      <p:sp>
        <p:nvSpPr>
          <p:cNvPr name="TextBox 31" id="31"/>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32" id="32"/>
          <p:cNvSpPr txBox="true"/>
          <p:nvPr/>
        </p:nvSpPr>
        <p:spPr>
          <a:xfrm rot="0">
            <a:off x="4091940" y="4036695"/>
            <a:ext cx="9646920" cy="1164581"/>
          </a:xfrm>
          <a:prstGeom prst="rect">
            <a:avLst/>
          </a:prstGeom>
        </p:spPr>
        <p:txBody>
          <a:bodyPr anchor="t" rtlCol="false" tIns="0" lIns="0" bIns="0" rIns="0">
            <a:spAutoFit/>
          </a:bodyPr>
          <a:lstStyle/>
          <a:p>
            <a:pPr algn="l">
              <a:lnSpc>
                <a:spcPts val="4320"/>
              </a:lnSpc>
            </a:pPr>
            <a:r>
              <a:rPr lang="en-US" sz="3600" spc="6">
                <a:solidFill>
                  <a:srgbClr val="000000"/>
                </a:solidFill>
                <a:latin typeface="Archivo Black"/>
                <a:ea typeface="Archivo Black"/>
                <a:cs typeface="Archivo Black"/>
                <a:sym typeface="Archivo Black"/>
              </a:rPr>
              <a:t>=IFS(Z8&gt;5,”VERYHIGH”Z8&gt;=4,”HIGH”,Z8&gt;=3”MED”,TRUE,”LOW”)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DAGR7iB9Mhs</dc:identifier>
  <dcterms:modified xsi:type="dcterms:W3CDTF">2011-08-01T06:04:30Z</dcterms:modified>
  <cp:revision>1</cp:revision>
  <dc:title>Employee_Data_Analysis_ppt sushmitha 2004.pptx</dc:title>
</cp:coreProperties>
</file>