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C07C5-BFDD-4D0C-B0D1-26E41BC316A5}" type="datetimeFigureOut">
              <a:rPr lang="it-IT" smtClean="0"/>
              <a:t>14/04/2017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CE183-1654-4E7B-807D-22CA613CA8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37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E23EE6F-8AE5-4DEB-A144-24B31157AB6E}" type="slidenum">
              <a:rPr lang="it-IT" sz="1200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517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D9C602-9F71-4261-ADB1-7E3ABB5DA4B7}" type="slidenum">
              <a:rPr lang="it-IT" sz="1200" strike="noStrike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899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1C9FF8-FACA-4F5A-A2A4-FA8D3A49DA92}" type="slidenum">
              <a:rPr lang="it-IT" sz="1200" strike="noStrike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482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9BB642A-5E76-444B-9811-E226B0D81362}" type="slidenum">
              <a:rPr lang="it-IT" sz="1200" strike="noStrike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555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90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KaleidosCode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Presentazione del gruppo per il </a:t>
            </a:r>
            <a:br>
              <a:rPr lang="it-IT" dirty="0"/>
            </a:br>
            <a:r>
              <a:rPr lang="it-IT" dirty="0"/>
              <a:t>progetto didattico di Ingegneria del Software</a:t>
            </a:r>
          </a:p>
        </p:txBody>
      </p:sp>
    </p:spTree>
    <p:extLst>
      <p:ext uri="{BB962C8B-B14F-4D97-AF65-F5344CB8AC3E}">
        <p14:creationId xmlns:p14="http://schemas.microsoft.com/office/powerpoint/2010/main" val="408864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Capitolato 2: </a:t>
            </a:r>
            <a:br>
              <a:rPr lang="it-IT" dirty="0"/>
            </a:br>
            <a:r>
              <a:rPr lang="it-IT" dirty="0"/>
              <a:t>	AtAVi: Accoglienza tramite Assistente Virtuale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it-IT" dirty="0"/>
              <a:t>Contro:</a:t>
            </a:r>
          </a:p>
          <a:p>
            <a:pPr marL="0" lvl="0" indent="0">
              <a:buNone/>
            </a:pPr>
            <a:r>
              <a:rPr lang="it-IT" dirty="0">
                <a:latin typeface="SFRM1200" pitchFamily="34"/>
              </a:rPr>
              <a:t>-Lo stack tecnologico richiesto è vasto e impegnativo da padroneggiare.</a:t>
            </a:r>
          </a:p>
          <a:p>
            <a:pPr marL="0" lvl="0" indent="0">
              <a:buNone/>
            </a:pPr>
            <a:r>
              <a:rPr lang="it-IT" dirty="0">
                <a:latin typeface="SFRM1200" pitchFamily="34"/>
              </a:rPr>
              <a:t>-L’argomento è molto vasto e potrebbe nascondere insidie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13" y="5332639"/>
            <a:ext cx="2179087" cy="15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8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Capitolato 3: </a:t>
            </a:r>
            <a:br>
              <a:rPr lang="it-IT" dirty="0"/>
            </a:br>
            <a:r>
              <a:rPr lang="it-IT" dirty="0"/>
              <a:t>	DeGeOP: A Designer and Geo-localizer Web 	App for Organizational Plants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marL="0" lvl="0" indent="0">
              <a:buClr>
                <a:srgbClr val="FF9966"/>
              </a:buClr>
              <a:buSzPct val="75000"/>
              <a:buNone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it-IT" dirty="0"/>
              <a:t>Contro:</a:t>
            </a:r>
          </a:p>
          <a:p>
            <a:pPr lvl="0"/>
            <a:r>
              <a:rPr lang="it-IT" dirty="0">
                <a:latin typeface="SFRM1200" pitchFamily="34"/>
              </a:rPr>
              <a:t>-Azienda con sede all’estero e quindi con possibilità limitate per incontri;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13" y="5332639"/>
            <a:ext cx="2179087" cy="15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9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Capitolato 4: </a:t>
            </a:r>
            <a:br>
              <a:rPr lang="it-IT" dirty="0"/>
            </a:br>
            <a:r>
              <a:rPr lang="it-IT" dirty="0"/>
              <a:t>	eBread: applicazione di lettura per dislessici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it-IT" dirty="0"/>
              <a:t>Contro:</a:t>
            </a:r>
          </a:p>
          <a:p>
            <a:pPr lvl="0"/>
            <a:r>
              <a:rPr lang="it-IT" dirty="0">
                <a:latin typeface="SFRM1200" pitchFamily="34"/>
              </a:rPr>
              <a:t>Il dominio tecnologico risulta quasi totalmente sconosciuto e comunque non molto interessante.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13" y="5332639"/>
            <a:ext cx="2179087" cy="15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5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Capitolato 5:</a:t>
            </a:r>
            <a:br>
              <a:rPr lang="it-IT" dirty="0"/>
            </a:br>
            <a:r>
              <a:rPr lang="it-IT" dirty="0"/>
              <a:t>	 Monolith: an interactive bubble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marL="0" lvl="0" indent="0">
              <a:buClr>
                <a:srgbClr val="FF9966"/>
              </a:buClr>
              <a:buSzPct val="75000"/>
              <a:buNone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it-IT" dirty="0"/>
              <a:t>Contro:</a:t>
            </a:r>
          </a:p>
          <a:p>
            <a:pPr lvl="0"/>
            <a:r>
              <a:rPr lang="it-IT" dirty="0">
                <a:latin typeface="SFRM1200" pitchFamily="34"/>
              </a:rPr>
              <a:t>-Azienda con sede all’estero e quindi con possibilità limitate per incontri;</a:t>
            </a:r>
          </a:p>
          <a:p>
            <a:pPr lvl="0"/>
            <a:r>
              <a:rPr lang="it-IT" dirty="0">
                <a:latin typeface="SFRM1200" pitchFamily="34"/>
              </a:rPr>
              <a:t>-Tecnologie da usare con molti vincoli e poco conosciute dal gruppo.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13" y="5332639"/>
            <a:ext cx="2179087" cy="15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8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Requisiti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L’editor deve permettere di realizzare:</a:t>
            </a:r>
          </a:p>
          <a:p>
            <a:r>
              <a:rPr lang="it-IT" dirty="0"/>
              <a:t>Diagrammi UML delle classi</a:t>
            </a:r>
          </a:p>
          <a:p>
            <a:r>
              <a:rPr lang="it-IT" dirty="0"/>
              <a:t>Diagrammi UML delle attività</a:t>
            </a:r>
          </a:p>
          <a:p>
            <a:r>
              <a:rPr lang="it-IT" dirty="0" err="1"/>
              <a:t>Bubble</a:t>
            </a:r>
            <a:r>
              <a:rPr lang="it-IT" dirty="0"/>
              <a:t> </a:t>
            </a:r>
            <a:r>
              <a:rPr lang="it-IT" dirty="0" err="1"/>
              <a:t>Flowchart</a:t>
            </a:r>
            <a:endParaRPr lang="it-IT" dirty="0"/>
          </a:p>
          <a:p>
            <a:r>
              <a:rPr lang="it-IT" dirty="0"/>
              <a:t>Codice relativo ai diagrammi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3054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9600" b="1" dirty="0"/>
              <a:t>Analisi dei Requisiti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198" y="2232819"/>
            <a:ext cx="10963275" cy="141049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9600" dirty="0"/>
              <a:t>Attori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197" y="4256882"/>
            <a:ext cx="10963275" cy="1410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9600" b="1" dirty="0"/>
              <a:t>Attore -&gt; Utente</a:t>
            </a:r>
          </a:p>
        </p:txBody>
      </p:sp>
      <p:sp>
        <p:nvSpPr>
          <p:cNvPr id="6" name="Segno di moltiplicazione 5"/>
          <p:cNvSpPr/>
          <p:nvPr/>
        </p:nvSpPr>
        <p:spPr>
          <a:xfrm>
            <a:off x="4299343" y="2340174"/>
            <a:ext cx="4040981" cy="119578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6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Requisiti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Use case principali:</a:t>
            </a:r>
          </a:p>
          <a:p>
            <a:r>
              <a:rPr lang="it-IT" dirty="0"/>
              <a:t>Editare il </a:t>
            </a:r>
            <a:r>
              <a:rPr lang="it-IT" dirty="0" err="1"/>
              <a:t>bubble</a:t>
            </a:r>
            <a:r>
              <a:rPr lang="it-IT" dirty="0"/>
              <a:t> </a:t>
            </a:r>
            <a:r>
              <a:rPr lang="it-IT" dirty="0" err="1"/>
              <a:t>flowchart</a:t>
            </a:r>
            <a:endParaRPr lang="it-IT" dirty="0"/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Analisi del dominio specifico dei giochi da tavolo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Progettazione e sviluppo delle </a:t>
            </a:r>
            <a:r>
              <a:rPr lang="it-IT" dirty="0" err="1"/>
              <a:t>bubble</a:t>
            </a:r>
            <a:endParaRPr lang="it-IT" dirty="0"/>
          </a:p>
          <a:p>
            <a:r>
              <a:rPr lang="it-IT" dirty="0"/>
              <a:t>Integrare il </a:t>
            </a:r>
            <a:r>
              <a:rPr lang="it-IT" dirty="0" err="1"/>
              <a:t>bubble</a:t>
            </a:r>
            <a:r>
              <a:rPr lang="it-IT" dirty="0"/>
              <a:t> </a:t>
            </a:r>
            <a:r>
              <a:rPr lang="it-IT" dirty="0" err="1"/>
              <a:t>flowchart</a:t>
            </a:r>
            <a:r>
              <a:rPr lang="it-IT" dirty="0"/>
              <a:t> nel diagramma delle attività</a:t>
            </a:r>
          </a:p>
        </p:txBody>
      </p:sp>
    </p:spTree>
    <p:extLst>
      <p:ext uri="{BB962C8B-B14F-4D97-AF65-F5344CB8AC3E}">
        <p14:creationId xmlns:p14="http://schemas.microsoft.com/office/powerpoint/2010/main" val="1800593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576440" y="-1428840"/>
            <a:ext cx="9143640" cy="22528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>
                <a:solidFill>
                  <a:srgbClr val="000000"/>
                </a:solidFill>
                <a:latin typeface="Calibri Light"/>
              </a:rPr>
              <a:t>Piano di Progetto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1576440" y="847800"/>
            <a:ext cx="9143640" cy="2076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Modello di sviluppo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7" name="CustomShape 3"/>
          <p:cNvSpPr/>
          <p:nvPr/>
        </p:nvSpPr>
        <p:spPr>
          <a:xfrm>
            <a:off x="268200" y="1595880"/>
            <a:ext cx="11758320" cy="52124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it-IT" sz="2400" strike="noStrike">
                <a:solidFill>
                  <a:srgbClr val="3F3F3F"/>
                </a:solidFill>
                <a:latin typeface="Arial"/>
              </a:rPr>
              <a:t>È stato scelto di adottare il modello di sviluppo </a:t>
            </a:r>
            <a:r>
              <a:rPr lang="it-IT" sz="2400" b="1" strike="noStrike">
                <a:solidFill>
                  <a:srgbClr val="3F3F3F"/>
                </a:solidFill>
                <a:latin typeface="Arial"/>
              </a:rPr>
              <a:t>incrementale</a:t>
            </a:r>
            <a:r>
              <a:rPr lang="it-IT" sz="2400" strike="noStrike">
                <a:solidFill>
                  <a:srgbClr val="3F3F3F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it-IT" sz="2400" b="1" strike="noStrike">
                <a:solidFill>
                  <a:srgbClr val="3F3F3F"/>
                </a:solidFill>
                <a:latin typeface="Arial"/>
              </a:rPr>
              <a:t>Proprietà: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000000"/>
                </a:solidFill>
                <a:latin typeface="Arial"/>
              </a:rPr>
              <a:t>Affidabilità del processo di sviluppo del prodotto;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000000"/>
                </a:solidFill>
                <a:latin typeface="Arial"/>
              </a:rPr>
              <a:t>Flessibilità in caso di feedback negativi derivati da una revisione;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000000"/>
                </a:solidFill>
                <a:latin typeface="Arial"/>
              </a:rPr>
              <a:t>Implementazione dei requisiti per importanza;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000000"/>
                </a:solidFill>
                <a:latin typeface="Arial"/>
              </a:rPr>
              <a:t>Riduzione del rischio di fallimento o ritardi in consegna.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it-IT" sz="2400" b="1" strike="noStrike">
                <a:solidFill>
                  <a:srgbClr val="000000"/>
                </a:solidFill>
                <a:latin typeface="Arial"/>
              </a:rPr>
              <a:t>Periodi: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000000"/>
                </a:solidFill>
                <a:latin typeface="Arial"/>
              </a:rPr>
              <a:t>Analisi;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000000"/>
                </a:solidFill>
                <a:latin typeface="Arial"/>
              </a:rPr>
              <a:t>Analisi di dettaglio;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000000"/>
                </a:solidFill>
                <a:latin typeface="Arial"/>
              </a:rPr>
              <a:t>Progettazione architetturale;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000000"/>
                </a:solidFill>
                <a:latin typeface="Arial"/>
              </a:rPr>
              <a:t>Progettazione di dettaglio e Codifica;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400" strike="noStrike">
                <a:solidFill>
                  <a:srgbClr val="000000"/>
                </a:solidFill>
                <a:latin typeface="Arial"/>
              </a:rPr>
              <a:t>Validazione;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40838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562040" y="-1371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>
                <a:solidFill>
                  <a:srgbClr val="000000"/>
                </a:solidFill>
                <a:latin typeface="Calibri Light"/>
              </a:rPr>
              <a:t>Piano di Progetto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1576440" y="10764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it-IT" sz="3200" strike="noStrike">
                <a:solidFill>
                  <a:srgbClr val="000000"/>
                </a:solidFill>
                <a:latin typeface="Calibri"/>
              </a:rPr>
              <a:t>Pianificazione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-123840" y="1605960"/>
            <a:ext cx="3888720" cy="51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Diagramma di Gantt</a:t>
            </a:r>
            <a:endParaRPr/>
          </a:p>
        </p:txBody>
      </p:sp>
      <p:pic>
        <p:nvPicPr>
          <p:cNvPr id="51" name="Immagine 5"/>
          <p:cNvPicPr/>
          <p:nvPr/>
        </p:nvPicPr>
        <p:blipFill>
          <a:blip r:embed="rId3"/>
          <a:stretch/>
        </p:blipFill>
        <p:spPr>
          <a:xfrm>
            <a:off x="1514520" y="2371680"/>
            <a:ext cx="8707680" cy="4379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5459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1523880" y="-133344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>
                <a:solidFill>
                  <a:srgbClr val="000000"/>
                </a:solidFill>
                <a:latin typeface="Calibri Light"/>
              </a:rPr>
              <a:t>Piano di Progetto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1523880" y="10386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Analisi dei rischi</a:t>
            </a:r>
            <a:endParaRPr/>
          </a:p>
        </p:txBody>
      </p:sp>
      <p:sp>
        <p:nvSpPr>
          <p:cNvPr id="54" name="CustomShape 3"/>
          <p:cNvSpPr/>
          <p:nvPr/>
        </p:nvSpPr>
        <p:spPr>
          <a:xfrm>
            <a:off x="324000" y="1981080"/>
            <a:ext cx="5471640" cy="2224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it-IT" sz="2800" b="1" strike="noStrike">
                <a:solidFill>
                  <a:srgbClr val="000000"/>
                </a:solidFill>
                <a:latin typeface="Calibri"/>
              </a:rPr>
              <a:t>Livello: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Tecnologico;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Personale;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Organizzativo;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Requisiti.</a:t>
            </a:r>
            <a:endParaRPr/>
          </a:p>
        </p:txBody>
      </p:sp>
      <p:sp>
        <p:nvSpPr>
          <p:cNvPr id="55" name="CustomShape 4"/>
          <p:cNvSpPr/>
          <p:nvPr/>
        </p:nvSpPr>
        <p:spPr>
          <a:xfrm>
            <a:off x="6591240" y="1981080"/>
            <a:ext cx="5051520" cy="3504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it-IT" sz="2800" b="1" strike="noStrike">
                <a:solidFill>
                  <a:srgbClr val="000000"/>
                </a:solidFill>
                <a:latin typeface="Calibri"/>
              </a:rPr>
              <a:t>Analisi: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Nome rischio;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Descrizione;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Probabilità d'occorrenza;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Effetto;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Prevezione;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Mitigazione;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Riscontro.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7032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SWEDesigner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Proponente: Zucchetti S.p.A.</a:t>
            </a:r>
          </a:p>
          <a:p>
            <a:r>
              <a:rPr lang="it-IT" dirty="0"/>
              <a:t>Editor di diagrammi UML che generi automaticamente il relativo codice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275" y="3438497"/>
            <a:ext cx="3819525" cy="2159850"/>
          </a:xfrm>
          <a:prstGeom prst="rect">
            <a:avLst/>
          </a:prstGeom>
        </p:spPr>
      </p:pic>
      <p:sp>
        <p:nvSpPr>
          <p:cNvPr id="8" name="Freccia a destra 7"/>
          <p:cNvSpPr/>
          <p:nvPr/>
        </p:nvSpPr>
        <p:spPr>
          <a:xfrm>
            <a:off x="5400675" y="4257675"/>
            <a:ext cx="1407319" cy="5214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31" y="3429000"/>
            <a:ext cx="3952163" cy="184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59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1523880" y="-140004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>
                <a:solidFill>
                  <a:srgbClr val="000000"/>
                </a:solidFill>
                <a:latin typeface="Calibri Light"/>
              </a:rPr>
              <a:t>Piano di Progetto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1523880" y="9720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it-IT" sz="2800" strike="noStrike">
                <a:solidFill>
                  <a:srgbClr val="000000"/>
                </a:solidFill>
                <a:latin typeface="Calibri"/>
              </a:rPr>
              <a:t>Preventivo – Prospetto orario</a:t>
            </a:r>
            <a:endParaRPr/>
          </a:p>
        </p:txBody>
      </p:sp>
      <p:pic>
        <p:nvPicPr>
          <p:cNvPr id="58" name="Immagine 5"/>
          <p:cNvPicPr/>
          <p:nvPr/>
        </p:nvPicPr>
        <p:blipFill>
          <a:blip r:embed="rId3"/>
          <a:stretch/>
        </p:blipFill>
        <p:spPr>
          <a:xfrm>
            <a:off x="276120" y="3402720"/>
            <a:ext cx="5853600" cy="3313800"/>
          </a:xfrm>
          <a:prstGeom prst="rect">
            <a:avLst/>
          </a:prstGeom>
          <a:ln>
            <a:noFill/>
          </a:ln>
        </p:spPr>
      </p:pic>
      <p:pic>
        <p:nvPicPr>
          <p:cNvPr id="59" name="Immagine 7"/>
          <p:cNvPicPr/>
          <p:nvPr/>
        </p:nvPicPr>
        <p:blipFill>
          <a:blip r:embed="rId4"/>
          <a:stretch/>
        </p:blipFill>
        <p:spPr>
          <a:xfrm>
            <a:off x="6524640" y="1762200"/>
            <a:ext cx="5340600" cy="3009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48166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1"/>
            <a:ext cx="12192000" cy="34441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765145" y="2443278"/>
            <a:ext cx="6661709" cy="1000849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Piano di Qualifica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Qualità di processo e di prodotto</a:t>
            </a:r>
          </a:p>
          <a:p>
            <a:r>
              <a:rPr lang="it-IT" sz="2800" dirty="0"/>
              <a:t>Resoconto delle attività di verifica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179834" y="6367898"/>
            <a:ext cx="90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?? / ??</a:t>
            </a:r>
          </a:p>
        </p:txBody>
      </p:sp>
    </p:spTree>
    <p:extLst>
      <p:ext uri="{BB962C8B-B14F-4D97-AF65-F5344CB8AC3E}">
        <p14:creationId xmlns:p14="http://schemas.microsoft.com/office/powerpoint/2010/main" val="283243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+mj-lt"/>
              </a:rPr>
              <a:t>Qualità di processo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26213" y="1718376"/>
            <a:ext cx="3316834" cy="6322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3600" dirty="0"/>
              <a:t>Ciclo di Deming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0" y="2752723"/>
            <a:ext cx="4546066" cy="309447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314556" y="1689808"/>
            <a:ext cx="514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 err="1"/>
              <a:t>Capability</a:t>
            </a:r>
            <a:r>
              <a:rPr lang="it-IT" sz="3600" dirty="0"/>
              <a:t> </a:t>
            </a:r>
            <a:r>
              <a:rPr lang="it-IT" sz="3600" dirty="0" err="1"/>
              <a:t>Maturity</a:t>
            </a:r>
            <a:r>
              <a:rPr lang="it-IT" sz="3600" dirty="0"/>
              <a:t> Model</a:t>
            </a:r>
          </a:p>
        </p:txBody>
      </p:sp>
      <p:sp>
        <p:nvSpPr>
          <p:cNvPr id="8" name="Rettangolo 7"/>
          <p:cNvSpPr/>
          <p:nvPr/>
        </p:nvSpPr>
        <p:spPr>
          <a:xfrm>
            <a:off x="8175920" y="5093766"/>
            <a:ext cx="1328468" cy="52621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Initial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8820671" y="4567555"/>
            <a:ext cx="1362974" cy="52621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Repeatable</a:t>
            </a:r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9465422" y="4041344"/>
            <a:ext cx="1362974" cy="52621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Defined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10072132" y="3509879"/>
            <a:ext cx="1362974" cy="52621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Managed</a:t>
            </a:r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10716883" y="2983668"/>
            <a:ext cx="1362974" cy="52621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Optimizing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5817702" y="5099748"/>
            <a:ext cx="2358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dirty="0" err="1"/>
              <a:t>unpredictable</a:t>
            </a:r>
            <a:r>
              <a:rPr lang="it-IT" sz="1400" dirty="0"/>
              <a:t>, </a:t>
            </a:r>
            <a:r>
              <a:rPr lang="it-IT" sz="1400" dirty="0" err="1"/>
              <a:t>poorly</a:t>
            </a:r>
            <a:r>
              <a:rPr lang="it-IT" sz="1400" dirty="0"/>
              <a:t> </a:t>
            </a:r>
            <a:r>
              <a:rPr lang="it-IT" sz="1400" dirty="0" err="1"/>
              <a:t>controlled</a:t>
            </a:r>
            <a:r>
              <a:rPr lang="it-IT" sz="1400" dirty="0"/>
              <a:t> and </a:t>
            </a:r>
            <a:r>
              <a:rPr lang="it-IT" sz="1400" dirty="0" err="1"/>
              <a:t>reactive</a:t>
            </a:r>
            <a:endParaRPr lang="it-IT" sz="14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6497873" y="4579519"/>
            <a:ext cx="229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dirty="0" err="1"/>
              <a:t>characterized</a:t>
            </a:r>
            <a:r>
              <a:rPr lang="it-IT" sz="1400" dirty="0"/>
              <a:t> for </a:t>
            </a:r>
            <a:r>
              <a:rPr lang="it-IT" sz="1400" b="1" dirty="0" err="1"/>
              <a:t>projects</a:t>
            </a:r>
            <a:r>
              <a:rPr lang="it-IT" sz="1400" dirty="0"/>
              <a:t> and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often</a:t>
            </a:r>
            <a:r>
              <a:rPr lang="it-IT" sz="1400" dirty="0"/>
              <a:t> </a:t>
            </a:r>
            <a:r>
              <a:rPr lang="it-IT" sz="1400" dirty="0" err="1"/>
              <a:t>reactive</a:t>
            </a:r>
            <a:endParaRPr lang="it-IT" sz="14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7183882" y="4038353"/>
            <a:ext cx="2281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dirty="0" err="1"/>
              <a:t>characterized</a:t>
            </a:r>
            <a:r>
              <a:rPr lang="it-IT" sz="1400" dirty="0"/>
              <a:t> for the </a:t>
            </a:r>
            <a:r>
              <a:rPr lang="it-IT" sz="1400" b="1" dirty="0" err="1"/>
              <a:t>organization</a:t>
            </a:r>
            <a:r>
              <a:rPr lang="it-IT" sz="1400" dirty="0"/>
              <a:t> and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proactive</a:t>
            </a:r>
            <a:endParaRPr lang="it-IT" sz="1400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8528390" y="3518852"/>
            <a:ext cx="154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b="1" dirty="0" err="1"/>
              <a:t>measured</a:t>
            </a:r>
            <a:r>
              <a:rPr lang="it-IT" sz="1400" dirty="0"/>
              <a:t> and </a:t>
            </a:r>
            <a:r>
              <a:rPr lang="it-IT" sz="1400" dirty="0" err="1"/>
              <a:t>controlled</a:t>
            </a:r>
            <a:endParaRPr lang="it-IT" sz="14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9284551" y="2977686"/>
            <a:ext cx="142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Focus on </a:t>
            </a:r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b="1" dirty="0" err="1"/>
              <a:t>improvement</a:t>
            </a:r>
            <a:endParaRPr lang="it-IT" sz="1400" dirty="0"/>
          </a:p>
        </p:txBody>
      </p:sp>
      <p:sp>
        <p:nvSpPr>
          <p:cNvPr id="19" name="Rettangolo con angoli arrotondati 18"/>
          <p:cNvSpPr/>
          <p:nvPr/>
        </p:nvSpPr>
        <p:spPr>
          <a:xfrm>
            <a:off x="8898271" y="3012227"/>
            <a:ext cx="354074" cy="44560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20" name="Rettangolo con angoli arrotondati 19"/>
          <p:cNvSpPr/>
          <p:nvPr/>
        </p:nvSpPr>
        <p:spPr>
          <a:xfrm>
            <a:off x="8147615" y="3549456"/>
            <a:ext cx="354074" cy="44560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21" name="Rettangolo con angoli arrotondati 20"/>
          <p:cNvSpPr/>
          <p:nvPr/>
        </p:nvSpPr>
        <p:spPr>
          <a:xfrm>
            <a:off x="6777873" y="4077159"/>
            <a:ext cx="354074" cy="4456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2" name="Rettangolo con angoli arrotondati 21"/>
          <p:cNvSpPr/>
          <p:nvPr/>
        </p:nvSpPr>
        <p:spPr>
          <a:xfrm>
            <a:off x="6087143" y="4618328"/>
            <a:ext cx="354074" cy="44560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23" name="Rettangolo con angoli arrotondati 22"/>
          <p:cNvSpPr/>
          <p:nvPr/>
        </p:nvSpPr>
        <p:spPr>
          <a:xfrm>
            <a:off x="5415783" y="5134070"/>
            <a:ext cx="354074" cy="445601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5204167" y="1355492"/>
            <a:ext cx="777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53358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625355" y="3069448"/>
            <a:ext cx="5135880" cy="9395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/>
              <a:t>Pianificazione della stesura dei documenti</a:t>
            </a: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60643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4" y="1556309"/>
            <a:ext cx="5502307" cy="3745382"/>
          </a:xfrm>
          <a:prstGeom prst="rect">
            <a:avLst/>
          </a:prstGeom>
        </p:spPr>
      </p:pic>
      <p:sp>
        <p:nvSpPr>
          <p:cNvPr id="7" name="Rettangolo con angoli arrotondati 6"/>
          <p:cNvSpPr/>
          <p:nvPr/>
        </p:nvSpPr>
        <p:spPr>
          <a:xfrm>
            <a:off x="1302106" y="1379398"/>
            <a:ext cx="1367942" cy="11923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8562353" y="2238451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 dirty="0">
                <a:solidFill>
                  <a:srgbClr val="00B0F0"/>
                </a:solidFill>
              </a:rPr>
              <a:t>P</a:t>
            </a:r>
            <a:r>
              <a:rPr lang="it-IT" sz="4800" dirty="0">
                <a:solidFill>
                  <a:srgbClr val="00B0F0"/>
                </a:solidFill>
              </a:rPr>
              <a:t>lan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</p:spTree>
    <p:extLst>
      <p:ext uri="{BB962C8B-B14F-4D97-AF65-F5344CB8AC3E}">
        <p14:creationId xmlns:p14="http://schemas.microsoft.com/office/powerpoint/2010/main" val="2076426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7951"/>
            <a:ext cx="6064301" cy="68586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35" y="1553999"/>
            <a:ext cx="5505165" cy="3749365"/>
          </a:xfrm>
          <a:prstGeom prst="rect">
            <a:avLst/>
          </a:prstGeom>
        </p:spPr>
      </p:pic>
      <p:sp>
        <p:nvSpPr>
          <p:cNvPr id="8" name="Rettangolo con angoli arrotondati 7"/>
          <p:cNvSpPr/>
          <p:nvPr/>
        </p:nvSpPr>
        <p:spPr>
          <a:xfrm>
            <a:off x="4103825" y="1360628"/>
            <a:ext cx="1258215" cy="11411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/>
          <p:cNvSpPr>
            <a:spLocks noGrp="1"/>
          </p:cNvSpPr>
          <p:nvPr>
            <p:ph idx="1"/>
          </p:nvPr>
        </p:nvSpPr>
        <p:spPr>
          <a:xfrm>
            <a:off x="6625355" y="3069448"/>
            <a:ext cx="5135880" cy="9395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/>
              <a:t>Stesura effettiva dei documenti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8744293" y="2238451"/>
            <a:ext cx="898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 dirty="0">
                <a:solidFill>
                  <a:srgbClr val="7030A0"/>
                </a:solidFill>
              </a:rPr>
              <a:t>D</a:t>
            </a:r>
            <a:r>
              <a:rPr lang="it-IT" sz="4800" dirty="0">
                <a:solidFill>
                  <a:srgbClr val="7030A0"/>
                </a:solidFill>
              </a:rPr>
              <a:t>o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</p:spTree>
    <p:extLst>
      <p:ext uri="{BB962C8B-B14F-4D97-AF65-F5344CB8AC3E}">
        <p14:creationId xmlns:p14="http://schemas.microsoft.com/office/powerpoint/2010/main" val="2276799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60643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4" y="1556309"/>
            <a:ext cx="5502307" cy="3745382"/>
          </a:xfrm>
          <a:prstGeom prst="rect">
            <a:avLst/>
          </a:prstGeom>
        </p:spPr>
      </p:pic>
      <p:sp>
        <p:nvSpPr>
          <p:cNvPr id="6" name="Rettangolo con angoli arrotondati 5"/>
          <p:cNvSpPr/>
          <p:nvPr/>
        </p:nvSpPr>
        <p:spPr>
          <a:xfrm>
            <a:off x="3350362" y="3288666"/>
            <a:ext cx="1367942" cy="11923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/>
          <p:cNvSpPr>
            <a:spLocks noGrp="1"/>
          </p:cNvSpPr>
          <p:nvPr>
            <p:ph idx="1"/>
          </p:nvPr>
        </p:nvSpPr>
        <p:spPr>
          <a:xfrm>
            <a:off x="6625355" y="3069448"/>
            <a:ext cx="5135880" cy="9395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/>
              <a:t>Verifica dei documenti prodotti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8341940" y="2238451"/>
            <a:ext cx="1702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 dirty="0">
                <a:solidFill>
                  <a:srgbClr val="993300"/>
                </a:solidFill>
              </a:rPr>
              <a:t>C</a:t>
            </a:r>
            <a:r>
              <a:rPr lang="it-IT" sz="4800" dirty="0">
                <a:solidFill>
                  <a:srgbClr val="993300"/>
                </a:solidFill>
              </a:rPr>
              <a:t>heck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</p:spTree>
    <p:extLst>
      <p:ext uri="{BB962C8B-B14F-4D97-AF65-F5344CB8AC3E}">
        <p14:creationId xmlns:p14="http://schemas.microsoft.com/office/powerpoint/2010/main" val="2020944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0"/>
            <a:ext cx="60643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4" y="1556309"/>
            <a:ext cx="5502307" cy="3745382"/>
          </a:xfrm>
          <a:prstGeom prst="rect">
            <a:avLst/>
          </a:prstGeom>
        </p:spPr>
      </p:pic>
      <p:sp>
        <p:nvSpPr>
          <p:cNvPr id="8" name="Rettangolo con angoli arrotondati 7"/>
          <p:cNvSpPr/>
          <p:nvPr/>
        </p:nvSpPr>
        <p:spPr>
          <a:xfrm>
            <a:off x="555791" y="3329762"/>
            <a:ext cx="1367942" cy="11923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/>
          <p:cNvSpPr>
            <a:spLocks noGrp="1"/>
          </p:cNvSpPr>
          <p:nvPr>
            <p:ph idx="1"/>
          </p:nvPr>
        </p:nvSpPr>
        <p:spPr>
          <a:xfrm>
            <a:off x="6625355" y="3069448"/>
            <a:ext cx="5135880" cy="9395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/>
              <a:t>Analisi del risultato di verifica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8680975" y="2238451"/>
            <a:ext cx="1024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 dirty="0">
                <a:solidFill>
                  <a:schemeClr val="accent6"/>
                </a:solidFill>
              </a:rPr>
              <a:t>A</a:t>
            </a:r>
            <a:r>
              <a:rPr lang="it-IT" sz="4800" dirty="0">
                <a:solidFill>
                  <a:schemeClr val="accent6"/>
                </a:solidFill>
              </a:rPr>
              <a:t>ct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</p:spTree>
    <p:extLst>
      <p:ext uri="{BB962C8B-B14F-4D97-AF65-F5344CB8AC3E}">
        <p14:creationId xmlns:p14="http://schemas.microsoft.com/office/powerpoint/2010/main" val="1171311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+mj-lt"/>
              </a:rPr>
              <a:t>Qualità di prodotto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669043" y="1700662"/>
            <a:ext cx="485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Presa come riferimento la normativa ISO/IEC 9126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08" y="2170630"/>
            <a:ext cx="9186976" cy="410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69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0" y="4141"/>
            <a:ext cx="12192000" cy="1377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latin typeface="+mj-lt"/>
              </a:rPr>
              <a:t>Resoconto delle attività di verifica dei documenti</a:t>
            </a:r>
          </a:p>
        </p:txBody>
      </p:sp>
      <p:sp>
        <p:nvSpPr>
          <p:cNvPr id="10" name="Segnaposto contenuto 2"/>
          <p:cNvSpPr>
            <a:spLocks noGrp="1"/>
          </p:cNvSpPr>
          <p:nvPr>
            <p:ph idx="1"/>
          </p:nvPr>
        </p:nvSpPr>
        <p:spPr>
          <a:xfrm>
            <a:off x="3951796" y="1845156"/>
            <a:ext cx="4288406" cy="63228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it-IT" sz="3600" dirty="0"/>
              <a:t>Indice di leggibilità - </a:t>
            </a:r>
            <a:r>
              <a:rPr lang="it-IT" sz="3600" dirty="0" err="1"/>
              <a:t>Gulpease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108" y="2503457"/>
            <a:ext cx="6901783" cy="3661633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9433778" y="6367898"/>
            <a:ext cx="26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Piano di Qualifica - ?? / ??</a:t>
            </a:r>
          </a:p>
        </p:txBody>
      </p:sp>
    </p:spTree>
    <p:extLst>
      <p:ext uri="{BB962C8B-B14F-4D97-AF65-F5344CB8AC3E}">
        <p14:creationId xmlns:p14="http://schemas.microsoft.com/office/powerpoint/2010/main" val="704610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Norme di Progetto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REGOLE</a:t>
            </a: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STRUMENTI: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ORGANIZZATIVI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 SVILUPPO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 SUPPORTO</a:t>
            </a:r>
          </a:p>
        </p:txBody>
      </p:sp>
    </p:spTree>
    <p:extLst>
      <p:ext uri="{BB962C8B-B14F-4D97-AF65-F5344CB8AC3E}">
        <p14:creationId xmlns:p14="http://schemas.microsoft.com/office/powerpoint/2010/main" val="40767140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SWEDesigner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2306"/>
          </a:xfrm>
        </p:spPr>
        <p:txBody>
          <a:bodyPr>
            <a:normAutofit/>
          </a:bodyPr>
          <a:lstStyle/>
          <a:p>
            <a:r>
              <a:rPr lang="it-IT" dirty="0"/>
              <a:t>Relazione debole tra diagrammi stesi in fase di progettazione e codice prodotto in fase di realizzazione</a:t>
            </a:r>
          </a:p>
          <a:p>
            <a:r>
              <a:rPr lang="it-IT" dirty="0"/>
              <a:t>Obiettivo: generare automaticamente il codice dal diagramma UML garantirebbe un accoppiamento forte tra diagrammi e sorgente</a:t>
            </a:r>
          </a:p>
          <a:p>
            <a:r>
              <a:rPr lang="it-IT" dirty="0"/>
              <a:t>Problema: la traduzione diretta da UML a codice non è sempre possibile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9847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Regole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Template di documenti</a:t>
            </a: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Comandi personalizzati LaTeX</a:t>
            </a: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Standard: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Numeri: SI/ISO 31-10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 UNI EN 28601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Correzioni errori in revisione: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Documentazione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Codice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38239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Strumenti Organizzativi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Asana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Slack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Hangouts</a:t>
            </a:r>
          </a:p>
        </p:txBody>
      </p:sp>
    </p:spTree>
    <p:extLst>
      <p:ext uri="{BB962C8B-B14F-4D97-AF65-F5344CB8AC3E}">
        <p14:creationId xmlns:p14="http://schemas.microsoft.com/office/powerpoint/2010/main" val="12405306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Strumenti di Sviluppo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- GitHub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LaTeX</a:t>
            </a:r>
          </a:p>
        </p:txBody>
      </p:sp>
    </p:spTree>
    <p:extLst>
      <p:ext uri="{BB962C8B-B14F-4D97-AF65-F5344CB8AC3E}">
        <p14:creationId xmlns:p14="http://schemas.microsoft.com/office/powerpoint/2010/main" val="35500430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Strumenti di Supporto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Drive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Libre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SWEgo</a:t>
            </a:r>
          </a:p>
        </p:txBody>
      </p:sp>
    </p:spTree>
    <p:extLst>
      <p:ext uri="{BB962C8B-B14F-4D97-AF65-F5344CB8AC3E}">
        <p14:creationId xmlns:p14="http://schemas.microsoft.com/office/powerpoint/2010/main" val="2644950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Bubble</a:t>
            </a:r>
            <a:r>
              <a:rPr lang="it-IT" dirty="0"/>
              <a:t> </a:t>
            </a:r>
            <a:r>
              <a:rPr lang="it-IT" dirty="0" err="1"/>
              <a:t>Flowchart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32769"/>
            <a:ext cx="10515600" cy="4351338"/>
          </a:xfrm>
        </p:spPr>
        <p:txBody>
          <a:bodyPr/>
          <a:lstStyle/>
          <a:p>
            <a:r>
              <a:rPr lang="it-IT" dirty="0"/>
              <a:t>«Bolle» di codice già predisposto all’uso</a:t>
            </a:r>
          </a:p>
          <a:p>
            <a:r>
              <a:rPr lang="it-IT" dirty="0"/>
              <a:t>Operazioni atomiche dipendenti dal dominio</a:t>
            </a:r>
          </a:p>
          <a:p>
            <a:r>
              <a:rPr lang="it-IT" dirty="0"/>
              <a:t>Soluzione estensibile: nuovi domini applicativi = nuove bolle</a:t>
            </a:r>
          </a:p>
        </p:txBody>
      </p:sp>
    </p:spTree>
    <p:extLst>
      <p:ext uri="{BB962C8B-B14F-4D97-AF65-F5344CB8AC3E}">
        <p14:creationId xmlns:p14="http://schemas.microsoft.com/office/powerpoint/2010/main" val="9470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impiegate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Uso di tecnologie web</a:t>
            </a:r>
          </a:p>
          <a:p>
            <a:r>
              <a:rPr lang="it-IT" dirty="0"/>
              <a:t>Lato server: Java - Tomcat oppure </a:t>
            </a:r>
            <a:r>
              <a:rPr lang="it-IT" dirty="0" err="1"/>
              <a:t>Javascript</a:t>
            </a:r>
            <a:r>
              <a:rPr lang="it-IT" dirty="0"/>
              <a:t> – </a:t>
            </a:r>
            <a:r>
              <a:rPr lang="it-IT" dirty="0" err="1"/>
              <a:t>Node.Js</a:t>
            </a:r>
            <a:endParaRPr lang="it-IT" dirty="0"/>
          </a:p>
          <a:p>
            <a:r>
              <a:rPr lang="it-IT" dirty="0"/>
              <a:t>Lato client: HTML5 – CSS – </a:t>
            </a:r>
            <a:r>
              <a:rPr lang="it-IT" dirty="0" err="1"/>
              <a:t>Javascript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540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Aspetti positivi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Progetto che prevede di ricercare una soluzione ad un problema aperto</a:t>
            </a:r>
          </a:p>
          <a:p>
            <a:r>
              <a:rPr lang="it-IT" dirty="0"/>
              <a:t>Dominio tecnologico di gran valore formativo: ampiamente diffuso e richiesto nel mondo del lavoro</a:t>
            </a:r>
          </a:p>
          <a:p>
            <a:r>
              <a:rPr lang="it-IT" dirty="0"/>
              <a:t>Notevole quantità di codice open source e buone possibilità di riuso</a:t>
            </a:r>
          </a:p>
        </p:txBody>
      </p:sp>
    </p:spTree>
    <p:extLst>
      <p:ext uri="{BB962C8B-B14F-4D97-AF65-F5344CB8AC3E}">
        <p14:creationId xmlns:p14="http://schemas.microsoft.com/office/powerpoint/2010/main" val="404861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Inesperienza sulle tecnologie adottate</a:t>
            </a:r>
          </a:p>
          <a:p>
            <a:r>
              <a:rPr lang="it-IT" dirty="0"/>
              <a:t>Problema non sempre risolvibile</a:t>
            </a:r>
          </a:p>
        </p:txBody>
      </p:sp>
    </p:spTree>
    <p:extLst>
      <p:ext uri="{BB962C8B-B14F-4D97-AF65-F5344CB8AC3E}">
        <p14:creationId xmlns:p14="http://schemas.microsoft.com/office/powerpoint/2010/main" val="324671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Studio di fattibilità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1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Capitolato 1:</a:t>
            </a:r>
            <a:br>
              <a:rPr lang="it-IT" dirty="0"/>
            </a:br>
            <a:r>
              <a:rPr lang="it-IT" dirty="0"/>
              <a:t>	</a:t>
            </a:r>
            <a:r>
              <a:rPr lang="it-IT" dirty="0">
                <a:latin typeface="F16" pitchFamily="34"/>
              </a:rPr>
              <a:t> APIM: An API</a:t>
            </a:r>
            <a:r>
              <a:rPr lang="it-IT" dirty="0">
                <a:latin typeface="F45" pitchFamily="34"/>
              </a:rPr>
              <a:t>G </a:t>
            </a:r>
            <a:r>
              <a:rPr lang="it-IT" dirty="0">
                <a:latin typeface="F16" pitchFamily="34"/>
              </a:rPr>
              <a:t>Market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endParaRPr lang="it-IT" dirty="0"/>
          </a:p>
          <a:p>
            <a:pPr lvl="0">
              <a:buClr>
                <a:srgbClr val="FF9966"/>
              </a:buClr>
              <a:buSzPct val="75000"/>
              <a:buFont typeface="StarSymbol"/>
              <a:buChar char="➲"/>
            </a:pPr>
            <a:r>
              <a:rPr lang="it-IT" dirty="0"/>
              <a:t>Contro:</a:t>
            </a:r>
          </a:p>
          <a:p>
            <a:pPr marL="0" lvl="0" indent="0">
              <a:buClr>
                <a:srgbClr val="FF9966"/>
              </a:buClr>
              <a:buSzPct val="75000"/>
              <a:buNone/>
            </a:pPr>
            <a:r>
              <a:rPr lang="it-IT" dirty="0">
                <a:latin typeface="SFRM1200" pitchFamily="34"/>
              </a:rPr>
              <a:t>-</a:t>
            </a:r>
            <a:r>
              <a:rPr lang="it-IT" dirty="0" err="1">
                <a:latin typeface="SFRM1200" pitchFamily="34"/>
              </a:rPr>
              <a:t>Microservizi</a:t>
            </a:r>
            <a:r>
              <a:rPr lang="it-IT" dirty="0">
                <a:latin typeface="SFRM1200" pitchFamily="34"/>
              </a:rPr>
              <a:t> poco conosciuti dal gruppo.</a:t>
            </a:r>
          </a:p>
          <a:p>
            <a:pPr marL="0" lvl="0" indent="0">
              <a:buClr>
                <a:srgbClr val="FF9966"/>
              </a:buClr>
              <a:buSzPct val="75000"/>
              <a:buNone/>
            </a:pPr>
            <a:r>
              <a:rPr lang="it-IT" dirty="0">
                <a:latin typeface="SFRM1200" pitchFamily="34"/>
              </a:rPr>
              <a:t>-Azienda con meno flessibilita per gli incontri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913" y="5332639"/>
            <a:ext cx="2179087" cy="15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01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695</Words>
  <Application>Microsoft Office PowerPoint</Application>
  <PresentationFormat>Widescreen</PresentationFormat>
  <Paragraphs>186</Paragraphs>
  <Slides>33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F16</vt:lpstr>
      <vt:lpstr>F45</vt:lpstr>
      <vt:lpstr>SFRM1200</vt:lpstr>
      <vt:lpstr>StarSymbol</vt:lpstr>
      <vt:lpstr>Symbol</vt:lpstr>
      <vt:lpstr>Wingdings</vt:lpstr>
      <vt:lpstr>Tema di Office</vt:lpstr>
      <vt:lpstr>KaleidosCode</vt:lpstr>
      <vt:lpstr>SWEDesigner</vt:lpstr>
      <vt:lpstr>SWEDesigner</vt:lpstr>
      <vt:lpstr>Il Bubble Flowchart</vt:lpstr>
      <vt:lpstr>Tecnologie impiegate</vt:lpstr>
      <vt:lpstr>Aspetti positivi</vt:lpstr>
      <vt:lpstr>Criticità</vt:lpstr>
      <vt:lpstr>Studio di fattibilità</vt:lpstr>
      <vt:lpstr>Capitolato 1:   APIM: An APIG Market Platform</vt:lpstr>
      <vt:lpstr>Capitolato 2:   AtAVi: Accoglienza tramite Assistente Virtuale</vt:lpstr>
      <vt:lpstr>Capitolato 3:   DeGeOP: A Designer and Geo-localizer Web  App for Organizational Plants</vt:lpstr>
      <vt:lpstr>Capitolato 4:   eBread: applicazione di lettura per dislessici</vt:lpstr>
      <vt:lpstr>Capitolato 5:   Monolith: an interactive bubble provider</vt:lpstr>
      <vt:lpstr>Analisi dei Requisiti</vt:lpstr>
      <vt:lpstr>Analisi dei Requisiti</vt:lpstr>
      <vt:lpstr>Analisi dei Requisiti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Piano di Qualifica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KaleidosCode</dc:title>
  <dc:creator>Matteo Sovilla</dc:creator>
  <cp:lastModifiedBy>Matteo Sovilla</cp:lastModifiedBy>
  <cp:revision>13</cp:revision>
  <dcterms:created xsi:type="dcterms:W3CDTF">2017-04-10T07:09:21Z</dcterms:created>
  <dcterms:modified xsi:type="dcterms:W3CDTF">2017-04-14T10:39:23Z</dcterms:modified>
</cp:coreProperties>
</file>