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7" r:id="rId3"/>
    <p:sldId id="268" r:id="rId4"/>
    <p:sldId id="269" r:id="rId5"/>
    <p:sldId id="271" r:id="rId6"/>
    <p:sldId id="270" r:id="rId7"/>
    <p:sldId id="272" r:id="rId8"/>
    <p:sldId id="264" r:id="rId9"/>
    <p:sldId id="273" r:id="rId10"/>
    <p:sldId id="276" r:id="rId11"/>
    <p:sldId id="277" r:id="rId12"/>
    <p:sldId id="278" r:id="rId13"/>
    <p:sldId id="279" r:id="rId14"/>
    <p:sldId id="274" r:id="rId15"/>
    <p:sldId id="275" r:id="rId16"/>
    <p:sldId id="280" r:id="rId17"/>
    <p:sldId id="281" r:id="rId18"/>
    <p:sldId id="256" r:id="rId19"/>
    <p:sldId id="283" r:id="rId20"/>
    <p:sldId id="285" r:id="rId21"/>
    <p:sldId id="286" r:id="rId22"/>
    <p:sldId id="287" r:id="rId23"/>
    <p:sldId id="284" r:id="rId24"/>
    <p:sldId id="288" r:id="rId25"/>
    <p:sldId id="291" r:id="rId26"/>
    <p:sldId id="292" r:id="rId27"/>
    <p:sldId id="293" r:id="rId28"/>
    <p:sldId id="294" r:id="rId29"/>
    <p:sldId id="295" r:id="rId30"/>
    <p:sldId id="296" r:id="rId31"/>
    <p:sldId id="289" r:id="rId32"/>
    <p:sldId id="300" r:id="rId33"/>
    <p:sldId id="290" r:id="rId34"/>
    <p:sldId id="297" r:id="rId35"/>
    <p:sldId id="298" r:id="rId36"/>
    <p:sldId id="299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0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6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98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99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2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60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09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45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34CF-CE96-402E-92E2-B805571D2137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14C5-CBC9-41C9-833E-7D2930FC17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2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145" y="2443278"/>
            <a:ext cx="6661709" cy="1000849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Helvetica LT Std" panose="020B0504020202020204" pitchFamily="34" charset="0"/>
              </a:rPr>
              <a:t>SWEDesigner</a:t>
            </a:r>
            <a:endParaRPr lang="it-IT" dirty="0">
              <a:solidFill>
                <a:schemeClr val="bg1"/>
              </a:solidFill>
              <a:latin typeface="Helvetica LT Std" panose="020B05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Software per diagrammi UML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??</a:t>
            </a:r>
            <a:r>
              <a:rPr lang="it-IT" dirty="0">
                <a:latin typeface="Helvetica LT Std" panose="020B0504020202020204" pitchFamily="34" charset="0"/>
              </a:rPr>
              <a:t> / ??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31" y="4316399"/>
            <a:ext cx="3599735" cy="9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3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Capitolato 2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>
                <a:latin typeface="Helvetica LT Std" panose="020B0504020202020204" pitchFamily="34" charset="0"/>
              </a:rPr>
              <a:t>AtAVi: Accoglienza tramite Assistente Virtuale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3087014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A confronto con </a:t>
            </a:r>
            <a:r>
              <a:rPr lang="it-IT" sz="2800" dirty="0" err="1">
                <a:latin typeface="Helvetica LT Std" panose="020B0504020202020204" pitchFamily="34" charset="0"/>
              </a:rPr>
              <a:t>SWEDesigner</a:t>
            </a:r>
            <a:r>
              <a:rPr lang="it-IT" sz="2800" dirty="0">
                <a:latin typeface="Helvetica LT Std" panose="020B05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Helvetica LT Std" panose="020B0504020202020204" pitchFamily="34" charset="0"/>
              </a:rPr>
              <a:t>Lo </a:t>
            </a:r>
            <a:r>
              <a:rPr lang="it-IT" sz="2800" dirty="0" err="1">
                <a:latin typeface="Helvetica LT Std" panose="020B0504020202020204" pitchFamily="34" charset="0"/>
              </a:rPr>
              <a:t>stack</a:t>
            </a:r>
            <a:r>
              <a:rPr lang="it-IT" sz="2800" dirty="0">
                <a:latin typeface="Helvetica LT Std" panose="020B0504020202020204" pitchFamily="34" charset="0"/>
              </a:rPr>
              <a:t> tecnologico richiesto è vasto e impegnativo da padroneggiare.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Helvetica LT Std" panose="020B0504020202020204" pitchFamily="34" charset="0"/>
              </a:rPr>
              <a:t>L’argomento è molto vasto e potrebbe nascondere insidie</a:t>
            </a:r>
          </a:p>
        </p:txBody>
      </p:sp>
    </p:spTree>
    <p:extLst>
      <p:ext uri="{BB962C8B-B14F-4D97-AF65-F5344CB8AC3E}">
        <p14:creationId xmlns:p14="http://schemas.microsoft.com/office/powerpoint/2010/main" val="229398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Capitolato 3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>
                <a:latin typeface="Helvetica LT Std" panose="020B0504020202020204" pitchFamily="34" charset="0"/>
              </a:rPr>
              <a:t>DeGeOP</a:t>
            </a:r>
            <a:r>
              <a:rPr lang="en-US" sz="4000" dirty="0">
                <a:latin typeface="Helvetica LT Std" panose="020B0504020202020204" pitchFamily="34" charset="0"/>
              </a:rPr>
              <a:t>: A Designer and Geo-localizer Web 	App for Organizational Plants</a:t>
            </a:r>
            <a:endParaRPr lang="it-IT" sz="4000" dirty="0">
              <a:latin typeface="Helvetica LT Std" panose="020B05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3094329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A confronto con </a:t>
            </a:r>
            <a:r>
              <a:rPr lang="it-IT" sz="2800" dirty="0" err="1">
                <a:latin typeface="Helvetica LT Std" panose="020B0504020202020204" pitchFamily="34" charset="0"/>
              </a:rPr>
              <a:t>SWEDesigner</a:t>
            </a:r>
            <a:r>
              <a:rPr lang="it-IT" sz="2800" dirty="0">
                <a:latin typeface="Helvetica LT Std" panose="020B05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Helvetica LT Std" panose="020B0504020202020204" pitchFamily="34" charset="0"/>
              </a:rPr>
              <a:t>Azienda con sede all’estero e quindi con possibilità limitate per incontri</a:t>
            </a:r>
          </a:p>
        </p:txBody>
      </p:sp>
    </p:spTree>
    <p:extLst>
      <p:ext uri="{BB962C8B-B14F-4D97-AF65-F5344CB8AC3E}">
        <p14:creationId xmlns:p14="http://schemas.microsoft.com/office/powerpoint/2010/main" val="92978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Capitolato 4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 err="1">
                <a:latin typeface="Helvetica LT Std" panose="020B0504020202020204" pitchFamily="34" charset="0"/>
              </a:rPr>
              <a:t>eBread</a:t>
            </a:r>
            <a:r>
              <a:rPr lang="it-IT" sz="4000" dirty="0">
                <a:latin typeface="Helvetica LT Std" panose="020B0504020202020204" pitchFamily="34" charset="0"/>
              </a:rPr>
              <a:t>: applicazione di lettura per dislessici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3087014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A confronto con </a:t>
            </a:r>
            <a:r>
              <a:rPr lang="it-IT" sz="2800" dirty="0" err="1">
                <a:latin typeface="Helvetica LT Std" panose="020B0504020202020204" pitchFamily="34" charset="0"/>
              </a:rPr>
              <a:t>SWEDesigner</a:t>
            </a:r>
            <a:r>
              <a:rPr lang="it-IT" sz="2800" dirty="0">
                <a:latin typeface="Helvetica LT Std" panose="020B05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Helvetica LT Std" panose="020B0504020202020204" pitchFamily="34" charset="0"/>
              </a:rPr>
              <a:t>Il dominio tecnologico risulta quasi totalmente sconosciuto e comunque non altrettanto interessante</a:t>
            </a:r>
          </a:p>
        </p:txBody>
      </p:sp>
    </p:spTree>
    <p:extLst>
      <p:ext uri="{BB962C8B-B14F-4D97-AF65-F5344CB8AC3E}">
        <p14:creationId xmlns:p14="http://schemas.microsoft.com/office/powerpoint/2010/main" val="425701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Capitolato 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Helvetica LT Std" panose="020B0504020202020204" pitchFamily="34" charset="0"/>
              </a:rPr>
              <a:t>Monolith: an interactive bubble provider</a:t>
            </a:r>
            <a:endParaRPr lang="it-IT" sz="4000" dirty="0">
              <a:latin typeface="Helvetica LT Std" panose="020B05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3087014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A confronto con </a:t>
            </a:r>
            <a:r>
              <a:rPr lang="it-IT" sz="2800" dirty="0" err="1">
                <a:latin typeface="Helvetica LT Std" panose="020B0504020202020204" pitchFamily="34" charset="0"/>
              </a:rPr>
              <a:t>SWEDesigner</a:t>
            </a:r>
            <a:r>
              <a:rPr lang="it-IT" sz="2800" dirty="0">
                <a:latin typeface="Helvetica LT Std" panose="020B05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Helvetica LT Std" panose="020B0504020202020204" pitchFamily="34" charset="0"/>
              </a:rPr>
              <a:t>Azienda con sede all’estero e quindi con possibilità limitate per incontri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Helvetica LT Std" panose="020B0504020202020204" pitchFamily="34" charset="0"/>
              </a:rPr>
              <a:t>Tecnologie da usare molto vincolate e poco conosciute dal gruppo.</a:t>
            </a:r>
          </a:p>
        </p:txBody>
      </p:sp>
    </p:spTree>
    <p:extLst>
      <p:ext uri="{BB962C8B-B14F-4D97-AF65-F5344CB8AC3E}">
        <p14:creationId xmlns:p14="http://schemas.microsoft.com/office/powerpoint/2010/main" val="325361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Helvetica LT Std" panose="020B0504020202020204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70048" y="2443277"/>
            <a:ext cx="6851904" cy="1000849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bg1"/>
                </a:solidFill>
                <a:latin typeface="Helvetica LT Std" panose="020B0504020202020204" pitchFamily="34" charset="0"/>
              </a:rPr>
              <a:t>Analisi dei Requisiti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 err="1">
                <a:latin typeface="Helvetica LT Std" panose="020B0504020202020204" pitchFamily="34" charset="0"/>
              </a:rPr>
              <a:t>culoculoculo</a:t>
            </a:r>
            <a:endParaRPr lang="it-IT" sz="2800" dirty="0">
              <a:latin typeface="Helvetica LT Std" panose="020B05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?? / ??</a:t>
            </a:r>
          </a:p>
        </p:txBody>
      </p:sp>
    </p:spTree>
    <p:extLst>
      <p:ext uri="{BB962C8B-B14F-4D97-AF65-F5344CB8AC3E}">
        <p14:creationId xmlns:p14="http://schemas.microsoft.com/office/powerpoint/2010/main" val="144695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Analisi dei Requisiti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Helvetica LT Std" panose="020B0504020202020204" pitchFamily="34" charset="0"/>
              </a:rPr>
              <a:t>L’editor deve permettere di realizzare:</a:t>
            </a:r>
          </a:p>
          <a:p>
            <a:r>
              <a:rPr lang="it-IT" dirty="0">
                <a:latin typeface="Helvetica LT Std" panose="020B0504020202020204" pitchFamily="34" charset="0"/>
              </a:rPr>
              <a:t>Diagrammi UML delle classi</a:t>
            </a:r>
          </a:p>
          <a:p>
            <a:r>
              <a:rPr lang="it-IT" dirty="0">
                <a:latin typeface="Helvetica LT Std" panose="020B0504020202020204" pitchFamily="34" charset="0"/>
              </a:rPr>
              <a:t>Diagrammi UML delle attività</a:t>
            </a:r>
          </a:p>
          <a:p>
            <a:r>
              <a:rPr lang="it-IT" dirty="0" err="1">
                <a:latin typeface="Helvetica LT Std" panose="020B0504020202020204" pitchFamily="34" charset="0"/>
              </a:rPr>
              <a:t>Bubble</a:t>
            </a:r>
            <a:r>
              <a:rPr lang="it-IT" dirty="0">
                <a:latin typeface="Helvetica LT Std" panose="020B0504020202020204" pitchFamily="34" charset="0"/>
              </a:rPr>
              <a:t> </a:t>
            </a:r>
            <a:r>
              <a:rPr lang="it-IT" dirty="0" err="1">
                <a:latin typeface="Helvetica LT Std" panose="020B0504020202020204" pitchFamily="34" charset="0"/>
              </a:rPr>
              <a:t>Flowchart</a:t>
            </a:r>
            <a:endParaRPr lang="it-IT" dirty="0">
              <a:latin typeface="Helvetica LT Std" panose="020B0504020202020204" pitchFamily="34" charset="0"/>
            </a:endParaRPr>
          </a:p>
          <a:p>
            <a:r>
              <a:rPr lang="it-IT" dirty="0">
                <a:latin typeface="Helvetica LT Std" panose="020B0504020202020204" pitchFamily="34" charset="0"/>
              </a:rPr>
              <a:t>Codice relativo ai diagrammi</a:t>
            </a:r>
          </a:p>
          <a:p>
            <a:pPr marL="0" indent="0">
              <a:buNone/>
            </a:pPr>
            <a:endParaRPr lang="it-IT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0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Analisi dei Requisiti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198" y="2232819"/>
            <a:ext cx="10963275" cy="14104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9600" dirty="0">
                <a:latin typeface="Helvetica LT Std" panose="020B0504020202020204" pitchFamily="34" charset="0"/>
              </a:rPr>
              <a:t>Attori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838197" y="4256882"/>
            <a:ext cx="10963275" cy="1410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9600" dirty="0">
                <a:latin typeface="Helvetica LT Std" panose="020B0504020202020204" pitchFamily="34" charset="0"/>
              </a:rPr>
              <a:t>Attore -&gt; Utente</a:t>
            </a:r>
          </a:p>
        </p:txBody>
      </p:sp>
      <p:sp>
        <p:nvSpPr>
          <p:cNvPr id="8" name="Segno di moltiplicazione 7"/>
          <p:cNvSpPr/>
          <p:nvPr/>
        </p:nvSpPr>
        <p:spPr>
          <a:xfrm>
            <a:off x="4299343" y="2340174"/>
            <a:ext cx="4040981" cy="11957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0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Analisi dei Requisiti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Helvetica LT Std" panose="020B0504020202020204" pitchFamily="34" charset="0"/>
              </a:rPr>
              <a:t>Use case principali:</a:t>
            </a:r>
          </a:p>
          <a:p>
            <a:r>
              <a:rPr lang="it-IT" dirty="0">
                <a:latin typeface="Helvetica LT Std" panose="020B0504020202020204" pitchFamily="34" charset="0"/>
              </a:rPr>
              <a:t>Editare il </a:t>
            </a:r>
            <a:r>
              <a:rPr lang="it-IT" dirty="0" err="1">
                <a:latin typeface="Helvetica LT Std" panose="020B0504020202020204" pitchFamily="34" charset="0"/>
              </a:rPr>
              <a:t>bubble</a:t>
            </a:r>
            <a:r>
              <a:rPr lang="it-IT" dirty="0">
                <a:latin typeface="Helvetica LT Std" panose="020B0504020202020204" pitchFamily="34" charset="0"/>
              </a:rPr>
              <a:t> </a:t>
            </a:r>
            <a:r>
              <a:rPr lang="it-IT" dirty="0" err="1">
                <a:latin typeface="Helvetica LT Std" panose="020B0504020202020204" pitchFamily="34" charset="0"/>
              </a:rPr>
              <a:t>flowchart</a:t>
            </a:r>
            <a:endParaRPr lang="it-IT" dirty="0">
              <a:latin typeface="Helvetica LT Std" panose="020B05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latin typeface="Helvetica LT Std" panose="020B0504020202020204" pitchFamily="34" charset="0"/>
              </a:rPr>
              <a:t>Analisi del dominio specifico dei giochi da tavolo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>
                <a:latin typeface="Helvetica LT Std" panose="020B0504020202020204" pitchFamily="34" charset="0"/>
              </a:rPr>
              <a:t>Progettazione e sviluppo delle </a:t>
            </a:r>
            <a:r>
              <a:rPr lang="it-IT" dirty="0" err="1">
                <a:latin typeface="Helvetica LT Std" panose="020B0504020202020204" pitchFamily="34" charset="0"/>
              </a:rPr>
              <a:t>bubble</a:t>
            </a:r>
            <a:endParaRPr lang="it-IT" dirty="0">
              <a:latin typeface="Helvetica LT Std" panose="020B0504020202020204" pitchFamily="34" charset="0"/>
            </a:endParaRPr>
          </a:p>
          <a:p>
            <a:r>
              <a:rPr lang="it-IT" dirty="0">
                <a:latin typeface="Helvetica LT Std" panose="020B0504020202020204" pitchFamily="34" charset="0"/>
              </a:rPr>
              <a:t>Integrare il </a:t>
            </a:r>
            <a:r>
              <a:rPr lang="it-IT" dirty="0" err="1">
                <a:latin typeface="Helvetica LT Std" panose="020B0504020202020204" pitchFamily="34" charset="0"/>
              </a:rPr>
              <a:t>bubble</a:t>
            </a:r>
            <a:r>
              <a:rPr lang="it-IT" dirty="0">
                <a:latin typeface="Helvetica LT Std" panose="020B0504020202020204" pitchFamily="34" charset="0"/>
              </a:rPr>
              <a:t> </a:t>
            </a:r>
            <a:r>
              <a:rPr lang="it-IT" dirty="0" err="1">
                <a:latin typeface="Helvetica LT Std" panose="020B0504020202020204" pitchFamily="34" charset="0"/>
              </a:rPr>
              <a:t>flowchart</a:t>
            </a:r>
            <a:r>
              <a:rPr lang="it-IT" dirty="0">
                <a:latin typeface="Helvetica LT Std" panose="020B0504020202020204" pitchFamily="34" charset="0"/>
              </a:rPr>
              <a:t> nel diagramma delle attività</a:t>
            </a:r>
          </a:p>
        </p:txBody>
      </p:sp>
    </p:spTree>
    <p:extLst>
      <p:ext uri="{BB962C8B-B14F-4D97-AF65-F5344CB8AC3E}">
        <p14:creationId xmlns:p14="http://schemas.microsoft.com/office/powerpoint/2010/main" val="5105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145" y="2443278"/>
            <a:ext cx="6661709" cy="10008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Helvetica LT Std" panose="020B0504020202020204" pitchFamily="34" charset="0"/>
              </a:rPr>
              <a:t>Piano di Progetto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Modello di sviluppo</a:t>
            </a:r>
            <a:br>
              <a:rPr lang="it-IT" sz="2800" dirty="0">
                <a:latin typeface="Helvetica LT Std" panose="020B0504020202020204" pitchFamily="34" charset="0"/>
              </a:rPr>
            </a:br>
            <a:r>
              <a:rPr lang="it-IT" sz="2800" dirty="0">
                <a:latin typeface="Helvetica LT Std" panose="020B0504020202020204" pitchFamily="34" charset="0"/>
              </a:rPr>
              <a:t>Analisi dei rischi</a:t>
            </a:r>
            <a:br>
              <a:rPr lang="it-IT" sz="2800" dirty="0">
                <a:latin typeface="Helvetica LT Std" panose="020B0504020202020204" pitchFamily="34" charset="0"/>
              </a:rPr>
            </a:br>
            <a:r>
              <a:rPr lang="it-IT" sz="2800" dirty="0">
                <a:latin typeface="Helvetica LT Std" panose="020B0504020202020204" pitchFamily="34" charset="0"/>
              </a:rPr>
              <a:t>Preventivo – Prospetto orario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?? / ??</a:t>
            </a:r>
          </a:p>
        </p:txBody>
      </p:sp>
    </p:spTree>
    <p:extLst>
      <p:ext uri="{BB962C8B-B14F-4D97-AF65-F5344CB8AC3E}">
        <p14:creationId xmlns:p14="http://schemas.microsoft.com/office/powerpoint/2010/main" val="164165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Modello di sviluppo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2728571"/>
            <a:ext cx="10515600" cy="2852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Helvetica LT Std" panose="020B0504020202020204" pitchFamily="34" charset="0"/>
              </a:rPr>
              <a:t>Proprietà:</a:t>
            </a:r>
          </a:p>
          <a:p>
            <a:r>
              <a:rPr lang="it-IT" dirty="0">
                <a:latin typeface="Helvetica LT Std" panose="020B0504020202020204" pitchFamily="34" charset="0"/>
              </a:rPr>
              <a:t>Affidabilità del processo di sviluppo</a:t>
            </a:r>
          </a:p>
          <a:p>
            <a:r>
              <a:rPr lang="it-IT" dirty="0">
                <a:latin typeface="Helvetica LT Std" panose="020B0504020202020204" pitchFamily="34" charset="0"/>
              </a:rPr>
              <a:t>Flessibilità in caso di feedback di revisione negativi</a:t>
            </a:r>
          </a:p>
          <a:p>
            <a:r>
              <a:rPr lang="it-IT" dirty="0">
                <a:latin typeface="Helvetica LT Std" panose="020B0504020202020204" pitchFamily="34" charset="0"/>
              </a:rPr>
              <a:t>Implementazione dei requisiti per importanza</a:t>
            </a:r>
          </a:p>
          <a:p>
            <a:r>
              <a:rPr lang="it-IT" dirty="0">
                <a:latin typeface="Helvetica LT Std" panose="020B0504020202020204" pitchFamily="34" charset="0"/>
              </a:rPr>
              <a:t>Rischio ridotto di fallimento o ritardi in consegna</a:t>
            </a:r>
          </a:p>
        </p:txBody>
      </p:sp>
      <p:sp>
        <p:nvSpPr>
          <p:cNvPr id="7" name="Segnaposto contenuto 6"/>
          <p:cNvSpPr txBox="1">
            <a:spLocks/>
          </p:cNvSpPr>
          <p:nvPr/>
        </p:nvSpPr>
        <p:spPr>
          <a:xfrm>
            <a:off x="838200" y="1825625"/>
            <a:ext cx="10515600" cy="90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600" dirty="0">
                <a:latin typeface="Helvetica LT Std" panose="020B0504020202020204" pitchFamily="34" charset="0"/>
              </a:rPr>
              <a:t>Modello </a:t>
            </a:r>
            <a:r>
              <a:rPr lang="it-IT" sz="3600" b="1" dirty="0">
                <a:latin typeface="Helvetica LT Std" panose="020B0504020202020204" pitchFamily="34" charset="0"/>
              </a:rPr>
              <a:t>incrementale</a:t>
            </a:r>
          </a:p>
        </p:txBody>
      </p:sp>
    </p:spTree>
    <p:extLst>
      <p:ext uri="{BB962C8B-B14F-4D97-AF65-F5344CB8AC3E}">
        <p14:creationId xmlns:p14="http://schemas.microsoft.com/office/powerpoint/2010/main" val="96219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 err="1">
                <a:latin typeface="Helvetica LT Std" panose="020B0504020202020204" pitchFamily="34" charset="0"/>
              </a:rPr>
              <a:t>SWEDesigner</a:t>
            </a:r>
            <a:endParaRPr lang="it-IT" sz="4400" dirty="0">
              <a:latin typeface="Helvetica LT Std" panose="020B05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>
                <a:latin typeface="Helvetica LT Std" panose="020B0504020202020204" pitchFamily="34" charset="0"/>
              </a:rPr>
              <a:t>Proponente: Zucchetti S.p.A.</a:t>
            </a:r>
          </a:p>
          <a:p>
            <a:r>
              <a:rPr lang="it-IT" dirty="0">
                <a:latin typeface="Helvetica LT Std" panose="020B0504020202020204" pitchFamily="34" charset="0"/>
              </a:rPr>
              <a:t>Editor di diagrammi UML che generi automaticamente il relativo codice</a:t>
            </a: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1" y="3429000"/>
            <a:ext cx="3952163" cy="1846614"/>
          </a:xfrm>
          <a:prstGeom prst="rect">
            <a:avLst/>
          </a:prstGeom>
        </p:spPr>
      </p:pic>
      <p:sp>
        <p:nvSpPr>
          <p:cNvPr id="27" name="Freccia a destra 26"/>
          <p:cNvSpPr/>
          <p:nvPr/>
        </p:nvSpPr>
        <p:spPr>
          <a:xfrm>
            <a:off x="5400675" y="4257675"/>
            <a:ext cx="1407319" cy="521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5" y="3438497"/>
            <a:ext cx="3819525" cy="21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6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Modello di sviluppo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2728571"/>
            <a:ext cx="10515600" cy="3639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Helvetica LT Std" panose="020B0504020202020204" pitchFamily="34" charset="0"/>
              </a:rPr>
              <a:t>Periodi:</a:t>
            </a:r>
          </a:p>
          <a:p>
            <a:r>
              <a:rPr lang="it-IT" dirty="0">
                <a:latin typeface="Helvetica LT Std" panose="020B0504020202020204" pitchFamily="34" charset="0"/>
              </a:rPr>
              <a:t>Analisi</a:t>
            </a:r>
          </a:p>
          <a:p>
            <a:r>
              <a:rPr lang="it-IT" dirty="0">
                <a:latin typeface="Helvetica LT Std" panose="020B0504020202020204" pitchFamily="34" charset="0"/>
              </a:rPr>
              <a:t>Analisi di dettaglio</a:t>
            </a:r>
          </a:p>
          <a:p>
            <a:r>
              <a:rPr lang="it-IT" dirty="0">
                <a:latin typeface="Helvetica LT Std" panose="020B0504020202020204" pitchFamily="34" charset="0"/>
              </a:rPr>
              <a:t>Progettazione architetturale</a:t>
            </a:r>
          </a:p>
          <a:p>
            <a:r>
              <a:rPr lang="it-IT" dirty="0">
                <a:latin typeface="Helvetica LT Std" panose="020B0504020202020204" pitchFamily="34" charset="0"/>
              </a:rPr>
              <a:t>Progettazione di dettaglio e codifica</a:t>
            </a:r>
          </a:p>
          <a:p>
            <a:r>
              <a:rPr lang="it-IT" dirty="0">
                <a:latin typeface="Helvetica LT Std" panose="020B0504020202020204" pitchFamily="34" charset="0"/>
              </a:rPr>
              <a:t>Validazione</a:t>
            </a:r>
          </a:p>
          <a:p>
            <a:endParaRPr lang="it-IT" dirty="0">
              <a:latin typeface="Helvetica LT Std" panose="020B0504020202020204" pitchFamily="34" charset="0"/>
            </a:endParaRPr>
          </a:p>
        </p:txBody>
      </p:sp>
      <p:sp>
        <p:nvSpPr>
          <p:cNvPr id="7" name="Segnaposto contenuto 6"/>
          <p:cNvSpPr txBox="1">
            <a:spLocks/>
          </p:cNvSpPr>
          <p:nvPr/>
        </p:nvSpPr>
        <p:spPr>
          <a:xfrm>
            <a:off x="838200" y="1825625"/>
            <a:ext cx="10515600" cy="90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600" dirty="0">
                <a:latin typeface="Helvetica LT Std" panose="020B0504020202020204" pitchFamily="34" charset="0"/>
              </a:rPr>
              <a:t>Modello </a:t>
            </a:r>
            <a:r>
              <a:rPr lang="it-IT" sz="3600" b="1" dirty="0">
                <a:latin typeface="Helvetica LT Std" panose="020B0504020202020204" pitchFamily="34" charset="0"/>
              </a:rPr>
              <a:t>incrementale</a:t>
            </a:r>
          </a:p>
        </p:txBody>
      </p:sp>
      <p:pic>
        <p:nvPicPr>
          <p:cNvPr id="8" name="Immagine 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569049" y="1837298"/>
            <a:ext cx="4681729" cy="27109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93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Analisi dei rischi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CustomShape 3"/>
          <p:cNvSpPr/>
          <p:nvPr/>
        </p:nvSpPr>
        <p:spPr>
          <a:xfrm>
            <a:off x="324000" y="1981080"/>
            <a:ext cx="5471640" cy="222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Livello: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Tecnologico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Personale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Organizzativo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Requisiti</a:t>
            </a:r>
            <a:endParaRPr dirty="0">
              <a:latin typeface="Helvetica LT Std" panose="020B0504020202020204" pitchFamily="34" charset="0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6591240" y="1981080"/>
            <a:ext cx="5051520" cy="3504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Analisi: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Nome rischio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Descrizione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Probabilità d'occorrenza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Effetto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Prevenzione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Mitigazione</a:t>
            </a:r>
            <a:endParaRPr lang="it-IT" dirty="0">
              <a:latin typeface="Helvetica LT Std" panose="020B05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800" strike="noStrike" dirty="0">
                <a:solidFill>
                  <a:srgbClr val="000000"/>
                </a:solidFill>
                <a:latin typeface="Helvetica LT Std" panose="020B0504020202020204" pitchFamily="34" charset="0"/>
              </a:rPr>
              <a:t>Riscontro</a:t>
            </a:r>
            <a:endParaRPr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4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Preventivo – Prospetto orario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pic>
        <p:nvPicPr>
          <p:cNvPr id="6" name="Immagine 5"/>
          <p:cNvPicPr/>
          <p:nvPr/>
        </p:nvPicPr>
        <p:blipFill>
          <a:blip r:embed="rId2"/>
          <a:stretch/>
        </p:blipFill>
        <p:spPr>
          <a:xfrm>
            <a:off x="276120" y="3402720"/>
            <a:ext cx="5853600" cy="3313800"/>
          </a:xfrm>
          <a:prstGeom prst="rect">
            <a:avLst/>
          </a:prstGeom>
          <a:ln>
            <a:noFill/>
          </a:ln>
        </p:spPr>
      </p:pic>
      <p:pic>
        <p:nvPicPr>
          <p:cNvPr id="7" name="Immagine 7"/>
          <p:cNvPicPr/>
          <p:nvPr/>
        </p:nvPicPr>
        <p:blipFill>
          <a:blip r:embed="rId3"/>
          <a:stretch/>
        </p:blipFill>
        <p:spPr>
          <a:xfrm>
            <a:off x="6524640" y="1762200"/>
            <a:ext cx="5340600" cy="3009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297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145" y="2443278"/>
            <a:ext cx="6661709" cy="10008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Helvetica LT Std" panose="020B0504020202020204" pitchFamily="34" charset="0"/>
              </a:rPr>
              <a:t>Piano di qualifica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Qualità di processo e di prodotto</a:t>
            </a:r>
          </a:p>
          <a:p>
            <a:r>
              <a:rPr lang="it-IT" sz="2800" dirty="0">
                <a:latin typeface="Helvetica LT Std" panose="020B0504020202020204" pitchFamily="34" charset="0"/>
              </a:rPr>
              <a:t>Resoconto delle attività di verifica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?? / ??</a:t>
            </a:r>
          </a:p>
        </p:txBody>
      </p:sp>
    </p:spTree>
    <p:extLst>
      <p:ext uri="{BB962C8B-B14F-4D97-AF65-F5344CB8AC3E}">
        <p14:creationId xmlns:p14="http://schemas.microsoft.com/office/powerpoint/2010/main" val="120093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Qualità di processo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42" name="Segnaposto contenuto 2"/>
          <p:cNvSpPr>
            <a:spLocks noGrp="1"/>
          </p:cNvSpPr>
          <p:nvPr>
            <p:ph idx="1"/>
          </p:nvPr>
        </p:nvSpPr>
        <p:spPr>
          <a:xfrm>
            <a:off x="1126213" y="1718376"/>
            <a:ext cx="3316834" cy="632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200" dirty="0">
                <a:latin typeface="Helvetica LT Std" panose="020B0504020202020204" pitchFamily="34" charset="0"/>
              </a:rPr>
              <a:t>Ciclo di Deming</a:t>
            </a:r>
            <a:endParaRPr lang="it-IT" sz="2400" dirty="0">
              <a:latin typeface="Helvetica LT Std" panose="020B0504020202020204" pitchFamily="34" charset="0"/>
            </a:endParaRPr>
          </a:p>
        </p:txBody>
      </p:sp>
      <p:pic>
        <p:nvPicPr>
          <p:cNvPr id="43" name="Immagin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0" y="2752723"/>
            <a:ext cx="4546066" cy="3094475"/>
          </a:xfrm>
          <a:prstGeom prst="rect">
            <a:avLst/>
          </a:prstGeom>
        </p:spPr>
      </p:pic>
      <p:sp>
        <p:nvSpPr>
          <p:cNvPr id="44" name="CasellaDiTesto 43"/>
          <p:cNvSpPr txBox="1"/>
          <p:nvPr/>
        </p:nvSpPr>
        <p:spPr>
          <a:xfrm>
            <a:off x="6314556" y="1689808"/>
            <a:ext cx="514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latin typeface="Helvetica LT Std" panose="020B0504020202020204" pitchFamily="34" charset="0"/>
              </a:rPr>
              <a:t>Capability</a:t>
            </a:r>
            <a:r>
              <a:rPr lang="it-IT" sz="3200" dirty="0">
                <a:latin typeface="Helvetica LT Std" panose="020B0504020202020204" pitchFamily="34" charset="0"/>
              </a:rPr>
              <a:t> </a:t>
            </a:r>
            <a:r>
              <a:rPr lang="it-IT" sz="3200" dirty="0" err="1">
                <a:latin typeface="Helvetica LT Std" panose="020B0504020202020204" pitchFamily="34" charset="0"/>
              </a:rPr>
              <a:t>Maturity</a:t>
            </a:r>
            <a:r>
              <a:rPr lang="it-IT" sz="3200" dirty="0">
                <a:latin typeface="Helvetica LT Std" panose="020B0504020202020204" pitchFamily="34" charset="0"/>
              </a:rPr>
              <a:t> Model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8175920" y="5093766"/>
            <a:ext cx="1328468" cy="5262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Helvetica LT Std" panose="020B0504020202020204" pitchFamily="34" charset="0"/>
              </a:rPr>
              <a:t>Initial</a:t>
            </a:r>
            <a:endParaRPr lang="it-IT" sz="1600" dirty="0">
              <a:latin typeface="Helvetica LT Std" panose="020B0504020202020204" pitchFamily="34" charset="0"/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8820671" y="4567555"/>
            <a:ext cx="1362974" cy="5262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Helvetica LT Std" panose="020B0504020202020204" pitchFamily="34" charset="0"/>
              </a:rPr>
              <a:t>Repeatable</a:t>
            </a:r>
            <a:endParaRPr lang="it-IT" sz="1600" dirty="0">
              <a:latin typeface="Helvetica LT Std" panose="020B0504020202020204" pitchFamily="34" charset="0"/>
            </a:endParaRPr>
          </a:p>
        </p:txBody>
      </p:sp>
      <p:sp>
        <p:nvSpPr>
          <p:cNvPr id="47" name="Rettangolo 46"/>
          <p:cNvSpPr/>
          <p:nvPr/>
        </p:nvSpPr>
        <p:spPr>
          <a:xfrm>
            <a:off x="9465422" y="4041344"/>
            <a:ext cx="1362974" cy="52621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Helvetica LT Std" panose="020B0504020202020204" pitchFamily="34" charset="0"/>
              </a:rPr>
              <a:t>Defined</a:t>
            </a:r>
            <a:endParaRPr lang="it-IT" sz="1600" dirty="0">
              <a:latin typeface="Helvetica LT Std" panose="020B05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10072132" y="3509879"/>
            <a:ext cx="1362974" cy="5262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atin typeface="Helvetica LT Std" panose="020B0504020202020204" pitchFamily="34" charset="0"/>
              </a:rPr>
              <a:t>Managed</a:t>
            </a:r>
            <a:endParaRPr lang="it-IT" sz="1600" dirty="0">
              <a:latin typeface="Helvetica LT Std" panose="020B0504020202020204" pitchFamily="34" charset="0"/>
            </a:endParaRPr>
          </a:p>
        </p:txBody>
      </p:sp>
      <p:sp>
        <p:nvSpPr>
          <p:cNvPr id="49" name="Rettangolo 48"/>
          <p:cNvSpPr/>
          <p:nvPr/>
        </p:nvSpPr>
        <p:spPr>
          <a:xfrm>
            <a:off x="10716883" y="2983668"/>
            <a:ext cx="1362974" cy="52621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 LT Std" panose="020B0504020202020204" pitchFamily="34" charset="0"/>
              </a:rPr>
              <a:t>Optimizing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5817702" y="5099748"/>
            <a:ext cx="235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Helvetica LT Std" panose="020B0504020202020204" pitchFamily="34" charset="0"/>
              </a:rPr>
              <a:t>Process</a:t>
            </a:r>
            <a:r>
              <a:rPr lang="it-IT" sz="1200" dirty="0">
                <a:latin typeface="Helvetica LT Std" panose="020B0504020202020204" pitchFamily="34" charset="0"/>
              </a:rPr>
              <a:t> </a:t>
            </a:r>
            <a:r>
              <a:rPr lang="it-IT" sz="1200" dirty="0" err="1">
                <a:latin typeface="Helvetica LT Std" panose="020B0504020202020204" pitchFamily="34" charset="0"/>
              </a:rPr>
              <a:t>unpredictable</a:t>
            </a:r>
            <a:r>
              <a:rPr lang="it-IT" sz="1200" dirty="0">
                <a:latin typeface="Helvetica LT Std" panose="020B0504020202020204" pitchFamily="34" charset="0"/>
              </a:rPr>
              <a:t>, </a:t>
            </a:r>
            <a:r>
              <a:rPr lang="it-IT" sz="1200" dirty="0" err="1">
                <a:latin typeface="Helvetica LT Std" panose="020B0504020202020204" pitchFamily="34" charset="0"/>
              </a:rPr>
              <a:t>poorly</a:t>
            </a:r>
            <a:r>
              <a:rPr lang="it-IT" sz="1200" dirty="0">
                <a:latin typeface="Helvetica LT Std" panose="020B0504020202020204" pitchFamily="34" charset="0"/>
              </a:rPr>
              <a:t> </a:t>
            </a:r>
            <a:r>
              <a:rPr lang="it-IT" sz="1200" dirty="0" err="1">
                <a:latin typeface="Helvetica LT Std" panose="020B0504020202020204" pitchFamily="34" charset="0"/>
              </a:rPr>
              <a:t>controlled</a:t>
            </a:r>
            <a:r>
              <a:rPr lang="it-IT" sz="1200" dirty="0">
                <a:latin typeface="Helvetica LT Std" panose="020B0504020202020204" pitchFamily="34" charset="0"/>
              </a:rPr>
              <a:t> and </a:t>
            </a:r>
            <a:r>
              <a:rPr lang="it-IT" sz="1200" dirty="0" err="1">
                <a:latin typeface="Helvetica LT Std" panose="020B0504020202020204" pitchFamily="34" charset="0"/>
              </a:rPr>
              <a:t>reactive</a:t>
            </a:r>
            <a:endParaRPr lang="it-IT" sz="1200" dirty="0">
              <a:latin typeface="Helvetica LT Std" panose="020B0504020202020204" pitchFamily="34" charset="0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6497873" y="4579519"/>
            <a:ext cx="229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Helvetica LT Std" panose="020B0504020202020204" pitchFamily="34" charset="0"/>
              </a:rPr>
              <a:t>Process</a:t>
            </a:r>
            <a:r>
              <a:rPr lang="it-IT" sz="1200" dirty="0">
                <a:latin typeface="Helvetica LT Std" panose="020B0504020202020204" pitchFamily="34" charset="0"/>
              </a:rPr>
              <a:t> </a:t>
            </a:r>
            <a:r>
              <a:rPr lang="it-IT" sz="1200" dirty="0" err="1">
                <a:latin typeface="Helvetica LT Std" panose="020B0504020202020204" pitchFamily="34" charset="0"/>
              </a:rPr>
              <a:t>characterized</a:t>
            </a:r>
            <a:r>
              <a:rPr lang="it-IT" sz="1200" dirty="0">
                <a:latin typeface="Helvetica LT Std" panose="020B0504020202020204" pitchFamily="34" charset="0"/>
              </a:rPr>
              <a:t> for </a:t>
            </a:r>
            <a:r>
              <a:rPr lang="it-IT" sz="1200" dirty="0" err="1">
                <a:latin typeface="Helvetica LT Std" panose="020B0504020202020204" pitchFamily="34" charset="0"/>
              </a:rPr>
              <a:t>projects</a:t>
            </a:r>
            <a:r>
              <a:rPr lang="it-IT" sz="1200" dirty="0">
                <a:latin typeface="Helvetica LT Std" panose="020B0504020202020204" pitchFamily="34" charset="0"/>
              </a:rPr>
              <a:t> and </a:t>
            </a:r>
            <a:r>
              <a:rPr lang="it-IT" sz="1200" dirty="0" err="1">
                <a:latin typeface="Helvetica LT Std" panose="020B0504020202020204" pitchFamily="34" charset="0"/>
              </a:rPr>
              <a:t>is</a:t>
            </a:r>
            <a:r>
              <a:rPr lang="it-IT" sz="1200" dirty="0">
                <a:latin typeface="Helvetica LT Std" panose="020B0504020202020204" pitchFamily="34" charset="0"/>
              </a:rPr>
              <a:t> </a:t>
            </a:r>
            <a:r>
              <a:rPr lang="it-IT" sz="1200" dirty="0" err="1">
                <a:latin typeface="Helvetica LT Std" panose="020B0504020202020204" pitchFamily="34" charset="0"/>
              </a:rPr>
              <a:t>often</a:t>
            </a:r>
            <a:r>
              <a:rPr lang="it-IT" sz="1200" dirty="0">
                <a:latin typeface="Helvetica LT Std" panose="020B0504020202020204" pitchFamily="34" charset="0"/>
              </a:rPr>
              <a:t> </a:t>
            </a:r>
            <a:r>
              <a:rPr lang="it-IT" sz="1200" dirty="0" err="1">
                <a:latin typeface="Helvetica LT Std" panose="020B0504020202020204" pitchFamily="34" charset="0"/>
              </a:rPr>
              <a:t>reactive</a:t>
            </a:r>
            <a:endParaRPr lang="it-IT" sz="1200" dirty="0">
              <a:latin typeface="Helvetica LT Std" panose="020B0504020202020204" pitchFamily="34" charset="0"/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7183882" y="4038353"/>
            <a:ext cx="228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Helvetica LT Std" panose="020B0504020202020204" pitchFamily="34" charset="0"/>
              </a:rPr>
              <a:t>Process</a:t>
            </a:r>
            <a:r>
              <a:rPr lang="it-IT" sz="1200" dirty="0">
                <a:latin typeface="Helvetica LT Std" panose="020B0504020202020204" pitchFamily="34" charset="0"/>
              </a:rPr>
              <a:t> </a:t>
            </a:r>
            <a:r>
              <a:rPr lang="it-IT" sz="1200" dirty="0" err="1">
                <a:latin typeface="Helvetica LT Std" panose="020B0504020202020204" pitchFamily="34" charset="0"/>
              </a:rPr>
              <a:t>characterized</a:t>
            </a:r>
            <a:r>
              <a:rPr lang="it-IT" sz="1200" dirty="0">
                <a:latin typeface="Helvetica LT Std" panose="020B0504020202020204" pitchFamily="34" charset="0"/>
              </a:rPr>
              <a:t> for the </a:t>
            </a:r>
            <a:r>
              <a:rPr lang="it-IT" sz="1200" dirty="0" err="1">
                <a:latin typeface="Helvetica LT Std" panose="020B0504020202020204" pitchFamily="34" charset="0"/>
              </a:rPr>
              <a:t>organization</a:t>
            </a:r>
            <a:r>
              <a:rPr lang="it-IT" sz="1200" dirty="0">
                <a:latin typeface="Helvetica LT Std" panose="020B0504020202020204" pitchFamily="34" charset="0"/>
              </a:rPr>
              <a:t> and </a:t>
            </a:r>
            <a:r>
              <a:rPr lang="it-IT" sz="1200" dirty="0" err="1">
                <a:latin typeface="Helvetica LT Std" panose="020B0504020202020204" pitchFamily="34" charset="0"/>
              </a:rPr>
              <a:t>is</a:t>
            </a:r>
            <a:r>
              <a:rPr lang="it-IT" sz="1200" dirty="0">
                <a:latin typeface="Helvetica LT Std" panose="020B0504020202020204" pitchFamily="34" charset="0"/>
              </a:rPr>
              <a:t> </a:t>
            </a:r>
            <a:r>
              <a:rPr lang="it-IT" sz="1200" dirty="0" err="1">
                <a:latin typeface="Helvetica LT Std" panose="020B0504020202020204" pitchFamily="34" charset="0"/>
              </a:rPr>
              <a:t>proactive</a:t>
            </a:r>
            <a:endParaRPr lang="it-IT" sz="1200" dirty="0">
              <a:latin typeface="Helvetica LT Std" panose="020B0504020202020204" pitchFamily="34" charset="0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8528390" y="3518852"/>
            <a:ext cx="1543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Helvetica LT Std" panose="020B0504020202020204" pitchFamily="34" charset="0"/>
              </a:rPr>
              <a:t>Process</a:t>
            </a:r>
            <a:r>
              <a:rPr lang="it-IT" sz="1200" dirty="0">
                <a:latin typeface="Helvetica LT Std" panose="020B0504020202020204" pitchFamily="34" charset="0"/>
              </a:rPr>
              <a:t> </a:t>
            </a:r>
            <a:r>
              <a:rPr lang="it-IT" sz="1200" dirty="0" err="1">
                <a:latin typeface="Helvetica LT Std" panose="020B0504020202020204" pitchFamily="34" charset="0"/>
              </a:rPr>
              <a:t>measured</a:t>
            </a:r>
            <a:r>
              <a:rPr lang="it-IT" sz="1200" dirty="0">
                <a:latin typeface="Helvetica LT Std" panose="020B0504020202020204" pitchFamily="34" charset="0"/>
              </a:rPr>
              <a:t> and </a:t>
            </a:r>
            <a:r>
              <a:rPr lang="it-IT" sz="1200" dirty="0" err="1">
                <a:latin typeface="Helvetica LT Std" panose="020B0504020202020204" pitchFamily="34" charset="0"/>
              </a:rPr>
              <a:t>controlled</a:t>
            </a:r>
            <a:endParaRPr lang="it-IT" sz="1200" dirty="0">
              <a:latin typeface="Helvetica LT Std" panose="020B0504020202020204" pitchFamily="34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9284551" y="2977686"/>
            <a:ext cx="142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Helvetica LT Std" panose="020B0504020202020204" pitchFamily="34" charset="0"/>
              </a:rPr>
              <a:t>Focus on </a:t>
            </a:r>
            <a:r>
              <a:rPr lang="it-IT" sz="1200" dirty="0" err="1">
                <a:latin typeface="Helvetica LT Std" panose="020B0504020202020204" pitchFamily="34" charset="0"/>
              </a:rPr>
              <a:t>process</a:t>
            </a:r>
            <a:r>
              <a:rPr lang="it-IT" sz="1200" dirty="0">
                <a:latin typeface="Helvetica LT Std" panose="020B0504020202020204" pitchFamily="34" charset="0"/>
              </a:rPr>
              <a:t> </a:t>
            </a:r>
            <a:r>
              <a:rPr lang="it-IT" sz="1200" dirty="0" err="1">
                <a:latin typeface="Helvetica LT Std" panose="020B0504020202020204" pitchFamily="34" charset="0"/>
              </a:rPr>
              <a:t>improvement</a:t>
            </a:r>
            <a:endParaRPr lang="it-IT" sz="1200" dirty="0">
              <a:latin typeface="Helvetica LT Std" panose="020B0504020202020204" pitchFamily="34" charset="0"/>
            </a:endParaRPr>
          </a:p>
        </p:txBody>
      </p:sp>
      <p:sp>
        <p:nvSpPr>
          <p:cNvPr id="55" name="Rettangolo con angoli arrotondati 54"/>
          <p:cNvSpPr/>
          <p:nvPr/>
        </p:nvSpPr>
        <p:spPr>
          <a:xfrm>
            <a:off x="8898271" y="3012227"/>
            <a:ext cx="354074" cy="44560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 LT Std" panose="020B0504020202020204" pitchFamily="34" charset="0"/>
              </a:rPr>
              <a:t>5</a:t>
            </a:r>
          </a:p>
        </p:txBody>
      </p:sp>
      <p:sp>
        <p:nvSpPr>
          <p:cNvPr id="56" name="Rettangolo con angoli arrotondati 55"/>
          <p:cNvSpPr/>
          <p:nvPr/>
        </p:nvSpPr>
        <p:spPr>
          <a:xfrm>
            <a:off x="8147615" y="3549456"/>
            <a:ext cx="354074" cy="44560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 LT Std" panose="020B0504020202020204" pitchFamily="34" charset="0"/>
              </a:rPr>
              <a:t>4</a:t>
            </a:r>
          </a:p>
        </p:txBody>
      </p:sp>
      <p:sp>
        <p:nvSpPr>
          <p:cNvPr id="57" name="Rettangolo con angoli arrotondati 56"/>
          <p:cNvSpPr/>
          <p:nvPr/>
        </p:nvSpPr>
        <p:spPr>
          <a:xfrm>
            <a:off x="6777873" y="4077159"/>
            <a:ext cx="354074" cy="4456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 LT Std" panose="020B0504020202020204" pitchFamily="34" charset="0"/>
              </a:rPr>
              <a:t>3</a:t>
            </a:r>
          </a:p>
        </p:txBody>
      </p:sp>
      <p:sp>
        <p:nvSpPr>
          <p:cNvPr id="58" name="Rettangolo con angoli arrotondati 57"/>
          <p:cNvSpPr/>
          <p:nvPr/>
        </p:nvSpPr>
        <p:spPr>
          <a:xfrm>
            <a:off x="6087143" y="4618328"/>
            <a:ext cx="354074" cy="44560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 LT Std" panose="020B0504020202020204" pitchFamily="34" charset="0"/>
              </a:rPr>
              <a:t>2</a:t>
            </a:r>
          </a:p>
        </p:txBody>
      </p:sp>
      <p:sp>
        <p:nvSpPr>
          <p:cNvPr id="59" name="Rettangolo con angoli arrotondati 58"/>
          <p:cNvSpPr/>
          <p:nvPr/>
        </p:nvSpPr>
        <p:spPr>
          <a:xfrm>
            <a:off x="5415783" y="5134070"/>
            <a:ext cx="354074" cy="4456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 LT Std" panose="020B0504020202020204" pitchFamily="34" charset="0"/>
              </a:rPr>
              <a:t>1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5204167" y="1355492"/>
            <a:ext cx="77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latin typeface="Helvetica LT Std" panose="020B05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8055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>
                <a:latin typeface="Helvetica LT Std" panose="020B0504020202020204" pitchFamily="34" charset="0"/>
              </a:rPr>
              <a:t>Pianificazione della stesura dei documenti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Helvetica LT Std" panose="020B05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7" name="Rettangolo con angoli arrotondati 6"/>
          <p:cNvSpPr/>
          <p:nvPr/>
        </p:nvSpPr>
        <p:spPr>
          <a:xfrm>
            <a:off x="1302106" y="1379398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Helvetica LT Std" panose="020B05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562353" y="2238451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B0F0"/>
                </a:solidFill>
                <a:latin typeface="Helvetica LT Std" panose="020B0504020202020204" pitchFamily="34" charset="0"/>
              </a:rPr>
              <a:t>Plan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07642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7951"/>
            <a:ext cx="6064301" cy="68586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Helvetica LT Std" panose="020B05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5" y="1553999"/>
            <a:ext cx="5505165" cy="3749365"/>
          </a:xfrm>
          <a:prstGeom prst="rect">
            <a:avLst/>
          </a:prstGeom>
        </p:spPr>
      </p:pic>
      <p:sp>
        <p:nvSpPr>
          <p:cNvPr id="8" name="Rettangolo con angoli arrotondati 7"/>
          <p:cNvSpPr/>
          <p:nvPr/>
        </p:nvSpPr>
        <p:spPr>
          <a:xfrm>
            <a:off x="4103825" y="1360628"/>
            <a:ext cx="1258215" cy="1141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Helvetica LT Std" panose="020B0504020202020204" pitchFamily="34" charset="0"/>
            </a:endParaRPr>
          </a:p>
        </p:txBody>
      </p:sp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>
                <a:latin typeface="Helvetica LT Std" panose="020B0504020202020204" pitchFamily="34" charset="0"/>
              </a:rPr>
              <a:t>Stesura effettiva dei documenti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8744293" y="2238451"/>
            <a:ext cx="971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7030A0"/>
                </a:solidFill>
                <a:latin typeface="Helvetica LT Std" panose="020B0504020202020204" pitchFamily="34" charset="0"/>
              </a:rPr>
              <a:t>Do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27679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Helvetica LT Std" panose="020B05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6" name="Rettangolo con angoli arrotondati 5"/>
          <p:cNvSpPr/>
          <p:nvPr/>
        </p:nvSpPr>
        <p:spPr>
          <a:xfrm>
            <a:off x="3350362" y="3288666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Helvetica LT Std" panose="020B0504020202020204" pitchFamily="34" charset="0"/>
            </a:endParaRPr>
          </a:p>
        </p:txBody>
      </p: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>
                <a:latin typeface="Helvetica LT Std" panose="020B0504020202020204" pitchFamily="34" charset="0"/>
              </a:rPr>
              <a:t>Verifica dei documenti prodotti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8341940" y="2238451"/>
            <a:ext cx="1918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993300"/>
                </a:solidFill>
                <a:latin typeface="Helvetica LT Std" panose="020B0504020202020204" pitchFamily="34" charset="0"/>
              </a:rPr>
              <a:t>Check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02094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Helvetica LT Std" panose="020B05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8" name="Rettangolo con angoli arrotondati 7"/>
          <p:cNvSpPr/>
          <p:nvPr/>
        </p:nvSpPr>
        <p:spPr>
          <a:xfrm>
            <a:off x="555791" y="3329762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Helvetica LT Std" panose="020B0504020202020204" pitchFamily="34" charset="0"/>
            </a:endParaRP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>
                <a:latin typeface="Helvetica LT Std" panose="020B0504020202020204" pitchFamily="34" charset="0"/>
              </a:rPr>
              <a:t>Analisi del risultato di verifica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680975" y="2238451"/>
            <a:ext cx="1062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chemeClr val="accent6"/>
                </a:solidFill>
                <a:latin typeface="Helvetica LT Std" panose="020B0504020202020204" pitchFamily="34" charset="0"/>
              </a:rPr>
              <a:t>Act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1171311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Qualità di prodotto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407289" y="1705638"/>
            <a:ext cx="537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Helvetica LT Std" panose="020B0504020202020204" pitchFamily="34" charset="0"/>
              </a:rPr>
              <a:t>Presa come riferimento la normativa ISO/IEC 9126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08" y="2170630"/>
            <a:ext cx="9186976" cy="41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 err="1">
                <a:latin typeface="Helvetica LT Std" panose="020B0504020202020204" pitchFamily="34" charset="0"/>
              </a:rPr>
              <a:t>SWEDesigner</a:t>
            </a:r>
            <a:endParaRPr lang="it-IT" sz="4400" dirty="0">
              <a:latin typeface="Helvetica LT Std" panose="020B05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306"/>
          </a:xfrm>
        </p:spPr>
        <p:txBody>
          <a:bodyPr>
            <a:normAutofit/>
          </a:bodyPr>
          <a:lstStyle/>
          <a:p>
            <a:r>
              <a:rPr lang="it-IT" dirty="0">
                <a:latin typeface="Helvetica LT Std" panose="020B0504020202020204" pitchFamily="34" charset="0"/>
              </a:rPr>
              <a:t>Relazione debole tra diagrammi stesi in fase di progettazione e codice prodotto in fase di realizzazione</a:t>
            </a:r>
          </a:p>
          <a:p>
            <a:r>
              <a:rPr lang="it-IT" dirty="0">
                <a:latin typeface="Helvetica LT Std" panose="020B0504020202020204" pitchFamily="34" charset="0"/>
              </a:rPr>
              <a:t>Obiettivo: generare automaticamente il codice dal diagramma UML garantirebbe un accoppiamento forte tra diagrammi e sorgente</a:t>
            </a:r>
          </a:p>
          <a:p>
            <a:r>
              <a:rPr lang="it-IT" dirty="0">
                <a:latin typeface="Helvetica LT Std" panose="020B0504020202020204" pitchFamily="34" charset="0"/>
              </a:rPr>
              <a:t>Problema: la traduzione diretta da UML a codice non è sempre possibile</a:t>
            </a:r>
          </a:p>
        </p:txBody>
      </p:sp>
    </p:spTree>
    <p:extLst>
      <p:ext uri="{BB962C8B-B14F-4D97-AF65-F5344CB8AC3E}">
        <p14:creationId xmlns:p14="http://schemas.microsoft.com/office/powerpoint/2010/main" val="1095768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latin typeface="Helvetica LT Std" panose="020B0504020202020204" pitchFamily="34" charset="0"/>
              </a:rPr>
              <a:t>Resoconto delle attività di verifica dei documenti</a:t>
            </a:r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3836396" y="1871175"/>
            <a:ext cx="4519206" cy="63228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it-IT" sz="3600" dirty="0">
                <a:latin typeface="Helvetica LT Std" panose="020B0504020202020204" pitchFamily="34" charset="0"/>
              </a:rPr>
              <a:t>Indice di leggibilità - </a:t>
            </a:r>
            <a:r>
              <a:rPr lang="it-IT" sz="3600" dirty="0" err="1">
                <a:latin typeface="Helvetica LT Std" panose="020B0504020202020204" pitchFamily="34" charset="0"/>
              </a:rPr>
              <a:t>Gulpease</a:t>
            </a:r>
            <a:endParaRPr lang="it-IT" dirty="0">
              <a:latin typeface="Helvetica LT Std" panose="020B05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08" y="2503457"/>
            <a:ext cx="6901783" cy="3661633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70461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145" y="2443278"/>
            <a:ext cx="6661709" cy="10008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Helvetica LT Std" panose="020B0504020202020204" pitchFamily="34" charset="0"/>
              </a:rPr>
              <a:t>Norme di Progetto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Regole e strumenti adottati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?? / ??</a:t>
            </a:r>
          </a:p>
        </p:txBody>
      </p:sp>
    </p:spTree>
    <p:extLst>
      <p:ext uri="{BB962C8B-B14F-4D97-AF65-F5344CB8AC3E}">
        <p14:creationId xmlns:p14="http://schemas.microsoft.com/office/powerpoint/2010/main" val="669914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Norme di progetto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Regole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Strumenti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: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Organizzativi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Di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sviluppo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Di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supporto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21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Regole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Template di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documenti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Comandi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personalizzati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LaTeX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Standard: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Numeri: SI/ISO 31-10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Date UNI EN 28601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Correzioni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errori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 in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revisione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Documentazione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Codice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9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Strumenti organizzativi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Asana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Slack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Hangouts</a:t>
            </a:r>
          </a:p>
        </p:txBody>
      </p:sp>
    </p:spTree>
    <p:extLst>
      <p:ext uri="{BB962C8B-B14F-4D97-AF65-F5344CB8AC3E}">
        <p14:creationId xmlns:p14="http://schemas.microsoft.com/office/powerpoint/2010/main" val="2681133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Strumenti di sviluppo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Git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 - GitHub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TeX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 Studio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65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Strumenti di supporto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Drive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Project Libre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LT Std" panose="020B0504020202020204" pitchFamily="34" charset="0"/>
              </a:rPr>
              <a:t>SWEgo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0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/>
              <a:t>Il </a:t>
            </a:r>
            <a:r>
              <a:rPr lang="it-IT" sz="4400" dirty="0" err="1"/>
              <a:t>Bubble</a:t>
            </a:r>
            <a:r>
              <a:rPr lang="it-IT" sz="4400" dirty="0"/>
              <a:t> </a:t>
            </a:r>
            <a:r>
              <a:rPr lang="it-IT" sz="4400" dirty="0" err="1"/>
              <a:t>Flowchart</a:t>
            </a:r>
            <a:endParaRPr lang="it-IT" sz="4400" dirty="0">
              <a:latin typeface="Helvetica LT Std" panose="020B05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32769"/>
            <a:ext cx="10515600" cy="4351338"/>
          </a:xfrm>
        </p:spPr>
        <p:txBody>
          <a:bodyPr/>
          <a:lstStyle/>
          <a:p>
            <a:r>
              <a:rPr lang="it-IT" dirty="0">
                <a:latin typeface="Helvetica LT Std" panose="020B0504020202020204" pitchFamily="34" charset="0"/>
              </a:rPr>
              <a:t>«Bolle» di codice già predisposto all’uso</a:t>
            </a:r>
          </a:p>
          <a:p>
            <a:r>
              <a:rPr lang="it-IT" dirty="0">
                <a:latin typeface="Helvetica LT Std" panose="020B0504020202020204" pitchFamily="34" charset="0"/>
              </a:rPr>
              <a:t>Operazioni atomiche dipendenti dal dominio</a:t>
            </a:r>
          </a:p>
          <a:p>
            <a:r>
              <a:rPr lang="it-IT" dirty="0">
                <a:latin typeface="Helvetica LT Std" panose="020B0504020202020204" pitchFamily="34" charset="0"/>
              </a:rPr>
              <a:t>Soluzione estensibile: nuovi domini applicativi = nuove bolle</a:t>
            </a:r>
          </a:p>
        </p:txBody>
      </p:sp>
    </p:spTree>
    <p:extLst>
      <p:ext uri="{BB962C8B-B14F-4D97-AF65-F5344CB8AC3E}">
        <p14:creationId xmlns:p14="http://schemas.microsoft.com/office/powerpoint/2010/main" val="22644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Tecnologie impiegate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>
                <a:latin typeface="Helvetica LT Std" panose="020B0504020202020204" pitchFamily="34" charset="0"/>
              </a:rPr>
              <a:t>Uso di tecnologie web</a:t>
            </a:r>
          </a:p>
          <a:p>
            <a:r>
              <a:rPr lang="it-IT" dirty="0">
                <a:latin typeface="Helvetica LT Std" panose="020B0504020202020204" pitchFamily="34" charset="0"/>
              </a:rPr>
              <a:t>Lato server: Java - Tomcat oppure </a:t>
            </a:r>
            <a:r>
              <a:rPr lang="it-IT" dirty="0" err="1">
                <a:latin typeface="Helvetica LT Std" panose="020B0504020202020204" pitchFamily="34" charset="0"/>
              </a:rPr>
              <a:t>Javascript</a:t>
            </a:r>
            <a:r>
              <a:rPr lang="it-IT" dirty="0">
                <a:latin typeface="Helvetica LT Std" panose="020B0504020202020204" pitchFamily="34" charset="0"/>
              </a:rPr>
              <a:t> – </a:t>
            </a:r>
            <a:r>
              <a:rPr lang="it-IT" dirty="0" err="1">
                <a:latin typeface="Helvetica LT Std" panose="020B0504020202020204" pitchFamily="34" charset="0"/>
              </a:rPr>
              <a:t>Node.Js</a:t>
            </a:r>
            <a:endParaRPr lang="it-IT" dirty="0">
              <a:latin typeface="Helvetica LT Std" panose="020B0504020202020204" pitchFamily="34" charset="0"/>
            </a:endParaRPr>
          </a:p>
          <a:p>
            <a:r>
              <a:rPr lang="it-IT" dirty="0">
                <a:latin typeface="Helvetica LT Std" panose="020B0504020202020204" pitchFamily="34" charset="0"/>
              </a:rPr>
              <a:t>Lato client: HTML5 – CSS – </a:t>
            </a:r>
            <a:r>
              <a:rPr lang="it-IT" dirty="0" err="1">
                <a:latin typeface="Helvetica LT Std" panose="020B0504020202020204" pitchFamily="34" charset="0"/>
              </a:rPr>
              <a:t>Javascript</a:t>
            </a:r>
            <a:endParaRPr lang="it-IT" dirty="0">
              <a:latin typeface="Helvetica LT Std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4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Aspetti Positivi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>
                <a:latin typeface="Helvetica LT Std" panose="020B0504020202020204" pitchFamily="34" charset="0"/>
              </a:rPr>
              <a:t>Progetto che prevede di ricercare una soluzione ad un problema aperto</a:t>
            </a:r>
          </a:p>
          <a:p>
            <a:r>
              <a:rPr lang="it-IT" dirty="0">
                <a:latin typeface="Helvetica LT Std" panose="020B0504020202020204" pitchFamily="34" charset="0"/>
              </a:rPr>
              <a:t>Dominio tecnologico di gran valore formativo: ampiamente diffuso e richiesto nel mondo del lavoro</a:t>
            </a:r>
          </a:p>
          <a:p>
            <a:r>
              <a:rPr lang="it-IT" dirty="0">
                <a:latin typeface="Helvetica LT Std" panose="020B0504020202020204" pitchFamily="34" charset="0"/>
              </a:rPr>
              <a:t>Notevole quantità di codice open source e buone possibilità di riuso</a:t>
            </a:r>
          </a:p>
        </p:txBody>
      </p:sp>
    </p:spTree>
    <p:extLst>
      <p:ext uri="{BB962C8B-B14F-4D97-AF65-F5344CB8AC3E}">
        <p14:creationId xmlns:p14="http://schemas.microsoft.com/office/powerpoint/2010/main" val="18707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Criticità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>
                <a:latin typeface="Helvetica LT Std" panose="020B0504020202020204" pitchFamily="34" charset="0"/>
              </a:rPr>
              <a:t>Inesperienza sulle tecnologie adottate</a:t>
            </a:r>
          </a:p>
          <a:p>
            <a:r>
              <a:rPr lang="it-IT" dirty="0">
                <a:latin typeface="Helvetica LT Std" panose="020B0504020202020204" pitchFamily="34" charset="0"/>
              </a:rPr>
              <a:t>Problema non sempre risolvibile</a:t>
            </a:r>
          </a:p>
        </p:txBody>
      </p:sp>
    </p:spTree>
    <p:extLst>
      <p:ext uri="{BB962C8B-B14F-4D97-AF65-F5344CB8AC3E}">
        <p14:creationId xmlns:p14="http://schemas.microsoft.com/office/powerpoint/2010/main" val="372477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Helvetica LT Std" panose="020B0504020202020204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145" y="2443278"/>
            <a:ext cx="6661709" cy="10008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Helvetica LT Std" panose="020B0504020202020204" pitchFamily="34" charset="0"/>
              </a:rPr>
              <a:t>Studio di Fattibilità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Analisi preliminare di aspetti positivi e</a:t>
            </a:r>
            <a:br>
              <a:rPr lang="it-IT" sz="2800" dirty="0">
                <a:latin typeface="Helvetica LT Std" panose="020B0504020202020204" pitchFamily="34" charset="0"/>
              </a:rPr>
            </a:br>
            <a:r>
              <a:rPr lang="it-IT" sz="2800" dirty="0">
                <a:latin typeface="Helvetica LT Std" panose="020B0504020202020204" pitchFamily="34" charset="0"/>
              </a:rPr>
              <a:t>criticità di ciascun capitolato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?? / ??</a:t>
            </a:r>
          </a:p>
        </p:txBody>
      </p:sp>
    </p:spTree>
    <p:extLst>
      <p:ext uri="{BB962C8B-B14F-4D97-AF65-F5344CB8AC3E}">
        <p14:creationId xmlns:p14="http://schemas.microsoft.com/office/powerpoint/2010/main" val="28324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Helvetica LT Std" panose="020B0504020202020204" pitchFamily="34" charset="0"/>
              </a:rPr>
              <a:t>Capitolato 1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433778" y="6367898"/>
            <a:ext cx="264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Helvetica LT Std" panose="020B0504020202020204" pitchFamily="34" charset="0"/>
              </a:rPr>
              <a:t>Piano di Qualifica - ?? / ??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>
                <a:latin typeface="Helvetica LT Std" panose="020B0504020202020204" pitchFamily="34" charset="0"/>
              </a:rPr>
              <a:t>APIM: An APIG Market Platform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3087014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Helvetica LT Std" panose="020B0504020202020204" pitchFamily="34" charset="0"/>
              </a:rPr>
              <a:t>A confronto con </a:t>
            </a:r>
            <a:r>
              <a:rPr lang="it-IT" sz="2800" dirty="0" err="1">
                <a:latin typeface="Helvetica LT Std" panose="020B0504020202020204" pitchFamily="34" charset="0"/>
              </a:rPr>
              <a:t>SWEDesigner</a:t>
            </a:r>
            <a:r>
              <a:rPr lang="it-IT" sz="2800" dirty="0">
                <a:latin typeface="Helvetica LT Std" panose="020B05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Helvetica LT Std" panose="020B0504020202020204" pitchFamily="34" charset="0"/>
              </a:rPr>
              <a:t>Microservizi poco conosciuti dal gruppo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Helvetica LT Std" panose="020B0504020202020204" pitchFamily="34" charset="0"/>
              </a:rPr>
              <a:t>Azienda con minor flessibilità per gli incontri</a:t>
            </a:r>
          </a:p>
        </p:txBody>
      </p:sp>
    </p:spTree>
    <p:extLst>
      <p:ext uri="{BB962C8B-B14F-4D97-AF65-F5344CB8AC3E}">
        <p14:creationId xmlns:p14="http://schemas.microsoft.com/office/powerpoint/2010/main" val="2893107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874</Words>
  <Application>Microsoft Office PowerPoint</Application>
  <PresentationFormat>Widescreen</PresentationFormat>
  <Paragraphs>197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Helvetica LT Std</vt:lpstr>
      <vt:lpstr>Symbol</vt:lpstr>
      <vt:lpstr>Wingdings</vt:lpstr>
      <vt:lpstr>Tema di Office</vt:lpstr>
      <vt:lpstr>SWEDesigner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Studio di Fattibilità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dei Requisiti</vt:lpstr>
      <vt:lpstr>Presentazione standard di PowerPoint</vt:lpstr>
      <vt:lpstr>Presentazione standard di PowerPoint</vt:lpstr>
      <vt:lpstr>Presentazione standard di PowerPoint</vt:lpstr>
      <vt:lpstr>Piano di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Piano di qualifica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Norme di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di Qualifica</dc:title>
  <dc:creator>Francesco Pezzuto</dc:creator>
  <cp:lastModifiedBy>Matteo Sovilla</cp:lastModifiedBy>
  <cp:revision>45</cp:revision>
  <dcterms:created xsi:type="dcterms:W3CDTF">2017-04-10T15:32:09Z</dcterms:created>
  <dcterms:modified xsi:type="dcterms:W3CDTF">2017-04-14T12:49:01Z</dcterms:modified>
</cp:coreProperties>
</file>