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6.jpeg" ContentType="image/jpeg"/>
  <Override PartName="/ppt/media/image25.jpeg" ContentType="image/jpeg"/>
  <Override PartName="/ppt/media/image24.png" ContentType="image/png"/>
  <Override PartName="/ppt/media/image9.png" ContentType="image/png"/>
  <Override PartName="/ppt/media/image7.png" ContentType="image/png"/>
  <Override PartName="/ppt/media/image10.png" ContentType="image/png"/>
  <Override PartName="/ppt/media/image6.gif" ContentType="image/gif"/>
  <Override PartName="/ppt/media/image5.png" ContentType="image/png"/>
  <Override PartName="/ppt/media/image8.jpeg" ContentType="image/jpeg"/>
  <Override PartName="/ppt/media/image17.png" ContentType="image/png"/>
  <Override PartName="/ppt/media/image1.png" ContentType="image/png"/>
  <Override PartName="/ppt/media/image3.png" ContentType="image/png"/>
  <Override PartName="/ppt/media/image20.jpeg" ContentType="image/jpeg"/>
  <Override PartName="/ppt/media/image21.png" ContentType="image/png"/>
  <Override PartName="/ppt/media/image2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23.jpeg" ContentType="image/jpe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2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it-IT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Fare clic per modificare lo </a:t>
            </a:r>
            <a:r>
              <a:rPr b="0" lang="it-IT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stile del titolo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A31873-67AB-4CB3-86F5-6F55795EB16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Fare clic per modificare lo stile del titolo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LevelModifica gli stili del testo dello schema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Secondo livello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Terzo livello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livello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livello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EDB8C4-F9F8-4ADF-B693-0FD71D9CF57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2191760" cy="34437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TextShape 2"/>
          <p:cNvSpPr txBox="1"/>
          <p:nvPr/>
        </p:nvSpPr>
        <p:spPr>
          <a:xfrm>
            <a:off x="2765160" y="2443320"/>
            <a:ext cx="6661440" cy="100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it-IT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SWEDesigner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Software per diagrammi UML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11179800" y="6368040"/>
            <a:ext cx="899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??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Immagine 5" descr=""/>
          <p:cNvPicPr/>
          <p:nvPr/>
        </p:nvPicPr>
        <p:blipFill>
          <a:blip r:embed="rId1"/>
          <a:stretch/>
        </p:blipFill>
        <p:spPr>
          <a:xfrm>
            <a:off x="4296240" y="4316400"/>
            <a:ext cx="3599280" cy="94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Capitolato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838080" y="1825560"/>
            <a:ext cx="10515240" cy="90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AtAVi: Accoglienza tramite Assistente Virtuale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838080" y="3087000"/>
            <a:ext cx="1051524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 confronto con SWEDesigner: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Lo stack tecnologico richiesto è vasto e impegnativo da padroneggiare.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L’argomento è molto vasto e potrebbe nascondere insidie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Capitolato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838080" y="1825560"/>
            <a:ext cx="10515240" cy="1261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DeGeOP: A Designer and Geo-localizer Web </a:t>
            </a:r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	</a:t>
            </a:r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App for Organizational Plants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838080" y="3094200"/>
            <a:ext cx="1051524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 confronto con SWEDesigner: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Azienda con sede all’estero e quindi con possibilità limitate per incontri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Capitolato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838080" y="1825560"/>
            <a:ext cx="10515240" cy="90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eBread: applicazione di lettura per dislessici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838080" y="3087000"/>
            <a:ext cx="1051524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 confronto con SWEDesigner: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Il dominio tecnologico risulta quasi totalmente sconosciuto e comunque non altrettanto interessante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Capitolato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1825560"/>
            <a:ext cx="10515240" cy="90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Monolith: an interactive bubble provider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38080" y="3087000"/>
            <a:ext cx="1051524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 confronto con SWEDesigner: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Azienda con sede all’estero e quindi con possibilità limitate per incontri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Tecnologie da usare molto vincolate e poco conosciute dal gruppo.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760" cy="34437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Shape 2"/>
          <p:cNvSpPr txBox="1"/>
          <p:nvPr/>
        </p:nvSpPr>
        <p:spPr>
          <a:xfrm>
            <a:off x="2670120" y="2443320"/>
            <a:ext cx="6851520" cy="100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it-IT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Analisi dei Requisiti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culoculoculo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11179800" y="6368040"/>
            <a:ext cx="89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Analisi dei Requisiti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L’editor deve permettere di realizzare: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Diagrammi UML delle classi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Diagrammi UML delle attività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Bubble Flowchart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Codice relativo ai diagrammi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Analisi dei Requisiti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838080" y="2232720"/>
            <a:ext cx="10963080" cy="1410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it-IT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Attori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838080" y="4257000"/>
            <a:ext cx="10963080" cy="14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Attore -&gt; Utente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4299480" y="2340000"/>
            <a:ext cx="4040640" cy="11955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Analisi dei Requisiti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Use case principali: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Editare il bubble flowchart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Analisi del dominio specifico dei giochi da tavolo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Progettazione e sviluppo delle bubble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Integrare il bubble flowchart nel diagramma delle attività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12191760" cy="34437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Shape 2"/>
          <p:cNvSpPr txBox="1"/>
          <p:nvPr/>
        </p:nvSpPr>
        <p:spPr>
          <a:xfrm>
            <a:off x="2765160" y="2443320"/>
            <a:ext cx="6661440" cy="100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it-IT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Progetto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Modello di sviluppo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Analisi dei rischi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Preventivo – Prospetto orario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1179800" y="6368040"/>
            <a:ext cx="89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Modello di sviluppo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838080" y="2728440"/>
            <a:ext cx="10515240" cy="285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Proprietà: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Affidabilità del processo di sviluppo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Flessibilità in caso di feedback di revisione negativi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Implementazione dei requisiti per importanza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Rischio ridotto di fallimento o ritardi in consegna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838080" y="1825560"/>
            <a:ext cx="10515240" cy="9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Modello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incrementale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SWEDesigner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Proponente: Zucchetti S.p.A.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Editor di diagrammi UML che generi automaticamente il relativo codice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Immagine 25" descr=""/>
          <p:cNvPicPr/>
          <p:nvPr/>
        </p:nvPicPr>
        <p:blipFill>
          <a:blip r:embed="rId1"/>
          <a:stretch/>
        </p:blipFill>
        <p:spPr>
          <a:xfrm>
            <a:off x="722160" y="3429000"/>
            <a:ext cx="3951720" cy="184608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5400720" y="4257720"/>
            <a:ext cx="1406880" cy="521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Immagine 27" descr=""/>
          <p:cNvPicPr/>
          <p:nvPr/>
        </p:nvPicPr>
        <p:blipFill>
          <a:blip r:embed="rId2"/>
          <a:stretch/>
        </p:blipFill>
        <p:spPr>
          <a:xfrm>
            <a:off x="7534440" y="3438360"/>
            <a:ext cx="3819240" cy="21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Modello di sviluppo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838080" y="2728440"/>
            <a:ext cx="10515240" cy="363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Periodi: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Analisi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Analisi di dettaglio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Progettazione architetturale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Progettazione di dettaglio e codifica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Validazione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838080" y="1825560"/>
            <a:ext cx="10515240" cy="9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Modello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incrementale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Immagine 5" descr=""/>
          <p:cNvPicPr/>
          <p:nvPr/>
        </p:nvPicPr>
        <p:blipFill>
          <a:blip r:embed="rId1"/>
          <a:stretch/>
        </p:blipFill>
        <p:spPr>
          <a:xfrm>
            <a:off x="6568920" y="1837440"/>
            <a:ext cx="4681440" cy="271044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Analisi dei rischi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24000" y="1981080"/>
            <a:ext cx="5471280" cy="22244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Livello: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Tecnologico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Personale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Organizzativo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Requisiti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591240" y="1981080"/>
            <a:ext cx="5051160" cy="35042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Analisi: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Nome rischio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Descrizione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Probabilità d'occorrenza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Effetto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Prevenzione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Mitigazione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Riscontro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Preventivo – Prospetto orario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Immagine 5" descr=""/>
          <p:cNvPicPr/>
          <p:nvPr/>
        </p:nvPicPr>
        <p:blipFill>
          <a:blip r:embed="rId1"/>
          <a:stretch/>
        </p:blipFill>
        <p:spPr>
          <a:xfrm>
            <a:off x="276120" y="3402720"/>
            <a:ext cx="5853240" cy="3313440"/>
          </a:xfrm>
          <a:prstGeom prst="rect">
            <a:avLst/>
          </a:prstGeom>
          <a:ln>
            <a:noFill/>
          </a:ln>
        </p:spPr>
      </p:pic>
      <p:pic>
        <p:nvPicPr>
          <p:cNvPr id="163" name="Immagine 7" descr=""/>
          <p:cNvPicPr/>
          <p:nvPr/>
        </p:nvPicPr>
        <p:blipFill>
          <a:blip r:embed="rId2"/>
          <a:stretch/>
        </p:blipFill>
        <p:spPr>
          <a:xfrm>
            <a:off x="6524640" y="1762200"/>
            <a:ext cx="5340240" cy="30088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2191760" cy="34437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TextShape 2"/>
          <p:cNvSpPr txBox="1"/>
          <p:nvPr/>
        </p:nvSpPr>
        <p:spPr>
          <a:xfrm>
            <a:off x="2765160" y="2443320"/>
            <a:ext cx="6661440" cy="100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it-IT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Qualità di processo e di prodotto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Resoconto delle attività di verifica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1179800" y="6368040"/>
            <a:ext cx="89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Qualità di processo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1126080" y="1718280"/>
            <a:ext cx="3316320" cy="63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Ciclo di Deming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1" name="Immagine 42" descr=""/>
          <p:cNvPicPr/>
          <p:nvPr/>
        </p:nvPicPr>
        <p:blipFill>
          <a:blip r:embed="rId1"/>
          <a:stretch/>
        </p:blipFill>
        <p:spPr>
          <a:xfrm>
            <a:off x="606600" y="2752560"/>
            <a:ext cx="4545720" cy="3094200"/>
          </a:xfrm>
          <a:prstGeom prst="rect">
            <a:avLst/>
          </a:prstGeom>
          <a:ln>
            <a:noFill/>
          </a:ln>
        </p:spPr>
      </p:pic>
      <p:sp>
        <p:nvSpPr>
          <p:cNvPr id="172" name="CustomShape 4"/>
          <p:cNvSpPr/>
          <p:nvPr/>
        </p:nvSpPr>
        <p:spPr>
          <a:xfrm>
            <a:off x="6314400" y="1689840"/>
            <a:ext cx="514116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Capability Maturity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175960" y="5093640"/>
            <a:ext cx="1328040" cy="5259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Initial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8820720" y="4567680"/>
            <a:ext cx="1362600" cy="5259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Repeatable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9465480" y="4041360"/>
            <a:ext cx="1362600" cy="525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Defined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10072080" y="3510000"/>
            <a:ext cx="1362600" cy="5259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Managed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10716840" y="2983680"/>
            <a:ext cx="1362600" cy="5259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Optimizing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5817600" y="5099760"/>
            <a:ext cx="23587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Process unpredictable, poorly controlled and reactive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6498000" y="4579560"/>
            <a:ext cx="22982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Process characterized for projects and is often reactive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7183800" y="4038480"/>
            <a:ext cx="22813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Process characterized for the organization and is proactive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8528400" y="3519000"/>
            <a:ext cx="15433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Process measured and controlled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9284400" y="2977560"/>
            <a:ext cx="14274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Focus on process improvement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8898120" y="3012120"/>
            <a:ext cx="353880" cy="44532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8147520" y="3549600"/>
            <a:ext cx="353880" cy="44532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6777720" y="4077000"/>
            <a:ext cx="353880" cy="4453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8"/>
          <p:cNvSpPr/>
          <p:nvPr/>
        </p:nvSpPr>
        <p:spPr>
          <a:xfrm>
            <a:off x="6087240" y="4618440"/>
            <a:ext cx="353880" cy="4453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9"/>
          <p:cNvSpPr/>
          <p:nvPr/>
        </p:nvSpPr>
        <p:spPr>
          <a:xfrm>
            <a:off x="5415840" y="5133960"/>
            <a:ext cx="353880" cy="4453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0"/>
          <p:cNvSpPr/>
          <p:nvPr/>
        </p:nvSpPr>
        <p:spPr>
          <a:xfrm>
            <a:off x="5204160" y="1355400"/>
            <a:ext cx="7768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625440" y="3069360"/>
            <a:ext cx="5135400" cy="93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Pianificazione della stesura dei documenti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0" y="0"/>
            <a:ext cx="606384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Immagine 5" descr=""/>
          <p:cNvPicPr/>
          <p:nvPr/>
        </p:nvPicPr>
        <p:blipFill>
          <a:blip r:embed="rId1"/>
          <a:stretch/>
        </p:blipFill>
        <p:spPr>
          <a:xfrm>
            <a:off x="363600" y="1556280"/>
            <a:ext cx="5501880" cy="37450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1302120" y="1379520"/>
            <a:ext cx="1367640" cy="11919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"/>
          <p:cNvSpPr/>
          <p:nvPr/>
        </p:nvSpPr>
        <p:spPr>
          <a:xfrm>
            <a:off x="8532360" y="2238480"/>
            <a:ext cx="14767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-7920"/>
            <a:ext cx="6063840" cy="6858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6" name="Immagine 6" descr=""/>
          <p:cNvPicPr/>
          <p:nvPr/>
        </p:nvPicPr>
        <p:blipFill>
          <a:blip r:embed="rId1"/>
          <a:stretch/>
        </p:blipFill>
        <p:spPr>
          <a:xfrm>
            <a:off x="360000" y="1554120"/>
            <a:ext cx="5504760" cy="374904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4104000" y="1360800"/>
            <a:ext cx="1257840" cy="11408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Shape 3"/>
          <p:cNvSpPr txBox="1"/>
          <p:nvPr/>
        </p:nvSpPr>
        <p:spPr>
          <a:xfrm>
            <a:off x="6625440" y="3069360"/>
            <a:ext cx="5135400" cy="93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Stesura effettiva dei documenti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8718840" y="2238480"/>
            <a:ext cx="10224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0"/>
            <a:ext cx="606384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2" name="Immagine 4" descr=""/>
          <p:cNvPicPr/>
          <p:nvPr/>
        </p:nvPicPr>
        <p:blipFill>
          <a:blip r:embed="rId1"/>
          <a:stretch/>
        </p:blipFill>
        <p:spPr>
          <a:xfrm>
            <a:off x="363600" y="1556280"/>
            <a:ext cx="5501880" cy="374508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3350520" y="3288600"/>
            <a:ext cx="1367640" cy="11919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TextShape 3"/>
          <p:cNvSpPr txBox="1"/>
          <p:nvPr/>
        </p:nvSpPr>
        <p:spPr>
          <a:xfrm>
            <a:off x="6625440" y="3069360"/>
            <a:ext cx="5135400" cy="93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Verifica dei documenti prodotti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8273160" y="2238480"/>
            <a:ext cx="20556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Check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0"/>
            <a:ext cx="606384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8" name="Immagine 6" descr=""/>
          <p:cNvPicPr/>
          <p:nvPr/>
        </p:nvPicPr>
        <p:blipFill>
          <a:blip r:embed="rId1"/>
          <a:stretch/>
        </p:blipFill>
        <p:spPr>
          <a:xfrm>
            <a:off x="363600" y="1556280"/>
            <a:ext cx="5501880" cy="3745080"/>
          </a:xfrm>
          <a:prstGeom prst="rect">
            <a:avLst/>
          </a:prstGeom>
          <a:ln>
            <a:noFill/>
          </a:ln>
        </p:spPr>
      </p:pic>
      <p:sp>
        <p:nvSpPr>
          <p:cNvPr id="209" name="CustomShape 2"/>
          <p:cNvSpPr/>
          <p:nvPr/>
        </p:nvSpPr>
        <p:spPr>
          <a:xfrm>
            <a:off x="555840" y="3329640"/>
            <a:ext cx="1367640" cy="11919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TextShape 3"/>
          <p:cNvSpPr txBox="1"/>
          <p:nvPr/>
        </p:nvSpPr>
        <p:spPr>
          <a:xfrm>
            <a:off x="6625440" y="3069360"/>
            <a:ext cx="5135400" cy="93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Analisi del risultato di verifica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8632080" y="2238480"/>
            <a:ext cx="11595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Qualità di prodotto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407400" y="1705680"/>
            <a:ext cx="5376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Presa come riferimento la normativa ISO/IEC 9126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Immagine 3" descr=""/>
          <p:cNvPicPr/>
          <p:nvPr/>
        </p:nvPicPr>
        <p:blipFill>
          <a:blip r:embed="rId1"/>
          <a:stretch/>
        </p:blipFill>
        <p:spPr>
          <a:xfrm>
            <a:off x="1502640" y="2170800"/>
            <a:ext cx="9186480" cy="410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SWEDesigner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838080" y="1825560"/>
            <a:ext cx="10515240" cy="448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Relazione debole tra diagrammi stesi in fase di progettazione e codice prodotto in fase di realizzazione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Obiettivo: generare automaticamente il codice dal diagramma UML garantirebbe un accoppiamento forte tra diagrammi e sorgente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Problema: la traduzione diretta da UML a codice non è sempre possibile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Resoconto delle attività di verifica dei documenti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836520" y="1871280"/>
            <a:ext cx="4518720" cy="63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it-I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Indice di leggibilità - Gulpease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9" name="Immagine 2" descr=""/>
          <p:cNvPicPr/>
          <p:nvPr/>
        </p:nvPicPr>
        <p:blipFill>
          <a:blip r:embed="rId1"/>
          <a:stretch/>
        </p:blipFill>
        <p:spPr>
          <a:xfrm>
            <a:off x="2645280" y="2503440"/>
            <a:ext cx="6901560" cy="3661200"/>
          </a:xfrm>
          <a:prstGeom prst="rect">
            <a:avLst/>
          </a:prstGeom>
          <a:ln>
            <a:noFill/>
          </a:ln>
        </p:spPr>
      </p:pic>
      <p:sp>
        <p:nvSpPr>
          <p:cNvPr id="220" name="CustomShape 3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0"/>
            <a:ext cx="12191760" cy="34437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TextShape 2"/>
          <p:cNvSpPr txBox="1"/>
          <p:nvPr/>
        </p:nvSpPr>
        <p:spPr>
          <a:xfrm>
            <a:off x="2765160" y="2443320"/>
            <a:ext cx="6661440" cy="100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it-IT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Norme di Progetto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Regole e strumenti adottati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11179800" y="6368040"/>
            <a:ext cx="89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Norme di progetto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Regole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Strumenti: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Organizzativi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Di sviluppo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Di supporto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Regole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Template di documenti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Comandi personalizzati LaTeX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Standard: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Numeri: SI/ISO 31-10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Date UNI EN 28601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Correzioni errori in revisione: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Documentazione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Codice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Strumenti organizzativi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3239640" y="2011680"/>
            <a:ext cx="5172840" cy="101484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1371600" y="4326480"/>
            <a:ext cx="3409560" cy="134280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3"/>
          <a:stretch/>
        </p:blipFill>
        <p:spPr>
          <a:xfrm>
            <a:off x="6489000" y="3749040"/>
            <a:ext cx="3203640" cy="240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Strumenti di sviluppo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463040" y="2377440"/>
            <a:ext cx="3334680" cy="139248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6509520" y="1645920"/>
            <a:ext cx="3457440" cy="259308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4023360" y="4114800"/>
            <a:ext cx="3383280" cy="203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Strumenti di supporto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Drive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Project Libre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SWEgo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822960" y="1554480"/>
            <a:ext cx="3146400" cy="1767240"/>
          </a:xfrm>
          <a:prstGeom prst="rect">
            <a:avLst/>
          </a:prstGeom>
          <a:ln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5964840" y="2011680"/>
            <a:ext cx="4276440" cy="81864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2195640" y="3200760"/>
            <a:ext cx="6582600" cy="338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 Bubble Flowchart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38080" y="18327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«Bolle» di codice già predisposto all’uso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Operazioni atomiche dipendenti dal dominio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Soluzione estensibile: nuovi domini applicativi = nuove bolle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Tecnologie impiegate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Uso di tecnologie web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Lato server: Java - Tomcat oppure Javascript – Node.Js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Lato client: HTML5 – CSS – Javascript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Aspetti Positivi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Progetto che prevede di ricercare una soluzione ad un problema aperto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Dominio tecnologico di gran valore formativo: ampiamente diffuso e richiesto nel mondo del lavoro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Notevole quantità di codice open source e buone possibilità di riuso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Criticità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Inesperienza sulle tecnologie adottate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Problema non sempre risolvibile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34437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Shape 2"/>
          <p:cNvSpPr txBox="1"/>
          <p:nvPr/>
        </p:nvSpPr>
        <p:spPr>
          <a:xfrm>
            <a:off x="2765160" y="2443320"/>
            <a:ext cx="6661440" cy="100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it-IT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Studio di Fattibilità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Analisi preliminare di aspetti positivi 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
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criticità di ciascun capitolato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1179800" y="6368040"/>
            <a:ext cx="89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4320"/>
            <a:ext cx="12191760" cy="137736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Capitolato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9433800" y="6368040"/>
            <a:ext cx="26456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Piano di Qualifica - ?? / 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838080" y="1825560"/>
            <a:ext cx="10515240" cy="90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APIM: An APIG Market Platform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38080" y="3087000"/>
            <a:ext cx="1051524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 confronto con SWEDesigner: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Microservizi poco conosciuti dal gruppo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/>
              </a:rPr>
              <a:t>Azienda con minor flessibilità per gli incontri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Application>LibreOffice/5.1.6.2$Linux_X86_64 LibreOffice_project/10m0$Build-2</Application>
  <Words>874</Words>
  <Paragraphs>197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2017-04-10T15:32:09Z</dcterms:created>
  <dc:creator>Francesco Pezzuto</dc:creator>
  <dc:description/>
  <dc:language>en-US</dc:language>
  <cp:lastModifiedBy/>
  <dcterms:modified xsi:type="dcterms:W3CDTF">2017-04-16T18:38:00Z</dcterms:modified>
  <cp:revision>46</cp:revision>
  <dc:subject/>
  <dc:title>Piano di Qualifica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