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725977-3294-4FBF-AD07-57C79D2EEC3E}">
  <a:tblStyle styleId="{DA725977-3294-4FBF-AD07-57C79D2EEC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D92803-2C96-4E47-AFF1-5A796DB901F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24606973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24606973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dbb9fe354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dbb9fe354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dbb9fe35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dbb9fe35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dbb9fe354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dbb9fe354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dbb9fe354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dbb9fe354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dbb9fe354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dbb9fe354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00922499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00922499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dbb9fe35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dbb9fe354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24606973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24606973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1028" name="Picture 4" descr="Similar Image">
            <a:extLst>
              <a:ext uri="{FF2B5EF4-FFF2-40B4-BE49-F238E27FC236}">
                <a16:creationId xmlns:a16="http://schemas.microsoft.com/office/drawing/2014/main" id="{CBF932C8-9BA3-B34E-869E-20B1263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E02EA851-AC3A-024E-8B60-49F845044C01}"/>
              </a:ext>
            </a:extLst>
          </p:cNvPr>
          <p:cNvSpPr>
            <a:spLocks noGrp="1"/>
          </p:cNvSpPr>
          <p:nvPr>
            <p:ph type="subTitle" idx="1"/>
          </p:nvPr>
        </p:nvSpPr>
        <p:spPr/>
        <p:txBody>
          <a:bodyPr>
            <a:normAutofit fontScale="92500" lnSpcReduction="20000"/>
          </a:bodyPr>
          <a:lstStyle/>
          <a:p>
            <a:r>
              <a:rPr lang="en-US" dirty="0">
                <a:solidFill>
                  <a:srgbClr val="FF0000"/>
                </a:solidFill>
              </a:rPr>
              <a:t>Kalen Asberry</a:t>
            </a:r>
          </a:p>
        </p:txBody>
      </p:sp>
      <p:sp>
        <p:nvSpPr>
          <p:cNvPr id="6" name="Title 5">
            <a:extLst>
              <a:ext uri="{FF2B5EF4-FFF2-40B4-BE49-F238E27FC236}">
                <a16:creationId xmlns:a16="http://schemas.microsoft.com/office/drawing/2014/main" id="{40019A89-80E9-B74D-B95A-12CEF4745D7D}"/>
              </a:ext>
            </a:extLst>
          </p:cNvPr>
          <p:cNvSpPr>
            <a:spLocks noGrp="1"/>
          </p:cNvSpPr>
          <p:nvPr>
            <p:ph type="ctrTitle"/>
          </p:nvPr>
        </p:nvSpPr>
        <p:spPr/>
        <p:txBody>
          <a:bodyPr/>
          <a:lstStyle/>
          <a:p>
            <a:r>
              <a:rPr lang="en-US" dirty="0">
                <a:solidFill>
                  <a:srgbClr val="FF0000"/>
                </a:solidFill>
              </a:rPr>
              <a:t>Budweiser Beer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145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State ABV Comparisons</a:t>
            </a:r>
            <a:endParaRPr dirty="0"/>
          </a:p>
          <a:p>
            <a:pPr marL="0" lvl="0" indent="0" algn="l" rtl="0">
              <a:spcBef>
                <a:spcPts val="0"/>
              </a:spcBef>
              <a:spcAft>
                <a:spcPts val="0"/>
              </a:spcAft>
              <a:buNone/>
            </a:pPr>
            <a:endParaRPr dirty="0"/>
          </a:p>
        </p:txBody>
      </p:sp>
      <p:sp>
        <p:nvSpPr>
          <p:cNvPr id="151" name="Google Shape;151;p22"/>
          <p:cNvSpPr txBox="1">
            <a:spLocks noGrp="1"/>
          </p:cNvSpPr>
          <p:nvPr>
            <p:ph type="body" idx="1"/>
          </p:nvPr>
        </p:nvSpPr>
        <p:spPr>
          <a:xfrm>
            <a:off x="311700" y="692575"/>
            <a:ext cx="8520600" cy="1210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All comparisons of each state were calculated, only 11 comparisons showed significant difference between ABV values. Most notably Colorado, Indiana and Michigan all have larger ABV values, while Utah, Wisconsin and Massachusetts all have much smaller ABV values. An ANOVA and pairwise t-test (Tukey Adjustment) were used to calculate these values.</a:t>
            </a:r>
            <a:endParaRPr/>
          </a:p>
        </p:txBody>
      </p:sp>
      <p:graphicFrame>
        <p:nvGraphicFramePr>
          <p:cNvPr id="152" name="Google Shape;152;p22"/>
          <p:cNvGraphicFramePr/>
          <p:nvPr/>
        </p:nvGraphicFramePr>
        <p:xfrm>
          <a:off x="201113" y="1903075"/>
          <a:ext cx="8741775" cy="3138700"/>
        </p:xfrm>
        <a:graphic>
          <a:graphicData uri="http://schemas.openxmlformats.org/drawingml/2006/table">
            <a:tbl>
              <a:tblPr>
                <a:noFill/>
                <a:tableStyleId>{81D92803-2C96-4E47-AFF1-5A796DB901F1}</a:tableStyleId>
              </a:tblPr>
              <a:tblGrid>
                <a:gridCol w="2913925">
                  <a:extLst>
                    <a:ext uri="{9D8B030D-6E8A-4147-A177-3AD203B41FA5}">
                      <a16:colId xmlns:a16="http://schemas.microsoft.com/office/drawing/2014/main" val="20000"/>
                    </a:ext>
                  </a:extLst>
                </a:gridCol>
                <a:gridCol w="2913925">
                  <a:extLst>
                    <a:ext uri="{9D8B030D-6E8A-4147-A177-3AD203B41FA5}">
                      <a16:colId xmlns:a16="http://schemas.microsoft.com/office/drawing/2014/main" val="20001"/>
                    </a:ext>
                  </a:extLst>
                </a:gridCol>
                <a:gridCol w="2913925">
                  <a:extLst>
                    <a:ext uri="{9D8B030D-6E8A-4147-A177-3AD203B41FA5}">
                      <a16:colId xmlns:a16="http://schemas.microsoft.com/office/drawing/2014/main" val="20002"/>
                    </a:ext>
                  </a:extLst>
                </a:gridCol>
              </a:tblGrid>
              <a:tr h="272925">
                <a:tc>
                  <a:txBody>
                    <a:bodyPr/>
                    <a:lstStyle/>
                    <a:p>
                      <a:pPr marL="0" lvl="0" indent="0" algn="l" rtl="0">
                        <a:lnSpc>
                          <a:spcPct val="115000"/>
                        </a:lnSpc>
                        <a:spcBef>
                          <a:spcPts val="0"/>
                        </a:spcBef>
                        <a:spcAft>
                          <a:spcPts val="0"/>
                        </a:spcAft>
                        <a:buNone/>
                      </a:pPr>
                      <a:r>
                        <a:rPr lang="en" sz="1000">
                          <a:solidFill>
                            <a:srgbClr val="F3F3F3"/>
                          </a:solidFill>
                        </a:rPr>
                        <a:t>Comparison</a:t>
                      </a:r>
                      <a:endParaRPr sz="10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 sz="1000">
                          <a:solidFill>
                            <a:srgbClr val="F3F3F3"/>
                          </a:solidFill>
                        </a:rPr>
                        <a:t>Difference</a:t>
                      </a:r>
                      <a:endParaRPr sz="10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l" rtl="0">
                        <a:lnSpc>
                          <a:spcPct val="115000"/>
                        </a:lnSpc>
                        <a:spcBef>
                          <a:spcPts val="0"/>
                        </a:spcBef>
                        <a:spcAft>
                          <a:spcPts val="0"/>
                        </a:spcAft>
                        <a:buNone/>
                      </a:pPr>
                      <a:r>
                        <a:rPr lang="en" sz="1000">
                          <a:solidFill>
                            <a:srgbClr val="F3F3F3"/>
                          </a:solidFill>
                        </a:rPr>
                        <a:t>P-Value</a:t>
                      </a:r>
                      <a:endParaRPr sz="10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260525">
                <a:tc>
                  <a:txBody>
                    <a:bodyPr/>
                    <a:lstStyle/>
                    <a:p>
                      <a:pPr marL="0" lvl="0" indent="0" algn="l" rtl="0">
                        <a:lnSpc>
                          <a:spcPct val="115000"/>
                        </a:lnSpc>
                        <a:spcBef>
                          <a:spcPts val="0"/>
                        </a:spcBef>
                        <a:spcAft>
                          <a:spcPts val="0"/>
                        </a:spcAft>
                        <a:buNone/>
                      </a:pPr>
                      <a:r>
                        <a:rPr lang="en" sz="900">
                          <a:solidFill>
                            <a:srgbClr val="F3F3F3"/>
                          </a:solidFill>
                        </a:rPr>
                        <a:t>CA - WI</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0.007023594</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0.0498</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01"/>
                  </a:ext>
                </a:extLst>
              </a:tr>
              <a:tr h="260525">
                <a:tc>
                  <a:txBody>
                    <a:bodyPr/>
                    <a:lstStyle/>
                    <a:p>
                      <a:pPr marL="0" lvl="0" indent="0" algn="l" rtl="0">
                        <a:lnSpc>
                          <a:spcPct val="115000"/>
                        </a:lnSpc>
                        <a:spcBef>
                          <a:spcPts val="0"/>
                        </a:spcBef>
                        <a:spcAft>
                          <a:spcPts val="0"/>
                        </a:spcAft>
                        <a:buNone/>
                      </a:pPr>
                      <a:r>
                        <a:rPr lang="en" sz="900">
                          <a:solidFill>
                            <a:srgbClr val="F3F3F3"/>
                          </a:solidFill>
                        </a:rPr>
                        <a:t>CO - MA</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0.007689073</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0.0063</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02"/>
                  </a:ext>
                </a:extLst>
              </a:tr>
              <a:tr h="260525">
                <a:tc>
                  <a:txBody>
                    <a:bodyPr/>
                    <a:lstStyle/>
                    <a:p>
                      <a:pPr marL="0" lvl="0" indent="0" algn="l" rtl="0">
                        <a:lnSpc>
                          <a:spcPct val="115000"/>
                        </a:lnSpc>
                        <a:spcBef>
                          <a:spcPts val="0"/>
                        </a:spcBef>
                        <a:spcAft>
                          <a:spcPts val="0"/>
                        </a:spcAft>
                        <a:buNone/>
                      </a:pPr>
                      <a:r>
                        <a:rPr lang="en" sz="900">
                          <a:solidFill>
                            <a:srgbClr val="F3F3F3"/>
                          </a:solidFill>
                        </a:rPr>
                        <a:t>CO - OR</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0.006308</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0.0153</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03"/>
                  </a:ext>
                </a:extLst>
              </a:tr>
              <a:tr h="260525">
                <a:tc>
                  <a:txBody>
                    <a:bodyPr/>
                    <a:lstStyle/>
                    <a:p>
                      <a:pPr marL="0" lvl="0" indent="0" algn="l" rtl="0">
                        <a:lnSpc>
                          <a:spcPct val="115000"/>
                        </a:lnSpc>
                        <a:spcBef>
                          <a:spcPts val="0"/>
                        </a:spcBef>
                        <a:spcAft>
                          <a:spcPts val="0"/>
                        </a:spcAft>
                        <a:buNone/>
                      </a:pPr>
                      <a:r>
                        <a:rPr lang="en" sz="900">
                          <a:solidFill>
                            <a:srgbClr val="F3F3F3"/>
                          </a:solidFill>
                        </a:rPr>
                        <a:t>CO - UT</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0.011487385</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0.0264</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04"/>
                  </a:ext>
                </a:extLst>
              </a:tr>
              <a:tr h="260525">
                <a:tc>
                  <a:txBody>
                    <a:bodyPr/>
                    <a:lstStyle/>
                    <a:p>
                      <a:pPr marL="0" lvl="0" indent="0" algn="l" rtl="0">
                        <a:lnSpc>
                          <a:spcPct val="115000"/>
                        </a:lnSpc>
                        <a:spcBef>
                          <a:spcPts val="0"/>
                        </a:spcBef>
                        <a:spcAft>
                          <a:spcPts val="0"/>
                        </a:spcAft>
                        <a:buNone/>
                      </a:pPr>
                      <a:r>
                        <a:rPr lang="en" sz="900">
                          <a:solidFill>
                            <a:srgbClr val="F3F3F3"/>
                          </a:solidFill>
                        </a:rPr>
                        <a:t>CO - WI</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0.009313176</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05"/>
                  </a:ext>
                </a:extLst>
              </a:tr>
              <a:tr h="260525">
                <a:tc>
                  <a:txBody>
                    <a:bodyPr/>
                    <a:lstStyle/>
                    <a:p>
                      <a:pPr marL="0" lvl="0" indent="0" algn="l" rtl="0">
                        <a:lnSpc>
                          <a:spcPct val="115000"/>
                        </a:lnSpc>
                        <a:spcBef>
                          <a:spcPts val="0"/>
                        </a:spcBef>
                        <a:spcAft>
                          <a:spcPts val="0"/>
                        </a:spcAft>
                        <a:buNone/>
                      </a:pPr>
                      <a:r>
                        <a:rPr lang="en" sz="900">
                          <a:solidFill>
                            <a:srgbClr val="F3F3F3"/>
                          </a:solidFill>
                        </a:rPr>
                        <a:t>IN - MA</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0.007711234</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0.0306</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06"/>
                  </a:ext>
                </a:extLst>
              </a:tr>
              <a:tr h="260525">
                <a:tc>
                  <a:txBody>
                    <a:bodyPr/>
                    <a:lstStyle/>
                    <a:p>
                      <a:pPr marL="0" lvl="0" indent="0" algn="l" rtl="0">
                        <a:lnSpc>
                          <a:spcPct val="115000"/>
                        </a:lnSpc>
                        <a:spcBef>
                          <a:spcPts val="0"/>
                        </a:spcBef>
                        <a:spcAft>
                          <a:spcPts val="0"/>
                        </a:spcAft>
                        <a:buNone/>
                      </a:pPr>
                      <a:r>
                        <a:rPr lang="en" sz="900">
                          <a:solidFill>
                            <a:srgbClr val="F3F3F3"/>
                          </a:solidFill>
                        </a:rPr>
                        <a:t>IN - UT</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0.011509545</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0.0454</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07"/>
                  </a:ext>
                </a:extLst>
              </a:tr>
              <a:tr h="260525">
                <a:tc>
                  <a:txBody>
                    <a:bodyPr/>
                    <a:lstStyle/>
                    <a:p>
                      <a:pPr marL="0" lvl="0" indent="0" algn="l" rtl="0">
                        <a:lnSpc>
                          <a:spcPct val="115000"/>
                        </a:lnSpc>
                        <a:spcBef>
                          <a:spcPts val="0"/>
                        </a:spcBef>
                        <a:spcAft>
                          <a:spcPts val="0"/>
                        </a:spcAft>
                        <a:buNone/>
                      </a:pPr>
                      <a:r>
                        <a:rPr lang="en" sz="900">
                          <a:solidFill>
                            <a:srgbClr val="F3F3F3"/>
                          </a:solidFill>
                        </a:rPr>
                        <a:t>IN - WI</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0.009335337</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0.0005</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08"/>
                  </a:ext>
                </a:extLst>
              </a:tr>
              <a:tr h="260525">
                <a:tc>
                  <a:txBody>
                    <a:bodyPr/>
                    <a:lstStyle/>
                    <a:p>
                      <a:pPr marL="0" lvl="0" indent="0" algn="l" rtl="0">
                        <a:lnSpc>
                          <a:spcPct val="115000"/>
                        </a:lnSpc>
                        <a:spcBef>
                          <a:spcPts val="0"/>
                        </a:spcBef>
                        <a:spcAft>
                          <a:spcPts val="0"/>
                        </a:spcAft>
                        <a:buNone/>
                      </a:pPr>
                      <a:r>
                        <a:rPr lang="en" sz="900">
                          <a:solidFill>
                            <a:srgbClr val="F3F3F3"/>
                          </a:solidFill>
                        </a:rPr>
                        <a:t>MA - MI</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-0.007694557</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0.0239</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09"/>
                  </a:ext>
                </a:extLst>
              </a:tr>
              <a:tr h="260525">
                <a:tc>
                  <a:txBody>
                    <a:bodyPr/>
                    <a:lstStyle/>
                    <a:p>
                      <a:pPr marL="0" lvl="0" indent="0" algn="l" rtl="0">
                        <a:lnSpc>
                          <a:spcPct val="115000"/>
                        </a:lnSpc>
                        <a:spcBef>
                          <a:spcPts val="0"/>
                        </a:spcBef>
                        <a:spcAft>
                          <a:spcPts val="0"/>
                        </a:spcAft>
                        <a:buNone/>
                      </a:pPr>
                      <a:r>
                        <a:rPr lang="en" sz="900">
                          <a:solidFill>
                            <a:srgbClr val="F3F3F3"/>
                          </a:solidFill>
                        </a:rPr>
                        <a:t>MI - UT</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0.011492868</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tc>
                  <a:txBody>
                    <a:bodyPr/>
                    <a:lstStyle/>
                    <a:p>
                      <a:pPr marL="0" lvl="0" indent="0" algn="r" rtl="0">
                        <a:lnSpc>
                          <a:spcPct val="115000"/>
                        </a:lnSpc>
                        <a:spcBef>
                          <a:spcPts val="0"/>
                        </a:spcBef>
                        <a:spcAft>
                          <a:spcPts val="0"/>
                        </a:spcAft>
                        <a:buNone/>
                      </a:pPr>
                      <a:r>
                        <a:rPr lang="en" sz="900">
                          <a:solidFill>
                            <a:srgbClr val="F3F3F3"/>
                          </a:solidFill>
                        </a:rPr>
                        <a:t>0.0416</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66666"/>
                    </a:solidFill>
                  </a:tcPr>
                </a:tc>
                <a:extLst>
                  <a:ext uri="{0D108BD9-81ED-4DB2-BD59-A6C34878D82A}">
                    <a16:rowId xmlns:a16="http://schemas.microsoft.com/office/drawing/2014/main" val="10010"/>
                  </a:ext>
                </a:extLst>
              </a:tr>
              <a:tr h="260525">
                <a:tc>
                  <a:txBody>
                    <a:bodyPr/>
                    <a:lstStyle/>
                    <a:p>
                      <a:pPr marL="0" lvl="0" indent="0" algn="l" rtl="0">
                        <a:lnSpc>
                          <a:spcPct val="115000"/>
                        </a:lnSpc>
                        <a:spcBef>
                          <a:spcPts val="0"/>
                        </a:spcBef>
                        <a:spcAft>
                          <a:spcPts val="0"/>
                        </a:spcAft>
                        <a:buNone/>
                      </a:pPr>
                      <a:r>
                        <a:rPr lang="en" sz="900">
                          <a:solidFill>
                            <a:srgbClr val="F3F3F3"/>
                          </a:solidFill>
                        </a:rPr>
                        <a:t>MI - WI</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0.00931866</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tc>
                  <a:txBody>
                    <a:bodyPr/>
                    <a:lstStyle/>
                    <a:p>
                      <a:pPr marL="0" lvl="0" indent="0" algn="r" rtl="0">
                        <a:lnSpc>
                          <a:spcPct val="115000"/>
                        </a:lnSpc>
                        <a:spcBef>
                          <a:spcPts val="0"/>
                        </a:spcBef>
                        <a:spcAft>
                          <a:spcPts val="0"/>
                        </a:spcAft>
                        <a:buNone/>
                      </a:pPr>
                      <a:r>
                        <a:rPr lang="en" sz="900">
                          <a:solidFill>
                            <a:srgbClr val="F3F3F3"/>
                          </a:solidFill>
                        </a:rPr>
                        <a:t>0.0003</a:t>
                      </a:r>
                      <a:endParaRPr sz="900">
                        <a:solidFill>
                          <a:srgbClr val="F3F3F3"/>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282A36"/>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210750" y="141250"/>
            <a:ext cx="8722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Brewery Count in the United States</a:t>
            </a:r>
            <a:endParaRPr dirty="0"/>
          </a:p>
        </p:txBody>
      </p:sp>
      <p:pic>
        <p:nvPicPr>
          <p:cNvPr id="93" name="Google Shape;93;p14"/>
          <p:cNvPicPr preferRelativeResize="0"/>
          <p:nvPr/>
        </p:nvPicPr>
        <p:blipFill>
          <a:blip r:embed="rId3">
            <a:alphaModFix/>
          </a:blip>
          <a:stretch>
            <a:fillRect/>
          </a:stretch>
        </p:blipFill>
        <p:spPr>
          <a:xfrm>
            <a:off x="541250" y="1777650"/>
            <a:ext cx="8061500" cy="3224600"/>
          </a:xfrm>
          <a:prstGeom prst="rect">
            <a:avLst/>
          </a:prstGeom>
          <a:noFill/>
          <a:ln>
            <a:noFill/>
          </a:ln>
        </p:spPr>
      </p:pic>
      <p:sp>
        <p:nvSpPr>
          <p:cNvPr id="94" name="Google Shape;94;p14"/>
          <p:cNvSpPr txBox="1"/>
          <p:nvPr/>
        </p:nvSpPr>
        <p:spPr>
          <a:xfrm>
            <a:off x="770950" y="867300"/>
            <a:ext cx="7831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Colorado and California have the most breweries.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DC, North Dakota, South Dakota and West Virginia have least breweries.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1329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Handling Missing Values</a:t>
            </a:r>
            <a:endParaRPr dirty="0"/>
          </a:p>
        </p:txBody>
      </p:sp>
      <p:pic>
        <p:nvPicPr>
          <p:cNvPr id="100" name="Google Shape;100;p15"/>
          <p:cNvPicPr preferRelativeResize="0"/>
          <p:nvPr/>
        </p:nvPicPr>
        <p:blipFill>
          <a:blip r:embed="rId3">
            <a:alphaModFix/>
          </a:blip>
          <a:stretch>
            <a:fillRect/>
          </a:stretch>
        </p:blipFill>
        <p:spPr>
          <a:xfrm>
            <a:off x="1256863" y="1853850"/>
            <a:ext cx="6630275" cy="3169475"/>
          </a:xfrm>
          <a:prstGeom prst="rect">
            <a:avLst/>
          </a:prstGeom>
          <a:noFill/>
          <a:ln>
            <a:noFill/>
          </a:ln>
        </p:spPr>
      </p:pic>
      <p:sp>
        <p:nvSpPr>
          <p:cNvPr id="101" name="Google Shape;101;p15"/>
          <p:cNvSpPr txBox="1"/>
          <p:nvPr/>
        </p:nvSpPr>
        <p:spPr>
          <a:xfrm>
            <a:off x="2486725" y="2656775"/>
            <a:ext cx="51861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Lato"/>
                <a:ea typeface="Lato"/>
                <a:cs typeface="Lato"/>
                <a:sym typeface="Lato"/>
              </a:rPr>
              <a:t>Strategies to Solve Missing Values Issue</a:t>
            </a:r>
            <a:br>
              <a:rPr lang="en" sz="2000">
                <a:latin typeface="Lato"/>
                <a:ea typeface="Lato"/>
                <a:cs typeface="Lato"/>
                <a:sym typeface="Lato"/>
              </a:rPr>
            </a:br>
            <a:endParaRPr sz="20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No Replacement</a:t>
            </a:r>
            <a:endParaRPr sz="20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Mean / Median Replacement </a:t>
            </a:r>
            <a:endParaRPr sz="20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Software / Package Replacement (MICE)</a:t>
            </a:r>
            <a:endParaRPr sz="2000">
              <a:latin typeface="Lato"/>
              <a:ea typeface="Lato"/>
              <a:cs typeface="Lato"/>
              <a:sym typeface="Lato"/>
            </a:endParaRPr>
          </a:p>
        </p:txBody>
      </p:sp>
      <p:sp>
        <p:nvSpPr>
          <p:cNvPr id="102" name="Google Shape;102;p15"/>
          <p:cNvSpPr/>
          <p:nvPr/>
        </p:nvSpPr>
        <p:spPr>
          <a:xfrm>
            <a:off x="2816175" y="3220625"/>
            <a:ext cx="2274300" cy="596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txBox="1"/>
          <p:nvPr/>
        </p:nvSpPr>
        <p:spPr>
          <a:xfrm>
            <a:off x="1036650" y="805300"/>
            <a:ext cx="707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IBU and ABV have missing values with IBU having much greater amount. No replacement methods with be used to replace these values.</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Median Alcohol Content</a:t>
            </a:r>
            <a:endParaRPr dirty="0"/>
          </a:p>
        </p:txBody>
      </p:sp>
      <p:pic>
        <p:nvPicPr>
          <p:cNvPr id="109" name="Google Shape;109;p16"/>
          <p:cNvPicPr preferRelativeResize="0"/>
          <p:nvPr/>
        </p:nvPicPr>
        <p:blipFill>
          <a:blip r:embed="rId3">
            <a:alphaModFix/>
          </a:blip>
          <a:stretch>
            <a:fillRect/>
          </a:stretch>
        </p:blipFill>
        <p:spPr>
          <a:xfrm>
            <a:off x="0" y="2144225"/>
            <a:ext cx="9144000" cy="2853644"/>
          </a:xfrm>
          <a:prstGeom prst="rect">
            <a:avLst/>
          </a:prstGeom>
          <a:noFill/>
          <a:ln>
            <a:noFill/>
          </a:ln>
        </p:spPr>
      </p:pic>
      <p:sp>
        <p:nvSpPr>
          <p:cNvPr id="110" name="Google Shape;110;p16"/>
          <p:cNvSpPr txBox="1"/>
          <p:nvPr/>
        </p:nvSpPr>
        <p:spPr>
          <a:xfrm>
            <a:off x="1102800" y="1096150"/>
            <a:ext cx="693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There is slow drop-off of median ABV value with the greatest state being DC. New Jersey and Utah have a lower median ABV value than the rest of the states.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169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Highest ABV and IBU Beers</a:t>
            </a:r>
            <a:endParaRPr dirty="0"/>
          </a:p>
        </p:txBody>
      </p:sp>
      <p:graphicFrame>
        <p:nvGraphicFramePr>
          <p:cNvPr id="116" name="Google Shape;116;p17"/>
          <p:cNvGraphicFramePr/>
          <p:nvPr/>
        </p:nvGraphicFramePr>
        <p:xfrm>
          <a:off x="134200" y="873250"/>
          <a:ext cx="8875600" cy="2895500"/>
        </p:xfrm>
        <a:graphic>
          <a:graphicData uri="http://schemas.openxmlformats.org/drawingml/2006/table">
            <a:tbl>
              <a:tblPr>
                <a:noFill/>
                <a:tableStyleId>{DA725977-3294-4FBF-AD07-57C79D2EEC3E}</a:tableStyleId>
              </a:tblPr>
              <a:tblGrid>
                <a:gridCol w="1109450">
                  <a:extLst>
                    <a:ext uri="{9D8B030D-6E8A-4147-A177-3AD203B41FA5}">
                      <a16:colId xmlns:a16="http://schemas.microsoft.com/office/drawing/2014/main" val="20000"/>
                    </a:ext>
                  </a:extLst>
                </a:gridCol>
                <a:gridCol w="1109450">
                  <a:extLst>
                    <a:ext uri="{9D8B030D-6E8A-4147-A177-3AD203B41FA5}">
                      <a16:colId xmlns:a16="http://schemas.microsoft.com/office/drawing/2014/main" val="20001"/>
                    </a:ext>
                  </a:extLst>
                </a:gridCol>
                <a:gridCol w="1109450">
                  <a:extLst>
                    <a:ext uri="{9D8B030D-6E8A-4147-A177-3AD203B41FA5}">
                      <a16:colId xmlns:a16="http://schemas.microsoft.com/office/drawing/2014/main" val="20002"/>
                    </a:ext>
                  </a:extLst>
                </a:gridCol>
                <a:gridCol w="1109450">
                  <a:extLst>
                    <a:ext uri="{9D8B030D-6E8A-4147-A177-3AD203B41FA5}">
                      <a16:colId xmlns:a16="http://schemas.microsoft.com/office/drawing/2014/main" val="20003"/>
                    </a:ext>
                  </a:extLst>
                </a:gridCol>
                <a:gridCol w="1109450">
                  <a:extLst>
                    <a:ext uri="{9D8B030D-6E8A-4147-A177-3AD203B41FA5}">
                      <a16:colId xmlns:a16="http://schemas.microsoft.com/office/drawing/2014/main" val="20004"/>
                    </a:ext>
                  </a:extLst>
                </a:gridCol>
                <a:gridCol w="1109450">
                  <a:extLst>
                    <a:ext uri="{9D8B030D-6E8A-4147-A177-3AD203B41FA5}">
                      <a16:colId xmlns:a16="http://schemas.microsoft.com/office/drawing/2014/main" val="20005"/>
                    </a:ext>
                  </a:extLst>
                </a:gridCol>
                <a:gridCol w="1109450">
                  <a:extLst>
                    <a:ext uri="{9D8B030D-6E8A-4147-A177-3AD203B41FA5}">
                      <a16:colId xmlns:a16="http://schemas.microsoft.com/office/drawing/2014/main" val="20006"/>
                    </a:ext>
                  </a:extLst>
                </a:gridCol>
                <a:gridCol w="1109450">
                  <a:extLst>
                    <a:ext uri="{9D8B030D-6E8A-4147-A177-3AD203B41FA5}">
                      <a16:colId xmlns:a16="http://schemas.microsoft.com/office/drawing/2014/main" val="20007"/>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Beer Name</a:t>
                      </a:r>
                      <a:endParaRPr/>
                    </a:p>
                  </a:txBody>
                  <a:tcPr marL="91425" marR="91425" marT="91425" marB="91425"/>
                </a:tc>
                <a:tc>
                  <a:txBody>
                    <a:bodyPr/>
                    <a:lstStyle/>
                    <a:p>
                      <a:pPr marL="0" lvl="0" indent="0" algn="l" rtl="0">
                        <a:spcBef>
                          <a:spcPts val="0"/>
                        </a:spcBef>
                        <a:spcAft>
                          <a:spcPts val="0"/>
                        </a:spcAft>
                        <a:buNone/>
                      </a:pPr>
                      <a:r>
                        <a:rPr lang="en"/>
                        <a:t>ABV</a:t>
                      </a:r>
                      <a:endParaRPr/>
                    </a:p>
                  </a:txBody>
                  <a:tcPr marL="91425" marR="91425" marT="91425" marB="91425"/>
                </a:tc>
                <a:tc>
                  <a:txBody>
                    <a:bodyPr/>
                    <a:lstStyle/>
                    <a:p>
                      <a:pPr marL="0" lvl="0" indent="0" algn="l" rtl="0">
                        <a:spcBef>
                          <a:spcPts val="0"/>
                        </a:spcBef>
                        <a:spcAft>
                          <a:spcPts val="0"/>
                        </a:spcAft>
                        <a:buNone/>
                      </a:pPr>
                      <a:r>
                        <a:rPr lang="en"/>
                        <a:t>IBU</a:t>
                      </a:r>
                      <a:endParaRPr/>
                    </a:p>
                  </a:txBody>
                  <a:tcPr marL="91425" marR="91425" marT="91425" marB="91425"/>
                </a:tc>
                <a:tc>
                  <a:txBody>
                    <a:bodyPr/>
                    <a:lstStyle/>
                    <a:p>
                      <a:pPr marL="0" lvl="0" indent="0" algn="l" rtl="0">
                        <a:spcBef>
                          <a:spcPts val="0"/>
                        </a:spcBef>
                        <a:spcAft>
                          <a:spcPts val="0"/>
                        </a:spcAft>
                        <a:buNone/>
                      </a:pPr>
                      <a:r>
                        <a:rPr lang="en"/>
                        <a:t>Style</a:t>
                      </a:r>
                      <a:endParaRPr/>
                    </a:p>
                  </a:txBody>
                  <a:tcPr marL="91425" marR="91425" marT="91425" marB="91425"/>
                </a:tc>
                <a:tc>
                  <a:txBody>
                    <a:bodyPr/>
                    <a:lstStyle/>
                    <a:p>
                      <a:pPr marL="0" lvl="0" indent="0" algn="l" rtl="0">
                        <a:spcBef>
                          <a:spcPts val="0"/>
                        </a:spcBef>
                        <a:spcAft>
                          <a:spcPts val="0"/>
                        </a:spcAft>
                        <a:buNone/>
                      </a:pPr>
                      <a:r>
                        <a:rPr lang="en"/>
                        <a:t>Brewery 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State</a:t>
                      </a:r>
                      <a:endParaRPr/>
                    </a:p>
                  </a:txBody>
                  <a:tcPr marL="91425" marR="91425" marT="91425" marB="91425"/>
                </a:tc>
                <a:extLst>
                  <a:ext uri="{0D108BD9-81ED-4DB2-BD59-A6C34878D82A}">
                    <a16:rowId xmlns:a16="http://schemas.microsoft.com/office/drawing/2014/main" val="10000"/>
                  </a:ext>
                </a:extLst>
              </a:tr>
              <a:tr h="1036275">
                <a:tc>
                  <a:txBody>
                    <a:bodyPr/>
                    <a:lstStyle/>
                    <a:p>
                      <a:pPr marL="0" lvl="0" indent="0" algn="l" rtl="0">
                        <a:spcBef>
                          <a:spcPts val="0"/>
                        </a:spcBef>
                        <a:spcAft>
                          <a:spcPts val="0"/>
                        </a:spcAft>
                        <a:buNone/>
                      </a:pPr>
                      <a:r>
                        <a:rPr lang="en"/>
                        <a:t>Max ABV</a:t>
                      </a:r>
                      <a:endParaRPr/>
                    </a:p>
                  </a:txBody>
                  <a:tcPr marL="91425" marR="91425" marT="91425" marB="91425"/>
                </a:tc>
                <a:tc>
                  <a:txBody>
                    <a:bodyPr/>
                    <a:lstStyle/>
                    <a:p>
                      <a:pPr marL="0" lvl="0" indent="0" algn="l" rtl="0">
                        <a:spcBef>
                          <a:spcPts val="0"/>
                        </a:spcBef>
                        <a:spcAft>
                          <a:spcPts val="0"/>
                        </a:spcAft>
                        <a:buNone/>
                      </a:pPr>
                      <a:r>
                        <a:rPr lang="en"/>
                        <a:t>Lee Hill Series Vol. 5 (2565)</a:t>
                      </a:r>
                      <a:endParaRPr/>
                    </a:p>
                  </a:txBody>
                  <a:tcPr marL="91425" marR="91425" marT="91425" marB="91425"/>
                </a:tc>
                <a:tc>
                  <a:txBody>
                    <a:bodyPr/>
                    <a:lstStyle/>
                    <a:p>
                      <a:pPr marL="0" lvl="0" indent="0" algn="l" rtl="0">
                        <a:spcBef>
                          <a:spcPts val="0"/>
                        </a:spcBef>
                        <a:spcAft>
                          <a:spcPts val="0"/>
                        </a:spcAft>
                        <a:buNone/>
                      </a:pPr>
                      <a:r>
                        <a:rPr lang="en"/>
                        <a:t>0.128</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c>
                  <a:txBody>
                    <a:bodyPr/>
                    <a:lstStyle/>
                    <a:p>
                      <a:pPr marL="0" lvl="0" indent="0" algn="l" rtl="0">
                        <a:spcBef>
                          <a:spcPts val="0"/>
                        </a:spcBef>
                        <a:spcAft>
                          <a:spcPts val="0"/>
                        </a:spcAft>
                        <a:buNone/>
                      </a:pPr>
                      <a:r>
                        <a:rPr lang="en"/>
                        <a:t>Quadrupel</a:t>
                      </a:r>
                      <a:endParaRPr/>
                    </a:p>
                  </a:txBody>
                  <a:tcPr marL="91425" marR="91425" marT="91425" marB="91425"/>
                </a:tc>
                <a:tc>
                  <a:txBody>
                    <a:bodyPr/>
                    <a:lstStyle/>
                    <a:p>
                      <a:pPr marL="0" lvl="0" indent="0" algn="l" rtl="0">
                        <a:spcBef>
                          <a:spcPts val="0"/>
                        </a:spcBef>
                        <a:spcAft>
                          <a:spcPts val="0"/>
                        </a:spcAft>
                        <a:buNone/>
                      </a:pPr>
                      <a:r>
                        <a:rPr lang="en"/>
                        <a:t>Upslope Brewing Company</a:t>
                      </a:r>
                      <a:endParaRPr/>
                    </a:p>
                  </a:txBody>
                  <a:tcPr marL="91425" marR="91425" marT="91425" marB="91425"/>
                </a:tc>
                <a:tc>
                  <a:txBody>
                    <a:bodyPr/>
                    <a:lstStyle/>
                    <a:p>
                      <a:pPr marL="0" lvl="0" indent="0" algn="l" rtl="0">
                        <a:spcBef>
                          <a:spcPts val="0"/>
                        </a:spcBef>
                        <a:spcAft>
                          <a:spcPts val="0"/>
                        </a:spcAft>
                        <a:buNone/>
                      </a:pPr>
                      <a:r>
                        <a:rPr lang="en"/>
                        <a:t>Boulder</a:t>
                      </a:r>
                      <a:endParaRPr/>
                    </a:p>
                  </a:txBody>
                  <a:tcPr marL="91425" marR="91425" marT="91425" marB="91425"/>
                </a:tc>
                <a:tc>
                  <a:txBody>
                    <a:bodyPr/>
                    <a:lstStyle/>
                    <a:p>
                      <a:pPr marL="0" lvl="0" indent="0" algn="l" rtl="0">
                        <a:spcBef>
                          <a:spcPts val="0"/>
                        </a:spcBef>
                        <a:spcAft>
                          <a:spcPts val="0"/>
                        </a:spcAft>
                        <a:buNone/>
                      </a:pPr>
                      <a:r>
                        <a:rPr lang="en"/>
                        <a:t>CO</a:t>
                      </a:r>
                      <a:endParaRPr/>
                    </a:p>
                  </a:txBody>
                  <a:tcPr marL="91425" marR="91425" marT="91425" marB="91425"/>
                </a:tc>
                <a:extLst>
                  <a:ext uri="{0D108BD9-81ED-4DB2-BD59-A6C34878D82A}">
                    <a16:rowId xmlns:a16="http://schemas.microsoft.com/office/drawing/2014/main" val="10001"/>
                  </a:ext>
                </a:extLst>
              </a:tr>
              <a:tr h="1249650">
                <a:tc>
                  <a:txBody>
                    <a:bodyPr/>
                    <a:lstStyle/>
                    <a:p>
                      <a:pPr marL="0" lvl="0" indent="0" algn="l" rtl="0">
                        <a:spcBef>
                          <a:spcPts val="0"/>
                        </a:spcBef>
                        <a:spcAft>
                          <a:spcPts val="0"/>
                        </a:spcAft>
                        <a:buNone/>
                      </a:pPr>
                      <a:r>
                        <a:rPr lang="en"/>
                        <a:t>Max IBU</a:t>
                      </a:r>
                      <a:endParaRPr/>
                    </a:p>
                  </a:txBody>
                  <a:tcPr marL="91425" marR="91425" marT="91425" marB="91425"/>
                </a:tc>
                <a:tc>
                  <a:txBody>
                    <a:bodyPr/>
                    <a:lstStyle/>
                    <a:p>
                      <a:pPr marL="0" lvl="0" indent="0" algn="l" rtl="0">
                        <a:spcBef>
                          <a:spcPts val="0"/>
                        </a:spcBef>
                        <a:spcAft>
                          <a:spcPts val="0"/>
                        </a:spcAft>
                        <a:buNone/>
                      </a:pPr>
                      <a:r>
                        <a:rPr lang="en"/>
                        <a:t>Bitter Bitch Imperial IPA (980)</a:t>
                      </a:r>
                      <a:endParaRPr/>
                    </a:p>
                  </a:txBody>
                  <a:tcPr marL="91425" marR="91425" marT="91425" marB="91425"/>
                </a:tc>
                <a:tc>
                  <a:txBody>
                    <a:bodyPr/>
                    <a:lstStyle/>
                    <a:p>
                      <a:pPr marL="0" lvl="0" indent="0" algn="l" rtl="0">
                        <a:spcBef>
                          <a:spcPts val="0"/>
                        </a:spcBef>
                        <a:spcAft>
                          <a:spcPts val="0"/>
                        </a:spcAft>
                        <a:buNone/>
                      </a:pPr>
                      <a:r>
                        <a:rPr lang="en"/>
                        <a:t>0.082</a:t>
                      </a:r>
                      <a:endParaRPr/>
                    </a:p>
                  </a:txBody>
                  <a:tcPr marL="91425" marR="91425" marT="91425" marB="91425"/>
                </a:tc>
                <a:tc>
                  <a:txBody>
                    <a:bodyPr/>
                    <a:lstStyle/>
                    <a:p>
                      <a:pPr marL="0" lvl="0" indent="0" algn="l" rtl="0">
                        <a:spcBef>
                          <a:spcPts val="0"/>
                        </a:spcBef>
                        <a:spcAft>
                          <a:spcPts val="0"/>
                        </a:spcAft>
                        <a:buNone/>
                      </a:pPr>
                      <a:r>
                        <a:rPr lang="en"/>
                        <a:t>138</a:t>
                      </a:r>
                      <a:endParaRPr/>
                    </a:p>
                  </a:txBody>
                  <a:tcPr marL="91425" marR="91425" marT="91425" marB="91425"/>
                </a:tc>
                <a:tc>
                  <a:txBody>
                    <a:bodyPr/>
                    <a:lstStyle/>
                    <a:p>
                      <a:pPr marL="0" lvl="0" indent="0" algn="l" rtl="0">
                        <a:spcBef>
                          <a:spcPts val="0"/>
                        </a:spcBef>
                        <a:spcAft>
                          <a:spcPts val="0"/>
                        </a:spcAft>
                        <a:buNone/>
                      </a:pPr>
                      <a:r>
                        <a:rPr lang="en"/>
                        <a:t>American Double / Imperial IPA</a:t>
                      </a:r>
                      <a:endParaRPr/>
                    </a:p>
                  </a:txBody>
                  <a:tcPr marL="91425" marR="91425" marT="91425" marB="91425"/>
                </a:tc>
                <a:tc>
                  <a:txBody>
                    <a:bodyPr/>
                    <a:lstStyle/>
                    <a:p>
                      <a:pPr marL="0" lvl="0" indent="0" algn="l" rtl="0">
                        <a:spcBef>
                          <a:spcPts val="0"/>
                        </a:spcBef>
                        <a:spcAft>
                          <a:spcPts val="0"/>
                        </a:spcAft>
                        <a:buNone/>
                      </a:pPr>
                      <a:r>
                        <a:rPr lang="en"/>
                        <a:t>Astoria Brewing Company</a:t>
                      </a:r>
                      <a:endParaRPr/>
                    </a:p>
                  </a:txBody>
                  <a:tcPr marL="91425" marR="91425" marT="91425" marB="91425"/>
                </a:tc>
                <a:tc>
                  <a:txBody>
                    <a:bodyPr/>
                    <a:lstStyle/>
                    <a:p>
                      <a:pPr marL="0" lvl="0" indent="0" algn="l" rtl="0">
                        <a:spcBef>
                          <a:spcPts val="0"/>
                        </a:spcBef>
                        <a:spcAft>
                          <a:spcPts val="0"/>
                        </a:spcAft>
                        <a:buNone/>
                      </a:pPr>
                      <a:r>
                        <a:rPr lang="en"/>
                        <a:t>Astoria</a:t>
                      </a:r>
                      <a:endParaRPr/>
                    </a:p>
                  </a:txBody>
                  <a:tcPr marL="91425" marR="91425" marT="91425" marB="91425"/>
                </a:tc>
                <a:tc>
                  <a:txBody>
                    <a:bodyPr/>
                    <a:lstStyle/>
                    <a:p>
                      <a:pPr marL="0" lvl="0" indent="0" algn="l" rtl="0">
                        <a:spcBef>
                          <a:spcPts val="0"/>
                        </a:spcBef>
                        <a:spcAft>
                          <a:spcPts val="0"/>
                        </a:spcAft>
                        <a:buNone/>
                      </a:pPr>
                      <a:r>
                        <a:rPr lang="en"/>
                        <a:t>OR</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193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ABV Distribution and Statistics </a:t>
            </a:r>
            <a:endParaRPr dirty="0"/>
          </a:p>
        </p:txBody>
      </p:sp>
      <p:pic>
        <p:nvPicPr>
          <p:cNvPr id="122" name="Google Shape;122;p18"/>
          <p:cNvPicPr preferRelativeResize="0"/>
          <p:nvPr/>
        </p:nvPicPr>
        <p:blipFill>
          <a:blip r:embed="rId3">
            <a:alphaModFix/>
          </a:blip>
          <a:stretch>
            <a:fillRect/>
          </a:stretch>
        </p:blipFill>
        <p:spPr>
          <a:xfrm>
            <a:off x="239425" y="1263050"/>
            <a:ext cx="3731600" cy="780400"/>
          </a:xfrm>
          <a:prstGeom prst="rect">
            <a:avLst/>
          </a:prstGeom>
          <a:noFill/>
          <a:ln>
            <a:noFill/>
          </a:ln>
        </p:spPr>
      </p:pic>
      <p:pic>
        <p:nvPicPr>
          <p:cNvPr id="123" name="Google Shape;123;p18"/>
          <p:cNvPicPr preferRelativeResize="0"/>
          <p:nvPr/>
        </p:nvPicPr>
        <p:blipFill>
          <a:blip r:embed="rId4">
            <a:alphaModFix/>
          </a:blip>
          <a:stretch>
            <a:fillRect/>
          </a:stretch>
        </p:blipFill>
        <p:spPr>
          <a:xfrm>
            <a:off x="462425" y="1879125"/>
            <a:ext cx="8219151" cy="3180775"/>
          </a:xfrm>
          <a:prstGeom prst="rect">
            <a:avLst/>
          </a:prstGeom>
          <a:noFill/>
          <a:ln>
            <a:noFill/>
          </a:ln>
        </p:spPr>
      </p:pic>
      <p:sp>
        <p:nvSpPr>
          <p:cNvPr id="124" name="Google Shape;124;p18"/>
          <p:cNvSpPr txBox="1"/>
          <p:nvPr/>
        </p:nvSpPr>
        <p:spPr>
          <a:xfrm>
            <a:off x="1102800" y="801000"/>
            <a:ext cx="69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distribution of ABV values is normally distributed with a slight right skew.</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108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ABV Distribution and Statistics </a:t>
            </a:r>
            <a:endParaRPr dirty="0"/>
          </a:p>
          <a:p>
            <a:pPr marL="0" lvl="0" indent="0" algn="l" rtl="0">
              <a:spcBef>
                <a:spcPts val="0"/>
              </a:spcBef>
              <a:spcAft>
                <a:spcPts val="0"/>
              </a:spcAft>
              <a:buNone/>
            </a:pPr>
            <a:endParaRPr dirty="0"/>
          </a:p>
        </p:txBody>
      </p:sp>
      <p:pic>
        <p:nvPicPr>
          <p:cNvPr id="130" name="Google Shape;130;p19"/>
          <p:cNvPicPr preferRelativeResize="0"/>
          <p:nvPr/>
        </p:nvPicPr>
        <p:blipFill>
          <a:blip r:embed="rId3">
            <a:alphaModFix/>
          </a:blip>
          <a:stretch>
            <a:fillRect/>
          </a:stretch>
        </p:blipFill>
        <p:spPr>
          <a:xfrm>
            <a:off x="518650" y="1516550"/>
            <a:ext cx="8106704" cy="3137250"/>
          </a:xfrm>
          <a:prstGeom prst="rect">
            <a:avLst/>
          </a:prstGeom>
          <a:noFill/>
          <a:ln>
            <a:noFill/>
          </a:ln>
        </p:spPr>
      </p:pic>
      <p:sp>
        <p:nvSpPr>
          <p:cNvPr id="131" name="Google Shape;131;p19"/>
          <p:cNvSpPr txBox="1"/>
          <p:nvPr/>
        </p:nvSpPr>
        <p:spPr>
          <a:xfrm>
            <a:off x="1102800" y="716650"/>
            <a:ext cx="693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Each States ABV values are normally distributed. Utah and Delaware have more unique distributions than the rest of the states.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234750" y="120900"/>
            <a:ext cx="8674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Relationship Between ABV and IBU</a:t>
            </a:r>
            <a:endParaRPr dirty="0"/>
          </a:p>
        </p:txBody>
      </p:sp>
      <p:sp>
        <p:nvSpPr>
          <p:cNvPr id="137" name="Google Shape;137;p20"/>
          <p:cNvSpPr txBox="1">
            <a:spLocks noGrp="1"/>
          </p:cNvSpPr>
          <p:nvPr>
            <p:ph type="body" idx="1"/>
          </p:nvPr>
        </p:nvSpPr>
        <p:spPr>
          <a:xfrm>
            <a:off x="127200" y="728700"/>
            <a:ext cx="8889600" cy="1078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There is a positive correlation between ABV and IBU. As beers become more alcoholic their bitterness tends to increase as well. Hop choice is large factor in this relationship. There is a soft cap at 10% alcohol as the quality of taste becomes worse.  </a:t>
            </a:r>
            <a:endParaRPr/>
          </a:p>
        </p:txBody>
      </p:sp>
      <p:pic>
        <p:nvPicPr>
          <p:cNvPr id="138" name="Google Shape;138;p20"/>
          <p:cNvPicPr preferRelativeResize="0"/>
          <p:nvPr/>
        </p:nvPicPr>
        <p:blipFill>
          <a:blip r:embed="rId3">
            <a:alphaModFix/>
          </a:blip>
          <a:stretch>
            <a:fillRect/>
          </a:stretch>
        </p:blipFill>
        <p:spPr>
          <a:xfrm>
            <a:off x="127199" y="1806900"/>
            <a:ext cx="8889601" cy="3106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1329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Ale Beer vs IPA</a:t>
            </a:r>
            <a:endParaRPr dirty="0"/>
          </a:p>
          <a:p>
            <a:pPr marL="0" lvl="0" indent="0" algn="l" rtl="0">
              <a:spcBef>
                <a:spcPts val="0"/>
              </a:spcBef>
              <a:spcAft>
                <a:spcPts val="0"/>
              </a:spcAft>
              <a:buNone/>
            </a:pPr>
            <a:endParaRPr dirty="0"/>
          </a:p>
        </p:txBody>
      </p:sp>
      <p:sp>
        <p:nvSpPr>
          <p:cNvPr id="144" name="Google Shape;144;p21"/>
          <p:cNvSpPr txBox="1">
            <a:spLocks noGrp="1"/>
          </p:cNvSpPr>
          <p:nvPr>
            <p:ph type="body" idx="1"/>
          </p:nvPr>
        </p:nvSpPr>
        <p:spPr>
          <a:xfrm>
            <a:off x="311700" y="740750"/>
            <a:ext cx="8520600" cy="1167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a:t>There is a positive correlation between ABV and IBU, however there is distinct difference between ABV and IBU when taking into consideration the style of beer. A KNN model is roughly 83% accurate when predicting if a beer is an Ale or IPA based on the beer’s ABV and IBU values.</a:t>
            </a:r>
            <a:endParaRPr/>
          </a:p>
        </p:txBody>
      </p:sp>
      <p:pic>
        <p:nvPicPr>
          <p:cNvPr id="145" name="Google Shape;145;p21"/>
          <p:cNvPicPr preferRelativeResize="0"/>
          <p:nvPr/>
        </p:nvPicPr>
        <p:blipFill>
          <a:blip r:embed="rId3">
            <a:alphaModFix/>
          </a:blip>
          <a:stretch>
            <a:fillRect/>
          </a:stretch>
        </p:blipFill>
        <p:spPr>
          <a:xfrm>
            <a:off x="0" y="1939350"/>
            <a:ext cx="9143999" cy="30470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448</Words>
  <Application>Microsoft Macintosh PowerPoint</Application>
  <PresentationFormat>On-screen Show (16:9)</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Roboto</vt:lpstr>
      <vt:lpstr>Geometric</vt:lpstr>
      <vt:lpstr>Budweiser Beer Analysis</vt:lpstr>
      <vt:lpstr>Brewery Count in the United States</vt:lpstr>
      <vt:lpstr>Handling Missing Values</vt:lpstr>
      <vt:lpstr>Median Alcohol Content</vt:lpstr>
      <vt:lpstr>Highest ABV and IBU Beers</vt:lpstr>
      <vt:lpstr>ABV Distribution and Statistics </vt:lpstr>
      <vt:lpstr>ABV Distribution and Statistics  </vt:lpstr>
      <vt:lpstr>Relationship Between ABV and IBU</vt:lpstr>
      <vt:lpstr>Ale Beer vs IPA </vt:lpstr>
      <vt:lpstr>State ABV Comparisons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Beer Analysis</dc:title>
  <cp:lastModifiedBy>Asberry, Kalen</cp:lastModifiedBy>
  <cp:revision>1</cp:revision>
  <dcterms:modified xsi:type="dcterms:W3CDTF">2021-06-26T18:17:37Z</dcterms:modified>
</cp:coreProperties>
</file>