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sli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A674EFF-3904-4BC3-94E6-530DFCB02B6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042240" y="9493560"/>
            <a:ext cx="169560" cy="184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C086D04-D46E-4B15-A316-5422004DF963}" type="slidenum"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Img"/>
          </p:nvPr>
        </p:nvSpPr>
        <p:spPr>
          <a:xfrm>
            <a:off x="-2319480" y="1265400"/>
            <a:ext cx="11201040" cy="8400600"/>
          </a:xfrm>
          <a:prstGeom prst="rect">
            <a:avLst/>
          </a:prstGeom>
        </p:spPr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89480" y="605160"/>
            <a:ext cx="5470560" cy="2458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Hypothesis: 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Create a Hypothesis with an emphasis on SMART principles. </a:t>
            </a: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i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 – Specific, M – Measurable, A – Achievable, R – Realistic, T – Timebound).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If you cannot do this, you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do not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 have a good grasp on the business problem.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Context: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With context, we have </a:t>
            </a:r>
            <a:r>
              <a:rPr b="1" lang="en-US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clearly identified the problem at hand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and have elucidated on how our initiative may solve this problem, alongside the commercial implications this will have on the business.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Criteria for Success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Scope of Solution Space: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Constraints within Solution Space: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Looking forward, what are the foreseeable problems we are likely to encounter? Could this be stakeholder resistance? Could this be we don’t have access to the right data?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Stakeholders to provide key insight: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Who are the people I need to speak to, to get the answers I need for my data analysis?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What key data sources are required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74960" y="234720"/>
            <a:ext cx="8793720" cy="138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98360" y="37080"/>
            <a:ext cx="670320" cy="1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94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7880" y="1576080"/>
            <a:ext cx="4343760" cy="4680720"/>
          </a:xfrm>
          <a:prstGeom prst="rect">
            <a:avLst/>
          </a:prstGeom>
          <a:solidFill>
            <a:schemeClr val="lt1"/>
          </a:solidFill>
          <a:ln w="1908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4525920" y="1371600"/>
            <a:ext cx="4343760" cy="4680720"/>
          </a:xfrm>
          <a:prstGeom prst="rect">
            <a:avLst/>
          </a:prstGeom>
          <a:solidFill>
            <a:schemeClr val="lt1"/>
          </a:solidFill>
          <a:ln w="1908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218880" y="161820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US" sz="1430" spc="-1" strike="noStrike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4668480" y="161820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US" sz="1430" spc="-1" strike="noStrike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601200" y="165024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30" spc="-1" strike="noStrike">
                <a:solidFill>
                  <a:srgbClr val="002c46"/>
                </a:solidFill>
                <a:latin typeface="Arial"/>
                <a:ea typeface="Arial"/>
              </a:rPr>
              <a:t>Context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5050800" y="165024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30" spc="-1" strike="noStrike">
                <a:solidFill>
                  <a:srgbClr val="002c46"/>
                </a:solidFill>
                <a:latin typeface="Arial"/>
                <a:ea typeface="Arial"/>
              </a:rPr>
              <a:t>Constraints within solution space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4668480" y="320724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US" sz="1430" spc="-1" strike="noStrike">
                <a:solidFill>
                  <a:srgbClr val="ffffff"/>
                </a:solidFill>
                <a:latin typeface="Arial"/>
                <a:ea typeface="Arial"/>
              </a:rPr>
              <a:t>5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218880" y="320724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US" sz="1430" spc="-1" strike="noStrike">
                <a:solidFill>
                  <a:srgbClr val="ffffff"/>
                </a:solidFill>
                <a:latin typeface="Arial"/>
                <a:ea typeface="Arial"/>
              </a:rPr>
              <a:t>2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601200" y="323928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30" spc="-1" strike="noStrike">
                <a:solidFill>
                  <a:srgbClr val="002c46"/>
                </a:solidFill>
                <a:latin typeface="Arial"/>
                <a:ea typeface="Arial"/>
              </a:rPr>
              <a:t>Criteria for success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5050800" y="323928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30" spc="-1" strike="noStrike">
                <a:solidFill>
                  <a:srgbClr val="002c46"/>
                </a:solidFill>
                <a:latin typeface="Arial"/>
                <a:ea typeface="Arial"/>
              </a:rPr>
              <a:t>Stakeholders to provide key insight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218880" y="479772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US" sz="143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4668480" y="479772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>
            <a:noAutofit/>
          </a:bodyPr>
          <a:p>
            <a:pPr>
              <a:lnSpc>
                <a:spcPct val="100000"/>
              </a:lnSpc>
            </a:pPr>
            <a:r>
              <a:rPr b="0" lang="en-US" sz="1430" spc="-1" strike="noStrike">
                <a:solidFill>
                  <a:srgbClr val="ffffff"/>
                </a:solidFill>
                <a:latin typeface="Arial"/>
                <a:ea typeface="Arial"/>
              </a:rPr>
              <a:t>6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7" name="CustomShape 13"/>
          <p:cNvSpPr/>
          <p:nvPr/>
        </p:nvSpPr>
        <p:spPr>
          <a:xfrm>
            <a:off x="601200" y="4831920"/>
            <a:ext cx="35971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30" spc="-1" strike="noStrike">
                <a:solidFill>
                  <a:srgbClr val="002c46"/>
                </a:solidFill>
                <a:latin typeface="Arial"/>
                <a:ea typeface="Arial"/>
              </a:rPr>
              <a:t>Scope of solution space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8" name="CustomShape 14"/>
          <p:cNvSpPr/>
          <p:nvPr/>
        </p:nvSpPr>
        <p:spPr>
          <a:xfrm>
            <a:off x="5050800" y="482976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30" spc="-1" strike="noStrike">
                <a:solidFill>
                  <a:srgbClr val="002c46"/>
                </a:solidFill>
                <a:latin typeface="Arial"/>
                <a:ea typeface="Arial"/>
              </a:rPr>
              <a:t>Key data sources </a:t>
            </a:r>
            <a:endParaRPr b="0" lang="en-US" sz="1430" spc="-1" strike="noStrike">
              <a:latin typeface="Arial"/>
            </a:endParaRPr>
          </a:p>
        </p:txBody>
      </p:sp>
      <p:sp>
        <p:nvSpPr>
          <p:cNvPr id="59" name="CustomShape 15"/>
          <p:cNvSpPr/>
          <p:nvPr/>
        </p:nvSpPr>
        <p:spPr>
          <a:xfrm>
            <a:off x="143280" y="1964880"/>
            <a:ext cx="4323960" cy="12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070" spc="-1" strike="noStrike">
                <a:solidFill>
                  <a:srgbClr val="000000"/>
                </a:solidFill>
                <a:latin typeface="Arial"/>
                <a:ea typeface="Arial"/>
              </a:rPr>
              <a:t>Big Mountain Resort has invested in a new chair lift increasing operational costs by $1.54M this season. Each season brings ~350,000 people to Big Mountain Resort. The business profit margin is 9.2%. Big Mountain Resort is looking for a way keep the profit margin at 9.2% with the increased operating costs.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0" name="CustomShape 16"/>
          <p:cNvSpPr/>
          <p:nvPr/>
        </p:nvSpPr>
        <p:spPr>
          <a:xfrm>
            <a:off x="143280" y="3538800"/>
            <a:ext cx="4323960" cy="14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070" spc="-1" strike="noStrike">
                <a:solidFill>
                  <a:srgbClr val="000000"/>
                </a:solidFill>
                <a:latin typeface="Arial"/>
                <a:ea typeface="Arial"/>
              </a:rPr>
              <a:t>This season's profit margin results in 9.2%.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1" name="CustomShape 17"/>
          <p:cNvSpPr/>
          <p:nvPr/>
        </p:nvSpPr>
        <p:spPr>
          <a:xfrm>
            <a:off x="186840" y="5184720"/>
            <a:ext cx="4323960" cy="7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070" spc="-1" strike="noStrike">
                <a:solidFill>
                  <a:srgbClr val="000000"/>
                </a:solidFill>
                <a:latin typeface="Arial"/>
                <a:ea typeface="Arial"/>
              </a:rPr>
              <a:t>Options will be explored and implemented such as increasing prices, lowering operational costs, and increasing gross revenue. </a:t>
            </a:r>
            <a:endParaRPr b="1" lang="en-US" sz="1070" spc="-1" strike="noStrike">
              <a:latin typeface="Arial"/>
            </a:endParaRPr>
          </a:p>
        </p:txBody>
      </p:sp>
      <p:sp>
        <p:nvSpPr>
          <p:cNvPr id="62" name="CustomShape 18"/>
          <p:cNvSpPr/>
          <p:nvPr/>
        </p:nvSpPr>
        <p:spPr>
          <a:xfrm>
            <a:off x="4558320" y="1963800"/>
            <a:ext cx="432396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070" spc="-1" strike="noStrike">
                <a:solidFill>
                  <a:srgbClr val="000000"/>
                </a:solidFill>
                <a:latin typeface="Arial"/>
                <a:ea typeface="Arial"/>
              </a:rPr>
              <a:t>There is a limit to how high we can raise prices and continue to get at least 350,000 people during the season. There is also a limit to reducing operational costs and staying within safe operating limits. There are also fiscal risks to implement business strategies that will increase gross revenue. 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63" name="CustomShape 19"/>
          <p:cNvSpPr/>
          <p:nvPr/>
        </p:nvSpPr>
        <p:spPr>
          <a:xfrm>
            <a:off x="4591080" y="5085000"/>
            <a:ext cx="432396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7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-US" sz="1070" spc="-1" strike="noStrike">
                <a:solidFill>
                  <a:srgbClr val="000000"/>
                </a:solidFill>
                <a:latin typeface="Arial"/>
                <a:ea typeface="Arial"/>
              </a:rPr>
              <a:t>Total chairs, runs, terrain parks, days open last year, years open, projected days open, and admission costs.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70" spc="-1" strike="noStrike">
              <a:latin typeface="Arial"/>
            </a:endParaRPr>
          </a:p>
        </p:txBody>
      </p:sp>
      <p:sp>
        <p:nvSpPr>
          <p:cNvPr id="64" name="CustomShape 20"/>
          <p:cNvSpPr/>
          <p:nvPr/>
        </p:nvSpPr>
        <p:spPr>
          <a:xfrm>
            <a:off x="6633360" y="6524280"/>
            <a:ext cx="431640" cy="20484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" name="CustomShape 21"/>
          <p:cNvSpPr/>
          <p:nvPr/>
        </p:nvSpPr>
        <p:spPr>
          <a:xfrm>
            <a:off x="7028640" y="651384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" name="CustomShape 22"/>
          <p:cNvSpPr/>
          <p:nvPr/>
        </p:nvSpPr>
        <p:spPr>
          <a:xfrm>
            <a:off x="7452360" y="650304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" name="CustomShape 23"/>
          <p:cNvSpPr/>
          <p:nvPr/>
        </p:nvSpPr>
        <p:spPr>
          <a:xfrm>
            <a:off x="7846560" y="650808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CustomShape 24"/>
          <p:cNvSpPr/>
          <p:nvPr/>
        </p:nvSpPr>
        <p:spPr>
          <a:xfrm>
            <a:off x="8245800" y="650304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" name="CustomShape 25"/>
          <p:cNvSpPr/>
          <p:nvPr/>
        </p:nvSpPr>
        <p:spPr>
          <a:xfrm>
            <a:off x="8099280" y="707040"/>
            <a:ext cx="431640" cy="20484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" name="CustomShape 26"/>
          <p:cNvSpPr/>
          <p:nvPr/>
        </p:nvSpPr>
        <p:spPr>
          <a:xfrm>
            <a:off x="121680" y="116640"/>
            <a:ext cx="7724520" cy="113688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27"/>
          <p:cNvSpPr txBox="1"/>
          <p:nvPr/>
        </p:nvSpPr>
        <p:spPr>
          <a:xfrm>
            <a:off x="184320" y="189720"/>
            <a:ext cx="879336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P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r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o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b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l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e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m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 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S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t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a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t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e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m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e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n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t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 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W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o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r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k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s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h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e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e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t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 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(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H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y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p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o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t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h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e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s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i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s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 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F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o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r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m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a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t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i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o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n</a:t>
            </a:r>
            <a:r>
              <a:rPr b="1" lang="en-US" sz="2000" spc="-1" strike="noStrike">
                <a:solidFill>
                  <a:srgbClr val="29748d"/>
                </a:solidFill>
                <a:latin typeface="Quattrocento Sans"/>
                <a:ea typeface="Quattrocento Sans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28"/>
          <p:cNvSpPr/>
          <p:nvPr/>
        </p:nvSpPr>
        <p:spPr>
          <a:xfrm>
            <a:off x="4607280" y="3547440"/>
            <a:ext cx="432396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7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-US" sz="1070" spc="-1" strike="noStrike">
                <a:solidFill>
                  <a:srgbClr val="000000"/>
                </a:solidFill>
                <a:latin typeface="Arial"/>
                <a:ea typeface="Arial"/>
              </a:rPr>
              <a:t>- Investors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7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-US" sz="1070" spc="-1" strike="noStrike">
                <a:solidFill>
                  <a:srgbClr val="000000"/>
                </a:solidFill>
                <a:latin typeface="Arial"/>
                <a:ea typeface="Arial"/>
              </a:rPr>
              <a:t>- Director of Operations, Jimmy Blackburn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7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1" lang="en-US" sz="1070" spc="-1" strike="noStrike">
                <a:solidFill>
                  <a:srgbClr val="000000"/>
                </a:solidFill>
                <a:latin typeface="Arial"/>
                <a:ea typeface="Arial"/>
              </a:rPr>
              <a:t>- Database Manager, Alesha Eisen</a:t>
            </a: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7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70" spc="-1" strike="noStrike">
              <a:latin typeface="Arial"/>
            </a:endParaRPr>
          </a:p>
        </p:txBody>
      </p:sp>
      <p:sp>
        <p:nvSpPr>
          <p:cNvPr id="73" name="CustomShape 29"/>
          <p:cNvSpPr/>
          <p:nvPr/>
        </p:nvSpPr>
        <p:spPr>
          <a:xfrm>
            <a:off x="184320" y="541080"/>
            <a:ext cx="85842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How can Big Mountain Resort maintain the business's profit margin at 9.2% or higher by offsetting the newly incurred operational costs of $1.54M with an adjustment of ticket prices, operational costs, and revenue generation this year?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dc:description/>
  <dc:language>en-US</dc:language>
  <cp:lastModifiedBy/>
  <dcterms:modified xsi:type="dcterms:W3CDTF">2020-05-09T14:12:04Z</dcterms:modified>
  <cp:revision>9</cp:revision>
  <dc:subject/>
  <dc:title/>
</cp:coreProperties>
</file>