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5886-5E52-47C5-A43A-324EF5C3520F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8C48D-0890-4FBB-B989-73E1B0339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43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5EC6-F9FF-8000-6B3C-0C4AB013D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E8009-3609-F791-FF47-99C3C76AC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113B9-2CF0-B988-1103-A5A40550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842A-1EA9-4C6C-AE43-333FA74241FC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01B5-1BB0-A4BA-3993-2E83D560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2CA99-880D-A415-9FB8-6E94B85A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2155-A230-4F18-9ED7-027ED72B3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63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458D-6D7B-D09D-6BFE-DEE169A7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9E8FB-1AC1-1FF5-9D68-8CA0A4F55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475F5-7F36-005C-75DF-86E67A71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842A-1EA9-4C6C-AE43-333FA74241FC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35E8F-0911-E825-D51D-C88D5D02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B84E1-EEB4-DDE3-5FD3-70C4EAE0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2155-A230-4F18-9ED7-027ED72B3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8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90453-C0FA-5D0A-48E2-D8920D4DA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D5039-8C12-340E-9A08-8D5C50A31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A8F7E-C777-B40C-2CFD-5ADCC8B7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842A-1EA9-4C6C-AE43-333FA74241FC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31E51-E6B8-064A-5334-A987145D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7B7EE-57F8-89E9-E95F-D55ED2B9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2155-A230-4F18-9ED7-027ED72B3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5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4562-8A13-7332-1FB6-3E1F6B94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31E82-BB2F-20DF-93EE-C2FE36BA7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1F14D-34FB-BA85-7BCF-7F2ED341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842A-1EA9-4C6C-AE43-333FA74241FC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FD9E1-884F-0555-DB86-427E882C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D1D90-A9B8-D64E-997D-E6B0E260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2155-A230-4F18-9ED7-027ED72B3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19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2E5B-A8BD-284D-F6C3-996FD0C4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E44AB-17F8-DAC3-CFFE-DFA09B80F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D3294-DE18-345B-B648-C9161FB5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842A-1EA9-4C6C-AE43-333FA74241FC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143EB-1CB5-9971-57E3-7F31D99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C4F48-9095-0AAE-2111-16AF310F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2155-A230-4F18-9ED7-027ED72B3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4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9A26-8B3F-F70D-B7AD-4B953E93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7EB4-6D40-7213-C621-1CE424046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B3384-0C05-67BA-C374-F998ADAE9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509D6-E00B-EB28-F08E-9DDE5AEB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842A-1EA9-4C6C-AE43-333FA74241FC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75444-B447-A47D-E37A-2FD6F685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C2660-5E93-D8CC-54FD-0CC94BAA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2155-A230-4F18-9ED7-027ED72B3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72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557E-7B34-103C-C413-707183F3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1E3B9-4452-6D60-CB34-71FB82BB9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925A9-3C42-7FFA-4F76-E6CECA105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21E75-8483-1864-9E7F-C90805744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2FFC8-394D-939F-3D37-77C176BAB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9DA5F-7A90-DEE9-D974-E285CDE6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842A-1EA9-4C6C-AE43-333FA74241FC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3B927-C58A-3B66-939E-040BD1EE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EF794-B202-535B-6B53-3992117C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2155-A230-4F18-9ED7-027ED72B3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47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47E5-AC77-68EA-644B-60A2008B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9722E-2A8A-F3B6-C716-F03CE23E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842A-1EA9-4C6C-AE43-333FA74241FC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54E78-9B7C-6A17-4171-8413AF1D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8B96D-1184-CB21-25F9-49E11144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2155-A230-4F18-9ED7-027ED72B3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11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63D8D-3A3A-47B6-A97F-DF403184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842A-1EA9-4C6C-AE43-333FA74241FC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600A4-F161-EDC8-F63D-FFF4EA5A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A0E1-FE69-ECA4-FA9D-3DF17735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2155-A230-4F18-9ED7-027ED72B3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88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3BF9-F474-62DD-BE38-23D8E18A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AC01-3668-D03B-AB74-750BF29A8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4DB70-B6F3-A041-51BF-F31A1C7B5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53426-925B-4DE2-4A98-5D3B1A12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842A-1EA9-4C6C-AE43-333FA74241FC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090C-38A5-1B62-2389-D02B1388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EFD22-2E0F-E763-E414-5D794A20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2155-A230-4F18-9ED7-027ED72B3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28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4804-4769-F6CA-856C-B6199049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82BFD-23CF-098E-B7CA-93C7F4BF2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82D96-6B92-59AA-C67B-717DF391E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85BFE-02DE-2E4F-48CF-35CDD9AD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842A-1EA9-4C6C-AE43-333FA74241FC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3BF2B-9343-5498-5A09-FDF09DBD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6C5A7-AC25-CBE8-0F35-BCFCA0C4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2155-A230-4F18-9ED7-027ED72B3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73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54E07-376F-F43A-0E36-97FB4729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BA4DF-A155-3867-81F6-7BF7D087D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74BEB-D89D-FCC1-7C1D-93932B6BA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0842A-1EA9-4C6C-AE43-333FA74241FC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46314-C962-D9EF-2C9D-69E07D9F5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4086E-C16F-F0E2-194E-D85465DC9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D2155-A230-4F18-9ED7-027ED72B3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06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storplace.com/2021/01/7-stocks-to-buy-in-a-bull-market-continued-ru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investing/stock-tracking-screen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Pyth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D3FE-5168-E0C4-21D9-B17486407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3520" y="1554480"/>
            <a:ext cx="5069840" cy="2194559"/>
          </a:xfrm>
          <a:noFill/>
        </p:spPr>
        <p:txBody>
          <a:bodyPr>
            <a:normAutofit/>
          </a:bodyPr>
          <a:lstStyle/>
          <a:p>
            <a:pPr algn="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Stock</a:t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D91FD-C94C-914C-D8CA-10DACFC20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7120" y="4927600"/>
            <a:ext cx="3332480" cy="1686560"/>
          </a:xfr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algn="l"/>
            <a:r>
              <a:rPr lang="en-IN" dirty="0"/>
              <a:t> </a:t>
            </a:r>
          </a:p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Submitted By: Diksha Kaler</a:t>
            </a:r>
          </a:p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                 (10722016218)</a:t>
            </a:r>
          </a:p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                 Yasha Sharma</a:t>
            </a:r>
          </a:p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                    (10722016169)</a:t>
            </a:r>
          </a:p>
          <a:p>
            <a:pPr algn="l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BE7B27-32D4-24A7-06D5-759F107A8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1339" t="26094" r="1339"/>
          <a:stretch/>
        </p:blipFill>
        <p:spPr>
          <a:xfrm>
            <a:off x="-71120" y="2052320"/>
            <a:ext cx="6451600" cy="4805680"/>
          </a:xfrm>
          <a:prstGeom prst="rect">
            <a:avLst/>
          </a:prstGeom>
        </p:spPr>
      </p:pic>
      <p:sp>
        <p:nvSpPr>
          <p:cNvPr id="24" name="Diagonal Stripe 23">
            <a:extLst>
              <a:ext uri="{FF2B5EF4-FFF2-40B4-BE49-F238E27FC236}">
                <a16:creationId xmlns:a16="http://schemas.microsoft.com/office/drawing/2014/main" id="{550F2DF1-787D-E5D5-6430-BCED30D331B3}"/>
              </a:ext>
            </a:extLst>
          </p:cNvPr>
          <p:cNvSpPr/>
          <p:nvPr/>
        </p:nvSpPr>
        <p:spPr>
          <a:xfrm>
            <a:off x="7782560" y="0"/>
            <a:ext cx="1524000" cy="6858000"/>
          </a:xfrm>
          <a:prstGeom prst="diagStrip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67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9486-2085-9C52-7031-F6510689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4715"/>
            <a:ext cx="12192000" cy="1325974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                                               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147E89-67DD-F55D-E068-F9F757271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0180"/>
            <a:ext cx="10515600" cy="4155657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 A  market where shares are publicly issued and traded is known as a share  a market.</a:t>
            </a:r>
          </a:p>
          <a:p>
            <a:r>
              <a:rPr lang="en-IN" dirty="0">
                <a:solidFill>
                  <a:srgbClr val="002060"/>
                </a:solidFill>
              </a:rPr>
              <a:t> Implementing the concept of algorithmic trading ,which uses automated ,pre-programmed trading strategies to predict stock prices.</a:t>
            </a:r>
          </a:p>
          <a:p>
            <a:r>
              <a:rPr lang="en-IN" dirty="0">
                <a:solidFill>
                  <a:srgbClr val="002060"/>
                </a:solidFill>
              </a:rPr>
              <a:t> Time series forecasting(Predicting future values based on historical values) applies well to stock forecasting 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4" name="Graphic 13" descr="Bar graph with upward trend">
            <a:extLst>
              <a:ext uri="{FF2B5EF4-FFF2-40B4-BE49-F238E27FC236}">
                <a16:creationId xmlns:a16="http://schemas.microsoft.com/office/drawing/2014/main" id="{90CD2FA8-11AC-AEC2-7A20-29D36BB91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958" y="365125"/>
            <a:ext cx="1435769" cy="1460090"/>
          </a:xfrm>
          <a:prstGeom prst="rect">
            <a:avLst/>
          </a:prstGeom>
        </p:spPr>
      </p:pic>
      <p:pic>
        <p:nvPicPr>
          <p:cNvPr id="16" name="Graphic 15" descr="Presentation with bar chart">
            <a:extLst>
              <a:ext uri="{FF2B5EF4-FFF2-40B4-BE49-F238E27FC236}">
                <a16:creationId xmlns:a16="http://schemas.microsoft.com/office/drawing/2014/main" id="{6AF122D1-3983-1889-436F-A24A93429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1971" y="500515"/>
            <a:ext cx="1435768" cy="119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2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980E-0DD2-5705-D6D1-429A0937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                                             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7BF5-5440-0F48-8044-BB39EBD2A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5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Machine learning and Data science is a game changer in this domain so there is lot of data to find in for predicting with high degree of accuracy.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 future we’ll try to predict the values based on multiple factors such as politics, global economic conditions ,unexpected events like covid, companies financial performance and so on .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We are going to implement multiple types of algorithms because different types of data requires different types of techniques.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Decided to implement a simple user interface to operate this whole process to users so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ti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make people engage in stock market</a:t>
            </a:r>
            <a:r>
              <a:rPr lang="en-IN" dirty="0"/>
              <a:t>.  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Upward Trend">
                <a:extLst>
                  <a:ext uri="{FF2B5EF4-FFF2-40B4-BE49-F238E27FC236}">
                    <a16:creationId xmlns:a16="http://schemas.microsoft.com/office/drawing/2014/main" id="{285C0451-CFEA-D754-3CEF-0FCCED8CA96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38959593"/>
                  </p:ext>
                </p:extLst>
              </p:nvPr>
            </p:nvGraphicFramePr>
            <p:xfrm>
              <a:off x="-407891" y="0"/>
              <a:ext cx="3883031" cy="156556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883031" cy="1565561"/>
                    </a:xfrm>
                    <a:prstGeom prst="rect">
                      <a:avLst/>
                    </a:prstGeom>
                  </am3d:spPr>
                  <am3d:camera>
                    <am3d:pos x="0" y="0" z="6501291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711" d="1000000"/>
                    <am3d:preTrans dx="0" dy="-166094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6760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Upward Trend">
                <a:extLst>
                  <a:ext uri="{FF2B5EF4-FFF2-40B4-BE49-F238E27FC236}">
                    <a16:creationId xmlns:a16="http://schemas.microsoft.com/office/drawing/2014/main" id="{285C0451-CFEA-D754-3CEF-0FCCED8CA9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07891" y="0"/>
                <a:ext cx="3883031" cy="15655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432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A275-2A4D-1E49-E352-072276D9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STEPS PERFORMED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85FBC-A8D2-AE03-30DE-7701AF346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4462" y="1825625"/>
            <a:ext cx="8129337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Importing and Cleaning data</a:t>
            </a:r>
          </a:p>
          <a:p>
            <a:pPr marL="514350" indent="-514350"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Split the Data  into Training/test sets</a:t>
            </a:r>
          </a:p>
          <a:p>
            <a:pPr marL="514350" indent="-514350"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Creating and Training the Model</a:t>
            </a:r>
          </a:p>
          <a:p>
            <a:pPr marL="514350" indent="-514350"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Making Predictions</a:t>
            </a:r>
          </a:p>
          <a:p>
            <a:pPr marL="514350" indent="-514350"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Evaluating and Improving  Predictions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4618EF0C-5847-7C94-15BA-EFC9148E693C}"/>
              </a:ext>
            </a:extLst>
          </p:cNvPr>
          <p:cNvSpPr/>
          <p:nvPr/>
        </p:nvSpPr>
        <p:spPr>
          <a:xfrm rot="5400000">
            <a:off x="-1340318" y="1340318"/>
            <a:ext cx="6858000" cy="4177364"/>
          </a:xfrm>
          <a:prstGeom prst="rtTriangl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3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4122-6EE3-4BBC-E973-C76051733DF8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28575">
            <a:solidFill>
              <a:srgbClr val="C00000"/>
            </a:solidFill>
          </a:ln>
        </p:spPr>
        <p:txBody>
          <a:bodyPr/>
          <a:lstStyle/>
          <a:p>
            <a:r>
              <a:rPr lang="en-IN" b="1" dirty="0"/>
              <a:t>NEED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07CF-C1BC-3FB2-307E-4C615727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stock market  is known for being volatile, dynamic  &amp; nonlinear.</a:t>
            </a:r>
          </a:p>
          <a:p>
            <a:r>
              <a:rPr lang="en-IN" sz="2400" dirty="0"/>
              <a:t>Accurate stock price prediction is extremely challenging because </a:t>
            </a:r>
          </a:p>
          <a:p>
            <a:pPr marL="0" indent="0">
              <a:buNone/>
            </a:pPr>
            <a:r>
              <a:rPr lang="en-IN" sz="2400" dirty="0"/>
              <a:t>    of multiple factors.</a:t>
            </a:r>
          </a:p>
          <a:p>
            <a:r>
              <a:rPr lang="en-IN" sz="2400" dirty="0"/>
              <a:t>But, all of this also means that there’s a lot of data to find patterns in .</a:t>
            </a:r>
          </a:p>
          <a:p>
            <a:r>
              <a:rPr lang="en-IN" sz="2400" dirty="0"/>
              <a:t>So, we keep exploring analytics techniques to detect stock market trends.</a:t>
            </a:r>
          </a:p>
          <a:p>
            <a:r>
              <a:rPr lang="en-IN" sz="2400" dirty="0"/>
              <a:t>So, they can keep </a:t>
            </a:r>
            <a:r>
              <a:rPr lang="en-IN" sz="2400" dirty="0" err="1"/>
              <a:t>analyzed</a:t>
            </a:r>
            <a:r>
              <a:rPr lang="en-IN" sz="2400" dirty="0"/>
              <a:t> as a sequence of discrete-time data.</a:t>
            </a:r>
          </a:p>
          <a:p>
            <a:r>
              <a:rPr lang="en-IN" sz="2400" dirty="0"/>
              <a:t>Despite the volatility, stock prices aren’t just randomly generated </a:t>
            </a:r>
          </a:p>
          <a:p>
            <a:pPr marL="0" indent="0">
              <a:buNone/>
            </a:pPr>
            <a:r>
              <a:rPr lang="en-IN" sz="2400" dirty="0"/>
              <a:t>numbers.</a:t>
            </a: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381BC2D2-4EBD-5146-41F1-C333A30590C3}"/>
              </a:ext>
            </a:extLst>
          </p:cNvPr>
          <p:cNvSpPr/>
          <p:nvPr/>
        </p:nvSpPr>
        <p:spPr>
          <a:xfrm rot="16200000">
            <a:off x="9651930" y="2503561"/>
            <a:ext cx="5080142" cy="3454397"/>
          </a:xfrm>
          <a:prstGeom prst="blockArc">
            <a:avLst>
              <a:gd name="adj1" fmla="val 10837096"/>
              <a:gd name="adj2" fmla="val 0"/>
              <a:gd name="adj3" fmla="val 25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F6DC-D42A-2DCE-234F-8628C685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5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METHOLOGY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39ECDF-B182-353C-30A4-795F8E4E4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8298" y="2043840"/>
            <a:ext cx="1208510" cy="10156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AE2005-F10B-E8CE-E2D8-0EEFFBF27FBC}"/>
              </a:ext>
            </a:extLst>
          </p:cNvPr>
          <p:cNvSpPr txBox="1"/>
          <p:nvPr/>
        </p:nvSpPr>
        <p:spPr>
          <a:xfrm>
            <a:off x="2284034" y="2043841"/>
            <a:ext cx="2749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Python Language</a:t>
            </a:r>
          </a:p>
          <a:p>
            <a:r>
              <a:rPr lang="en-IN" dirty="0"/>
              <a:t>Python is a rich language for Data Science and AI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A1571B-4990-5790-06C8-82B1C61E3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65" y="3946358"/>
            <a:ext cx="1841152" cy="1743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659B90-935B-195C-BFE1-1E5CF52D1648}"/>
              </a:ext>
            </a:extLst>
          </p:cNvPr>
          <p:cNvSpPr txBox="1"/>
          <p:nvPr/>
        </p:nvSpPr>
        <p:spPr>
          <a:xfrm>
            <a:off x="2284034" y="4340994"/>
            <a:ext cx="2557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</a:rPr>
              <a:t>Algorithm</a:t>
            </a:r>
          </a:p>
          <a:p>
            <a:r>
              <a:rPr lang="en-IN" dirty="0"/>
              <a:t>Long Short Term Memory</a:t>
            </a:r>
          </a:p>
          <a:p>
            <a:r>
              <a:rPr lang="en-IN" dirty="0"/>
              <a:t>(LSTM)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291257-0ED6-020C-B580-46AE8120E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20" y="1486600"/>
            <a:ext cx="2383791" cy="15729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129231-F20F-364F-CA5D-DAD6F4B073DA}"/>
              </a:ext>
            </a:extLst>
          </p:cNvPr>
          <p:cNvSpPr txBox="1"/>
          <p:nvPr/>
        </p:nvSpPr>
        <p:spPr>
          <a:xfrm>
            <a:off x="8884118" y="1819175"/>
            <a:ext cx="2772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</a:rPr>
              <a:t>Libraries</a:t>
            </a:r>
          </a:p>
          <a:p>
            <a:r>
              <a:rPr lang="en-IN" dirty="0"/>
              <a:t>Pandas, NumPy, Sklearn, TensorFlow ,etc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872796-15D6-6BE3-EAE9-750F914E8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1293" y="3798497"/>
            <a:ext cx="1969905" cy="20789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80AEFD-0D5B-8D38-21D0-CF728DCCFEC4}"/>
              </a:ext>
            </a:extLst>
          </p:cNvPr>
          <p:cNvSpPr txBox="1"/>
          <p:nvPr/>
        </p:nvSpPr>
        <p:spPr>
          <a:xfrm>
            <a:off x="8986907" y="4340994"/>
            <a:ext cx="2669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Streamlit UI</a:t>
            </a:r>
          </a:p>
          <a:p>
            <a:r>
              <a:rPr lang="en-IN" dirty="0"/>
              <a:t>Provided User Interface using Streamlit</a:t>
            </a:r>
          </a:p>
        </p:txBody>
      </p:sp>
    </p:spTree>
    <p:extLst>
      <p:ext uri="{BB962C8B-B14F-4D97-AF65-F5344CB8AC3E}">
        <p14:creationId xmlns:p14="http://schemas.microsoft.com/office/powerpoint/2010/main" val="282214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7DD72C-1565-89DC-8661-D6A63A41B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590"/>
            <a:ext cx="12263120" cy="55664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E6396B-421F-0F50-2ED0-AE2313BB95B7}"/>
              </a:ext>
            </a:extLst>
          </p:cNvPr>
          <p:cNvSpPr txBox="1"/>
          <p:nvPr/>
        </p:nvSpPr>
        <p:spPr>
          <a:xfrm>
            <a:off x="193040" y="277167"/>
            <a:ext cx="368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u="sng" dirty="0">
                <a:solidFill>
                  <a:schemeClr val="accent1">
                    <a:lumMod val="75000"/>
                  </a:schemeClr>
                </a:solidFill>
              </a:rPr>
              <a:t>Preview:</a:t>
            </a:r>
          </a:p>
        </p:txBody>
      </p:sp>
    </p:spTree>
    <p:extLst>
      <p:ext uri="{BB962C8B-B14F-4D97-AF65-F5344CB8AC3E}">
        <p14:creationId xmlns:p14="http://schemas.microsoft.com/office/powerpoint/2010/main" val="274163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956DB4-2EE9-7649-10BD-62CF5F236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3040"/>
            <a:ext cx="12192000" cy="4414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7A35E1-9466-B48A-3A83-3EBDF319B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3520"/>
            <a:ext cx="12192000" cy="36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4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500E59-2FD0-9350-3A2E-216D245D5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1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3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Stock ANALYSIS</vt:lpstr>
      <vt:lpstr>                                                            Introduction</vt:lpstr>
      <vt:lpstr>                                              FUTURE WORK</vt:lpstr>
      <vt:lpstr>STEPS PERFORMED</vt:lpstr>
      <vt:lpstr>NEED OF PROJECT</vt:lpstr>
      <vt:lpstr>METHOLOGY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</dc:title>
  <dc:creator>Diksha Kaler</dc:creator>
  <cp:lastModifiedBy>Diksha Kaler</cp:lastModifiedBy>
  <cp:revision>2</cp:revision>
  <dcterms:created xsi:type="dcterms:W3CDTF">2023-04-23T15:26:53Z</dcterms:created>
  <dcterms:modified xsi:type="dcterms:W3CDTF">2023-04-23T15:45:05Z</dcterms:modified>
</cp:coreProperties>
</file>