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6" r:id="rId1"/>
  </p:sldMasterIdLst>
  <p:notesMasterIdLst>
    <p:notesMasterId r:id="rId28"/>
  </p:notesMasterIdLst>
  <p:sldIdLst>
    <p:sldId id="256" r:id="rId2"/>
    <p:sldId id="257" r:id="rId3"/>
    <p:sldId id="278" r:id="rId4"/>
    <p:sldId id="279" r:id="rId5"/>
    <p:sldId id="281" r:id="rId6"/>
    <p:sldId id="283" r:id="rId7"/>
    <p:sldId id="282" r:id="rId8"/>
    <p:sldId id="260" r:id="rId9"/>
    <p:sldId id="261" r:id="rId10"/>
    <p:sldId id="263" r:id="rId11"/>
    <p:sldId id="264" r:id="rId12"/>
    <p:sldId id="265" r:id="rId13"/>
    <p:sldId id="293" r:id="rId14"/>
    <p:sldId id="266" r:id="rId15"/>
    <p:sldId id="292" r:id="rId16"/>
    <p:sldId id="284" r:id="rId17"/>
    <p:sldId id="287" r:id="rId18"/>
    <p:sldId id="268" r:id="rId19"/>
    <p:sldId id="285" r:id="rId20"/>
    <p:sldId id="267" r:id="rId21"/>
    <p:sldId id="288" r:id="rId22"/>
    <p:sldId id="289" r:id="rId23"/>
    <p:sldId id="290" r:id="rId24"/>
    <p:sldId id="291" r:id="rId25"/>
    <p:sldId id="286" r:id="rId26"/>
    <p:sldId id="275" r:id="rId2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503" autoAdjust="0"/>
  </p:normalViewPr>
  <p:slideViewPr>
    <p:cSldViewPr snapToGrid="0">
      <p:cViewPr varScale="1">
        <p:scale>
          <a:sx n="75" d="100"/>
          <a:sy n="75" d="100"/>
        </p:scale>
        <p:origin x="94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 name="Google Shape;11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Clr>
                <a:schemeClr val="dk1"/>
              </a:buClr>
              <a:buSzPts val="1100"/>
              <a:buFont typeface="Arial"/>
              <a:buNone/>
            </a:pPr>
            <a:endParaRPr sz="1100" dirty="0">
              <a:latin typeface="Arial"/>
              <a:ea typeface="Arial"/>
              <a:cs typeface="Arial"/>
              <a:sym typeface="Arial"/>
            </a:endParaRPr>
          </a:p>
        </p:txBody>
      </p:sp>
      <p:sp>
        <p:nvSpPr>
          <p:cNvPr id="113" name="Google Shape;113;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9197220ddd_0_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5" name="Google Shape;185;g29197220ddd_0_8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None/>
            </a:pPr>
            <a:r>
              <a:rPr lang="en-US" sz="1300" b="1">
                <a:latin typeface="Arial"/>
                <a:ea typeface="Arial"/>
                <a:cs typeface="Arial"/>
                <a:sym typeface="Arial"/>
              </a:rPr>
              <a:t>Cost Analysis</a:t>
            </a:r>
            <a:endParaRPr sz="1300" b="1">
              <a:latin typeface="Arial"/>
              <a:ea typeface="Arial"/>
              <a:cs typeface="Arial"/>
              <a:sym typeface="Arial"/>
            </a:endParaRPr>
          </a:p>
          <a:p>
            <a:pPr marL="457200" lvl="0" indent="-298450" algn="l" rtl="0">
              <a:lnSpc>
                <a:spcPct val="115000"/>
              </a:lnSpc>
              <a:spcBef>
                <a:spcPts val="1200"/>
              </a:spcBef>
              <a:spcAft>
                <a:spcPts val="0"/>
              </a:spcAft>
              <a:buClr>
                <a:schemeClr val="dk1"/>
              </a:buClr>
              <a:buSzPts val="1100"/>
              <a:buChar char="●"/>
            </a:pPr>
            <a:r>
              <a:rPr lang="en-US" sz="1100">
                <a:latin typeface="Arial"/>
                <a:ea typeface="Arial"/>
                <a:cs typeface="Arial"/>
                <a:sym typeface="Arial"/>
              </a:rPr>
              <a:t>Cost Breakdown: Summary of AWS costs.</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Budgeting: How costs were managed or optimized.</a:t>
            </a:r>
            <a:endParaRPr sz="1300" b="1">
              <a:latin typeface="Arial"/>
              <a:ea typeface="Arial"/>
              <a:cs typeface="Arial"/>
              <a:sym typeface="Arial"/>
            </a:endParaRPr>
          </a:p>
        </p:txBody>
      </p:sp>
      <p:sp>
        <p:nvSpPr>
          <p:cNvPr id="186" name="Google Shape;186;g29197220ddd_0_8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9197220ddd_0_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4" name="Google Shape;194;g29197220ddd_0_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None/>
            </a:pPr>
            <a:r>
              <a:rPr lang="en-US" sz="1300" b="1">
                <a:latin typeface="Arial"/>
                <a:ea typeface="Arial"/>
                <a:cs typeface="Arial"/>
                <a:sym typeface="Arial"/>
              </a:rPr>
              <a:t>Security Measures</a:t>
            </a:r>
            <a:endParaRPr sz="1300" b="1">
              <a:latin typeface="Arial"/>
              <a:ea typeface="Arial"/>
              <a:cs typeface="Arial"/>
              <a:sym typeface="Arial"/>
            </a:endParaRPr>
          </a:p>
          <a:p>
            <a:pPr marL="457200" lvl="0" indent="-298450" algn="l" rtl="0">
              <a:lnSpc>
                <a:spcPct val="115000"/>
              </a:lnSpc>
              <a:spcBef>
                <a:spcPts val="1200"/>
              </a:spcBef>
              <a:spcAft>
                <a:spcPts val="0"/>
              </a:spcAft>
              <a:buClr>
                <a:schemeClr val="dk1"/>
              </a:buClr>
              <a:buSzPts val="1100"/>
              <a:buChar char="●"/>
            </a:pPr>
            <a:r>
              <a:rPr lang="en-US" sz="1100">
                <a:latin typeface="Arial"/>
                <a:ea typeface="Arial"/>
                <a:cs typeface="Arial"/>
                <a:sym typeface="Arial"/>
              </a:rPr>
              <a:t>Authentication: Steps taken for secure access.</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Data Protection: Measures for data security and privacy.</a:t>
            </a:r>
            <a:endParaRPr sz="1100">
              <a:latin typeface="Arial"/>
              <a:ea typeface="Arial"/>
              <a:cs typeface="Arial"/>
              <a:sym typeface="Arial"/>
            </a:endParaRPr>
          </a:p>
          <a:p>
            <a:pPr marL="0" lvl="0" indent="0" algn="l" rtl="0">
              <a:lnSpc>
                <a:spcPct val="115000"/>
              </a:lnSpc>
              <a:spcBef>
                <a:spcPts val="1200"/>
              </a:spcBef>
              <a:spcAft>
                <a:spcPts val="1200"/>
              </a:spcAft>
              <a:buNone/>
            </a:pPr>
            <a:endParaRPr sz="1300" b="1">
              <a:latin typeface="Arial"/>
              <a:ea typeface="Arial"/>
              <a:cs typeface="Arial"/>
              <a:sym typeface="Arial"/>
            </a:endParaRPr>
          </a:p>
        </p:txBody>
      </p:sp>
      <p:sp>
        <p:nvSpPr>
          <p:cNvPr id="195" name="Google Shape;195;g29197220ddd_0_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9197220ddd_0_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4" name="Google Shape;194;g29197220ddd_0_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None/>
            </a:pPr>
            <a:r>
              <a:rPr lang="en-US" sz="1300" b="1">
                <a:latin typeface="Arial"/>
                <a:ea typeface="Arial"/>
                <a:cs typeface="Arial"/>
                <a:sym typeface="Arial"/>
              </a:rPr>
              <a:t>Security Measures</a:t>
            </a:r>
            <a:endParaRPr sz="1300" b="1">
              <a:latin typeface="Arial"/>
              <a:ea typeface="Arial"/>
              <a:cs typeface="Arial"/>
              <a:sym typeface="Arial"/>
            </a:endParaRPr>
          </a:p>
          <a:p>
            <a:pPr marL="457200" lvl="0" indent="-298450" algn="l" rtl="0">
              <a:lnSpc>
                <a:spcPct val="115000"/>
              </a:lnSpc>
              <a:spcBef>
                <a:spcPts val="1200"/>
              </a:spcBef>
              <a:spcAft>
                <a:spcPts val="0"/>
              </a:spcAft>
              <a:buClr>
                <a:schemeClr val="dk1"/>
              </a:buClr>
              <a:buSzPts val="1100"/>
              <a:buChar char="●"/>
            </a:pPr>
            <a:r>
              <a:rPr lang="en-US" sz="1100">
                <a:latin typeface="Arial"/>
                <a:ea typeface="Arial"/>
                <a:cs typeface="Arial"/>
                <a:sym typeface="Arial"/>
              </a:rPr>
              <a:t>Authentication: Steps taken for secure access.</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Data Protection: Measures for data security and privacy.</a:t>
            </a:r>
            <a:endParaRPr sz="1100">
              <a:latin typeface="Arial"/>
              <a:ea typeface="Arial"/>
              <a:cs typeface="Arial"/>
              <a:sym typeface="Arial"/>
            </a:endParaRPr>
          </a:p>
          <a:p>
            <a:pPr marL="0" lvl="0" indent="0" algn="l" rtl="0">
              <a:lnSpc>
                <a:spcPct val="115000"/>
              </a:lnSpc>
              <a:spcBef>
                <a:spcPts val="1200"/>
              </a:spcBef>
              <a:spcAft>
                <a:spcPts val="1200"/>
              </a:spcAft>
              <a:buNone/>
            </a:pPr>
            <a:endParaRPr sz="1300" b="1">
              <a:latin typeface="Arial"/>
              <a:ea typeface="Arial"/>
              <a:cs typeface="Arial"/>
              <a:sym typeface="Arial"/>
            </a:endParaRPr>
          </a:p>
        </p:txBody>
      </p:sp>
      <p:sp>
        <p:nvSpPr>
          <p:cNvPr id="195" name="Google Shape;195;g29197220ddd_0_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2484005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9197220ddd_0_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3" name="Google Shape;203;g29197220ddd_0_9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None/>
            </a:pPr>
            <a:r>
              <a:rPr lang="en-US" sz="1300" b="1">
                <a:latin typeface="Arial"/>
                <a:ea typeface="Arial"/>
                <a:cs typeface="Arial"/>
                <a:sym typeface="Arial"/>
              </a:rPr>
              <a:t>Lessons Learned</a:t>
            </a:r>
            <a:endParaRPr sz="1300" b="1">
              <a:latin typeface="Arial"/>
              <a:ea typeface="Arial"/>
              <a:cs typeface="Arial"/>
              <a:sym typeface="Arial"/>
            </a:endParaRPr>
          </a:p>
          <a:p>
            <a:pPr marL="457200" lvl="0" indent="-298450" algn="l" rtl="0">
              <a:lnSpc>
                <a:spcPct val="115000"/>
              </a:lnSpc>
              <a:spcBef>
                <a:spcPts val="1200"/>
              </a:spcBef>
              <a:spcAft>
                <a:spcPts val="0"/>
              </a:spcAft>
              <a:buClr>
                <a:schemeClr val="dk1"/>
              </a:buClr>
              <a:buSzPts val="1100"/>
              <a:buChar char="●"/>
            </a:pPr>
            <a:r>
              <a:rPr lang="en-US" sz="1100">
                <a:latin typeface="Arial"/>
                <a:ea typeface="Arial"/>
                <a:cs typeface="Arial"/>
                <a:sym typeface="Arial"/>
              </a:rPr>
              <a:t>Technical Insights: What was learned technically.</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Process Insights: What was learned about team collaboration.</a:t>
            </a:r>
            <a:endParaRPr sz="1300" b="1">
              <a:latin typeface="Arial"/>
              <a:ea typeface="Arial"/>
              <a:cs typeface="Arial"/>
              <a:sym typeface="Arial"/>
            </a:endParaRPr>
          </a:p>
        </p:txBody>
      </p:sp>
      <p:sp>
        <p:nvSpPr>
          <p:cNvPr id="204" name="Google Shape;204;g29197220ddd_0_9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9197220ddd_0_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3" name="Google Shape;203;g29197220ddd_0_9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None/>
            </a:pPr>
            <a:r>
              <a:rPr lang="en-US" sz="1300" b="1">
                <a:latin typeface="Arial"/>
                <a:ea typeface="Arial"/>
                <a:cs typeface="Arial"/>
                <a:sym typeface="Arial"/>
              </a:rPr>
              <a:t>Lessons Learned</a:t>
            </a:r>
            <a:endParaRPr sz="1300" b="1">
              <a:latin typeface="Arial"/>
              <a:ea typeface="Arial"/>
              <a:cs typeface="Arial"/>
              <a:sym typeface="Arial"/>
            </a:endParaRPr>
          </a:p>
          <a:p>
            <a:pPr marL="457200" lvl="0" indent="-298450" algn="l" rtl="0">
              <a:lnSpc>
                <a:spcPct val="115000"/>
              </a:lnSpc>
              <a:spcBef>
                <a:spcPts val="1200"/>
              </a:spcBef>
              <a:spcAft>
                <a:spcPts val="0"/>
              </a:spcAft>
              <a:buClr>
                <a:schemeClr val="dk1"/>
              </a:buClr>
              <a:buSzPts val="1100"/>
              <a:buChar char="●"/>
            </a:pPr>
            <a:r>
              <a:rPr lang="en-US" sz="1100">
                <a:latin typeface="Arial"/>
                <a:ea typeface="Arial"/>
                <a:cs typeface="Arial"/>
                <a:sym typeface="Arial"/>
              </a:rPr>
              <a:t>Technical Insights: What was learned technically.</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Process Insights: What was learned about team collaboration.</a:t>
            </a:r>
            <a:endParaRPr sz="1300" b="1">
              <a:latin typeface="Arial"/>
              <a:ea typeface="Arial"/>
              <a:cs typeface="Arial"/>
              <a:sym typeface="Arial"/>
            </a:endParaRPr>
          </a:p>
        </p:txBody>
      </p:sp>
      <p:sp>
        <p:nvSpPr>
          <p:cNvPr id="204" name="Google Shape;204;g29197220ddd_0_9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36900724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5ceb417138_0_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0" name="Google Shape;230;g25ceb417138_0_4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None/>
            </a:pPr>
            <a:r>
              <a:rPr lang="en-US" sz="1300" b="1">
                <a:latin typeface="Arial"/>
                <a:ea typeface="Arial"/>
                <a:cs typeface="Arial"/>
                <a:sym typeface="Arial"/>
              </a:rPr>
              <a:t>Screenshots</a:t>
            </a:r>
            <a:endParaRPr sz="1300" b="1">
              <a:latin typeface="Arial"/>
              <a:ea typeface="Arial"/>
              <a:cs typeface="Arial"/>
              <a:sym typeface="Arial"/>
            </a:endParaRPr>
          </a:p>
          <a:p>
            <a:pPr marL="457200" lvl="0" indent="-298450" algn="l" rtl="0">
              <a:lnSpc>
                <a:spcPct val="115000"/>
              </a:lnSpc>
              <a:spcBef>
                <a:spcPts val="1200"/>
              </a:spcBef>
              <a:spcAft>
                <a:spcPts val="0"/>
              </a:spcAft>
              <a:buClr>
                <a:schemeClr val="dk1"/>
              </a:buClr>
              <a:buSzPts val="1100"/>
              <a:buChar char="●"/>
            </a:pPr>
            <a:r>
              <a:rPr lang="en-US" sz="1100">
                <a:latin typeface="Arial"/>
                <a:ea typeface="Arial"/>
                <a:cs typeface="Arial"/>
                <a:sym typeface="Arial"/>
              </a:rPr>
              <a:t>Screen Captures: Visual snapshots to showcase key elements.</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Context: Description explaining what the screenshot represents.</a:t>
            </a:r>
            <a:endParaRPr sz="1100">
              <a:latin typeface="Arial"/>
              <a:ea typeface="Arial"/>
              <a:cs typeface="Arial"/>
              <a:sym typeface="Arial"/>
            </a:endParaRPr>
          </a:p>
        </p:txBody>
      </p:sp>
      <p:sp>
        <p:nvSpPr>
          <p:cNvPr id="231" name="Google Shape;231;g25ceb417138_0_4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14494845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5ceb417138_0_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0" name="Google Shape;230;g25ceb417138_0_4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None/>
            </a:pPr>
            <a:r>
              <a:rPr lang="en-US" sz="1300" b="1">
                <a:latin typeface="Arial"/>
                <a:ea typeface="Arial"/>
                <a:cs typeface="Arial"/>
                <a:sym typeface="Arial"/>
              </a:rPr>
              <a:t>Screenshots</a:t>
            </a:r>
            <a:endParaRPr sz="1300" b="1">
              <a:latin typeface="Arial"/>
              <a:ea typeface="Arial"/>
              <a:cs typeface="Arial"/>
              <a:sym typeface="Arial"/>
            </a:endParaRPr>
          </a:p>
          <a:p>
            <a:pPr marL="457200" lvl="0" indent="-298450" algn="l" rtl="0">
              <a:lnSpc>
                <a:spcPct val="115000"/>
              </a:lnSpc>
              <a:spcBef>
                <a:spcPts val="1200"/>
              </a:spcBef>
              <a:spcAft>
                <a:spcPts val="0"/>
              </a:spcAft>
              <a:buClr>
                <a:schemeClr val="dk1"/>
              </a:buClr>
              <a:buSzPts val="1100"/>
              <a:buChar char="●"/>
            </a:pPr>
            <a:r>
              <a:rPr lang="en-US" sz="1100">
                <a:latin typeface="Arial"/>
                <a:ea typeface="Arial"/>
                <a:cs typeface="Arial"/>
                <a:sym typeface="Arial"/>
              </a:rPr>
              <a:t>Screen Captures: Visual snapshots to showcase key elements.</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Context: Description explaining what the screenshot represents.</a:t>
            </a:r>
            <a:endParaRPr sz="1100">
              <a:latin typeface="Arial"/>
              <a:ea typeface="Arial"/>
              <a:cs typeface="Arial"/>
              <a:sym typeface="Arial"/>
            </a:endParaRPr>
          </a:p>
        </p:txBody>
      </p:sp>
      <p:sp>
        <p:nvSpPr>
          <p:cNvPr id="231" name="Google Shape;231;g25ceb417138_0_4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11896545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5ceb417138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1" name="Google Shape;221;g25ceb417138_0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None/>
            </a:pPr>
            <a:r>
              <a:rPr lang="en-US" sz="1300" b="1">
                <a:latin typeface="Arial"/>
                <a:ea typeface="Arial"/>
                <a:cs typeface="Arial"/>
                <a:sym typeface="Arial"/>
              </a:rPr>
              <a:t>Screenshots</a:t>
            </a:r>
            <a:endParaRPr sz="1300" b="1">
              <a:latin typeface="Arial"/>
              <a:ea typeface="Arial"/>
              <a:cs typeface="Arial"/>
              <a:sym typeface="Arial"/>
            </a:endParaRPr>
          </a:p>
          <a:p>
            <a:pPr marL="457200" lvl="0" indent="-298450" algn="l" rtl="0">
              <a:lnSpc>
                <a:spcPct val="115000"/>
              </a:lnSpc>
              <a:spcBef>
                <a:spcPts val="1200"/>
              </a:spcBef>
              <a:spcAft>
                <a:spcPts val="0"/>
              </a:spcAft>
              <a:buClr>
                <a:schemeClr val="dk1"/>
              </a:buClr>
              <a:buSzPts val="1100"/>
              <a:buChar char="●"/>
            </a:pPr>
            <a:r>
              <a:rPr lang="en-US" sz="1100">
                <a:latin typeface="Arial"/>
                <a:ea typeface="Arial"/>
                <a:cs typeface="Arial"/>
                <a:sym typeface="Arial"/>
              </a:rPr>
              <a:t>Screen Captures: Visual snapshots to showcase key elements.</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Context: Description explaining what the screenshot represents.</a:t>
            </a:r>
            <a:endParaRPr sz="1100">
              <a:latin typeface="Arial"/>
              <a:ea typeface="Arial"/>
              <a:cs typeface="Arial"/>
              <a:sym typeface="Arial"/>
            </a:endParaRPr>
          </a:p>
        </p:txBody>
      </p:sp>
      <p:sp>
        <p:nvSpPr>
          <p:cNvPr id="222" name="Google Shape;222;g25ceb417138_0_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5ceb417138_0_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0" name="Google Shape;230;g25ceb417138_0_4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None/>
            </a:pPr>
            <a:r>
              <a:rPr lang="en-US" sz="1300" b="1">
                <a:latin typeface="Arial"/>
                <a:ea typeface="Arial"/>
                <a:cs typeface="Arial"/>
                <a:sym typeface="Arial"/>
              </a:rPr>
              <a:t>Screenshots</a:t>
            </a:r>
            <a:endParaRPr sz="1300" b="1">
              <a:latin typeface="Arial"/>
              <a:ea typeface="Arial"/>
              <a:cs typeface="Arial"/>
              <a:sym typeface="Arial"/>
            </a:endParaRPr>
          </a:p>
          <a:p>
            <a:pPr marL="457200" lvl="0" indent="-298450" algn="l" rtl="0">
              <a:lnSpc>
                <a:spcPct val="115000"/>
              </a:lnSpc>
              <a:spcBef>
                <a:spcPts val="1200"/>
              </a:spcBef>
              <a:spcAft>
                <a:spcPts val="0"/>
              </a:spcAft>
              <a:buClr>
                <a:schemeClr val="dk1"/>
              </a:buClr>
              <a:buSzPts val="1100"/>
              <a:buChar char="●"/>
            </a:pPr>
            <a:r>
              <a:rPr lang="en-US" sz="1100">
                <a:latin typeface="Arial"/>
                <a:ea typeface="Arial"/>
                <a:cs typeface="Arial"/>
                <a:sym typeface="Arial"/>
              </a:rPr>
              <a:t>Screen Captures: Visual snapshots to showcase key elements.</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Context: Description explaining what the screenshot represents.</a:t>
            </a:r>
            <a:endParaRPr sz="1100">
              <a:latin typeface="Arial"/>
              <a:ea typeface="Arial"/>
              <a:cs typeface="Arial"/>
              <a:sym typeface="Arial"/>
            </a:endParaRPr>
          </a:p>
        </p:txBody>
      </p:sp>
      <p:sp>
        <p:nvSpPr>
          <p:cNvPr id="231" name="Google Shape;231;g25ceb417138_0_4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extLst>
      <p:ext uri="{BB962C8B-B14F-4D97-AF65-F5344CB8AC3E}">
        <p14:creationId xmlns:p14="http://schemas.microsoft.com/office/powerpoint/2010/main" val="19475588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5ceb417138_0_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2" name="Google Shape;212;g25ceb417138_0_3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None/>
            </a:pPr>
            <a:r>
              <a:rPr lang="en-US" sz="1300" b="1">
                <a:latin typeface="Arial"/>
                <a:ea typeface="Arial"/>
                <a:cs typeface="Arial"/>
                <a:sym typeface="Arial"/>
              </a:rPr>
              <a:t>Screenshots</a:t>
            </a:r>
            <a:endParaRPr sz="1300" b="1">
              <a:latin typeface="Arial"/>
              <a:ea typeface="Arial"/>
              <a:cs typeface="Arial"/>
              <a:sym typeface="Arial"/>
            </a:endParaRPr>
          </a:p>
          <a:p>
            <a:pPr marL="457200" lvl="0" indent="-298450" algn="l" rtl="0">
              <a:lnSpc>
                <a:spcPct val="115000"/>
              </a:lnSpc>
              <a:spcBef>
                <a:spcPts val="1200"/>
              </a:spcBef>
              <a:spcAft>
                <a:spcPts val="0"/>
              </a:spcAft>
              <a:buClr>
                <a:schemeClr val="dk1"/>
              </a:buClr>
              <a:buSzPts val="1100"/>
              <a:buChar char="●"/>
            </a:pPr>
            <a:r>
              <a:rPr lang="en-US" sz="1100">
                <a:latin typeface="Arial"/>
                <a:ea typeface="Arial"/>
                <a:cs typeface="Arial"/>
                <a:sym typeface="Arial"/>
              </a:rPr>
              <a:t>Screen Captures: Visual snapshots to showcase key elements.</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Context: Description explaining what the screenshot represents.</a:t>
            </a:r>
            <a:endParaRPr sz="1100">
              <a:latin typeface="Arial"/>
              <a:ea typeface="Arial"/>
              <a:cs typeface="Arial"/>
              <a:sym typeface="Arial"/>
            </a:endParaRPr>
          </a:p>
        </p:txBody>
      </p:sp>
      <p:sp>
        <p:nvSpPr>
          <p:cNvPr id="213" name="Google Shape;213;g25ceb417138_0_3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 name="Google Shape;12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Clr>
                <a:schemeClr val="dk1"/>
              </a:buClr>
              <a:buSzPts val="1100"/>
              <a:buFont typeface="Arial"/>
              <a:buNone/>
            </a:pPr>
            <a:r>
              <a:rPr lang="en-US" sz="1300" b="1" dirty="0">
                <a:latin typeface="Arial"/>
                <a:ea typeface="Arial"/>
                <a:cs typeface="Arial"/>
                <a:sym typeface="Arial"/>
              </a:rPr>
              <a:t>Introduction</a:t>
            </a:r>
            <a:endParaRPr sz="1300" b="1" dirty="0">
              <a:latin typeface="Arial"/>
              <a:ea typeface="Arial"/>
              <a:cs typeface="Arial"/>
              <a:sym typeface="Arial"/>
            </a:endParaRPr>
          </a:p>
          <a:p>
            <a:pPr marL="457200" lvl="0" indent="-298450" algn="l" rtl="0">
              <a:lnSpc>
                <a:spcPct val="115000"/>
              </a:lnSpc>
              <a:spcBef>
                <a:spcPts val="1200"/>
              </a:spcBef>
              <a:spcAft>
                <a:spcPts val="0"/>
              </a:spcAft>
              <a:buClr>
                <a:schemeClr val="dk1"/>
              </a:buClr>
              <a:buSzPts val="1100"/>
              <a:buChar char="●"/>
            </a:pPr>
            <a:r>
              <a:rPr lang="en-US" sz="1100" dirty="0">
                <a:latin typeface="Arial"/>
                <a:ea typeface="Arial"/>
                <a:cs typeface="Arial"/>
                <a:sym typeface="Arial"/>
              </a:rPr>
              <a:t>Brief Outline: A summary of what the project is about.</a:t>
            </a:r>
            <a:endParaRPr sz="1100" dirty="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Char char="●"/>
            </a:pPr>
            <a:r>
              <a:rPr lang="en-US" sz="1100" dirty="0">
                <a:latin typeface="Arial"/>
                <a:ea typeface="Arial"/>
                <a:cs typeface="Arial"/>
                <a:sym typeface="Arial"/>
              </a:rPr>
              <a:t>Objectives: High-level goals to be covered in the presentation.</a:t>
            </a:r>
            <a:endParaRPr sz="1100" dirty="0">
              <a:latin typeface="Arial"/>
              <a:ea typeface="Arial"/>
              <a:cs typeface="Arial"/>
              <a:sym typeface="Arial"/>
            </a:endParaRPr>
          </a:p>
        </p:txBody>
      </p:sp>
      <p:sp>
        <p:nvSpPr>
          <p:cNvPr id="123" name="Google Shape;12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5ceb417138_0_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2" name="Google Shape;212;g25ceb417138_0_3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None/>
            </a:pPr>
            <a:r>
              <a:rPr lang="en-US" sz="1300" b="1">
                <a:latin typeface="Arial"/>
                <a:ea typeface="Arial"/>
                <a:cs typeface="Arial"/>
                <a:sym typeface="Arial"/>
              </a:rPr>
              <a:t>Screenshots</a:t>
            </a:r>
            <a:endParaRPr sz="1300" b="1">
              <a:latin typeface="Arial"/>
              <a:ea typeface="Arial"/>
              <a:cs typeface="Arial"/>
              <a:sym typeface="Arial"/>
            </a:endParaRPr>
          </a:p>
          <a:p>
            <a:pPr marL="457200" lvl="0" indent="-298450" algn="l" rtl="0">
              <a:lnSpc>
                <a:spcPct val="115000"/>
              </a:lnSpc>
              <a:spcBef>
                <a:spcPts val="1200"/>
              </a:spcBef>
              <a:spcAft>
                <a:spcPts val="0"/>
              </a:spcAft>
              <a:buClr>
                <a:schemeClr val="dk1"/>
              </a:buClr>
              <a:buSzPts val="1100"/>
              <a:buChar char="●"/>
            </a:pPr>
            <a:r>
              <a:rPr lang="en-US" sz="1100">
                <a:latin typeface="Arial"/>
                <a:ea typeface="Arial"/>
                <a:cs typeface="Arial"/>
                <a:sym typeface="Arial"/>
              </a:rPr>
              <a:t>Screen Captures: Visual snapshots to showcase key elements.</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Context: Description explaining what the screenshot represents.</a:t>
            </a:r>
            <a:endParaRPr sz="1100">
              <a:latin typeface="Arial"/>
              <a:ea typeface="Arial"/>
              <a:cs typeface="Arial"/>
              <a:sym typeface="Arial"/>
            </a:endParaRPr>
          </a:p>
        </p:txBody>
      </p:sp>
      <p:sp>
        <p:nvSpPr>
          <p:cNvPr id="213" name="Google Shape;213;g25ceb417138_0_3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extLst>
      <p:ext uri="{BB962C8B-B14F-4D97-AF65-F5344CB8AC3E}">
        <p14:creationId xmlns:p14="http://schemas.microsoft.com/office/powerpoint/2010/main" val="38807524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5ceb417138_0_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2" name="Google Shape;212;g25ceb417138_0_3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None/>
            </a:pPr>
            <a:r>
              <a:rPr lang="en-US" sz="1300" b="1">
                <a:latin typeface="Arial"/>
                <a:ea typeface="Arial"/>
                <a:cs typeface="Arial"/>
                <a:sym typeface="Arial"/>
              </a:rPr>
              <a:t>Screenshots</a:t>
            </a:r>
            <a:endParaRPr sz="1300" b="1">
              <a:latin typeface="Arial"/>
              <a:ea typeface="Arial"/>
              <a:cs typeface="Arial"/>
              <a:sym typeface="Arial"/>
            </a:endParaRPr>
          </a:p>
          <a:p>
            <a:pPr marL="457200" lvl="0" indent="-298450" algn="l" rtl="0">
              <a:lnSpc>
                <a:spcPct val="115000"/>
              </a:lnSpc>
              <a:spcBef>
                <a:spcPts val="1200"/>
              </a:spcBef>
              <a:spcAft>
                <a:spcPts val="0"/>
              </a:spcAft>
              <a:buClr>
                <a:schemeClr val="dk1"/>
              </a:buClr>
              <a:buSzPts val="1100"/>
              <a:buChar char="●"/>
            </a:pPr>
            <a:r>
              <a:rPr lang="en-US" sz="1100">
                <a:latin typeface="Arial"/>
                <a:ea typeface="Arial"/>
                <a:cs typeface="Arial"/>
                <a:sym typeface="Arial"/>
              </a:rPr>
              <a:t>Screen Captures: Visual snapshots to showcase key elements.</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Context: Description explaining what the screenshot represents.</a:t>
            </a:r>
            <a:endParaRPr sz="1100">
              <a:latin typeface="Arial"/>
              <a:ea typeface="Arial"/>
              <a:cs typeface="Arial"/>
              <a:sym typeface="Arial"/>
            </a:endParaRPr>
          </a:p>
        </p:txBody>
      </p:sp>
      <p:sp>
        <p:nvSpPr>
          <p:cNvPr id="213" name="Google Shape;213;g25ceb417138_0_3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extLst>
      <p:ext uri="{BB962C8B-B14F-4D97-AF65-F5344CB8AC3E}">
        <p14:creationId xmlns:p14="http://schemas.microsoft.com/office/powerpoint/2010/main" val="35188500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5ceb417138_0_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2" name="Google Shape;212;g25ceb417138_0_3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None/>
            </a:pPr>
            <a:r>
              <a:rPr lang="en-US" sz="1300" b="1">
                <a:latin typeface="Arial"/>
                <a:ea typeface="Arial"/>
                <a:cs typeface="Arial"/>
                <a:sym typeface="Arial"/>
              </a:rPr>
              <a:t>Screenshots</a:t>
            </a:r>
            <a:endParaRPr sz="1300" b="1">
              <a:latin typeface="Arial"/>
              <a:ea typeface="Arial"/>
              <a:cs typeface="Arial"/>
              <a:sym typeface="Arial"/>
            </a:endParaRPr>
          </a:p>
          <a:p>
            <a:pPr marL="457200" lvl="0" indent="-298450" algn="l" rtl="0">
              <a:lnSpc>
                <a:spcPct val="115000"/>
              </a:lnSpc>
              <a:spcBef>
                <a:spcPts val="1200"/>
              </a:spcBef>
              <a:spcAft>
                <a:spcPts val="0"/>
              </a:spcAft>
              <a:buClr>
                <a:schemeClr val="dk1"/>
              </a:buClr>
              <a:buSzPts val="1100"/>
              <a:buChar char="●"/>
            </a:pPr>
            <a:r>
              <a:rPr lang="en-US" sz="1100">
                <a:latin typeface="Arial"/>
                <a:ea typeface="Arial"/>
                <a:cs typeface="Arial"/>
                <a:sym typeface="Arial"/>
              </a:rPr>
              <a:t>Screen Captures: Visual snapshots to showcase key elements.</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Context: Description explaining what the screenshot represents.</a:t>
            </a:r>
            <a:endParaRPr sz="1100">
              <a:latin typeface="Arial"/>
              <a:ea typeface="Arial"/>
              <a:cs typeface="Arial"/>
              <a:sym typeface="Arial"/>
            </a:endParaRPr>
          </a:p>
        </p:txBody>
      </p:sp>
      <p:sp>
        <p:nvSpPr>
          <p:cNvPr id="213" name="Google Shape;213;g25ceb417138_0_3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extLst>
      <p:ext uri="{BB962C8B-B14F-4D97-AF65-F5344CB8AC3E}">
        <p14:creationId xmlns:p14="http://schemas.microsoft.com/office/powerpoint/2010/main" val="12665112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5ceb417138_0_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2" name="Google Shape;212;g25ceb417138_0_3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None/>
            </a:pPr>
            <a:r>
              <a:rPr lang="en-US" sz="1300" b="1">
                <a:latin typeface="Arial"/>
                <a:ea typeface="Arial"/>
                <a:cs typeface="Arial"/>
                <a:sym typeface="Arial"/>
              </a:rPr>
              <a:t>Screenshots</a:t>
            </a:r>
            <a:endParaRPr sz="1300" b="1">
              <a:latin typeface="Arial"/>
              <a:ea typeface="Arial"/>
              <a:cs typeface="Arial"/>
              <a:sym typeface="Arial"/>
            </a:endParaRPr>
          </a:p>
          <a:p>
            <a:pPr marL="457200" lvl="0" indent="-298450" algn="l" rtl="0">
              <a:lnSpc>
                <a:spcPct val="115000"/>
              </a:lnSpc>
              <a:spcBef>
                <a:spcPts val="1200"/>
              </a:spcBef>
              <a:spcAft>
                <a:spcPts val="0"/>
              </a:spcAft>
              <a:buClr>
                <a:schemeClr val="dk1"/>
              </a:buClr>
              <a:buSzPts val="1100"/>
              <a:buChar char="●"/>
            </a:pPr>
            <a:r>
              <a:rPr lang="en-US" sz="1100">
                <a:latin typeface="Arial"/>
                <a:ea typeface="Arial"/>
                <a:cs typeface="Arial"/>
                <a:sym typeface="Arial"/>
              </a:rPr>
              <a:t>Screen Captures: Visual snapshots to showcase key elements.</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Context: Description explaining what the screenshot represents.</a:t>
            </a:r>
            <a:endParaRPr sz="1100">
              <a:latin typeface="Arial"/>
              <a:ea typeface="Arial"/>
              <a:cs typeface="Arial"/>
              <a:sym typeface="Arial"/>
            </a:endParaRPr>
          </a:p>
        </p:txBody>
      </p:sp>
      <p:sp>
        <p:nvSpPr>
          <p:cNvPr id="213" name="Google Shape;213;g25ceb417138_0_3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extLst>
      <p:ext uri="{BB962C8B-B14F-4D97-AF65-F5344CB8AC3E}">
        <p14:creationId xmlns:p14="http://schemas.microsoft.com/office/powerpoint/2010/main" val="20174014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9197220ddd_0_1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8" name="Google Shape;248;g29197220ddd_0_10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None/>
            </a:pPr>
            <a:r>
              <a:rPr lang="en-US" sz="1300" b="1">
                <a:latin typeface="Arial"/>
                <a:ea typeface="Arial"/>
                <a:cs typeface="Arial"/>
                <a:sym typeface="Arial"/>
              </a:rPr>
              <a:t>Future Scope</a:t>
            </a:r>
            <a:endParaRPr sz="1300" b="1">
              <a:latin typeface="Arial"/>
              <a:ea typeface="Arial"/>
              <a:cs typeface="Arial"/>
              <a:sym typeface="Arial"/>
            </a:endParaRPr>
          </a:p>
          <a:p>
            <a:pPr marL="457200" lvl="0" indent="-298450" algn="l" rtl="0">
              <a:lnSpc>
                <a:spcPct val="115000"/>
              </a:lnSpc>
              <a:spcBef>
                <a:spcPts val="1200"/>
              </a:spcBef>
              <a:spcAft>
                <a:spcPts val="0"/>
              </a:spcAft>
              <a:buClr>
                <a:schemeClr val="dk1"/>
              </a:buClr>
              <a:buSzPts val="1100"/>
              <a:buChar char="●"/>
            </a:pPr>
            <a:r>
              <a:rPr lang="en-US" sz="1100">
                <a:latin typeface="Arial"/>
                <a:ea typeface="Arial"/>
                <a:cs typeface="Arial"/>
                <a:sym typeface="Arial"/>
              </a:rPr>
              <a:t>Improvements: Potential updates or add-ons.</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Next Steps: Future phases or expansions.</a:t>
            </a:r>
            <a:endParaRPr sz="1300" b="1">
              <a:latin typeface="Arial"/>
              <a:ea typeface="Arial"/>
              <a:cs typeface="Arial"/>
              <a:sym typeface="Arial"/>
            </a:endParaRPr>
          </a:p>
        </p:txBody>
      </p:sp>
      <p:sp>
        <p:nvSpPr>
          <p:cNvPr id="249" name="Google Shape;249;g29197220ddd_0_10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extLst>
      <p:ext uri="{BB962C8B-B14F-4D97-AF65-F5344CB8AC3E}">
        <p14:creationId xmlns:p14="http://schemas.microsoft.com/office/powerpoint/2010/main" val="22146227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4" name="Google Shape;284;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Clr>
                <a:schemeClr val="dk1"/>
              </a:buClr>
              <a:buSzPts val="1100"/>
              <a:buFont typeface="Arial"/>
              <a:buNone/>
            </a:pPr>
            <a:r>
              <a:rPr lang="en-US" sz="1300" b="1">
                <a:latin typeface="Arial"/>
                <a:ea typeface="Arial"/>
                <a:cs typeface="Arial"/>
                <a:sym typeface="Arial"/>
              </a:rPr>
              <a:t>Thank You</a:t>
            </a:r>
            <a:endParaRPr sz="1300" b="1">
              <a:latin typeface="Arial"/>
              <a:ea typeface="Arial"/>
              <a:cs typeface="Arial"/>
              <a:sym typeface="Arial"/>
            </a:endParaRPr>
          </a:p>
          <a:p>
            <a:pPr marL="457200" lvl="0" indent="-298450" algn="l" rtl="0">
              <a:lnSpc>
                <a:spcPct val="115000"/>
              </a:lnSpc>
              <a:spcBef>
                <a:spcPts val="1200"/>
              </a:spcBef>
              <a:spcAft>
                <a:spcPts val="0"/>
              </a:spcAft>
              <a:buClr>
                <a:schemeClr val="dk1"/>
              </a:buClr>
              <a:buSzPts val="1100"/>
              <a:buChar char="●"/>
            </a:pPr>
            <a:r>
              <a:rPr lang="en-US" sz="1100">
                <a:latin typeface="Arial"/>
                <a:ea typeface="Arial"/>
                <a:cs typeface="Arial"/>
                <a:sym typeface="Arial"/>
              </a:rPr>
              <a:t>Acknowledgments: Thanks to those who contributed.</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Contact Info: How to reach the team for further queries.</a:t>
            </a:r>
            <a:endParaRPr sz="1300" b="1">
              <a:latin typeface="Arial"/>
              <a:ea typeface="Arial"/>
              <a:cs typeface="Arial"/>
              <a:sym typeface="Arial"/>
            </a:endParaRPr>
          </a:p>
          <a:p>
            <a:pPr marL="0" lvl="0" indent="0" algn="l" rtl="0">
              <a:spcBef>
                <a:spcPts val="1200"/>
              </a:spcBef>
              <a:spcAft>
                <a:spcPts val="0"/>
              </a:spcAft>
              <a:buNone/>
            </a:pPr>
            <a:endParaRPr/>
          </a:p>
        </p:txBody>
      </p:sp>
      <p:sp>
        <p:nvSpPr>
          <p:cNvPr id="285" name="Google Shape;285;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9197220ddd_0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1" name="Google Shape;131;g29197220ddd_0_2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None/>
            </a:pPr>
            <a:endParaRPr sz="1100" dirty="0">
              <a:latin typeface="Arial"/>
              <a:ea typeface="Arial"/>
              <a:cs typeface="Arial"/>
              <a:sym typeface="Arial"/>
            </a:endParaRPr>
          </a:p>
        </p:txBody>
      </p:sp>
      <p:sp>
        <p:nvSpPr>
          <p:cNvPr id="132" name="Google Shape;132;g29197220ddd_0_2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3994907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27573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9197220ddd_0_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0" name="Google Shape;140;g29197220ddd_0_3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None/>
            </a:pPr>
            <a:endParaRPr sz="1300" b="1" dirty="0">
              <a:latin typeface="Arial"/>
              <a:ea typeface="Arial"/>
              <a:cs typeface="Arial"/>
              <a:sym typeface="Arial"/>
            </a:endParaRPr>
          </a:p>
        </p:txBody>
      </p:sp>
      <p:sp>
        <p:nvSpPr>
          <p:cNvPr id="141" name="Google Shape;141;g29197220ddd_0_3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23598400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9197220ddd_0_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0" name="Google Shape;140;g29197220ddd_0_3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None/>
            </a:pPr>
            <a:endParaRPr sz="1300" b="1" dirty="0">
              <a:latin typeface="Arial"/>
              <a:ea typeface="Arial"/>
              <a:cs typeface="Arial"/>
              <a:sym typeface="Arial"/>
            </a:endParaRPr>
          </a:p>
        </p:txBody>
      </p:sp>
      <p:sp>
        <p:nvSpPr>
          <p:cNvPr id="141" name="Google Shape;141;g29197220ddd_0_3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39399463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9197220ddd_0_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9" name="Google Shape;149;g29197220ddd_0_5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None/>
            </a:pPr>
            <a:endParaRPr sz="1300" b="1" dirty="0">
              <a:latin typeface="Arial"/>
              <a:ea typeface="Arial"/>
              <a:cs typeface="Arial"/>
              <a:sym typeface="Arial"/>
            </a:endParaRPr>
          </a:p>
        </p:txBody>
      </p:sp>
      <p:sp>
        <p:nvSpPr>
          <p:cNvPr id="150" name="Google Shape;150;g29197220ddd_0_5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9197220ddd_0_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g29197220ddd_0_4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None/>
            </a:pPr>
            <a:r>
              <a:rPr lang="en-US" sz="1300" b="1" dirty="0">
                <a:latin typeface="Arial"/>
                <a:ea typeface="Arial"/>
                <a:cs typeface="Arial"/>
                <a:sym typeface="Arial"/>
              </a:rPr>
              <a:t>Project Architecture</a:t>
            </a:r>
            <a:endParaRPr sz="1300" b="1" dirty="0">
              <a:latin typeface="Arial"/>
              <a:ea typeface="Arial"/>
              <a:cs typeface="Arial"/>
              <a:sym typeface="Arial"/>
            </a:endParaRPr>
          </a:p>
          <a:p>
            <a:pPr marL="457200" lvl="0" indent="-298450" algn="l" rtl="0">
              <a:lnSpc>
                <a:spcPct val="115000"/>
              </a:lnSpc>
              <a:spcBef>
                <a:spcPts val="1200"/>
              </a:spcBef>
              <a:spcAft>
                <a:spcPts val="0"/>
              </a:spcAft>
              <a:buClr>
                <a:schemeClr val="dk1"/>
              </a:buClr>
              <a:buSzPts val="1100"/>
              <a:buChar char="●"/>
            </a:pPr>
            <a:r>
              <a:rPr lang="en-US" sz="1100" dirty="0">
                <a:latin typeface="Arial"/>
                <a:ea typeface="Arial"/>
                <a:cs typeface="Arial"/>
                <a:sym typeface="Arial"/>
              </a:rPr>
              <a:t>AWS Services: List of AWS services used.</a:t>
            </a:r>
            <a:endParaRPr sz="1100" dirty="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Char char="●"/>
            </a:pPr>
            <a:r>
              <a:rPr lang="en-US" sz="1100" dirty="0">
                <a:latin typeface="Arial"/>
                <a:ea typeface="Arial"/>
                <a:cs typeface="Arial"/>
                <a:sym typeface="Arial"/>
              </a:rPr>
              <a:t>Interaction: How these services work together.</a:t>
            </a:r>
            <a:endParaRPr sz="1300" b="1" dirty="0">
              <a:latin typeface="Arial"/>
              <a:ea typeface="Arial"/>
              <a:cs typeface="Arial"/>
              <a:sym typeface="Arial"/>
            </a:endParaRPr>
          </a:p>
        </p:txBody>
      </p:sp>
      <p:sp>
        <p:nvSpPr>
          <p:cNvPr id="159" name="Google Shape;159;g29197220ddd_0_4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9197220ddd_0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6" name="Google Shape;176;g29197220ddd_0_7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None/>
            </a:pPr>
            <a:r>
              <a:rPr lang="en-US" sz="1300" b="1">
                <a:latin typeface="Arial"/>
                <a:ea typeface="Arial"/>
                <a:cs typeface="Arial"/>
                <a:sym typeface="Arial"/>
              </a:rPr>
              <a:t>Challenges and Solutions</a:t>
            </a:r>
            <a:endParaRPr sz="1300" b="1">
              <a:latin typeface="Arial"/>
              <a:ea typeface="Arial"/>
              <a:cs typeface="Arial"/>
              <a:sym typeface="Arial"/>
            </a:endParaRPr>
          </a:p>
          <a:p>
            <a:pPr marL="457200" lvl="0" indent="-298450" algn="l" rtl="0">
              <a:lnSpc>
                <a:spcPct val="115000"/>
              </a:lnSpc>
              <a:spcBef>
                <a:spcPts val="1200"/>
              </a:spcBef>
              <a:spcAft>
                <a:spcPts val="0"/>
              </a:spcAft>
              <a:buClr>
                <a:schemeClr val="dk1"/>
              </a:buClr>
              <a:buSzPts val="1100"/>
              <a:buChar char="●"/>
            </a:pPr>
            <a:r>
              <a:rPr lang="en-US" sz="1100">
                <a:latin typeface="Arial"/>
                <a:ea typeface="Arial"/>
                <a:cs typeface="Arial"/>
                <a:sym typeface="Arial"/>
              </a:rPr>
              <a:t>Problem 1: Description and resolution.</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Problem 2: Description and resolution.</a:t>
            </a:r>
            <a:endParaRPr sz="1100">
              <a:latin typeface="Arial"/>
              <a:ea typeface="Arial"/>
              <a:cs typeface="Arial"/>
              <a:sym typeface="Arial"/>
            </a:endParaRPr>
          </a:p>
          <a:p>
            <a:pPr marL="0" lvl="0" indent="0" algn="l" rtl="0">
              <a:lnSpc>
                <a:spcPct val="115000"/>
              </a:lnSpc>
              <a:spcBef>
                <a:spcPts val="1200"/>
              </a:spcBef>
              <a:spcAft>
                <a:spcPts val="1200"/>
              </a:spcAft>
              <a:buNone/>
            </a:pPr>
            <a:endParaRPr sz="1300" b="1">
              <a:latin typeface="Arial"/>
              <a:ea typeface="Arial"/>
              <a:cs typeface="Arial"/>
              <a:sym typeface="Arial"/>
            </a:endParaRPr>
          </a:p>
        </p:txBody>
      </p:sp>
      <p:sp>
        <p:nvSpPr>
          <p:cNvPr id="177" name="Google Shape;177;g29197220ddd_0_7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
  <p:cSld name="Cover">
    <p:spTree>
      <p:nvGrpSpPr>
        <p:cNvPr id="1" name="Shape 15"/>
        <p:cNvGrpSpPr/>
        <p:nvPr/>
      </p:nvGrpSpPr>
      <p:grpSpPr>
        <a:xfrm>
          <a:off x="0" y="0"/>
          <a:ext cx="0" cy="0"/>
          <a:chOff x="0" y="0"/>
          <a:chExt cx="0" cy="0"/>
        </a:xfrm>
      </p:grpSpPr>
      <p:sp>
        <p:nvSpPr>
          <p:cNvPr id="16" name="Google Shape;16;p2"/>
          <p:cNvSpPr>
            <a:spLocks noGrp="1"/>
          </p:cNvSpPr>
          <p:nvPr>
            <p:ph type="pic" idx="2"/>
          </p:nvPr>
        </p:nvSpPr>
        <p:spPr>
          <a:xfrm>
            <a:off x="584579" y="0"/>
            <a:ext cx="7820167" cy="1787856"/>
          </a:xfrm>
          <a:prstGeom prst="rect">
            <a:avLst/>
          </a:prstGeom>
          <a:solidFill>
            <a:srgbClr val="D8D8D8"/>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R="0" lvl="1"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R="0" lvl="2" algn="l" rtl="0">
              <a:lnSpc>
                <a:spcPct val="90000"/>
              </a:lnSpc>
              <a:spcBef>
                <a:spcPts val="12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R="0" lvl="3" algn="l" rtl="0">
              <a:lnSpc>
                <a:spcPct val="90000"/>
              </a:lnSpc>
              <a:spcBef>
                <a:spcPts val="12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R="0" lvl="4" algn="l" rtl="0">
              <a:lnSpc>
                <a:spcPct val="90000"/>
              </a:lnSpc>
              <a:spcBef>
                <a:spcPts val="12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R="0" lvl="5" algn="l" rtl="0">
              <a:lnSpc>
                <a:spcPct val="90000"/>
              </a:lnSpc>
              <a:spcBef>
                <a:spcPts val="12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7" name="Google Shape;17;p2"/>
          <p:cNvSpPr>
            <a:spLocks noGrp="1"/>
          </p:cNvSpPr>
          <p:nvPr>
            <p:ph type="pic" idx="3"/>
          </p:nvPr>
        </p:nvSpPr>
        <p:spPr>
          <a:xfrm>
            <a:off x="4494664" y="4237630"/>
            <a:ext cx="7697336" cy="2620370"/>
          </a:xfrm>
          <a:prstGeom prst="rect">
            <a:avLst/>
          </a:prstGeom>
          <a:solidFill>
            <a:srgbClr val="D8D8D8"/>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R="0" lvl="1"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R="0" lvl="2" algn="l" rtl="0">
              <a:lnSpc>
                <a:spcPct val="90000"/>
              </a:lnSpc>
              <a:spcBef>
                <a:spcPts val="12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R="0" lvl="3" algn="l" rtl="0">
              <a:lnSpc>
                <a:spcPct val="90000"/>
              </a:lnSpc>
              <a:spcBef>
                <a:spcPts val="12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R="0" lvl="4" algn="l" rtl="0">
              <a:lnSpc>
                <a:spcPct val="90000"/>
              </a:lnSpc>
              <a:spcBef>
                <a:spcPts val="12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R="0" lvl="5" algn="l" rtl="0">
              <a:lnSpc>
                <a:spcPct val="90000"/>
              </a:lnSpc>
              <a:spcBef>
                <a:spcPts val="12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8" name="Google Shape;18;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1200"/>
              </a:spcBef>
              <a:spcAft>
                <a:spcPts val="0"/>
              </a:spcAft>
              <a:buClr>
                <a:schemeClr val="lt1"/>
              </a:buClr>
              <a:buSzPts val="2000"/>
              <a:buNone/>
              <a:defRPr sz="2000"/>
            </a:lvl2pPr>
            <a:lvl3pPr lvl="2" algn="ctr">
              <a:lnSpc>
                <a:spcPct val="90000"/>
              </a:lnSpc>
              <a:spcBef>
                <a:spcPts val="1200"/>
              </a:spcBef>
              <a:spcAft>
                <a:spcPts val="0"/>
              </a:spcAft>
              <a:buClr>
                <a:schemeClr val="lt1"/>
              </a:buClr>
              <a:buSzPts val="1800"/>
              <a:buNone/>
              <a:defRPr sz="1800"/>
            </a:lvl3pPr>
            <a:lvl4pPr lvl="3" algn="ctr">
              <a:lnSpc>
                <a:spcPct val="90000"/>
              </a:lnSpc>
              <a:spcBef>
                <a:spcPts val="1200"/>
              </a:spcBef>
              <a:spcAft>
                <a:spcPts val="0"/>
              </a:spcAft>
              <a:buClr>
                <a:schemeClr val="lt1"/>
              </a:buClr>
              <a:buSzPts val="1600"/>
              <a:buNone/>
              <a:defRPr sz="1600"/>
            </a:lvl4pPr>
            <a:lvl5pPr lvl="4" algn="ctr">
              <a:lnSpc>
                <a:spcPct val="90000"/>
              </a:lnSpc>
              <a:spcBef>
                <a:spcPts val="1200"/>
              </a:spcBef>
              <a:spcAft>
                <a:spcPts val="0"/>
              </a:spcAft>
              <a:buClr>
                <a:schemeClr val="lt1"/>
              </a:buClr>
              <a:buSzPts val="1600"/>
              <a:buNone/>
              <a:defRPr sz="1600"/>
            </a:lvl5pPr>
            <a:lvl6pPr lvl="5" algn="ctr">
              <a:lnSpc>
                <a:spcPct val="90000"/>
              </a:lnSpc>
              <a:spcBef>
                <a:spcPts val="12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1">
  <p:cSld name="Title and Content 1">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22" name="Google Shape;22;p3"/>
          <p:cNvGrpSpPr/>
          <p:nvPr/>
        </p:nvGrpSpPr>
        <p:grpSpPr>
          <a:xfrm>
            <a:off x="-491" y="105"/>
            <a:ext cx="12191606" cy="6858056"/>
            <a:chOff x="15811498" y="12560299"/>
            <a:chExt cx="12250408" cy="6889749"/>
          </a:xfrm>
        </p:grpSpPr>
        <p:sp>
          <p:nvSpPr>
            <p:cNvPr id="23" name="Google Shape;23;p3"/>
            <p:cNvSpPr/>
            <p:nvPr/>
          </p:nvSpPr>
          <p:spPr>
            <a:xfrm>
              <a:off x="15811498" y="14681200"/>
              <a:ext cx="12247902" cy="4768848"/>
            </a:xfrm>
            <a:custGeom>
              <a:avLst/>
              <a:gdLst/>
              <a:ahLst/>
              <a:cxnLst/>
              <a:rect l="l" t="t" r="r" b="b"/>
              <a:pathLst>
                <a:path w="21600" h="21600" extrusionOk="0">
                  <a:moveTo>
                    <a:pt x="21600" y="8404"/>
                  </a:moveTo>
                  <a:lnTo>
                    <a:pt x="21600" y="0"/>
                  </a:lnTo>
                  <a:lnTo>
                    <a:pt x="19719" y="15882"/>
                  </a:lnTo>
                  <a:cubicBezTo>
                    <a:pt x="19674" y="16262"/>
                    <a:pt x="19533" y="16515"/>
                    <a:pt x="19378" y="16498"/>
                  </a:cubicBezTo>
                  <a:lnTo>
                    <a:pt x="2806" y="14369"/>
                  </a:lnTo>
                  <a:cubicBezTo>
                    <a:pt x="2730" y="14358"/>
                    <a:pt x="2659" y="14283"/>
                    <a:pt x="2600" y="14156"/>
                  </a:cubicBezTo>
                  <a:lnTo>
                    <a:pt x="0" y="8318"/>
                  </a:lnTo>
                  <a:lnTo>
                    <a:pt x="0" y="11568"/>
                  </a:lnTo>
                  <a:lnTo>
                    <a:pt x="423" y="12517"/>
                  </a:lnTo>
                  <a:cubicBezTo>
                    <a:pt x="665" y="13058"/>
                    <a:pt x="504" y="14076"/>
                    <a:pt x="184" y="14036"/>
                  </a:cubicBezTo>
                  <a:lnTo>
                    <a:pt x="0" y="14013"/>
                  </a:lnTo>
                  <a:lnTo>
                    <a:pt x="0" y="16463"/>
                  </a:lnTo>
                  <a:lnTo>
                    <a:pt x="2193" y="16745"/>
                  </a:lnTo>
                  <a:cubicBezTo>
                    <a:pt x="2269" y="16757"/>
                    <a:pt x="2341" y="16831"/>
                    <a:pt x="2399" y="16958"/>
                  </a:cubicBezTo>
                  <a:lnTo>
                    <a:pt x="4466" y="21600"/>
                  </a:lnTo>
                  <a:lnTo>
                    <a:pt x="5913" y="21600"/>
                  </a:lnTo>
                  <a:lnTo>
                    <a:pt x="4576" y="18597"/>
                  </a:lnTo>
                  <a:cubicBezTo>
                    <a:pt x="4334" y="18057"/>
                    <a:pt x="4495" y="17038"/>
                    <a:pt x="4815" y="17079"/>
                  </a:cubicBezTo>
                  <a:lnTo>
                    <a:pt x="18924" y="18891"/>
                  </a:lnTo>
                  <a:cubicBezTo>
                    <a:pt x="19143" y="18919"/>
                    <a:pt x="19293" y="19472"/>
                    <a:pt x="19230" y="20007"/>
                  </a:cubicBezTo>
                  <a:lnTo>
                    <a:pt x="19042" y="21594"/>
                  </a:lnTo>
                  <a:lnTo>
                    <a:pt x="20037" y="21594"/>
                  </a:lnTo>
                  <a:lnTo>
                    <a:pt x="20258" y="19719"/>
                  </a:lnTo>
                  <a:cubicBezTo>
                    <a:pt x="20303" y="19339"/>
                    <a:pt x="20444" y="19086"/>
                    <a:pt x="20599" y="19103"/>
                  </a:cubicBezTo>
                  <a:lnTo>
                    <a:pt x="21598" y="19230"/>
                  </a:lnTo>
                  <a:lnTo>
                    <a:pt x="21598" y="16780"/>
                  </a:lnTo>
                  <a:lnTo>
                    <a:pt x="21054" y="16711"/>
                  </a:lnTo>
                  <a:cubicBezTo>
                    <a:pt x="20834" y="16682"/>
                    <a:pt x="20684" y="16130"/>
                    <a:pt x="20747" y="15595"/>
                  </a:cubicBezTo>
                  <a:lnTo>
                    <a:pt x="21600" y="8404"/>
                  </a:lnTo>
                  <a:close/>
                </a:path>
              </a:pathLst>
            </a:custGeom>
            <a:gradFill>
              <a:gsLst>
                <a:gs pos="0">
                  <a:srgbClr val="76CEEF"/>
                </a:gs>
                <a:gs pos="100000">
                  <a:srgbClr val="1C6294"/>
                </a:gs>
              </a:gsLst>
              <a:path path="circle">
                <a:fillToRect l="100000" b="100000"/>
              </a:path>
              <a:tileRect t="-100000" r="-100000"/>
            </a:gradFill>
            <a:ln>
              <a:noFill/>
            </a:ln>
            <a:effectLst>
              <a:outerShdw blurRad="317500" dist="190500" dir="5400000" algn="t" rotWithShape="0">
                <a:srgbClr val="124163">
                  <a:alpha val="20000"/>
                </a:srgbClr>
              </a:outerShdw>
            </a:effectLst>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 name="Google Shape;24;p3"/>
            <p:cNvSpPr/>
            <p:nvPr/>
          </p:nvSpPr>
          <p:spPr>
            <a:xfrm>
              <a:off x="25920698" y="12560299"/>
              <a:ext cx="2141208" cy="1497312"/>
            </a:xfrm>
            <a:custGeom>
              <a:avLst/>
              <a:gdLst/>
              <a:ahLst/>
              <a:cxnLst/>
              <a:rect l="l" t="t" r="r" b="b"/>
              <a:pathLst>
                <a:path w="21600" h="21600" extrusionOk="0">
                  <a:moveTo>
                    <a:pt x="0" y="0"/>
                  </a:moveTo>
                  <a:lnTo>
                    <a:pt x="21600" y="21600"/>
                  </a:lnTo>
                  <a:lnTo>
                    <a:pt x="21600" y="12092"/>
                  </a:lnTo>
                  <a:lnTo>
                    <a:pt x="9506" y="0"/>
                  </a:lnTo>
                  <a:close/>
                </a:path>
              </a:pathLst>
            </a:custGeom>
            <a:gradFill>
              <a:gsLst>
                <a:gs pos="0">
                  <a:srgbClr val="76CEEF"/>
                </a:gs>
                <a:gs pos="100000">
                  <a:srgbClr val="1C6294"/>
                </a:gs>
              </a:gsLst>
              <a:path path="circle">
                <a:fillToRect l="100000" b="100000"/>
              </a:path>
              <a:tileRect t="-100000" r="-100000"/>
            </a:gradFill>
            <a:ln>
              <a:noFill/>
            </a:ln>
            <a:effectLst>
              <a:outerShdw blurRad="317500" dist="190500" dir="5400000" algn="t" rotWithShape="0">
                <a:srgbClr val="124163">
                  <a:alpha val="20000"/>
                </a:srgbClr>
              </a:outerShdw>
            </a:effectLst>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5" name="Google Shape;25;p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lt1"/>
              </a:buClr>
              <a:buSzPts val="1800"/>
              <a:buChar char="•"/>
              <a:defRPr/>
            </a:lvl1pPr>
            <a:lvl2pPr marL="914400" lvl="1" indent="-342900" algn="l" rtl="0">
              <a:lnSpc>
                <a:spcPct val="90000"/>
              </a:lnSpc>
              <a:spcBef>
                <a:spcPts val="1200"/>
              </a:spcBef>
              <a:spcAft>
                <a:spcPts val="0"/>
              </a:spcAft>
              <a:buClr>
                <a:schemeClr val="lt1"/>
              </a:buClr>
              <a:buSzPts val="1800"/>
              <a:buChar char="•"/>
              <a:defRPr/>
            </a:lvl2pPr>
            <a:lvl3pPr marL="1371600" lvl="2" indent="-342900" algn="l" rtl="0">
              <a:lnSpc>
                <a:spcPct val="90000"/>
              </a:lnSpc>
              <a:spcBef>
                <a:spcPts val="1200"/>
              </a:spcBef>
              <a:spcAft>
                <a:spcPts val="0"/>
              </a:spcAft>
              <a:buClr>
                <a:schemeClr val="lt1"/>
              </a:buClr>
              <a:buSzPts val="1800"/>
              <a:buChar char="•"/>
              <a:defRPr/>
            </a:lvl3pPr>
            <a:lvl4pPr marL="1828800" lvl="3" indent="-342900" algn="l" rtl="0">
              <a:lnSpc>
                <a:spcPct val="90000"/>
              </a:lnSpc>
              <a:spcBef>
                <a:spcPts val="1200"/>
              </a:spcBef>
              <a:spcAft>
                <a:spcPts val="0"/>
              </a:spcAft>
              <a:buClr>
                <a:schemeClr val="lt1"/>
              </a:buClr>
              <a:buSzPts val="1800"/>
              <a:buChar char="•"/>
              <a:defRPr/>
            </a:lvl4pPr>
            <a:lvl5pPr marL="2286000" lvl="4" indent="-342900" algn="l" rtl="0">
              <a:lnSpc>
                <a:spcPct val="90000"/>
              </a:lnSpc>
              <a:spcBef>
                <a:spcPts val="1200"/>
              </a:spcBef>
              <a:spcAft>
                <a:spcPts val="0"/>
              </a:spcAft>
              <a:buClr>
                <a:schemeClr val="lt1"/>
              </a:buClr>
              <a:buSzPts val="1800"/>
              <a:buChar char="•"/>
              <a:defRPr/>
            </a:lvl5pPr>
            <a:lvl6pPr marL="2743200" lvl="5" indent="-342900" algn="l" rtl="0">
              <a:lnSpc>
                <a:spcPct val="90000"/>
              </a:lnSpc>
              <a:spcBef>
                <a:spcPts val="12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6" name="Google Shape;26;p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7" name="Google Shape;27;p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8" name="Google Shape;28;p3"/>
          <p:cNvSpPr txBox="1">
            <a:spLocks noGrp="1"/>
          </p:cNvSpPr>
          <p:nvPr>
            <p:ph type="sldNum" idx="12"/>
          </p:nvPr>
        </p:nvSpPr>
        <p:spPr>
          <a:xfrm>
            <a:off x="8610600" y="6356350"/>
            <a:ext cx="2089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2">
  <p:cSld name="Title and Content 2">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txBox="1">
            <a:spLocks noGrp="1"/>
          </p:cNvSpPr>
          <p:nvPr>
            <p:ph type="body" idx="1"/>
          </p:nvPr>
        </p:nvSpPr>
        <p:spPr>
          <a:xfrm>
            <a:off x="838200" y="1825625"/>
            <a:ext cx="8316549"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1200"/>
              </a:spcBef>
              <a:spcAft>
                <a:spcPts val="0"/>
              </a:spcAft>
              <a:buClr>
                <a:schemeClr val="lt1"/>
              </a:buClr>
              <a:buSzPts val="1800"/>
              <a:buChar char="•"/>
              <a:defRPr/>
            </a:lvl2pPr>
            <a:lvl3pPr marL="1371600" lvl="2" indent="-342900" algn="l">
              <a:lnSpc>
                <a:spcPct val="90000"/>
              </a:lnSpc>
              <a:spcBef>
                <a:spcPts val="1200"/>
              </a:spcBef>
              <a:spcAft>
                <a:spcPts val="0"/>
              </a:spcAft>
              <a:buClr>
                <a:schemeClr val="lt1"/>
              </a:buClr>
              <a:buSzPts val="1800"/>
              <a:buChar char="•"/>
              <a:defRPr/>
            </a:lvl3pPr>
            <a:lvl4pPr marL="1828800" lvl="3" indent="-342900" algn="l">
              <a:lnSpc>
                <a:spcPct val="90000"/>
              </a:lnSpc>
              <a:spcBef>
                <a:spcPts val="1200"/>
              </a:spcBef>
              <a:spcAft>
                <a:spcPts val="0"/>
              </a:spcAft>
              <a:buClr>
                <a:schemeClr val="lt1"/>
              </a:buClr>
              <a:buSzPts val="1800"/>
              <a:buChar char="•"/>
              <a:defRPr/>
            </a:lvl4pPr>
            <a:lvl5pPr marL="2286000" lvl="4" indent="-342900" algn="l">
              <a:lnSpc>
                <a:spcPct val="90000"/>
              </a:lnSpc>
              <a:spcBef>
                <a:spcPts val="1200"/>
              </a:spcBef>
              <a:spcAft>
                <a:spcPts val="0"/>
              </a:spcAft>
              <a:buClr>
                <a:schemeClr val="lt1"/>
              </a:buClr>
              <a:buSzPts val="1800"/>
              <a:buChar char="•"/>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4"/>
          <p:cNvSpPr txBox="1">
            <a:spLocks noGrp="1"/>
          </p:cNvSpPr>
          <p:nvPr>
            <p:ph type="sldNum" idx="12"/>
          </p:nvPr>
        </p:nvSpPr>
        <p:spPr>
          <a:xfrm>
            <a:off x="8271850" y="6356350"/>
            <a:ext cx="54414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3" name="Google Shape;33;p4"/>
          <p:cNvSpPr txBox="1">
            <a:spLocks noGrp="1"/>
          </p:cNvSpPr>
          <p:nvPr>
            <p:ph type="body" idx="2"/>
          </p:nvPr>
        </p:nvSpPr>
        <p:spPr>
          <a:xfrm>
            <a:off x="6785500" y="1690700"/>
            <a:ext cx="5406600" cy="5132700"/>
          </a:xfrm>
          <a:prstGeom prst="rect">
            <a:avLst/>
          </a:prstGeom>
        </p:spPr>
        <p:txBody>
          <a:bodyPr spcFirstLastPara="1" wrap="square" lIns="91425" tIns="45700" rIns="91425" bIns="45700" anchor="t" anchorCtr="0">
            <a:noAutofit/>
          </a:bodyPr>
          <a:lstStyle>
            <a:lvl1pPr marL="457200" lvl="0" indent="-406400">
              <a:spcBef>
                <a:spcPts val="1000"/>
              </a:spcBef>
              <a:spcAft>
                <a:spcPts val="0"/>
              </a:spcAft>
              <a:buSzPts val="2800"/>
              <a:buChar char="•"/>
              <a:defRPr/>
            </a:lvl1pPr>
            <a:lvl2pPr marL="914400" lvl="1" indent="-381000">
              <a:spcBef>
                <a:spcPts val="1200"/>
              </a:spcBef>
              <a:spcAft>
                <a:spcPts val="0"/>
              </a:spcAft>
              <a:buSzPts val="2400"/>
              <a:buChar char="•"/>
              <a:defRPr/>
            </a:lvl2pPr>
            <a:lvl3pPr marL="1371600" lvl="2" indent="-355600">
              <a:spcBef>
                <a:spcPts val="1200"/>
              </a:spcBef>
              <a:spcAft>
                <a:spcPts val="0"/>
              </a:spcAft>
              <a:buSzPts val="2000"/>
              <a:buChar char="•"/>
              <a:defRPr/>
            </a:lvl3pPr>
            <a:lvl4pPr marL="1828800" lvl="3" indent="-342900">
              <a:spcBef>
                <a:spcPts val="1200"/>
              </a:spcBef>
              <a:spcAft>
                <a:spcPts val="0"/>
              </a:spcAft>
              <a:buSzPts val="1800"/>
              <a:buChar char="•"/>
              <a:defRPr/>
            </a:lvl4pPr>
            <a:lvl5pPr marL="2286000" lvl="4" indent="-342900">
              <a:spcBef>
                <a:spcPts val="1200"/>
              </a:spcBef>
              <a:spcAft>
                <a:spcPts val="0"/>
              </a:spcAft>
              <a:buSzPts val="1800"/>
              <a:buChar char="•"/>
              <a:defRPr/>
            </a:lvl5pPr>
            <a:lvl6pPr marL="2743200" lvl="5" indent="-342900">
              <a:spcBef>
                <a:spcPts val="1200"/>
              </a:spcBef>
              <a:spcAft>
                <a:spcPts val="0"/>
              </a:spcAft>
              <a:buSzPts val="1800"/>
              <a:buChar char="•"/>
              <a:defRPr/>
            </a:lvl6pPr>
            <a:lvl7pPr marL="3200400" lvl="6" indent="-342900">
              <a:spcBef>
                <a:spcPts val="500"/>
              </a:spcBef>
              <a:spcAft>
                <a:spcPts val="0"/>
              </a:spcAft>
              <a:buSzPts val="1800"/>
              <a:buChar char="•"/>
              <a:defRPr/>
            </a:lvl7pPr>
            <a:lvl8pPr marL="3657600" lvl="7" indent="-342900">
              <a:spcBef>
                <a:spcPts val="500"/>
              </a:spcBef>
              <a:spcAft>
                <a:spcPts val="0"/>
              </a:spcAft>
              <a:buSzPts val="1800"/>
              <a:buChar char="•"/>
              <a:defRPr/>
            </a:lvl8pPr>
            <a:lvl9pPr marL="4114800" lvl="8" indent="-342900">
              <a:spcBef>
                <a:spcPts val="500"/>
              </a:spcBef>
              <a:spcAft>
                <a:spcPts val="0"/>
              </a:spcAft>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2">
  <p:cSld name="Section 2">
    <p:spTree>
      <p:nvGrpSpPr>
        <p:cNvPr id="1" name="Shape 39"/>
        <p:cNvGrpSpPr/>
        <p:nvPr/>
      </p:nvGrpSpPr>
      <p:grpSpPr>
        <a:xfrm>
          <a:off x="0" y="0"/>
          <a:ext cx="0" cy="0"/>
          <a:chOff x="0" y="0"/>
          <a:chExt cx="0" cy="0"/>
        </a:xfrm>
      </p:grpSpPr>
      <p:sp>
        <p:nvSpPr>
          <p:cNvPr id="40" name="Google Shape;40;p6"/>
          <p:cNvSpPr>
            <a:spLocks noGrp="1"/>
          </p:cNvSpPr>
          <p:nvPr>
            <p:ph type="pic" idx="2"/>
          </p:nvPr>
        </p:nvSpPr>
        <p:spPr>
          <a:xfrm>
            <a:off x="0" y="-2901"/>
            <a:ext cx="11546006" cy="3398293"/>
          </a:xfrm>
          <a:prstGeom prst="rect">
            <a:avLst/>
          </a:prstGeom>
          <a:solidFill>
            <a:srgbClr val="D8D8D8"/>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R="0" lvl="1"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R="0" lvl="2" algn="l" rtl="0">
              <a:lnSpc>
                <a:spcPct val="90000"/>
              </a:lnSpc>
              <a:spcBef>
                <a:spcPts val="12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R="0" lvl="3" algn="l" rtl="0">
              <a:lnSpc>
                <a:spcPct val="90000"/>
              </a:lnSpc>
              <a:spcBef>
                <a:spcPts val="12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R="0" lvl="4" algn="l" rtl="0">
              <a:lnSpc>
                <a:spcPct val="90000"/>
              </a:lnSpc>
              <a:spcBef>
                <a:spcPts val="12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R="0" lvl="5" algn="l" rtl="0">
              <a:lnSpc>
                <a:spcPct val="90000"/>
              </a:lnSpc>
              <a:spcBef>
                <a:spcPts val="12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1" name="Google Shape;41;p6"/>
          <p:cNvSpPr txBox="1">
            <a:spLocks noGrp="1"/>
          </p:cNvSpPr>
          <p:nvPr>
            <p:ph type="title"/>
          </p:nvPr>
        </p:nvSpPr>
        <p:spPr>
          <a:xfrm>
            <a:off x="838200" y="3598400"/>
            <a:ext cx="7602600" cy="19923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losing">
  <p:cSld name="Closing">
    <p:spTree>
      <p:nvGrpSpPr>
        <p:cNvPr id="1" name="Shape 43"/>
        <p:cNvGrpSpPr/>
        <p:nvPr/>
      </p:nvGrpSpPr>
      <p:grpSpPr>
        <a:xfrm>
          <a:off x="0" y="0"/>
          <a:ext cx="0" cy="0"/>
          <a:chOff x="0" y="0"/>
          <a:chExt cx="0" cy="0"/>
        </a:xfrm>
      </p:grpSpPr>
      <p:sp>
        <p:nvSpPr>
          <p:cNvPr id="44" name="Google Shape;44;p7"/>
          <p:cNvSpPr txBox="1">
            <a:spLocks noGrp="1"/>
          </p:cNvSpPr>
          <p:nvPr>
            <p:ph type="title"/>
          </p:nvPr>
        </p:nvSpPr>
        <p:spPr>
          <a:xfrm>
            <a:off x="2688608" y="2762250"/>
            <a:ext cx="5855317" cy="218322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0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124163"/>
            </a:gs>
            <a:gs pos="50000">
              <a:srgbClr val="1482AB"/>
            </a:gs>
            <a:gs pos="100000">
              <a:srgbClr val="124163"/>
            </a:gs>
          </a:gsLst>
          <a:path path="circle">
            <a:fillToRect l="100000" b="100000"/>
          </a:path>
          <a:tileRect t="-100000" r="-100000"/>
        </a:gra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lt1"/>
              </a:buClr>
              <a:buSzPts val="4400"/>
              <a:buFont typeface="Calibri"/>
              <a:buNone/>
              <a:defRPr sz="4400" b="1"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12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12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12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12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D8D8D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D8D8D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D8D8D8"/>
                </a:solidFill>
                <a:latin typeface="Calibri"/>
                <a:ea typeface="Calibri"/>
                <a:cs typeface="Calibri"/>
                <a:sym typeface="Calibri"/>
              </a:defRPr>
            </a:lvl1pPr>
            <a:lvl2pPr marL="0" marR="0" lvl="1" indent="0" algn="r" rtl="0">
              <a:spcBef>
                <a:spcPts val="0"/>
              </a:spcBef>
              <a:buNone/>
              <a:defRPr sz="1200" b="0" i="0" u="none" strike="noStrike" cap="none">
                <a:solidFill>
                  <a:srgbClr val="D8D8D8"/>
                </a:solidFill>
                <a:latin typeface="Calibri"/>
                <a:ea typeface="Calibri"/>
                <a:cs typeface="Calibri"/>
                <a:sym typeface="Calibri"/>
              </a:defRPr>
            </a:lvl2pPr>
            <a:lvl3pPr marL="0" marR="0" lvl="2" indent="0" algn="r" rtl="0">
              <a:spcBef>
                <a:spcPts val="0"/>
              </a:spcBef>
              <a:buNone/>
              <a:defRPr sz="1200" b="0" i="0" u="none" strike="noStrike" cap="none">
                <a:solidFill>
                  <a:srgbClr val="D8D8D8"/>
                </a:solidFill>
                <a:latin typeface="Calibri"/>
                <a:ea typeface="Calibri"/>
                <a:cs typeface="Calibri"/>
                <a:sym typeface="Calibri"/>
              </a:defRPr>
            </a:lvl3pPr>
            <a:lvl4pPr marL="0" marR="0" lvl="3" indent="0" algn="r" rtl="0">
              <a:spcBef>
                <a:spcPts val="0"/>
              </a:spcBef>
              <a:buNone/>
              <a:defRPr sz="1200" b="0" i="0" u="none" strike="noStrike" cap="none">
                <a:solidFill>
                  <a:srgbClr val="D8D8D8"/>
                </a:solidFill>
                <a:latin typeface="Calibri"/>
                <a:ea typeface="Calibri"/>
                <a:cs typeface="Calibri"/>
                <a:sym typeface="Calibri"/>
              </a:defRPr>
            </a:lvl4pPr>
            <a:lvl5pPr marL="0" marR="0" lvl="4" indent="0" algn="r" rtl="0">
              <a:spcBef>
                <a:spcPts val="0"/>
              </a:spcBef>
              <a:buNone/>
              <a:defRPr sz="1200" b="0" i="0" u="none" strike="noStrike" cap="none">
                <a:solidFill>
                  <a:srgbClr val="D8D8D8"/>
                </a:solidFill>
                <a:latin typeface="Calibri"/>
                <a:ea typeface="Calibri"/>
                <a:cs typeface="Calibri"/>
                <a:sym typeface="Calibri"/>
              </a:defRPr>
            </a:lvl5pPr>
            <a:lvl6pPr marL="0" marR="0" lvl="5" indent="0" algn="r" rtl="0">
              <a:spcBef>
                <a:spcPts val="0"/>
              </a:spcBef>
              <a:buNone/>
              <a:defRPr sz="1200" b="0" i="0" u="none" strike="noStrike" cap="none">
                <a:solidFill>
                  <a:srgbClr val="D8D8D8"/>
                </a:solidFill>
                <a:latin typeface="Calibri"/>
                <a:ea typeface="Calibri"/>
                <a:cs typeface="Calibri"/>
                <a:sym typeface="Calibri"/>
              </a:defRPr>
            </a:lvl6pPr>
            <a:lvl7pPr marL="0" marR="0" lvl="6" indent="0" algn="r" rtl="0">
              <a:spcBef>
                <a:spcPts val="0"/>
              </a:spcBef>
              <a:buNone/>
              <a:defRPr sz="1200" b="0" i="0" u="none" strike="noStrike" cap="none">
                <a:solidFill>
                  <a:srgbClr val="D8D8D8"/>
                </a:solidFill>
                <a:latin typeface="Calibri"/>
                <a:ea typeface="Calibri"/>
                <a:cs typeface="Calibri"/>
                <a:sym typeface="Calibri"/>
              </a:defRPr>
            </a:lvl7pPr>
            <a:lvl8pPr marL="0" marR="0" lvl="7" indent="0" algn="r" rtl="0">
              <a:spcBef>
                <a:spcPts val="0"/>
              </a:spcBef>
              <a:buNone/>
              <a:defRPr sz="1200" b="0" i="0" u="none" strike="noStrike" cap="none">
                <a:solidFill>
                  <a:srgbClr val="D8D8D8"/>
                </a:solidFill>
                <a:latin typeface="Calibri"/>
                <a:ea typeface="Calibri"/>
                <a:cs typeface="Calibri"/>
                <a:sym typeface="Calibri"/>
              </a:defRPr>
            </a:lvl8pPr>
            <a:lvl9pPr marL="0" marR="0" lvl="8" indent="0" algn="r" rtl="0">
              <a:spcBef>
                <a:spcPts val="0"/>
              </a:spcBef>
              <a:buNone/>
              <a:defRPr sz="1200" b="0" i="0" u="none" strike="noStrike" cap="none">
                <a:solidFill>
                  <a:srgbClr val="D8D8D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5"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0"/>
          <p:cNvSpPr txBox="1">
            <a:spLocks noGrp="1"/>
          </p:cNvSpPr>
          <p:nvPr>
            <p:ph type="ctrTitle"/>
          </p:nvPr>
        </p:nvSpPr>
        <p:spPr>
          <a:xfrm>
            <a:off x="1663148" y="2792855"/>
            <a:ext cx="8865704" cy="11082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6000"/>
              <a:buFont typeface="Calibri"/>
              <a:buNone/>
            </a:pPr>
            <a:r>
              <a:rPr lang="en-US" sz="4800" i="0" dirty="0">
                <a:solidFill>
                  <a:srgbClr val="ECECF1"/>
                </a:solidFill>
                <a:effectLst/>
                <a:latin typeface="Söhne"/>
              </a:rPr>
              <a:t>NON PROFIT DONATION AND FUND MANAGEMENT SYSTEM </a:t>
            </a:r>
            <a:endParaRPr lang="en-US" sz="4800" dirty="0"/>
          </a:p>
        </p:txBody>
      </p:sp>
      <p:sp>
        <p:nvSpPr>
          <p:cNvPr id="116" name="Google Shape;116;p10"/>
          <p:cNvSpPr/>
          <p:nvPr/>
        </p:nvSpPr>
        <p:spPr>
          <a:xfrm>
            <a:off x="0" y="0"/>
            <a:ext cx="12192012" cy="6858000"/>
          </a:xfrm>
          <a:custGeom>
            <a:avLst/>
            <a:gdLst/>
            <a:ahLst/>
            <a:cxnLst/>
            <a:rect l="l" t="t" r="r" b="b"/>
            <a:pathLst>
              <a:path w="21600" h="21600" extrusionOk="0">
                <a:moveTo>
                  <a:pt x="21600" y="12537"/>
                </a:moveTo>
                <a:lnTo>
                  <a:pt x="20240" y="12808"/>
                </a:lnTo>
                <a:cubicBezTo>
                  <a:pt x="19936" y="12868"/>
                  <a:pt x="19696" y="12354"/>
                  <a:pt x="19785" y="11833"/>
                </a:cubicBezTo>
                <a:lnTo>
                  <a:pt x="20393" y="8287"/>
                </a:lnTo>
                <a:cubicBezTo>
                  <a:pt x="20451" y="7940"/>
                  <a:pt x="20641" y="7717"/>
                  <a:pt x="20843" y="7753"/>
                </a:cubicBezTo>
                <a:lnTo>
                  <a:pt x="21472" y="7865"/>
                </a:lnTo>
                <a:cubicBezTo>
                  <a:pt x="21517" y="7873"/>
                  <a:pt x="21560" y="7869"/>
                  <a:pt x="21600" y="7853"/>
                </a:cubicBezTo>
                <a:lnTo>
                  <a:pt x="21600" y="6189"/>
                </a:lnTo>
                <a:cubicBezTo>
                  <a:pt x="21589" y="6185"/>
                  <a:pt x="21580" y="6181"/>
                  <a:pt x="21569" y="6181"/>
                </a:cubicBezTo>
                <a:lnTo>
                  <a:pt x="21293" y="6133"/>
                </a:lnTo>
                <a:cubicBezTo>
                  <a:pt x="21027" y="6086"/>
                  <a:pt x="20850" y="5616"/>
                  <a:pt x="20928" y="5158"/>
                </a:cubicBezTo>
                <a:lnTo>
                  <a:pt x="21600" y="1230"/>
                </a:lnTo>
                <a:lnTo>
                  <a:pt x="21600" y="0"/>
                </a:lnTo>
                <a:lnTo>
                  <a:pt x="20816" y="0"/>
                </a:lnTo>
                <a:lnTo>
                  <a:pt x="19913" y="5270"/>
                </a:lnTo>
                <a:cubicBezTo>
                  <a:pt x="19855" y="5616"/>
                  <a:pt x="19664" y="5839"/>
                  <a:pt x="19463" y="5803"/>
                </a:cubicBezTo>
                <a:lnTo>
                  <a:pt x="15619" y="5114"/>
                </a:lnTo>
                <a:cubicBezTo>
                  <a:pt x="15444" y="5083"/>
                  <a:pt x="15298" y="4864"/>
                  <a:pt x="15251" y="4565"/>
                </a:cubicBezTo>
                <a:lnTo>
                  <a:pt x="14534" y="0"/>
                </a:lnTo>
                <a:lnTo>
                  <a:pt x="13546" y="0"/>
                </a:lnTo>
                <a:lnTo>
                  <a:pt x="14145" y="3809"/>
                </a:lnTo>
                <a:cubicBezTo>
                  <a:pt x="14225" y="4322"/>
                  <a:pt x="13990" y="4820"/>
                  <a:pt x="13692" y="4768"/>
                </a:cubicBezTo>
                <a:lnTo>
                  <a:pt x="6591" y="3495"/>
                </a:lnTo>
                <a:cubicBezTo>
                  <a:pt x="6237" y="3431"/>
                  <a:pt x="6080" y="2671"/>
                  <a:pt x="6326" y="2217"/>
                </a:cubicBezTo>
                <a:lnTo>
                  <a:pt x="7523" y="0"/>
                </a:lnTo>
                <a:lnTo>
                  <a:pt x="6199" y="0"/>
                </a:lnTo>
                <a:lnTo>
                  <a:pt x="4657" y="2854"/>
                </a:lnTo>
                <a:cubicBezTo>
                  <a:pt x="4566" y="3021"/>
                  <a:pt x="4438" y="3108"/>
                  <a:pt x="4306" y="3085"/>
                </a:cubicBezTo>
                <a:lnTo>
                  <a:pt x="2198" y="2706"/>
                </a:lnTo>
                <a:cubicBezTo>
                  <a:pt x="2023" y="2675"/>
                  <a:pt x="1877" y="2456"/>
                  <a:pt x="1830" y="2157"/>
                </a:cubicBezTo>
                <a:lnTo>
                  <a:pt x="1492" y="0"/>
                </a:lnTo>
                <a:lnTo>
                  <a:pt x="504" y="0"/>
                </a:lnTo>
                <a:lnTo>
                  <a:pt x="724" y="1401"/>
                </a:lnTo>
                <a:cubicBezTo>
                  <a:pt x="804" y="1914"/>
                  <a:pt x="569" y="2412"/>
                  <a:pt x="271" y="2360"/>
                </a:cubicBezTo>
                <a:lnTo>
                  <a:pt x="0" y="2312"/>
                </a:lnTo>
                <a:lnTo>
                  <a:pt x="0" y="4012"/>
                </a:lnTo>
                <a:lnTo>
                  <a:pt x="880" y="4171"/>
                </a:lnTo>
                <a:cubicBezTo>
                  <a:pt x="1055" y="4203"/>
                  <a:pt x="1201" y="4422"/>
                  <a:pt x="1248" y="4720"/>
                </a:cubicBezTo>
                <a:lnTo>
                  <a:pt x="1725" y="7753"/>
                </a:lnTo>
                <a:cubicBezTo>
                  <a:pt x="1765" y="8012"/>
                  <a:pt x="1727" y="8287"/>
                  <a:pt x="1622" y="8482"/>
                </a:cubicBezTo>
                <a:lnTo>
                  <a:pt x="0" y="11487"/>
                </a:lnTo>
                <a:lnTo>
                  <a:pt x="0" y="13930"/>
                </a:lnTo>
                <a:lnTo>
                  <a:pt x="1570" y="11021"/>
                </a:lnTo>
                <a:cubicBezTo>
                  <a:pt x="1799" y="10599"/>
                  <a:pt x="2200" y="10778"/>
                  <a:pt x="2289" y="11343"/>
                </a:cubicBezTo>
                <a:lnTo>
                  <a:pt x="2919" y="15347"/>
                </a:lnTo>
                <a:cubicBezTo>
                  <a:pt x="2991" y="15797"/>
                  <a:pt x="2816" y="16251"/>
                  <a:pt x="2556" y="16302"/>
                </a:cubicBezTo>
                <a:lnTo>
                  <a:pt x="0" y="16808"/>
                </a:lnTo>
                <a:lnTo>
                  <a:pt x="0" y="18511"/>
                </a:lnTo>
                <a:lnTo>
                  <a:pt x="2953" y="17926"/>
                </a:lnTo>
                <a:cubicBezTo>
                  <a:pt x="3161" y="17887"/>
                  <a:pt x="3354" y="18117"/>
                  <a:pt x="3410" y="18476"/>
                </a:cubicBezTo>
                <a:lnTo>
                  <a:pt x="3900" y="21592"/>
                </a:lnTo>
                <a:lnTo>
                  <a:pt x="4888" y="21592"/>
                </a:lnTo>
                <a:lnTo>
                  <a:pt x="4406" y="18523"/>
                </a:lnTo>
                <a:cubicBezTo>
                  <a:pt x="4335" y="18074"/>
                  <a:pt x="4510" y="17620"/>
                  <a:pt x="4769" y="17568"/>
                </a:cubicBezTo>
                <a:lnTo>
                  <a:pt x="7265" y="17075"/>
                </a:lnTo>
                <a:cubicBezTo>
                  <a:pt x="7538" y="17019"/>
                  <a:pt x="7769" y="17437"/>
                  <a:pt x="7735" y="17922"/>
                </a:cubicBezTo>
                <a:lnTo>
                  <a:pt x="7491" y="21357"/>
                </a:lnTo>
                <a:cubicBezTo>
                  <a:pt x="7485" y="21441"/>
                  <a:pt x="7487" y="21520"/>
                  <a:pt x="7496" y="21596"/>
                </a:cubicBezTo>
                <a:lnTo>
                  <a:pt x="8434" y="21596"/>
                </a:lnTo>
                <a:cubicBezTo>
                  <a:pt x="8434" y="21588"/>
                  <a:pt x="8437" y="21580"/>
                  <a:pt x="8437" y="21568"/>
                </a:cubicBezTo>
                <a:lnTo>
                  <a:pt x="8737" y="17365"/>
                </a:lnTo>
                <a:cubicBezTo>
                  <a:pt x="8761" y="17019"/>
                  <a:pt x="8916" y="16748"/>
                  <a:pt x="9113" y="16708"/>
                </a:cubicBezTo>
                <a:lnTo>
                  <a:pt x="17624" y="15025"/>
                </a:lnTo>
                <a:cubicBezTo>
                  <a:pt x="17928" y="14965"/>
                  <a:pt x="18168" y="15479"/>
                  <a:pt x="18078" y="16000"/>
                </a:cubicBezTo>
                <a:lnTo>
                  <a:pt x="17133" y="21520"/>
                </a:lnTo>
                <a:cubicBezTo>
                  <a:pt x="17129" y="21548"/>
                  <a:pt x="17124" y="21572"/>
                  <a:pt x="17122" y="21600"/>
                </a:cubicBezTo>
                <a:lnTo>
                  <a:pt x="18114" y="21600"/>
                </a:lnTo>
                <a:lnTo>
                  <a:pt x="19214" y="15176"/>
                </a:lnTo>
                <a:cubicBezTo>
                  <a:pt x="19263" y="14886"/>
                  <a:pt x="19405" y="14679"/>
                  <a:pt x="19575" y="14643"/>
                </a:cubicBezTo>
                <a:lnTo>
                  <a:pt x="21600" y="14241"/>
                </a:lnTo>
                <a:lnTo>
                  <a:pt x="21600" y="12537"/>
                </a:lnTo>
                <a:close/>
                <a:moveTo>
                  <a:pt x="2354" y="5473"/>
                </a:moveTo>
                <a:lnTo>
                  <a:pt x="2354" y="5473"/>
                </a:lnTo>
                <a:cubicBezTo>
                  <a:pt x="2274" y="4959"/>
                  <a:pt x="2509" y="4462"/>
                  <a:pt x="2807" y="4513"/>
                </a:cubicBezTo>
                <a:lnTo>
                  <a:pt x="2807" y="4513"/>
                </a:lnTo>
                <a:cubicBezTo>
                  <a:pt x="3161" y="4577"/>
                  <a:pt x="3318" y="5337"/>
                  <a:pt x="3071" y="5791"/>
                </a:cubicBezTo>
                <a:lnTo>
                  <a:pt x="3071" y="5791"/>
                </a:lnTo>
                <a:cubicBezTo>
                  <a:pt x="2843" y="6217"/>
                  <a:pt x="2442" y="6038"/>
                  <a:pt x="2354" y="5473"/>
                </a:cubicBezTo>
                <a:close/>
                <a:moveTo>
                  <a:pt x="19378" y="8398"/>
                </a:moveTo>
                <a:lnTo>
                  <a:pt x="18650" y="12657"/>
                </a:lnTo>
                <a:cubicBezTo>
                  <a:pt x="18600" y="12947"/>
                  <a:pt x="18459" y="13154"/>
                  <a:pt x="18289" y="13190"/>
                </a:cubicBezTo>
                <a:lnTo>
                  <a:pt x="4373" y="15944"/>
                </a:lnTo>
                <a:cubicBezTo>
                  <a:pt x="4165" y="15984"/>
                  <a:pt x="3972" y="15753"/>
                  <a:pt x="3916" y="15395"/>
                </a:cubicBezTo>
                <a:lnTo>
                  <a:pt x="2919" y="9059"/>
                </a:lnTo>
                <a:cubicBezTo>
                  <a:pt x="2879" y="8800"/>
                  <a:pt x="2917" y="8525"/>
                  <a:pt x="3022" y="8330"/>
                </a:cubicBezTo>
                <a:lnTo>
                  <a:pt x="4738" y="5150"/>
                </a:lnTo>
                <a:cubicBezTo>
                  <a:pt x="4830" y="4983"/>
                  <a:pt x="4958" y="4896"/>
                  <a:pt x="5090" y="4919"/>
                </a:cubicBezTo>
                <a:lnTo>
                  <a:pt x="19017" y="7419"/>
                </a:lnTo>
                <a:cubicBezTo>
                  <a:pt x="19281" y="7475"/>
                  <a:pt x="19456" y="7944"/>
                  <a:pt x="19378" y="8398"/>
                </a:cubicBezTo>
                <a:close/>
              </a:path>
            </a:pathLst>
          </a:custGeom>
          <a:gradFill>
            <a:gsLst>
              <a:gs pos="0">
                <a:srgbClr val="76CEEF"/>
              </a:gs>
              <a:gs pos="100000">
                <a:srgbClr val="1C6294"/>
              </a:gs>
            </a:gsLst>
            <a:path path="circle">
              <a:fillToRect l="100000" b="100000"/>
            </a:path>
            <a:tileRect t="-100000" r="-100000"/>
          </a:gradFill>
          <a:ln>
            <a:noFill/>
          </a:ln>
          <a:effectLst>
            <a:outerShdw blurRad="317500" dist="190500" dir="5400000" algn="t" rotWithShape="0">
              <a:srgbClr val="124163">
                <a:alpha val="20000"/>
              </a:srgbClr>
            </a:outerShdw>
          </a:effectLst>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8" name="Google Shape;118;p10"/>
          <p:cNvSpPr txBox="1">
            <a:spLocks noGrp="1"/>
          </p:cNvSpPr>
          <p:nvPr>
            <p:ph type="body" idx="4294967295"/>
          </p:nvPr>
        </p:nvSpPr>
        <p:spPr>
          <a:xfrm>
            <a:off x="6622780" y="4836160"/>
            <a:ext cx="5081540" cy="1735340"/>
          </a:xfrm>
          <a:prstGeom prst="rect">
            <a:avLst/>
          </a:prstGeom>
          <a:noFill/>
          <a:ln>
            <a:noFill/>
          </a:ln>
          <a:effectLst>
            <a:outerShdw blurRad="57150" dist="19050" dir="5400000" algn="bl" rotWithShape="0">
              <a:srgbClr val="000000">
                <a:alpha val="50000"/>
              </a:srgbClr>
            </a:outerShdw>
          </a:effectLst>
        </p:spPr>
        <p:txBody>
          <a:bodyPr spcFirstLastPara="1" wrap="square" lIns="91425" tIns="45700" rIns="91425" bIns="45700" anchor="t" anchorCtr="0">
            <a:noAutofit/>
          </a:bodyPr>
          <a:lstStyle/>
          <a:p>
            <a:pPr marL="95250" lvl="0" indent="0" algn="l" rtl="0">
              <a:spcBef>
                <a:spcPts val="0"/>
              </a:spcBef>
              <a:spcAft>
                <a:spcPts val="0"/>
              </a:spcAft>
              <a:buSzPts val="2100"/>
              <a:buNone/>
            </a:pPr>
            <a:r>
              <a:rPr lang="en-US" sz="2100" dirty="0"/>
              <a:t>TEAM MEMBERS:</a:t>
            </a:r>
          </a:p>
          <a:p>
            <a:pPr marL="457200" lvl="0" indent="-361950" algn="l" rtl="0">
              <a:spcBef>
                <a:spcPts val="0"/>
              </a:spcBef>
              <a:spcAft>
                <a:spcPts val="0"/>
              </a:spcAft>
              <a:buSzPts val="2100"/>
              <a:buChar char="•"/>
            </a:pPr>
            <a:r>
              <a:rPr lang="en-US" sz="2100" dirty="0"/>
              <a:t>ABHILASH</a:t>
            </a:r>
            <a:endParaRPr sz="2100" dirty="0"/>
          </a:p>
          <a:p>
            <a:pPr marL="457200" lvl="0" indent="-361950" algn="l" rtl="0">
              <a:spcBef>
                <a:spcPts val="0"/>
              </a:spcBef>
              <a:spcAft>
                <a:spcPts val="0"/>
              </a:spcAft>
              <a:buSzPts val="2100"/>
              <a:buChar char="•"/>
            </a:pPr>
            <a:r>
              <a:rPr lang="en-US" sz="2100" dirty="0"/>
              <a:t>HARSHAVARDHAN</a:t>
            </a:r>
            <a:endParaRPr sz="2100" dirty="0"/>
          </a:p>
          <a:p>
            <a:pPr marL="457200" lvl="0" indent="-361950" algn="l" rtl="0">
              <a:spcBef>
                <a:spcPts val="0"/>
              </a:spcBef>
              <a:spcAft>
                <a:spcPts val="0"/>
              </a:spcAft>
              <a:buSzPts val="2100"/>
              <a:buChar char="•"/>
            </a:pPr>
            <a:r>
              <a:rPr lang="en-US" sz="2100" dirty="0"/>
              <a:t>SAMHITHA</a:t>
            </a:r>
            <a:endParaRPr sz="2100" dirty="0"/>
          </a:p>
          <a:p>
            <a:pPr marL="457200" lvl="0" indent="-361950" algn="l" rtl="0">
              <a:spcBef>
                <a:spcPts val="0"/>
              </a:spcBef>
              <a:spcAft>
                <a:spcPts val="0"/>
              </a:spcAft>
              <a:buSzPts val="2100"/>
              <a:buChar char="•"/>
            </a:pPr>
            <a:r>
              <a:rPr lang="en-US" sz="2100" dirty="0"/>
              <a:t>TRISHAA</a:t>
            </a:r>
            <a:endParaRPr sz="2100" dirty="0"/>
          </a:p>
        </p:txBody>
      </p:sp>
      <p:sp>
        <p:nvSpPr>
          <p:cNvPr id="119" name="Google Shape;119;p10"/>
          <p:cNvSpPr txBox="1">
            <a:spLocks noGrp="1"/>
          </p:cNvSpPr>
          <p:nvPr>
            <p:ph type="body" idx="4294967295"/>
          </p:nvPr>
        </p:nvSpPr>
        <p:spPr>
          <a:xfrm>
            <a:off x="108975" y="6168300"/>
            <a:ext cx="2083800" cy="555600"/>
          </a:xfrm>
          <a:prstGeom prst="rect">
            <a:avLst/>
          </a:prstGeom>
          <a:noFill/>
          <a:ln>
            <a:noFill/>
          </a:ln>
          <a:effectLst>
            <a:outerShdw blurRad="57150" dist="19050" dir="5400000" algn="bl" rotWithShape="0">
              <a:srgbClr val="000000">
                <a:alpha val="50000"/>
              </a:srgbClr>
            </a:outerShdw>
          </a:effectLst>
        </p:spPr>
        <p:txBody>
          <a:bodyPr spcFirstLastPara="1" wrap="square" lIns="91425" tIns="45700" rIns="91425" bIns="45700" anchor="b" anchorCtr="0">
            <a:noAutofit/>
          </a:bodyPr>
          <a:lstStyle/>
          <a:p>
            <a:pPr marL="0" lvl="0" indent="0" algn="l" rtl="0">
              <a:spcBef>
                <a:spcPts val="0"/>
              </a:spcBef>
              <a:spcAft>
                <a:spcPts val="0"/>
              </a:spcAft>
              <a:buNone/>
            </a:pPr>
            <a:r>
              <a:rPr lang="en-US" sz="2100" dirty="0"/>
              <a:t>Date-01.12.2023</a:t>
            </a:r>
            <a:endParaRPr sz="21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7"/>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marL="114300" indent="0" algn="l">
              <a:buNone/>
            </a:pPr>
            <a:r>
              <a:rPr lang="en-US" b="1" i="0" dirty="0">
                <a:solidFill>
                  <a:schemeClr val="accent3">
                    <a:lumMod val="40000"/>
                    <a:lumOff val="60000"/>
                  </a:schemeClr>
                </a:solidFill>
                <a:effectLst/>
                <a:latin typeface="Söhne"/>
              </a:rPr>
              <a:t>1. Challenge: Scalability</a:t>
            </a:r>
            <a:endParaRPr lang="en-US" b="0" i="0" dirty="0">
              <a:solidFill>
                <a:schemeClr val="accent3">
                  <a:lumMod val="40000"/>
                  <a:lumOff val="60000"/>
                </a:schemeClr>
              </a:solidFill>
              <a:effectLst/>
              <a:latin typeface="Söhne"/>
            </a:endParaRPr>
          </a:p>
          <a:p>
            <a:pPr marL="457200" lvl="1" indent="0" algn="l">
              <a:buNone/>
            </a:pPr>
            <a:r>
              <a:rPr lang="en-US" b="1" i="0" dirty="0">
                <a:solidFill>
                  <a:schemeClr val="bg1"/>
                </a:solidFill>
                <a:effectLst/>
                <a:latin typeface="Söhne"/>
              </a:rPr>
              <a:t>Solution:</a:t>
            </a:r>
            <a:r>
              <a:rPr lang="en-US" b="0" i="0" dirty="0">
                <a:solidFill>
                  <a:schemeClr val="bg1"/>
                </a:solidFill>
                <a:effectLst/>
                <a:latin typeface="Söhne"/>
              </a:rPr>
              <a:t> Use Amazon EC2 instances with Auto Scaling to handle varying loads. DynamoDB's scalability ensures efficient handling of transaction records.</a:t>
            </a:r>
          </a:p>
          <a:p>
            <a:pPr marL="114300" indent="0" algn="l">
              <a:buNone/>
            </a:pPr>
            <a:r>
              <a:rPr lang="en-US" b="1" i="0" dirty="0">
                <a:solidFill>
                  <a:schemeClr val="accent3">
                    <a:lumMod val="40000"/>
                    <a:lumOff val="60000"/>
                  </a:schemeClr>
                </a:solidFill>
                <a:effectLst/>
                <a:latin typeface="Söhne"/>
              </a:rPr>
              <a:t>2. Challenge: Ensuring Data Security</a:t>
            </a:r>
            <a:endParaRPr lang="en-US" b="0" i="0" dirty="0">
              <a:solidFill>
                <a:schemeClr val="accent3">
                  <a:lumMod val="40000"/>
                  <a:lumOff val="60000"/>
                </a:schemeClr>
              </a:solidFill>
              <a:effectLst/>
              <a:latin typeface="Söhne"/>
            </a:endParaRPr>
          </a:p>
          <a:p>
            <a:pPr marL="457200" lvl="1" indent="0" algn="l">
              <a:buNone/>
            </a:pPr>
            <a:r>
              <a:rPr lang="en-US" b="1" i="0" dirty="0">
                <a:solidFill>
                  <a:schemeClr val="bg1"/>
                </a:solidFill>
                <a:effectLst/>
                <a:latin typeface="Söhne"/>
              </a:rPr>
              <a:t>Solution:</a:t>
            </a:r>
            <a:r>
              <a:rPr lang="en-US" b="0" i="0" dirty="0">
                <a:solidFill>
                  <a:schemeClr val="bg1"/>
                </a:solidFill>
                <a:effectLst/>
                <a:latin typeface="Söhne"/>
              </a:rPr>
              <a:t> Implement encryption for data in transit and at rest. Regularly audit access controls and perform security assessments. Utilize AWS Identity and Access Management (IAM) for granular control.</a:t>
            </a:r>
          </a:p>
        </p:txBody>
      </p:sp>
      <p:sp>
        <p:nvSpPr>
          <p:cNvPr id="181" name="Google Shape;181;p17"/>
          <p:cNvSpPr txBox="1">
            <a:spLocks noGrp="1"/>
          </p:cNvSpPr>
          <p:nvPr>
            <p:ph type="sldNum" idx="12"/>
          </p:nvPr>
        </p:nvSpPr>
        <p:spPr>
          <a:xfrm>
            <a:off x="8610600" y="6356350"/>
            <a:ext cx="2089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182" name="Google Shape;182;p17"/>
          <p:cNvSpPr txBox="1">
            <a:spLocks noGrp="1"/>
          </p:cNvSpPr>
          <p:nvPr>
            <p:ph type="title"/>
          </p:nvPr>
        </p:nvSpPr>
        <p:spPr>
          <a:xfrm>
            <a:off x="457200" y="603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en-US"/>
              <a:t>Challenges and Solutions</a:t>
            </a:r>
            <a:endParaRPr/>
          </a:p>
        </p:txBody>
      </p:sp>
      <p:sp>
        <p:nvSpPr>
          <p:cNvPr id="2" name="Google Shape;126;p11">
            <a:extLst>
              <a:ext uri="{FF2B5EF4-FFF2-40B4-BE49-F238E27FC236}">
                <a16:creationId xmlns:a16="http://schemas.microsoft.com/office/drawing/2014/main" id="{0D8F86C6-E754-370C-AEF4-D0D1E75680BF}"/>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i="0" dirty="0">
                <a:solidFill>
                  <a:srgbClr val="ECECF1"/>
                </a:solidFill>
                <a:effectLst/>
                <a:latin typeface="Söhne"/>
              </a:rPr>
              <a:t>NON PROFIT DONATION AND FUND MANAGEMENT SYSTEM </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8"/>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marL="114300" indent="0" algn="l">
              <a:buNone/>
            </a:pPr>
            <a:r>
              <a:rPr lang="en-US" b="1" dirty="0">
                <a:solidFill>
                  <a:schemeClr val="accent3">
                    <a:lumMod val="40000"/>
                    <a:lumOff val="60000"/>
                  </a:schemeClr>
                </a:solidFill>
                <a:latin typeface="Söhne"/>
              </a:rPr>
              <a:t>1</a:t>
            </a:r>
            <a:r>
              <a:rPr lang="en-US" b="1" i="0" dirty="0">
                <a:solidFill>
                  <a:schemeClr val="accent3">
                    <a:lumMod val="40000"/>
                    <a:lumOff val="60000"/>
                  </a:schemeClr>
                </a:solidFill>
                <a:effectLst/>
                <a:latin typeface="Söhne"/>
              </a:rPr>
              <a:t>. Cost Optimization:</a:t>
            </a:r>
            <a:endParaRPr lang="en-US" b="0" i="0" dirty="0">
              <a:solidFill>
                <a:schemeClr val="accent3">
                  <a:lumMod val="40000"/>
                  <a:lumOff val="60000"/>
                </a:schemeClr>
              </a:solidFill>
              <a:effectLst/>
              <a:latin typeface="Söhne"/>
            </a:endParaRPr>
          </a:p>
          <a:p>
            <a:pPr marL="800100" lvl="1"/>
            <a:r>
              <a:rPr lang="en-US" b="0" i="0" dirty="0">
                <a:solidFill>
                  <a:schemeClr val="bg1"/>
                </a:solidFill>
                <a:effectLst/>
                <a:latin typeface="Söhne"/>
              </a:rPr>
              <a:t>Leverage AWS Lambda for cost-effective serverless computing.</a:t>
            </a:r>
          </a:p>
          <a:p>
            <a:pPr marL="800100" lvl="1"/>
            <a:r>
              <a:rPr lang="en-US" b="0" i="0" dirty="0">
                <a:solidFill>
                  <a:schemeClr val="bg1"/>
                </a:solidFill>
                <a:effectLst/>
                <a:latin typeface="Söhne"/>
              </a:rPr>
              <a:t>Use Amazon S3's cost-effective storage classes based on data access patterns.</a:t>
            </a:r>
            <a:endParaRPr lang="en-US" dirty="0">
              <a:solidFill>
                <a:schemeClr val="bg1"/>
              </a:solidFill>
              <a:latin typeface="Söhne"/>
            </a:endParaRPr>
          </a:p>
          <a:p>
            <a:pPr marL="114300" indent="0" algn="l">
              <a:buNone/>
            </a:pPr>
            <a:r>
              <a:rPr lang="en-US" b="1" dirty="0">
                <a:solidFill>
                  <a:schemeClr val="accent3">
                    <a:lumMod val="40000"/>
                    <a:lumOff val="60000"/>
                  </a:schemeClr>
                </a:solidFill>
                <a:latin typeface="Söhne"/>
              </a:rPr>
              <a:t>2</a:t>
            </a:r>
            <a:r>
              <a:rPr lang="en-US" b="1" i="0" dirty="0">
                <a:solidFill>
                  <a:schemeClr val="accent3">
                    <a:lumMod val="40000"/>
                    <a:lumOff val="60000"/>
                  </a:schemeClr>
                </a:solidFill>
                <a:effectLst/>
                <a:latin typeface="Söhne"/>
              </a:rPr>
              <a:t>. Cost Management:</a:t>
            </a:r>
            <a:endParaRPr lang="en-US" b="0" i="0" dirty="0">
              <a:solidFill>
                <a:schemeClr val="accent3">
                  <a:lumMod val="40000"/>
                  <a:lumOff val="60000"/>
                </a:schemeClr>
              </a:solidFill>
              <a:effectLst/>
              <a:latin typeface="Söhne"/>
            </a:endParaRPr>
          </a:p>
          <a:p>
            <a:pPr marL="800100" lvl="1"/>
            <a:r>
              <a:rPr lang="en-US" b="0" i="0" dirty="0">
                <a:solidFill>
                  <a:schemeClr val="bg1"/>
                </a:solidFill>
                <a:effectLst/>
                <a:latin typeface="Söhne"/>
              </a:rPr>
              <a:t>Utilize reserved instances for Amazon EC2 to reduce compute costs.</a:t>
            </a:r>
          </a:p>
          <a:p>
            <a:pPr marL="800100" lvl="1"/>
            <a:r>
              <a:rPr lang="en-US" b="0" i="0" dirty="0">
                <a:solidFill>
                  <a:schemeClr val="bg1"/>
                </a:solidFill>
                <a:effectLst/>
                <a:latin typeface="Söhne"/>
              </a:rPr>
              <a:t>Optimize database usage by choosing the right instance types and setting up automated backups.</a:t>
            </a:r>
          </a:p>
          <a:p>
            <a:pPr marL="457200" lvl="1" indent="0">
              <a:buNone/>
            </a:pPr>
            <a:endParaRPr lang="en-US" b="0" i="0" dirty="0">
              <a:solidFill>
                <a:schemeClr val="bg1"/>
              </a:solidFill>
              <a:effectLst/>
              <a:latin typeface="Söhne"/>
            </a:endParaRPr>
          </a:p>
        </p:txBody>
      </p:sp>
      <p:sp>
        <p:nvSpPr>
          <p:cNvPr id="190" name="Google Shape;190;p18"/>
          <p:cNvSpPr txBox="1">
            <a:spLocks noGrp="1"/>
          </p:cNvSpPr>
          <p:nvPr>
            <p:ph type="sldNum" idx="12"/>
          </p:nvPr>
        </p:nvSpPr>
        <p:spPr>
          <a:xfrm>
            <a:off x="8610600" y="6356350"/>
            <a:ext cx="2089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191" name="Google Shape;191;p18"/>
          <p:cNvSpPr txBox="1">
            <a:spLocks noGrp="1"/>
          </p:cNvSpPr>
          <p:nvPr>
            <p:ph type="title"/>
          </p:nvPr>
        </p:nvSpPr>
        <p:spPr>
          <a:xfrm>
            <a:off x="457200" y="603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en-US" dirty="0"/>
              <a:t>Cost Analysis</a:t>
            </a:r>
            <a:endParaRPr dirty="0"/>
          </a:p>
        </p:txBody>
      </p:sp>
      <p:sp>
        <p:nvSpPr>
          <p:cNvPr id="2" name="Google Shape;126;p11">
            <a:extLst>
              <a:ext uri="{FF2B5EF4-FFF2-40B4-BE49-F238E27FC236}">
                <a16:creationId xmlns:a16="http://schemas.microsoft.com/office/drawing/2014/main" id="{E15A5DAD-820B-CB64-8CA3-259BA9FE5015}"/>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i="0" dirty="0">
                <a:solidFill>
                  <a:srgbClr val="ECECF1"/>
                </a:solidFill>
                <a:effectLst/>
                <a:latin typeface="Söhne"/>
              </a:rPr>
              <a:t>NON PROFIT DONATION AND FUND MANAGEMENT SYSTEM </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9"/>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marL="114300" indent="0">
              <a:spcBef>
                <a:spcPts val="2200"/>
              </a:spcBef>
              <a:buNone/>
            </a:pPr>
            <a:r>
              <a:rPr lang="en-US" dirty="0"/>
              <a:t>Authentication:</a:t>
            </a:r>
          </a:p>
          <a:p>
            <a:pPr>
              <a:spcBef>
                <a:spcPts val="2200"/>
              </a:spcBef>
            </a:pPr>
            <a:r>
              <a:rPr lang="en-US" dirty="0"/>
              <a:t> Strong Password Policies: Implement strong password policies, including minimum length requirements, complexity rules, and regular password expiration. Encourage users to create unique and robust passwords.</a:t>
            </a:r>
          </a:p>
          <a:p>
            <a:pPr>
              <a:spcBef>
                <a:spcPts val="2200"/>
              </a:spcBef>
            </a:pPr>
            <a:r>
              <a:rPr lang="en-US" dirty="0"/>
              <a:t>Manage user sessions securely by implementing session timeouts, token-based authentication, and secure session storage. Invalidate sessions after a certain period of inactivity to reduce the risk of unauthorized access.</a:t>
            </a:r>
            <a:endParaRPr dirty="0"/>
          </a:p>
        </p:txBody>
      </p:sp>
      <p:sp>
        <p:nvSpPr>
          <p:cNvPr id="199" name="Google Shape;199;p19"/>
          <p:cNvSpPr txBox="1">
            <a:spLocks noGrp="1"/>
          </p:cNvSpPr>
          <p:nvPr>
            <p:ph type="sldNum" idx="12"/>
          </p:nvPr>
        </p:nvSpPr>
        <p:spPr>
          <a:xfrm>
            <a:off x="8610600" y="6356350"/>
            <a:ext cx="2089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dirty="0"/>
          </a:p>
        </p:txBody>
      </p:sp>
      <p:sp>
        <p:nvSpPr>
          <p:cNvPr id="200" name="Google Shape;200;p19"/>
          <p:cNvSpPr txBox="1">
            <a:spLocks noGrp="1"/>
          </p:cNvSpPr>
          <p:nvPr>
            <p:ph type="title"/>
          </p:nvPr>
        </p:nvSpPr>
        <p:spPr>
          <a:xfrm>
            <a:off x="457200" y="603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en-US"/>
              <a:t>Security Measures</a:t>
            </a:r>
            <a:endParaRPr/>
          </a:p>
        </p:txBody>
      </p:sp>
      <p:sp>
        <p:nvSpPr>
          <p:cNvPr id="2" name="Google Shape;126;p11">
            <a:extLst>
              <a:ext uri="{FF2B5EF4-FFF2-40B4-BE49-F238E27FC236}">
                <a16:creationId xmlns:a16="http://schemas.microsoft.com/office/drawing/2014/main" id="{5239C3BA-0F09-CAED-D2F5-B884E2FC6E11}"/>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i="0" dirty="0">
                <a:solidFill>
                  <a:srgbClr val="ECECF1"/>
                </a:solidFill>
                <a:effectLst/>
                <a:latin typeface="Söhne"/>
              </a:rPr>
              <a:t>NON PROFIT DONATION AND FUND MANAGEMENT SYSTEM </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9"/>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marL="114300" indent="0">
              <a:spcBef>
                <a:spcPts val="2200"/>
              </a:spcBef>
              <a:buNone/>
            </a:pPr>
            <a:r>
              <a:rPr lang="en-US" dirty="0"/>
              <a:t>Data Protection:</a:t>
            </a:r>
          </a:p>
          <a:p>
            <a:pPr marL="114300" indent="0">
              <a:spcBef>
                <a:spcPts val="2200"/>
              </a:spcBef>
              <a:buNone/>
            </a:pPr>
            <a:r>
              <a:rPr lang="en-US" dirty="0"/>
              <a:t> Data Encryption: Implement encryption for data at rest and data in transit using strong encryption algorithms. This protects sensitive information from unauthorized access both during storage and during transmission.</a:t>
            </a:r>
            <a:endParaRPr dirty="0"/>
          </a:p>
        </p:txBody>
      </p:sp>
      <p:sp>
        <p:nvSpPr>
          <p:cNvPr id="199" name="Google Shape;199;p19"/>
          <p:cNvSpPr txBox="1">
            <a:spLocks noGrp="1"/>
          </p:cNvSpPr>
          <p:nvPr>
            <p:ph type="sldNum" idx="12"/>
          </p:nvPr>
        </p:nvSpPr>
        <p:spPr>
          <a:xfrm>
            <a:off x="8610600" y="6356350"/>
            <a:ext cx="2089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dirty="0"/>
          </a:p>
        </p:txBody>
      </p:sp>
      <p:sp>
        <p:nvSpPr>
          <p:cNvPr id="200" name="Google Shape;200;p19"/>
          <p:cNvSpPr txBox="1">
            <a:spLocks noGrp="1"/>
          </p:cNvSpPr>
          <p:nvPr>
            <p:ph type="title"/>
          </p:nvPr>
        </p:nvSpPr>
        <p:spPr>
          <a:xfrm>
            <a:off x="457200" y="603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en-US" dirty="0"/>
              <a:t>Security Measures</a:t>
            </a:r>
            <a:endParaRPr dirty="0"/>
          </a:p>
        </p:txBody>
      </p:sp>
      <p:sp>
        <p:nvSpPr>
          <p:cNvPr id="2" name="Google Shape;126;p11">
            <a:extLst>
              <a:ext uri="{FF2B5EF4-FFF2-40B4-BE49-F238E27FC236}">
                <a16:creationId xmlns:a16="http://schemas.microsoft.com/office/drawing/2014/main" id="{5239C3BA-0F09-CAED-D2F5-B884E2FC6E11}"/>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i="0" dirty="0">
                <a:solidFill>
                  <a:srgbClr val="ECECF1"/>
                </a:solidFill>
                <a:effectLst/>
                <a:latin typeface="Söhne"/>
              </a:rPr>
              <a:t>NON PROFIT DONATION AND FUND MANAGEMENT SYSTEM </a:t>
            </a:r>
            <a:endParaRPr dirty="0"/>
          </a:p>
        </p:txBody>
      </p:sp>
    </p:spTree>
    <p:extLst>
      <p:ext uri="{BB962C8B-B14F-4D97-AF65-F5344CB8AC3E}">
        <p14:creationId xmlns:p14="http://schemas.microsoft.com/office/powerpoint/2010/main" val="2246420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0"/>
          <p:cNvSpPr txBox="1">
            <a:spLocks noGrp="1"/>
          </p:cNvSpPr>
          <p:nvPr>
            <p:ph type="body" idx="1"/>
          </p:nvPr>
        </p:nvSpPr>
        <p:spPr>
          <a:xfrm>
            <a:off x="457200" y="1042736"/>
            <a:ext cx="11413958" cy="5678713"/>
          </a:xfrm>
          <a:prstGeom prst="rect">
            <a:avLst/>
          </a:prstGeom>
          <a:noFill/>
          <a:ln>
            <a:noFill/>
          </a:ln>
        </p:spPr>
        <p:txBody>
          <a:bodyPr spcFirstLastPara="1" wrap="square" lIns="91425" tIns="45700" rIns="91425" bIns="45700" anchor="t" anchorCtr="0">
            <a:noAutofit/>
          </a:bodyPr>
          <a:lstStyle/>
          <a:p>
            <a:pPr marL="114300" indent="0">
              <a:spcBef>
                <a:spcPts val="2200"/>
              </a:spcBef>
              <a:buNone/>
            </a:pPr>
            <a:r>
              <a:rPr lang="en-IN" dirty="0"/>
              <a:t>Technical Insights :</a:t>
            </a:r>
          </a:p>
          <a:p>
            <a:pPr marL="114300" indent="0">
              <a:spcBef>
                <a:spcPts val="2200"/>
              </a:spcBef>
              <a:buNone/>
            </a:pPr>
            <a:r>
              <a:rPr lang="en-IN" dirty="0"/>
              <a:t>1.</a:t>
            </a:r>
            <a:r>
              <a:rPr lang="en-US" dirty="0"/>
              <a:t>Database Management: Efficient database management is critical. Knowing how to design and optimize database structures, implement indexing, and handle database backups are essential skills for a robust system.</a:t>
            </a:r>
          </a:p>
          <a:p>
            <a:pPr marL="114300" indent="0" algn="l">
              <a:buNone/>
            </a:pPr>
            <a:r>
              <a:rPr lang="en-US" dirty="0"/>
              <a:t>2. Optimizing AWS Service Utilization: Efficiently utilizing AWS services involves understanding cost-effective configurations, utilizing reserved instances, and optimizing resource allocation for better performance.</a:t>
            </a:r>
          </a:p>
          <a:p>
            <a:pPr marL="114300" indent="0" algn="l">
              <a:buNone/>
            </a:pPr>
            <a:r>
              <a:rPr lang="en-IN" dirty="0"/>
              <a:t>3.Webpage Design Best Practices: Creating webpages involves adhering to design principles, ensuring responsive layouts for different devices, optimizing media assets for performance, and utilizing modern frameworks for efficient development.</a:t>
            </a:r>
          </a:p>
        </p:txBody>
      </p:sp>
      <p:sp>
        <p:nvSpPr>
          <p:cNvPr id="208" name="Google Shape;208;p20"/>
          <p:cNvSpPr txBox="1">
            <a:spLocks noGrp="1"/>
          </p:cNvSpPr>
          <p:nvPr>
            <p:ph type="sldNum" idx="12"/>
          </p:nvPr>
        </p:nvSpPr>
        <p:spPr>
          <a:xfrm>
            <a:off x="8610600" y="6356350"/>
            <a:ext cx="2089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209" name="Google Shape;209;p20"/>
          <p:cNvSpPr txBox="1">
            <a:spLocks noGrp="1"/>
          </p:cNvSpPr>
          <p:nvPr>
            <p:ph type="title"/>
          </p:nvPr>
        </p:nvSpPr>
        <p:spPr>
          <a:xfrm>
            <a:off x="457200" y="603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en-US"/>
              <a:t>Lessons Learned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0"/>
          <p:cNvSpPr txBox="1">
            <a:spLocks noGrp="1"/>
          </p:cNvSpPr>
          <p:nvPr>
            <p:ph type="body" idx="1"/>
          </p:nvPr>
        </p:nvSpPr>
        <p:spPr>
          <a:xfrm>
            <a:off x="577516" y="1090863"/>
            <a:ext cx="10776284" cy="5085962"/>
          </a:xfrm>
          <a:prstGeom prst="rect">
            <a:avLst/>
          </a:prstGeom>
          <a:noFill/>
          <a:ln>
            <a:noFill/>
          </a:ln>
        </p:spPr>
        <p:txBody>
          <a:bodyPr spcFirstLastPara="1" wrap="square" lIns="91425" tIns="45700" rIns="91425" bIns="45700" anchor="t" anchorCtr="0">
            <a:noAutofit/>
          </a:bodyPr>
          <a:lstStyle/>
          <a:p>
            <a:pPr marL="114300" indent="0">
              <a:spcBef>
                <a:spcPts val="2200"/>
              </a:spcBef>
              <a:buNone/>
            </a:pPr>
            <a:r>
              <a:rPr lang="en-IN" dirty="0"/>
              <a:t>Process Insights :</a:t>
            </a:r>
          </a:p>
          <a:p>
            <a:pPr marL="628650" indent="-514350">
              <a:spcBef>
                <a:spcPts val="2200"/>
              </a:spcBef>
              <a:buAutoNum type="arabicPeriod"/>
            </a:pPr>
            <a:r>
              <a:rPr lang="en-US" dirty="0"/>
              <a:t>Effective Communication Channels: Leveraging effective communication channels, such as video conferencing, collaborative documentation, and instant messaging, fosters clear and timely communication among team members.</a:t>
            </a:r>
          </a:p>
          <a:p>
            <a:pPr marL="628650" indent="-514350">
              <a:spcBef>
                <a:spcPts val="2200"/>
              </a:spcBef>
              <a:buAutoNum type="arabicPeriod"/>
            </a:pPr>
            <a:r>
              <a:rPr lang="en-US" dirty="0"/>
              <a:t>Documentation and Knowledge Sharing: Prioritizing comprehensive documentation, including code documentation and system architecture diagrams, facilitates knowledge sharing and onboarding of team members.</a:t>
            </a:r>
            <a:endParaRPr lang="en-IN" dirty="0"/>
          </a:p>
        </p:txBody>
      </p:sp>
      <p:sp>
        <p:nvSpPr>
          <p:cNvPr id="208" name="Google Shape;208;p20"/>
          <p:cNvSpPr txBox="1">
            <a:spLocks noGrp="1"/>
          </p:cNvSpPr>
          <p:nvPr>
            <p:ph type="sldNum" idx="12"/>
          </p:nvPr>
        </p:nvSpPr>
        <p:spPr>
          <a:xfrm>
            <a:off x="8610600" y="6356350"/>
            <a:ext cx="2089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
        <p:nvSpPr>
          <p:cNvPr id="209" name="Google Shape;209;p20"/>
          <p:cNvSpPr txBox="1">
            <a:spLocks noGrp="1"/>
          </p:cNvSpPr>
          <p:nvPr>
            <p:ph type="title"/>
          </p:nvPr>
        </p:nvSpPr>
        <p:spPr>
          <a:xfrm>
            <a:off x="457200" y="603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en-US"/>
              <a:t>Lessons Learned</a:t>
            </a:r>
            <a:endParaRPr/>
          </a:p>
        </p:txBody>
      </p:sp>
      <p:sp>
        <p:nvSpPr>
          <p:cNvPr id="2" name="Google Shape;126;p11">
            <a:extLst>
              <a:ext uri="{FF2B5EF4-FFF2-40B4-BE49-F238E27FC236}">
                <a16:creationId xmlns:a16="http://schemas.microsoft.com/office/drawing/2014/main" id="{427ED336-AC31-89C1-B677-CDBEAE5B6F2A}"/>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i="0" dirty="0">
                <a:solidFill>
                  <a:srgbClr val="ECECF1"/>
                </a:solidFill>
                <a:effectLst/>
                <a:latin typeface="Söhne"/>
              </a:rPr>
              <a:t>NON PROFIT DONATION AND FUND MANAGEMENT SYSTEM </a:t>
            </a:r>
            <a:endParaRPr dirty="0"/>
          </a:p>
        </p:txBody>
      </p:sp>
    </p:spTree>
    <p:extLst>
      <p:ext uri="{BB962C8B-B14F-4D97-AF65-F5344CB8AC3E}">
        <p14:creationId xmlns:p14="http://schemas.microsoft.com/office/powerpoint/2010/main" val="1456736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marL="457200" lvl="0" indent="-342900" algn="l" rtl="0">
              <a:spcBef>
                <a:spcPts val="2200"/>
              </a:spcBef>
              <a:spcAft>
                <a:spcPts val="0"/>
              </a:spcAft>
              <a:buSzPts val="1800"/>
              <a:buChar char="•"/>
            </a:pPr>
            <a:r>
              <a:rPr lang="en-US" dirty="0"/>
              <a:t>.</a:t>
            </a:r>
            <a:endParaRPr dirty="0"/>
          </a:p>
        </p:txBody>
      </p:sp>
      <p:sp>
        <p:nvSpPr>
          <p:cNvPr id="235" name="Google Shape;235;p23"/>
          <p:cNvSpPr txBox="1">
            <a:spLocks noGrp="1"/>
          </p:cNvSpPr>
          <p:nvPr>
            <p:ph type="sldNum" idx="12"/>
          </p:nvPr>
        </p:nvSpPr>
        <p:spPr>
          <a:xfrm>
            <a:off x="8610600" y="6356350"/>
            <a:ext cx="2089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
        <p:nvSpPr>
          <p:cNvPr id="236" name="Google Shape;236;p23"/>
          <p:cNvSpPr txBox="1">
            <a:spLocks noGrp="1"/>
          </p:cNvSpPr>
          <p:nvPr>
            <p:ph type="title"/>
          </p:nvPr>
        </p:nvSpPr>
        <p:spPr>
          <a:xfrm>
            <a:off x="457200" y="603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en-US" dirty="0"/>
              <a:t>Screenshots: WEBSITE-DETAILS</a:t>
            </a:r>
            <a:endParaRPr dirty="0"/>
          </a:p>
        </p:txBody>
      </p:sp>
      <p:sp>
        <p:nvSpPr>
          <p:cNvPr id="2" name="Google Shape;126;p11">
            <a:extLst>
              <a:ext uri="{FF2B5EF4-FFF2-40B4-BE49-F238E27FC236}">
                <a16:creationId xmlns:a16="http://schemas.microsoft.com/office/drawing/2014/main" id="{F348E639-403C-24AF-A055-D189E9DF6144}"/>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i="0" dirty="0">
                <a:solidFill>
                  <a:srgbClr val="ECECF1"/>
                </a:solidFill>
                <a:effectLst/>
                <a:latin typeface="Söhne"/>
              </a:rPr>
              <a:t>NON PROFIT DONATION AND FUND MANAGEMENT SYSTEM </a:t>
            </a:r>
            <a:endParaRPr dirty="0"/>
          </a:p>
        </p:txBody>
      </p:sp>
      <p:pic>
        <p:nvPicPr>
          <p:cNvPr id="5" name="Picture 4">
            <a:extLst>
              <a:ext uri="{FF2B5EF4-FFF2-40B4-BE49-F238E27FC236}">
                <a16:creationId xmlns:a16="http://schemas.microsoft.com/office/drawing/2014/main" id="{A32A2896-8378-C89D-78D0-05A410AD3035}"/>
              </a:ext>
            </a:extLst>
          </p:cNvPr>
          <p:cNvPicPr>
            <a:picLocks noChangeAspect="1"/>
          </p:cNvPicPr>
          <p:nvPr/>
        </p:nvPicPr>
        <p:blipFill>
          <a:blip r:embed="rId3"/>
          <a:stretch>
            <a:fillRect/>
          </a:stretch>
        </p:blipFill>
        <p:spPr>
          <a:xfrm>
            <a:off x="721376" y="1274431"/>
            <a:ext cx="9708354" cy="4309137"/>
          </a:xfrm>
          <a:prstGeom prst="rect">
            <a:avLst/>
          </a:prstGeom>
        </p:spPr>
      </p:pic>
    </p:spTree>
    <p:extLst>
      <p:ext uri="{BB962C8B-B14F-4D97-AF65-F5344CB8AC3E}">
        <p14:creationId xmlns:p14="http://schemas.microsoft.com/office/powerpoint/2010/main" val="6306669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marL="457200" lvl="0" indent="-342900" algn="l" rtl="0">
              <a:spcBef>
                <a:spcPts val="2200"/>
              </a:spcBef>
              <a:spcAft>
                <a:spcPts val="0"/>
              </a:spcAft>
              <a:buSzPts val="1800"/>
              <a:buChar char="•"/>
            </a:pPr>
            <a:r>
              <a:rPr lang="en-US" dirty="0"/>
              <a:t>.</a:t>
            </a:r>
            <a:endParaRPr dirty="0"/>
          </a:p>
        </p:txBody>
      </p:sp>
      <p:sp>
        <p:nvSpPr>
          <p:cNvPr id="235" name="Google Shape;235;p23"/>
          <p:cNvSpPr txBox="1">
            <a:spLocks noGrp="1"/>
          </p:cNvSpPr>
          <p:nvPr>
            <p:ph type="sldNum" idx="12"/>
          </p:nvPr>
        </p:nvSpPr>
        <p:spPr>
          <a:xfrm>
            <a:off x="8610600" y="6356350"/>
            <a:ext cx="2089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
        <p:nvSpPr>
          <p:cNvPr id="236" name="Google Shape;236;p23"/>
          <p:cNvSpPr txBox="1">
            <a:spLocks noGrp="1"/>
          </p:cNvSpPr>
          <p:nvPr>
            <p:ph type="title"/>
          </p:nvPr>
        </p:nvSpPr>
        <p:spPr>
          <a:xfrm>
            <a:off x="457200" y="603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en-US" dirty="0"/>
              <a:t>Screenshots: WEBSITE-DETAILS</a:t>
            </a:r>
            <a:endParaRPr dirty="0"/>
          </a:p>
        </p:txBody>
      </p:sp>
      <p:sp>
        <p:nvSpPr>
          <p:cNvPr id="2" name="Google Shape;126;p11">
            <a:extLst>
              <a:ext uri="{FF2B5EF4-FFF2-40B4-BE49-F238E27FC236}">
                <a16:creationId xmlns:a16="http://schemas.microsoft.com/office/drawing/2014/main" id="{F348E639-403C-24AF-A055-D189E9DF6144}"/>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i="0" dirty="0">
                <a:solidFill>
                  <a:srgbClr val="ECECF1"/>
                </a:solidFill>
                <a:effectLst/>
                <a:latin typeface="Söhne"/>
              </a:rPr>
              <a:t>NON PROFIT DONATION AND FUND MANAGEMENT SYSTEM </a:t>
            </a:r>
            <a:endParaRPr dirty="0"/>
          </a:p>
        </p:txBody>
      </p:sp>
      <p:pic>
        <p:nvPicPr>
          <p:cNvPr id="4" name="Picture 3">
            <a:extLst>
              <a:ext uri="{FF2B5EF4-FFF2-40B4-BE49-F238E27FC236}">
                <a16:creationId xmlns:a16="http://schemas.microsoft.com/office/drawing/2014/main" id="{FC2276AB-23C1-326E-64EA-BA41F2AF3898}"/>
              </a:ext>
            </a:extLst>
          </p:cNvPr>
          <p:cNvPicPr>
            <a:picLocks noChangeAspect="1"/>
          </p:cNvPicPr>
          <p:nvPr/>
        </p:nvPicPr>
        <p:blipFill>
          <a:blip r:embed="rId3"/>
          <a:stretch>
            <a:fillRect/>
          </a:stretch>
        </p:blipFill>
        <p:spPr>
          <a:xfrm>
            <a:off x="457200" y="1274593"/>
            <a:ext cx="11226348" cy="4902232"/>
          </a:xfrm>
          <a:prstGeom prst="rect">
            <a:avLst/>
          </a:prstGeom>
        </p:spPr>
      </p:pic>
    </p:spTree>
    <p:extLst>
      <p:ext uri="{BB962C8B-B14F-4D97-AF65-F5344CB8AC3E}">
        <p14:creationId xmlns:p14="http://schemas.microsoft.com/office/powerpoint/2010/main" val="2814574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6" name="Google Shape;226;p22"/>
          <p:cNvSpPr txBox="1">
            <a:spLocks noGrp="1"/>
          </p:cNvSpPr>
          <p:nvPr>
            <p:ph type="sldNum" idx="12"/>
          </p:nvPr>
        </p:nvSpPr>
        <p:spPr>
          <a:xfrm>
            <a:off x="8610600" y="6356350"/>
            <a:ext cx="2089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
        <p:nvSpPr>
          <p:cNvPr id="227" name="Google Shape;227;p22"/>
          <p:cNvSpPr txBox="1">
            <a:spLocks noGrp="1"/>
          </p:cNvSpPr>
          <p:nvPr>
            <p:ph type="title"/>
          </p:nvPr>
        </p:nvSpPr>
        <p:spPr>
          <a:xfrm>
            <a:off x="457200" y="603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en-US" dirty="0"/>
              <a:t>Screenshots: SIGN UP PAGE</a:t>
            </a:r>
            <a:endParaRPr dirty="0"/>
          </a:p>
        </p:txBody>
      </p:sp>
      <p:sp>
        <p:nvSpPr>
          <p:cNvPr id="4" name="Google Shape;126;p11">
            <a:extLst>
              <a:ext uri="{FF2B5EF4-FFF2-40B4-BE49-F238E27FC236}">
                <a16:creationId xmlns:a16="http://schemas.microsoft.com/office/drawing/2014/main" id="{4A6C13B2-F876-0B41-4B0C-4FD9BB7B16D7}"/>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i="0" dirty="0">
                <a:solidFill>
                  <a:srgbClr val="ECECF1"/>
                </a:solidFill>
                <a:effectLst/>
                <a:latin typeface="Söhne"/>
              </a:rPr>
              <a:t>NON PROFIT DONATION AND FUND MANAGEMENT SYSTEM </a:t>
            </a:r>
            <a:endParaRPr dirty="0"/>
          </a:p>
        </p:txBody>
      </p:sp>
      <p:pic>
        <p:nvPicPr>
          <p:cNvPr id="6" name="Picture 5">
            <a:extLst>
              <a:ext uri="{FF2B5EF4-FFF2-40B4-BE49-F238E27FC236}">
                <a16:creationId xmlns:a16="http://schemas.microsoft.com/office/drawing/2014/main" id="{09628188-0165-5863-ACE1-185B823E4EBC}"/>
              </a:ext>
            </a:extLst>
          </p:cNvPr>
          <p:cNvPicPr>
            <a:picLocks noChangeAspect="1"/>
          </p:cNvPicPr>
          <p:nvPr/>
        </p:nvPicPr>
        <p:blipFill rotWithShape="1">
          <a:blip r:embed="rId3"/>
          <a:srcRect l="29509" t="2983" r="17865" b="19641"/>
          <a:stretch/>
        </p:blipFill>
        <p:spPr>
          <a:xfrm>
            <a:off x="2905760" y="1386025"/>
            <a:ext cx="6959600" cy="469854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5" name="Google Shape;235;p23"/>
          <p:cNvSpPr txBox="1">
            <a:spLocks noGrp="1"/>
          </p:cNvSpPr>
          <p:nvPr>
            <p:ph type="sldNum" idx="12"/>
          </p:nvPr>
        </p:nvSpPr>
        <p:spPr>
          <a:xfrm>
            <a:off x="8610600" y="6356350"/>
            <a:ext cx="2089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
        <p:nvSpPr>
          <p:cNvPr id="236" name="Google Shape;236;p23"/>
          <p:cNvSpPr txBox="1">
            <a:spLocks noGrp="1"/>
          </p:cNvSpPr>
          <p:nvPr>
            <p:ph type="title"/>
          </p:nvPr>
        </p:nvSpPr>
        <p:spPr>
          <a:xfrm>
            <a:off x="457200" y="603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en-US" dirty="0"/>
              <a:t>Screenshots: LOGIN PAGE</a:t>
            </a:r>
            <a:endParaRPr dirty="0"/>
          </a:p>
        </p:txBody>
      </p:sp>
      <p:sp>
        <p:nvSpPr>
          <p:cNvPr id="2" name="Google Shape;126;p11">
            <a:extLst>
              <a:ext uri="{FF2B5EF4-FFF2-40B4-BE49-F238E27FC236}">
                <a16:creationId xmlns:a16="http://schemas.microsoft.com/office/drawing/2014/main" id="{F348E639-403C-24AF-A055-D189E9DF6144}"/>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i="0" dirty="0">
                <a:solidFill>
                  <a:srgbClr val="ECECF1"/>
                </a:solidFill>
                <a:effectLst/>
                <a:latin typeface="Söhne"/>
              </a:rPr>
              <a:t>NON PROFIT DONATION AND FUND MANAGEMENT SYSTEM </a:t>
            </a:r>
            <a:endParaRPr dirty="0"/>
          </a:p>
        </p:txBody>
      </p:sp>
      <p:pic>
        <p:nvPicPr>
          <p:cNvPr id="4" name="Picture 3">
            <a:extLst>
              <a:ext uri="{FF2B5EF4-FFF2-40B4-BE49-F238E27FC236}">
                <a16:creationId xmlns:a16="http://schemas.microsoft.com/office/drawing/2014/main" id="{56F93A23-FFC7-2FD5-6574-5510907AB1EA}"/>
              </a:ext>
            </a:extLst>
          </p:cNvPr>
          <p:cNvPicPr>
            <a:picLocks noChangeAspect="1"/>
          </p:cNvPicPr>
          <p:nvPr/>
        </p:nvPicPr>
        <p:blipFill>
          <a:blip r:embed="rId3"/>
          <a:stretch>
            <a:fillRect/>
          </a:stretch>
        </p:blipFill>
        <p:spPr>
          <a:xfrm>
            <a:off x="2102774" y="1386025"/>
            <a:ext cx="7986452" cy="4640982"/>
          </a:xfrm>
          <a:prstGeom prst="rect">
            <a:avLst/>
          </a:prstGeom>
        </p:spPr>
      </p:pic>
    </p:spTree>
    <p:extLst>
      <p:ext uri="{BB962C8B-B14F-4D97-AF65-F5344CB8AC3E}">
        <p14:creationId xmlns:p14="http://schemas.microsoft.com/office/powerpoint/2010/main" val="2663503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114300" lvl="0" indent="0" algn="ctr" rtl="0">
              <a:lnSpc>
                <a:spcPct val="90000"/>
              </a:lnSpc>
              <a:spcBef>
                <a:spcPts val="2200"/>
              </a:spcBef>
              <a:spcAft>
                <a:spcPts val="0"/>
              </a:spcAft>
              <a:buSzPts val="1800"/>
              <a:buNone/>
            </a:pPr>
            <a:r>
              <a:rPr lang="en-US" sz="3200" dirty="0"/>
              <a:t>Non-profit organizations (NPOs) play a crucial role in addressing societal issues, advocating for causes, and making a positive impact on communities. As entities that operate for the greater good rather than financial gain, NPOs heavily rely on the support of donors and various funding sources to sustain their initiatives. To effectively manage their operations and ensure transparency, non-profit organizations often implement specialized systems tailored to their unique needs.</a:t>
            </a:r>
            <a:endParaRPr sz="3200" dirty="0"/>
          </a:p>
        </p:txBody>
      </p:sp>
      <p:sp>
        <p:nvSpPr>
          <p:cNvPr id="126" name="Google Shape;126;p1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i="0" dirty="0">
                <a:solidFill>
                  <a:srgbClr val="ECECF1"/>
                </a:solidFill>
                <a:effectLst/>
                <a:latin typeface="Söhne"/>
              </a:rPr>
              <a:t>NON PROFIT DONATION AND FUND MANAGEMENT SYSTEM </a:t>
            </a:r>
            <a:endParaRPr dirty="0"/>
          </a:p>
        </p:txBody>
      </p:sp>
      <p:sp>
        <p:nvSpPr>
          <p:cNvPr id="127" name="Google Shape;127;p11"/>
          <p:cNvSpPr txBox="1">
            <a:spLocks noGrp="1"/>
          </p:cNvSpPr>
          <p:nvPr>
            <p:ph type="sldNum" idx="12"/>
          </p:nvPr>
        </p:nvSpPr>
        <p:spPr>
          <a:xfrm>
            <a:off x="8610600" y="6356350"/>
            <a:ext cx="208924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128" name="Google Shape;128;p11"/>
          <p:cNvSpPr txBox="1">
            <a:spLocks noGrp="1"/>
          </p:cNvSpPr>
          <p:nvPr>
            <p:ph type="title"/>
          </p:nvPr>
        </p:nvSpPr>
        <p:spPr>
          <a:xfrm>
            <a:off x="457200" y="603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4400"/>
              <a:buFont typeface="Calibri"/>
              <a:buNone/>
            </a:pPr>
            <a:r>
              <a:rPr lang="en-US" sz="6000" dirty="0">
                <a:latin typeface="+mn-lt"/>
              </a:rPr>
              <a:t>Introduction</a:t>
            </a:r>
            <a:endParaRPr sz="6000" dirty="0">
              <a:latin typeface="+mn-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7" name="Google Shape;217;p21"/>
          <p:cNvSpPr txBox="1">
            <a:spLocks noGrp="1"/>
          </p:cNvSpPr>
          <p:nvPr>
            <p:ph type="sldNum" idx="12"/>
          </p:nvPr>
        </p:nvSpPr>
        <p:spPr>
          <a:xfrm>
            <a:off x="8610600" y="6356350"/>
            <a:ext cx="2089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
        <p:nvSpPr>
          <p:cNvPr id="218" name="Google Shape;218;p21"/>
          <p:cNvSpPr txBox="1">
            <a:spLocks noGrp="1"/>
          </p:cNvSpPr>
          <p:nvPr>
            <p:ph type="title"/>
          </p:nvPr>
        </p:nvSpPr>
        <p:spPr>
          <a:xfrm>
            <a:off x="457200" y="603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en-US" dirty="0"/>
              <a:t>Screenshots: CATEGORY PAGE</a:t>
            </a:r>
            <a:endParaRPr dirty="0"/>
          </a:p>
        </p:txBody>
      </p:sp>
      <p:sp>
        <p:nvSpPr>
          <p:cNvPr id="4" name="Google Shape;126;p11">
            <a:extLst>
              <a:ext uri="{FF2B5EF4-FFF2-40B4-BE49-F238E27FC236}">
                <a16:creationId xmlns:a16="http://schemas.microsoft.com/office/drawing/2014/main" id="{F34B0131-687E-4E84-4ECB-06225F791EBE}"/>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i="0" dirty="0">
                <a:solidFill>
                  <a:srgbClr val="ECECF1"/>
                </a:solidFill>
                <a:effectLst/>
                <a:latin typeface="Söhne"/>
              </a:rPr>
              <a:t>NON PROFIT DONATION AND FUND MANAGEMENT SYSTEM </a:t>
            </a:r>
            <a:endParaRPr dirty="0"/>
          </a:p>
        </p:txBody>
      </p:sp>
      <p:pic>
        <p:nvPicPr>
          <p:cNvPr id="6" name="Picture 5">
            <a:extLst>
              <a:ext uri="{FF2B5EF4-FFF2-40B4-BE49-F238E27FC236}">
                <a16:creationId xmlns:a16="http://schemas.microsoft.com/office/drawing/2014/main" id="{C03E2C95-02A1-693D-4BF8-6853FA68B461}"/>
              </a:ext>
            </a:extLst>
          </p:cNvPr>
          <p:cNvPicPr>
            <a:picLocks noChangeAspect="1"/>
          </p:cNvPicPr>
          <p:nvPr/>
        </p:nvPicPr>
        <p:blipFill>
          <a:blip r:embed="rId3"/>
          <a:stretch>
            <a:fillRect/>
          </a:stretch>
        </p:blipFill>
        <p:spPr>
          <a:xfrm>
            <a:off x="1124422" y="1239520"/>
            <a:ext cx="10497859" cy="4073088"/>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7" name="Google Shape;217;p21"/>
          <p:cNvSpPr txBox="1">
            <a:spLocks noGrp="1"/>
          </p:cNvSpPr>
          <p:nvPr>
            <p:ph type="sldNum" idx="12"/>
          </p:nvPr>
        </p:nvSpPr>
        <p:spPr>
          <a:xfrm>
            <a:off x="8610600" y="6356350"/>
            <a:ext cx="2089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
        <p:nvSpPr>
          <p:cNvPr id="218" name="Google Shape;218;p21"/>
          <p:cNvSpPr txBox="1">
            <a:spLocks noGrp="1"/>
          </p:cNvSpPr>
          <p:nvPr>
            <p:ph type="title"/>
          </p:nvPr>
        </p:nvSpPr>
        <p:spPr>
          <a:xfrm>
            <a:off x="457200" y="603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en-US" dirty="0"/>
              <a:t>Screenshots: Personal Dashboard</a:t>
            </a:r>
            <a:endParaRPr dirty="0"/>
          </a:p>
        </p:txBody>
      </p:sp>
      <p:sp>
        <p:nvSpPr>
          <p:cNvPr id="4" name="Google Shape;126;p11">
            <a:extLst>
              <a:ext uri="{FF2B5EF4-FFF2-40B4-BE49-F238E27FC236}">
                <a16:creationId xmlns:a16="http://schemas.microsoft.com/office/drawing/2014/main" id="{F34B0131-687E-4E84-4ECB-06225F791EBE}"/>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i="0" dirty="0">
                <a:solidFill>
                  <a:srgbClr val="ECECF1"/>
                </a:solidFill>
                <a:effectLst/>
                <a:latin typeface="Söhne"/>
              </a:rPr>
              <a:t>NON PROFIT DONATION AND FUND MANAGEMENT SYSTEM </a:t>
            </a:r>
            <a:endParaRPr dirty="0"/>
          </a:p>
        </p:txBody>
      </p:sp>
      <p:pic>
        <p:nvPicPr>
          <p:cNvPr id="3" name="Picture 2">
            <a:extLst>
              <a:ext uri="{FF2B5EF4-FFF2-40B4-BE49-F238E27FC236}">
                <a16:creationId xmlns:a16="http://schemas.microsoft.com/office/drawing/2014/main" id="{785DBF7C-102B-FA18-FC6C-44FF3DD7481B}"/>
              </a:ext>
            </a:extLst>
          </p:cNvPr>
          <p:cNvPicPr>
            <a:picLocks noChangeAspect="1"/>
          </p:cNvPicPr>
          <p:nvPr/>
        </p:nvPicPr>
        <p:blipFill>
          <a:blip r:embed="rId3"/>
          <a:stretch>
            <a:fillRect/>
          </a:stretch>
        </p:blipFill>
        <p:spPr>
          <a:xfrm>
            <a:off x="309880" y="1477087"/>
            <a:ext cx="10810240" cy="4788201"/>
          </a:xfrm>
          <a:prstGeom prst="rect">
            <a:avLst/>
          </a:prstGeom>
        </p:spPr>
      </p:pic>
    </p:spTree>
    <p:extLst>
      <p:ext uri="{BB962C8B-B14F-4D97-AF65-F5344CB8AC3E}">
        <p14:creationId xmlns:p14="http://schemas.microsoft.com/office/powerpoint/2010/main" val="41668041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7" name="Google Shape;217;p21"/>
          <p:cNvSpPr txBox="1">
            <a:spLocks noGrp="1"/>
          </p:cNvSpPr>
          <p:nvPr>
            <p:ph type="sldNum" idx="12"/>
          </p:nvPr>
        </p:nvSpPr>
        <p:spPr>
          <a:xfrm>
            <a:off x="8610600" y="6356350"/>
            <a:ext cx="2089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sp>
        <p:nvSpPr>
          <p:cNvPr id="218" name="Google Shape;218;p21"/>
          <p:cNvSpPr txBox="1">
            <a:spLocks noGrp="1"/>
          </p:cNvSpPr>
          <p:nvPr>
            <p:ph type="title"/>
          </p:nvPr>
        </p:nvSpPr>
        <p:spPr>
          <a:xfrm>
            <a:off x="457200" y="603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en-US" dirty="0"/>
              <a:t>Screenshots: EC2 Instance</a:t>
            </a:r>
            <a:endParaRPr dirty="0"/>
          </a:p>
        </p:txBody>
      </p:sp>
      <p:sp>
        <p:nvSpPr>
          <p:cNvPr id="4" name="Google Shape;126;p11">
            <a:extLst>
              <a:ext uri="{FF2B5EF4-FFF2-40B4-BE49-F238E27FC236}">
                <a16:creationId xmlns:a16="http://schemas.microsoft.com/office/drawing/2014/main" id="{F34B0131-687E-4E84-4ECB-06225F791EBE}"/>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i="0" dirty="0">
                <a:solidFill>
                  <a:srgbClr val="ECECF1"/>
                </a:solidFill>
                <a:effectLst/>
                <a:latin typeface="Söhne"/>
              </a:rPr>
              <a:t>NON PROFIT DONATION AND FUND MANAGEMENT SYSTEM </a:t>
            </a:r>
            <a:endParaRPr dirty="0"/>
          </a:p>
        </p:txBody>
      </p:sp>
      <p:pic>
        <p:nvPicPr>
          <p:cNvPr id="5" name="Picture 4">
            <a:extLst>
              <a:ext uri="{FF2B5EF4-FFF2-40B4-BE49-F238E27FC236}">
                <a16:creationId xmlns:a16="http://schemas.microsoft.com/office/drawing/2014/main" id="{0AB37EF8-2435-4E7A-2743-9D97C95A200D}"/>
              </a:ext>
            </a:extLst>
          </p:cNvPr>
          <p:cNvPicPr>
            <a:picLocks noChangeAspect="1"/>
          </p:cNvPicPr>
          <p:nvPr/>
        </p:nvPicPr>
        <p:blipFill>
          <a:blip r:embed="rId3"/>
          <a:stretch>
            <a:fillRect/>
          </a:stretch>
        </p:blipFill>
        <p:spPr>
          <a:xfrm>
            <a:off x="762000" y="1386025"/>
            <a:ext cx="10972800" cy="4836353"/>
          </a:xfrm>
          <a:prstGeom prst="rect">
            <a:avLst/>
          </a:prstGeom>
        </p:spPr>
      </p:pic>
    </p:spTree>
    <p:extLst>
      <p:ext uri="{BB962C8B-B14F-4D97-AF65-F5344CB8AC3E}">
        <p14:creationId xmlns:p14="http://schemas.microsoft.com/office/powerpoint/2010/main" val="40317406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7" name="Google Shape;217;p21"/>
          <p:cNvSpPr txBox="1">
            <a:spLocks noGrp="1"/>
          </p:cNvSpPr>
          <p:nvPr>
            <p:ph type="sldNum" idx="12"/>
          </p:nvPr>
        </p:nvSpPr>
        <p:spPr>
          <a:xfrm>
            <a:off x="8610600" y="6356350"/>
            <a:ext cx="2089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sp>
        <p:nvSpPr>
          <p:cNvPr id="218" name="Google Shape;218;p21"/>
          <p:cNvSpPr txBox="1">
            <a:spLocks noGrp="1"/>
          </p:cNvSpPr>
          <p:nvPr>
            <p:ph type="title"/>
          </p:nvPr>
        </p:nvSpPr>
        <p:spPr>
          <a:xfrm>
            <a:off x="457200" y="603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en-US" dirty="0"/>
              <a:t>Screenshots: RDS</a:t>
            </a:r>
            <a:endParaRPr dirty="0"/>
          </a:p>
        </p:txBody>
      </p:sp>
      <p:sp>
        <p:nvSpPr>
          <p:cNvPr id="4" name="Google Shape;126;p11">
            <a:extLst>
              <a:ext uri="{FF2B5EF4-FFF2-40B4-BE49-F238E27FC236}">
                <a16:creationId xmlns:a16="http://schemas.microsoft.com/office/drawing/2014/main" id="{F34B0131-687E-4E84-4ECB-06225F791EBE}"/>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i="0" dirty="0">
                <a:solidFill>
                  <a:srgbClr val="ECECF1"/>
                </a:solidFill>
                <a:effectLst/>
                <a:latin typeface="Söhne"/>
              </a:rPr>
              <a:t>NON PROFIT DONATION AND FUND MANAGEMENT SYSTEM </a:t>
            </a:r>
            <a:endParaRPr dirty="0"/>
          </a:p>
        </p:txBody>
      </p:sp>
      <p:pic>
        <p:nvPicPr>
          <p:cNvPr id="3" name="Picture 2">
            <a:extLst>
              <a:ext uri="{FF2B5EF4-FFF2-40B4-BE49-F238E27FC236}">
                <a16:creationId xmlns:a16="http://schemas.microsoft.com/office/drawing/2014/main" id="{001AE5FC-8077-6B10-007D-FAD21E0F8E84}"/>
              </a:ext>
            </a:extLst>
          </p:cNvPr>
          <p:cNvPicPr>
            <a:picLocks noChangeAspect="1"/>
          </p:cNvPicPr>
          <p:nvPr/>
        </p:nvPicPr>
        <p:blipFill>
          <a:blip r:embed="rId3"/>
          <a:stretch>
            <a:fillRect/>
          </a:stretch>
        </p:blipFill>
        <p:spPr>
          <a:xfrm>
            <a:off x="838200" y="1524251"/>
            <a:ext cx="10515600" cy="4693872"/>
          </a:xfrm>
          <a:prstGeom prst="rect">
            <a:avLst/>
          </a:prstGeom>
        </p:spPr>
      </p:pic>
    </p:spTree>
    <p:extLst>
      <p:ext uri="{BB962C8B-B14F-4D97-AF65-F5344CB8AC3E}">
        <p14:creationId xmlns:p14="http://schemas.microsoft.com/office/powerpoint/2010/main" val="7600595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7" name="Google Shape;217;p21"/>
          <p:cNvSpPr txBox="1">
            <a:spLocks noGrp="1"/>
          </p:cNvSpPr>
          <p:nvPr>
            <p:ph type="sldNum" idx="12"/>
          </p:nvPr>
        </p:nvSpPr>
        <p:spPr>
          <a:xfrm>
            <a:off x="8610600" y="6356350"/>
            <a:ext cx="2089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sp>
        <p:nvSpPr>
          <p:cNvPr id="218" name="Google Shape;218;p21"/>
          <p:cNvSpPr txBox="1">
            <a:spLocks noGrp="1"/>
          </p:cNvSpPr>
          <p:nvPr>
            <p:ph type="title"/>
          </p:nvPr>
        </p:nvSpPr>
        <p:spPr>
          <a:xfrm>
            <a:off x="457200" y="603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en-US" dirty="0"/>
              <a:t>Screenshots: S3 Bucket</a:t>
            </a:r>
            <a:endParaRPr dirty="0"/>
          </a:p>
        </p:txBody>
      </p:sp>
      <p:sp>
        <p:nvSpPr>
          <p:cNvPr id="4" name="Google Shape;126;p11">
            <a:extLst>
              <a:ext uri="{FF2B5EF4-FFF2-40B4-BE49-F238E27FC236}">
                <a16:creationId xmlns:a16="http://schemas.microsoft.com/office/drawing/2014/main" id="{F34B0131-687E-4E84-4ECB-06225F791EBE}"/>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i="0" dirty="0">
                <a:solidFill>
                  <a:srgbClr val="ECECF1"/>
                </a:solidFill>
                <a:effectLst/>
                <a:latin typeface="Söhne"/>
              </a:rPr>
              <a:t>NON PROFIT DONATION AND FUND MANAGEMENT SYSTEM </a:t>
            </a:r>
            <a:endParaRPr dirty="0"/>
          </a:p>
        </p:txBody>
      </p:sp>
      <p:pic>
        <p:nvPicPr>
          <p:cNvPr id="5" name="Picture 4">
            <a:extLst>
              <a:ext uri="{FF2B5EF4-FFF2-40B4-BE49-F238E27FC236}">
                <a16:creationId xmlns:a16="http://schemas.microsoft.com/office/drawing/2014/main" id="{81C2F7AE-BDF8-EF78-A9C8-9621DB2ACECD}"/>
              </a:ext>
            </a:extLst>
          </p:cNvPr>
          <p:cNvPicPr>
            <a:picLocks noChangeAspect="1"/>
          </p:cNvPicPr>
          <p:nvPr/>
        </p:nvPicPr>
        <p:blipFill>
          <a:blip r:embed="rId3"/>
          <a:stretch>
            <a:fillRect/>
          </a:stretch>
        </p:blipFill>
        <p:spPr>
          <a:xfrm>
            <a:off x="1155031" y="1609127"/>
            <a:ext cx="10299032" cy="4616620"/>
          </a:xfrm>
          <a:prstGeom prst="rect">
            <a:avLst/>
          </a:prstGeom>
        </p:spPr>
      </p:pic>
    </p:spTree>
    <p:extLst>
      <p:ext uri="{BB962C8B-B14F-4D97-AF65-F5344CB8AC3E}">
        <p14:creationId xmlns:p14="http://schemas.microsoft.com/office/powerpoint/2010/main" val="3602847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3" name="Google Shape;253;p25"/>
          <p:cNvSpPr txBox="1">
            <a:spLocks noGrp="1"/>
          </p:cNvSpPr>
          <p:nvPr>
            <p:ph type="sldNum" idx="12"/>
          </p:nvPr>
        </p:nvSpPr>
        <p:spPr>
          <a:xfrm>
            <a:off x="8610600" y="6356350"/>
            <a:ext cx="2089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sp>
        <p:nvSpPr>
          <p:cNvPr id="254" name="Google Shape;254;p25"/>
          <p:cNvSpPr txBox="1">
            <a:spLocks noGrp="1"/>
          </p:cNvSpPr>
          <p:nvPr>
            <p:ph type="title"/>
          </p:nvPr>
        </p:nvSpPr>
        <p:spPr>
          <a:xfrm>
            <a:off x="457200" y="603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en-US"/>
              <a:t>Future Scope</a:t>
            </a:r>
            <a:endParaRPr/>
          </a:p>
        </p:txBody>
      </p:sp>
      <p:sp>
        <p:nvSpPr>
          <p:cNvPr id="2" name="Google Shape;126;p11">
            <a:extLst>
              <a:ext uri="{FF2B5EF4-FFF2-40B4-BE49-F238E27FC236}">
                <a16:creationId xmlns:a16="http://schemas.microsoft.com/office/drawing/2014/main" id="{B1C678BE-7950-8F21-7235-3FF82963D3A3}"/>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i="0" dirty="0">
                <a:solidFill>
                  <a:srgbClr val="ECECF1"/>
                </a:solidFill>
                <a:effectLst/>
                <a:latin typeface="Söhne"/>
              </a:rPr>
              <a:t>NON PROFIT DONATION AND FUND MANAGEMENT SYSTEM </a:t>
            </a:r>
            <a:endParaRPr dirty="0"/>
          </a:p>
        </p:txBody>
      </p:sp>
      <p:sp>
        <p:nvSpPr>
          <p:cNvPr id="6" name="TextBox 5">
            <a:extLst>
              <a:ext uri="{FF2B5EF4-FFF2-40B4-BE49-F238E27FC236}">
                <a16:creationId xmlns:a16="http://schemas.microsoft.com/office/drawing/2014/main" id="{B0E4AFB6-1375-05C9-B0C5-0F49E9411B54}"/>
              </a:ext>
            </a:extLst>
          </p:cNvPr>
          <p:cNvSpPr txBox="1"/>
          <p:nvPr/>
        </p:nvSpPr>
        <p:spPr>
          <a:xfrm>
            <a:off x="1022350" y="1386025"/>
            <a:ext cx="4114800" cy="3539430"/>
          </a:xfrm>
          <a:prstGeom prst="rect">
            <a:avLst/>
          </a:prstGeom>
          <a:noFill/>
        </p:spPr>
        <p:txBody>
          <a:bodyPr wrap="square">
            <a:spAutoFit/>
          </a:bodyPr>
          <a:lstStyle/>
          <a:p>
            <a:r>
              <a:rPr lang="en-IN" b="1" dirty="0">
                <a:solidFill>
                  <a:schemeClr val="bg1"/>
                </a:solidFill>
              </a:rPr>
              <a:t> I. Advanced Analytics and Business Intelligence</a:t>
            </a:r>
          </a:p>
          <a:p>
            <a:endParaRPr lang="en-IN" b="1" dirty="0">
              <a:solidFill>
                <a:schemeClr val="bg1"/>
              </a:solidFill>
            </a:endParaRPr>
          </a:p>
          <a:p>
            <a:r>
              <a:rPr lang="en-IN" b="1" dirty="0">
                <a:solidFill>
                  <a:schemeClr val="bg1"/>
                </a:solidFill>
              </a:rPr>
              <a:t> II. Blockchain Integration for Transparency</a:t>
            </a:r>
          </a:p>
          <a:p>
            <a:endParaRPr lang="en-IN" b="1" dirty="0">
              <a:solidFill>
                <a:schemeClr val="bg1"/>
              </a:solidFill>
            </a:endParaRPr>
          </a:p>
          <a:p>
            <a:r>
              <a:rPr lang="en-IN" b="1" dirty="0">
                <a:solidFill>
                  <a:schemeClr val="bg1"/>
                </a:solidFill>
              </a:rPr>
              <a:t>III. Mobile App Development</a:t>
            </a:r>
          </a:p>
          <a:p>
            <a:endParaRPr lang="en-IN" b="1" dirty="0">
              <a:solidFill>
                <a:schemeClr val="bg1"/>
              </a:solidFill>
            </a:endParaRPr>
          </a:p>
          <a:p>
            <a:r>
              <a:rPr lang="en-IN" b="1" dirty="0">
                <a:solidFill>
                  <a:schemeClr val="bg1"/>
                </a:solidFill>
              </a:rPr>
              <a:t> IV. Social Media Integration</a:t>
            </a:r>
          </a:p>
          <a:p>
            <a:endParaRPr lang="en-IN" b="1" dirty="0">
              <a:solidFill>
                <a:schemeClr val="bg1"/>
              </a:solidFill>
            </a:endParaRPr>
          </a:p>
          <a:p>
            <a:r>
              <a:rPr lang="en-IN" b="1" dirty="0">
                <a:solidFill>
                  <a:schemeClr val="bg1"/>
                </a:solidFill>
              </a:rPr>
              <a:t>  V. AI-Powered Donor Insights</a:t>
            </a:r>
          </a:p>
          <a:p>
            <a:endParaRPr lang="en-IN" b="1" dirty="0">
              <a:solidFill>
                <a:schemeClr val="bg1"/>
              </a:solidFill>
            </a:endParaRPr>
          </a:p>
          <a:p>
            <a:r>
              <a:rPr lang="en-IN" b="1" dirty="0">
                <a:solidFill>
                  <a:schemeClr val="bg1"/>
                </a:solidFill>
              </a:rPr>
              <a:t> VI. Global Payment Gateways</a:t>
            </a:r>
          </a:p>
          <a:p>
            <a:endParaRPr lang="en-IN" b="1" dirty="0">
              <a:solidFill>
                <a:schemeClr val="bg1"/>
              </a:solidFill>
            </a:endParaRPr>
          </a:p>
          <a:p>
            <a:r>
              <a:rPr lang="en-IN" b="1" dirty="0">
                <a:solidFill>
                  <a:schemeClr val="bg1"/>
                </a:solidFill>
              </a:rPr>
              <a:t>VII. Cryptocurrency Donations</a:t>
            </a:r>
          </a:p>
          <a:p>
            <a:endParaRPr lang="en-IN" b="1" dirty="0">
              <a:solidFill>
                <a:schemeClr val="bg1"/>
              </a:solidFill>
            </a:endParaRPr>
          </a:p>
          <a:p>
            <a:r>
              <a:rPr lang="en-IN" b="1" dirty="0">
                <a:solidFill>
                  <a:schemeClr val="bg1"/>
                </a:solidFill>
              </a:rPr>
              <a:t>VIII. Crowdfunding Module</a:t>
            </a:r>
          </a:p>
        </p:txBody>
      </p:sp>
      <p:sp>
        <p:nvSpPr>
          <p:cNvPr id="8" name="TextBox 7">
            <a:extLst>
              <a:ext uri="{FF2B5EF4-FFF2-40B4-BE49-F238E27FC236}">
                <a16:creationId xmlns:a16="http://schemas.microsoft.com/office/drawing/2014/main" id="{04F0DE6B-CC4E-82F1-4701-7568E8C90F83}"/>
              </a:ext>
            </a:extLst>
          </p:cNvPr>
          <p:cNvSpPr txBox="1"/>
          <p:nvPr/>
        </p:nvSpPr>
        <p:spPr>
          <a:xfrm>
            <a:off x="5895340" y="1386025"/>
            <a:ext cx="6421120" cy="3539430"/>
          </a:xfrm>
          <a:prstGeom prst="rect">
            <a:avLst/>
          </a:prstGeom>
          <a:noFill/>
        </p:spPr>
        <p:txBody>
          <a:bodyPr wrap="square">
            <a:spAutoFit/>
          </a:bodyPr>
          <a:lstStyle/>
          <a:p>
            <a:r>
              <a:rPr lang="en-IN" b="1" dirty="0">
                <a:solidFill>
                  <a:schemeClr val="bg1"/>
                </a:solidFill>
              </a:rPr>
              <a:t>IX. Gamification for Fundraising</a:t>
            </a:r>
          </a:p>
          <a:p>
            <a:endParaRPr lang="en-IN" b="1" dirty="0">
              <a:solidFill>
                <a:schemeClr val="bg1"/>
              </a:solidFill>
            </a:endParaRPr>
          </a:p>
          <a:p>
            <a:r>
              <a:rPr lang="en-IN" b="1" dirty="0">
                <a:solidFill>
                  <a:schemeClr val="bg1"/>
                </a:solidFill>
              </a:rPr>
              <a:t>   X. Community Engagement Platform</a:t>
            </a:r>
          </a:p>
          <a:p>
            <a:endParaRPr lang="en-IN" b="1" dirty="0">
              <a:solidFill>
                <a:schemeClr val="bg1"/>
              </a:solidFill>
            </a:endParaRPr>
          </a:p>
          <a:p>
            <a:r>
              <a:rPr lang="en-IN" b="1" dirty="0">
                <a:solidFill>
                  <a:schemeClr val="bg1"/>
                </a:solidFill>
              </a:rPr>
              <a:t>  XI. Automated Grant Management</a:t>
            </a:r>
          </a:p>
          <a:p>
            <a:endParaRPr lang="en-IN" b="1" dirty="0">
              <a:solidFill>
                <a:schemeClr val="bg1"/>
              </a:solidFill>
            </a:endParaRPr>
          </a:p>
          <a:p>
            <a:r>
              <a:rPr lang="en-IN" b="1" dirty="0">
                <a:solidFill>
                  <a:schemeClr val="bg1"/>
                </a:solidFill>
              </a:rPr>
              <a:t> XII. Environmental, Social, and Governance (ESG) Tracking</a:t>
            </a:r>
          </a:p>
          <a:p>
            <a:endParaRPr lang="en-IN" b="1" dirty="0">
              <a:solidFill>
                <a:schemeClr val="bg1"/>
              </a:solidFill>
            </a:endParaRPr>
          </a:p>
          <a:p>
            <a:r>
              <a:rPr lang="en-IN" b="1" dirty="0">
                <a:solidFill>
                  <a:schemeClr val="bg1"/>
                </a:solidFill>
              </a:rPr>
              <a:t>XIII. Voice and Chatbot Integration</a:t>
            </a:r>
          </a:p>
          <a:p>
            <a:endParaRPr lang="en-IN" b="1" dirty="0">
              <a:solidFill>
                <a:schemeClr val="bg1"/>
              </a:solidFill>
            </a:endParaRPr>
          </a:p>
          <a:p>
            <a:r>
              <a:rPr lang="en-IN" b="1" dirty="0">
                <a:solidFill>
                  <a:schemeClr val="bg1"/>
                </a:solidFill>
              </a:rPr>
              <a:t> XIV. Cybersecurity Enhancements</a:t>
            </a:r>
          </a:p>
          <a:p>
            <a:endParaRPr lang="en-IN" b="1" dirty="0">
              <a:solidFill>
                <a:schemeClr val="bg1"/>
              </a:solidFill>
            </a:endParaRPr>
          </a:p>
          <a:p>
            <a:r>
              <a:rPr lang="en-IN" b="1" dirty="0">
                <a:solidFill>
                  <a:schemeClr val="bg1"/>
                </a:solidFill>
              </a:rPr>
              <a:t>  XV. Training and Support for New Features</a:t>
            </a:r>
          </a:p>
          <a:p>
            <a:endParaRPr lang="en-IN" b="1" dirty="0">
              <a:solidFill>
                <a:schemeClr val="bg1"/>
              </a:solidFill>
            </a:endParaRPr>
          </a:p>
          <a:p>
            <a:r>
              <a:rPr lang="en-IN" b="1" dirty="0">
                <a:solidFill>
                  <a:schemeClr val="bg1"/>
                </a:solidFill>
              </a:rPr>
              <a:t> XVI. Regular Audits</a:t>
            </a:r>
          </a:p>
          <a:p>
            <a:endParaRPr lang="en-IN" dirty="0"/>
          </a:p>
        </p:txBody>
      </p:sp>
      <p:sp>
        <p:nvSpPr>
          <p:cNvPr id="10" name="TextBox 9">
            <a:extLst>
              <a:ext uri="{FF2B5EF4-FFF2-40B4-BE49-F238E27FC236}">
                <a16:creationId xmlns:a16="http://schemas.microsoft.com/office/drawing/2014/main" id="{EB1256EC-F0F2-3193-B2C2-06EE68A05B47}"/>
              </a:ext>
            </a:extLst>
          </p:cNvPr>
          <p:cNvSpPr txBox="1"/>
          <p:nvPr/>
        </p:nvSpPr>
        <p:spPr>
          <a:xfrm>
            <a:off x="690880" y="5179237"/>
            <a:ext cx="11074400" cy="923330"/>
          </a:xfrm>
          <a:prstGeom prst="rect">
            <a:avLst/>
          </a:prstGeom>
          <a:noFill/>
        </p:spPr>
        <p:txBody>
          <a:bodyPr wrap="square">
            <a:spAutoFit/>
          </a:bodyPr>
          <a:lstStyle/>
          <a:p>
            <a:pPr marL="114300" marR="0" lvl="0" algn="l" defTabSz="914400" rtl="0" eaLnBrk="1" fontAlgn="auto" latinLnBrk="0" hangingPunct="1">
              <a:lnSpc>
                <a:spcPct val="90000"/>
              </a:lnSpc>
              <a:spcBef>
                <a:spcPts val="2200"/>
              </a:spcBef>
              <a:spcAft>
                <a:spcPts val="0"/>
              </a:spcAft>
              <a:buClr>
                <a:srgbClr val="FFFFFF"/>
              </a:buClr>
              <a:buSzPts val="1800"/>
              <a:tabLst/>
              <a:defRPr/>
            </a:pPr>
            <a:r>
              <a:rPr kumimoji="0" lang="en-US" sz="2000" b="0" i="0" u="none" strike="noStrike" kern="0" cap="none" spc="0" normalizeH="0" baseline="0" noProof="0" dirty="0">
                <a:ln>
                  <a:noFill/>
                </a:ln>
                <a:solidFill>
                  <a:srgbClr val="D1D5DB"/>
                </a:solidFill>
                <a:effectLst/>
                <a:uLnTx/>
                <a:uFillTx/>
                <a:latin typeface="Söhne"/>
                <a:ea typeface="Calibri"/>
                <a:cs typeface="Calibri"/>
                <a:sym typeface="Calibri"/>
              </a:rPr>
              <a:t>The evolution of a Nonprofit Donation and Fund Management System is an ongoing process, and future phases or expansions can enhance its capabilities, address emerging needs, and adapt to technological advancements.</a:t>
            </a:r>
            <a:endParaRPr kumimoji="0" lang="en-US" sz="2000" b="0" i="0" u="none" strike="noStrike" kern="0" cap="none" spc="0" normalizeH="0" baseline="0" noProof="0" dirty="0">
              <a:ln>
                <a:noFill/>
              </a:ln>
              <a:solidFill>
                <a:srgbClr val="FFFFFF"/>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41782512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9"/>
          <p:cNvSpPr txBox="1">
            <a:spLocks noGrp="1"/>
          </p:cNvSpPr>
          <p:nvPr>
            <p:ph type="title"/>
          </p:nvPr>
        </p:nvSpPr>
        <p:spPr>
          <a:xfrm>
            <a:off x="2901960" y="1172210"/>
            <a:ext cx="5855400" cy="9414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6000"/>
              <a:buFont typeface="Calibri"/>
              <a:buNone/>
            </a:pPr>
            <a:r>
              <a:rPr lang="en-US" dirty="0"/>
              <a:t>Thank You!</a:t>
            </a:r>
            <a:endParaRPr dirty="0"/>
          </a:p>
        </p:txBody>
      </p:sp>
      <p:sp>
        <p:nvSpPr>
          <p:cNvPr id="288" name="Google Shape;288;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26</a:t>
            </a:fld>
            <a:endParaRPr/>
          </a:p>
        </p:txBody>
      </p:sp>
      <p:sp>
        <p:nvSpPr>
          <p:cNvPr id="289" name="Google Shape;289;p29"/>
          <p:cNvSpPr/>
          <p:nvPr/>
        </p:nvSpPr>
        <p:spPr>
          <a:xfrm>
            <a:off x="0" y="0"/>
            <a:ext cx="12192001" cy="6858000"/>
          </a:xfrm>
          <a:custGeom>
            <a:avLst/>
            <a:gdLst/>
            <a:ahLst/>
            <a:cxnLst/>
            <a:rect l="l" t="t" r="r" b="b"/>
            <a:pathLst>
              <a:path w="21600" h="21600" extrusionOk="0">
                <a:moveTo>
                  <a:pt x="21598" y="14626"/>
                </a:moveTo>
                <a:cubicBezTo>
                  <a:pt x="21593" y="14630"/>
                  <a:pt x="21591" y="14630"/>
                  <a:pt x="21587" y="14634"/>
                </a:cubicBezTo>
                <a:lnTo>
                  <a:pt x="17103" y="17452"/>
                </a:lnTo>
                <a:cubicBezTo>
                  <a:pt x="16767" y="17663"/>
                  <a:pt x="16424" y="17165"/>
                  <a:pt x="16473" y="16540"/>
                </a:cubicBezTo>
                <a:lnTo>
                  <a:pt x="16865" y="11449"/>
                </a:lnTo>
                <a:cubicBezTo>
                  <a:pt x="16899" y="11011"/>
                  <a:pt x="17118" y="10693"/>
                  <a:pt x="17367" y="10720"/>
                </a:cubicBezTo>
                <a:lnTo>
                  <a:pt x="21600" y="11198"/>
                </a:lnTo>
                <a:lnTo>
                  <a:pt x="21600" y="9502"/>
                </a:lnTo>
                <a:lnTo>
                  <a:pt x="17566" y="9048"/>
                </a:lnTo>
                <a:cubicBezTo>
                  <a:pt x="17291" y="9017"/>
                  <a:pt x="17087" y="8575"/>
                  <a:pt x="17125" y="8089"/>
                </a:cubicBezTo>
                <a:lnTo>
                  <a:pt x="17710" y="498"/>
                </a:lnTo>
                <a:cubicBezTo>
                  <a:pt x="17723" y="322"/>
                  <a:pt x="17705" y="151"/>
                  <a:pt x="17663" y="4"/>
                </a:cubicBezTo>
                <a:lnTo>
                  <a:pt x="16811" y="4"/>
                </a:lnTo>
                <a:cubicBezTo>
                  <a:pt x="16789" y="84"/>
                  <a:pt x="16773" y="175"/>
                  <a:pt x="16764" y="267"/>
                </a:cubicBezTo>
                <a:lnTo>
                  <a:pt x="16160" y="8105"/>
                </a:lnTo>
                <a:cubicBezTo>
                  <a:pt x="16126" y="8543"/>
                  <a:pt x="15907" y="8861"/>
                  <a:pt x="15658" y="8833"/>
                </a:cubicBezTo>
                <a:lnTo>
                  <a:pt x="3055" y="7412"/>
                </a:lnTo>
                <a:cubicBezTo>
                  <a:pt x="2853" y="7388"/>
                  <a:pt x="2681" y="7142"/>
                  <a:pt x="2627" y="6795"/>
                </a:cubicBezTo>
                <a:lnTo>
                  <a:pt x="1559" y="0"/>
                </a:lnTo>
                <a:lnTo>
                  <a:pt x="641" y="0"/>
                </a:lnTo>
                <a:cubicBezTo>
                  <a:pt x="618" y="143"/>
                  <a:pt x="618" y="299"/>
                  <a:pt x="641" y="450"/>
                </a:cubicBezTo>
                <a:lnTo>
                  <a:pt x="1530" y="6115"/>
                </a:lnTo>
                <a:cubicBezTo>
                  <a:pt x="1617" y="6676"/>
                  <a:pt x="1368" y="7225"/>
                  <a:pt x="1041" y="7185"/>
                </a:cubicBezTo>
                <a:lnTo>
                  <a:pt x="0" y="7066"/>
                </a:lnTo>
                <a:lnTo>
                  <a:pt x="0" y="8762"/>
                </a:lnTo>
                <a:lnTo>
                  <a:pt x="1646" y="8949"/>
                </a:lnTo>
                <a:cubicBezTo>
                  <a:pt x="1848" y="8973"/>
                  <a:pt x="2020" y="9220"/>
                  <a:pt x="2074" y="9566"/>
                </a:cubicBezTo>
                <a:lnTo>
                  <a:pt x="3964" y="21600"/>
                </a:lnTo>
                <a:lnTo>
                  <a:pt x="4894" y="21600"/>
                </a:lnTo>
                <a:cubicBezTo>
                  <a:pt x="4910" y="21469"/>
                  <a:pt x="4910" y="21325"/>
                  <a:pt x="4887" y="21186"/>
                </a:cubicBezTo>
                <a:lnTo>
                  <a:pt x="3169" y="10247"/>
                </a:lnTo>
                <a:cubicBezTo>
                  <a:pt x="3082" y="9685"/>
                  <a:pt x="3330" y="9136"/>
                  <a:pt x="3657" y="9176"/>
                </a:cubicBezTo>
                <a:lnTo>
                  <a:pt x="15459" y="10505"/>
                </a:lnTo>
                <a:cubicBezTo>
                  <a:pt x="15734" y="10537"/>
                  <a:pt x="15938" y="10979"/>
                  <a:pt x="15900" y="11465"/>
                </a:cubicBezTo>
                <a:lnTo>
                  <a:pt x="15394" y="18037"/>
                </a:lnTo>
                <a:cubicBezTo>
                  <a:pt x="15369" y="18352"/>
                  <a:pt x="15248" y="18614"/>
                  <a:pt x="15080" y="18722"/>
                </a:cubicBezTo>
                <a:lnTo>
                  <a:pt x="10502" y="21600"/>
                </a:lnTo>
                <a:lnTo>
                  <a:pt x="13358" y="21600"/>
                </a:lnTo>
                <a:lnTo>
                  <a:pt x="14471" y="20899"/>
                </a:lnTo>
                <a:cubicBezTo>
                  <a:pt x="14769" y="20712"/>
                  <a:pt x="15069" y="21079"/>
                  <a:pt x="15103" y="21600"/>
                </a:cubicBezTo>
                <a:lnTo>
                  <a:pt x="16079" y="21600"/>
                </a:lnTo>
                <a:lnTo>
                  <a:pt x="16178" y="20314"/>
                </a:lnTo>
                <a:cubicBezTo>
                  <a:pt x="16202" y="20000"/>
                  <a:pt x="16323" y="19737"/>
                  <a:pt x="16491" y="19629"/>
                </a:cubicBezTo>
                <a:lnTo>
                  <a:pt x="21596" y="16421"/>
                </a:lnTo>
                <a:lnTo>
                  <a:pt x="21596" y="14626"/>
                </a:lnTo>
                <a:close/>
              </a:path>
            </a:pathLst>
          </a:custGeom>
          <a:gradFill>
            <a:gsLst>
              <a:gs pos="0">
                <a:srgbClr val="76CEEF"/>
              </a:gs>
              <a:gs pos="100000">
                <a:srgbClr val="1C6294"/>
              </a:gs>
            </a:gsLst>
            <a:path path="circle">
              <a:fillToRect l="100000" b="100000"/>
            </a:path>
            <a:tileRect t="-100000" r="-100000"/>
          </a:gradFill>
          <a:ln>
            <a:noFill/>
          </a:ln>
          <a:effectLst>
            <a:outerShdw blurRad="317500" dist="190500" dir="5400000" algn="t" rotWithShape="0">
              <a:srgbClr val="124163">
                <a:alpha val="20000"/>
              </a:srgbClr>
            </a:outerShdw>
          </a:effectLst>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1" name="Google Shape;291;p29"/>
          <p:cNvSpPr txBox="1">
            <a:spLocks noGrp="1"/>
          </p:cNvSpPr>
          <p:nvPr>
            <p:ph type="body" idx="4294967295"/>
          </p:nvPr>
        </p:nvSpPr>
        <p:spPr>
          <a:xfrm>
            <a:off x="3495590" y="4387350"/>
            <a:ext cx="4267200" cy="1656600"/>
          </a:xfrm>
          <a:prstGeom prst="rect">
            <a:avLst/>
          </a:prstGeom>
          <a:noFill/>
          <a:ln>
            <a:noFill/>
          </a:ln>
        </p:spPr>
        <p:txBody>
          <a:bodyPr spcFirstLastPara="1" wrap="square" lIns="91425" tIns="45700" rIns="91425" bIns="45700" anchor="t" anchorCtr="0">
            <a:noAutofit/>
          </a:bodyPr>
          <a:lstStyle/>
          <a:p>
            <a:pPr marL="95250" lvl="0" indent="0" algn="l" rtl="0">
              <a:spcBef>
                <a:spcPts val="0"/>
              </a:spcBef>
              <a:spcAft>
                <a:spcPts val="0"/>
              </a:spcAft>
              <a:buSzPts val="2100"/>
              <a:buNone/>
            </a:pPr>
            <a:r>
              <a:rPr lang="en-US" sz="2800" dirty="0"/>
              <a:t>TEAM MEMBERS:</a:t>
            </a:r>
          </a:p>
          <a:p>
            <a:pPr marL="457200" lvl="0" indent="-361950" algn="l" rtl="0">
              <a:spcBef>
                <a:spcPts val="0"/>
              </a:spcBef>
              <a:spcAft>
                <a:spcPts val="0"/>
              </a:spcAft>
              <a:buSzPts val="2100"/>
              <a:buChar char="•"/>
            </a:pPr>
            <a:r>
              <a:rPr lang="en-US" sz="2800" dirty="0"/>
              <a:t>ABHILASH</a:t>
            </a:r>
          </a:p>
          <a:p>
            <a:pPr marL="457200" lvl="0" indent="-361950" algn="l" rtl="0">
              <a:spcBef>
                <a:spcPts val="0"/>
              </a:spcBef>
              <a:spcAft>
                <a:spcPts val="0"/>
              </a:spcAft>
              <a:buSzPts val="2100"/>
              <a:buChar char="•"/>
            </a:pPr>
            <a:r>
              <a:rPr lang="en-US" sz="2800" dirty="0"/>
              <a:t>HARSHAVARDHAN</a:t>
            </a:r>
          </a:p>
          <a:p>
            <a:pPr marL="457200" lvl="0" indent="-361950" algn="l" rtl="0">
              <a:spcBef>
                <a:spcPts val="0"/>
              </a:spcBef>
              <a:spcAft>
                <a:spcPts val="0"/>
              </a:spcAft>
              <a:buSzPts val="2100"/>
              <a:buChar char="•"/>
            </a:pPr>
            <a:r>
              <a:rPr lang="en-US" sz="2800" dirty="0"/>
              <a:t>SAMHITHA</a:t>
            </a:r>
          </a:p>
          <a:p>
            <a:pPr marL="457200" lvl="0" indent="-361950" algn="l" rtl="0">
              <a:spcBef>
                <a:spcPts val="0"/>
              </a:spcBef>
              <a:spcAft>
                <a:spcPts val="0"/>
              </a:spcAft>
              <a:buSzPts val="2100"/>
              <a:buChar char="•"/>
            </a:pPr>
            <a:r>
              <a:rPr lang="en-US" sz="2800" dirty="0"/>
              <a:t>TRISHAA</a:t>
            </a:r>
          </a:p>
          <a:p>
            <a:pPr marL="457200" lvl="0" indent="-406400" algn="l" rtl="0">
              <a:spcBef>
                <a:spcPts val="0"/>
              </a:spcBef>
              <a:spcAft>
                <a:spcPts val="0"/>
              </a:spcAft>
              <a:buSzPts val="2800"/>
              <a:buChar char="•"/>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2"/>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marL="457200" lvl="0" indent="-342900" algn="l" rtl="0">
              <a:lnSpc>
                <a:spcPct val="90000"/>
              </a:lnSpc>
              <a:spcBef>
                <a:spcPts val="2200"/>
              </a:spcBef>
              <a:spcAft>
                <a:spcPts val="0"/>
              </a:spcAft>
              <a:buSzPts val="1800"/>
              <a:buChar char="•"/>
            </a:pPr>
            <a:r>
              <a:rPr lang="en-US" dirty="0"/>
              <a:t>PROVIDE A SECURE PLATFORM FOR DONORS TO MAKE CONTRIBUTIONS</a:t>
            </a:r>
          </a:p>
          <a:p>
            <a:pPr marL="457200" lvl="0" indent="-342900" algn="l" rtl="0">
              <a:lnSpc>
                <a:spcPct val="90000"/>
              </a:lnSpc>
              <a:spcBef>
                <a:spcPts val="2200"/>
              </a:spcBef>
              <a:spcAft>
                <a:spcPts val="0"/>
              </a:spcAft>
              <a:buSzPts val="1800"/>
              <a:buChar char="•"/>
            </a:pPr>
            <a:r>
              <a:rPr lang="en-US" dirty="0"/>
              <a:t>ENABLE AUTOMATED DISTRIBUTION OF FUNDS TO VARIOUS PROJECTS OR CAUSES</a:t>
            </a:r>
          </a:p>
          <a:p>
            <a:pPr marL="457200" lvl="0" indent="-342900" algn="l" rtl="0">
              <a:lnSpc>
                <a:spcPct val="90000"/>
              </a:lnSpc>
              <a:spcBef>
                <a:spcPts val="2200"/>
              </a:spcBef>
              <a:spcAft>
                <a:spcPts val="0"/>
              </a:spcAft>
              <a:buSzPts val="1800"/>
              <a:buChar char="•"/>
            </a:pPr>
            <a:r>
              <a:rPr lang="en-US" dirty="0"/>
              <a:t>OFFER COMPREHENSIVE REPORTING FEATURES FOR BOTH DONORS AND NON-PROFIT MANAGERS.</a:t>
            </a:r>
            <a:endParaRPr dirty="0"/>
          </a:p>
        </p:txBody>
      </p:sp>
      <p:sp>
        <p:nvSpPr>
          <p:cNvPr id="135" name="Google Shape;135;p1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i="0" dirty="0">
                <a:solidFill>
                  <a:srgbClr val="ECECF1"/>
                </a:solidFill>
                <a:effectLst/>
                <a:latin typeface="Söhne"/>
              </a:rPr>
              <a:t>NON PROFIT DONATION AND FUND MANAGEMENT SYSTEM </a:t>
            </a:r>
            <a:endParaRPr lang="en-US" dirty="0"/>
          </a:p>
        </p:txBody>
      </p:sp>
      <p:sp>
        <p:nvSpPr>
          <p:cNvPr id="136" name="Google Shape;136;p12"/>
          <p:cNvSpPr txBox="1">
            <a:spLocks noGrp="1"/>
          </p:cNvSpPr>
          <p:nvPr>
            <p:ph type="sldNum" idx="12"/>
          </p:nvPr>
        </p:nvSpPr>
        <p:spPr>
          <a:xfrm>
            <a:off x="8610600" y="6356350"/>
            <a:ext cx="2089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137" name="Google Shape;137;p12"/>
          <p:cNvSpPr txBox="1">
            <a:spLocks noGrp="1"/>
          </p:cNvSpPr>
          <p:nvPr>
            <p:ph type="title"/>
          </p:nvPr>
        </p:nvSpPr>
        <p:spPr>
          <a:xfrm>
            <a:off x="695739" y="136550"/>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en-US" dirty="0"/>
              <a:t>Project Objectives</a:t>
            </a:r>
            <a:endParaRPr dirty="0"/>
          </a:p>
        </p:txBody>
      </p:sp>
    </p:spTree>
    <p:extLst>
      <p:ext uri="{BB962C8B-B14F-4D97-AF65-F5344CB8AC3E}">
        <p14:creationId xmlns:p14="http://schemas.microsoft.com/office/powerpoint/2010/main" val="2218130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3F678B4-7042-428A-4702-33C04F9386E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
        <p:nvSpPr>
          <p:cNvPr id="5" name="Google Shape;137;p12">
            <a:extLst>
              <a:ext uri="{FF2B5EF4-FFF2-40B4-BE49-F238E27FC236}">
                <a16:creationId xmlns:a16="http://schemas.microsoft.com/office/drawing/2014/main" id="{4E9A99DA-DA10-60F7-1758-53921A781BCE}"/>
              </a:ext>
            </a:extLst>
          </p:cNvPr>
          <p:cNvSpPr txBox="1">
            <a:spLocks noGrp="1"/>
          </p:cNvSpPr>
          <p:nvPr>
            <p:ph type="title"/>
          </p:nvPr>
        </p:nvSpPr>
        <p:spPr>
          <a:xfrm>
            <a:off x="838199" y="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en-US" dirty="0"/>
              <a:t>Project Objectives</a:t>
            </a:r>
            <a:endParaRPr dirty="0"/>
          </a:p>
        </p:txBody>
      </p:sp>
      <p:sp>
        <p:nvSpPr>
          <p:cNvPr id="7" name="TextBox 6">
            <a:extLst>
              <a:ext uri="{FF2B5EF4-FFF2-40B4-BE49-F238E27FC236}">
                <a16:creationId xmlns:a16="http://schemas.microsoft.com/office/drawing/2014/main" id="{F7C60BEF-F1B0-DEF7-0DF3-620D9574A46B}"/>
              </a:ext>
            </a:extLst>
          </p:cNvPr>
          <p:cNvSpPr txBox="1"/>
          <p:nvPr/>
        </p:nvSpPr>
        <p:spPr>
          <a:xfrm>
            <a:off x="1021079" y="778580"/>
            <a:ext cx="10951591" cy="6124754"/>
          </a:xfrm>
          <a:prstGeom prst="rect">
            <a:avLst/>
          </a:prstGeom>
          <a:noFill/>
        </p:spPr>
        <p:txBody>
          <a:bodyPr wrap="square">
            <a:spAutoFit/>
          </a:bodyPr>
          <a:lstStyle/>
          <a:p>
            <a:endParaRPr lang="en-US" dirty="0"/>
          </a:p>
          <a:p>
            <a:r>
              <a:rPr lang="en-US" sz="1800" dirty="0">
                <a:solidFill>
                  <a:schemeClr val="bg1"/>
                </a:solidFill>
              </a:rPr>
              <a:t>  I. Donation Collection</a:t>
            </a:r>
          </a:p>
          <a:p>
            <a:r>
              <a:rPr lang="en-US" sz="1800" dirty="0">
                <a:solidFill>
                  <a:schemeClr val="bg1"/>
                </a:solidFill>
              </a:rPr>
              <a:t>     - Facilitate secure and seamless donation processes</a:t>
            </a:r>
          </a:p>
          <a:p>
            <a:r>
              <a:rPr lang="en-US" sz="1800" dirty="0">
                <a:solidFill>
                  <a:schemeClr val="bg1"/>
                </a:solidFill>
              </a:rPr>
              <a:t>     - Support various donation channels (online, events, traditional)</a:t>
            </a:r>
          </a:p>
          <a:p>
            <a:endParaRPr lang="en-US" sz="1800" dirty="0">
              <a:solidFill>
                <a:schemeClr val="bg1"/>
              </a:solidFill>
            </a:endParaRPr>
          </a:p>
          <a:p>
            <a:r>
              <a:rPr lang="en-US" sz="1800" dirty="0">
                <a:solidFill>
                  <a:schemeClr val="bg1"/>
                </a:solidFill>
              </a:rPr>
              <a:t>  II. Transparency and Accountability</a:t>
            </a:r>
          </a:p>
          <a:p>
            <a:r>
              <a:rPr lang="en-US" sz="1800" dirty="0">
                <a:solidFill>
                  <a:schemeClr val="bg1"/>
                </a:solidFill>
              </a:rPr>
              <a:t>     - Provide real-time updates on fund utilization</a:t>
            </a:r>
          </a:p>
          <a:p>
            <a:r>
              <a:rPr lang="en-US" sz="1800" dirty="0">
                <a:solidFill>
                  <a:schemeClr val="bg1"/>
                </a:solidFill>
              </a:rPr>
              <a:t>     - Maintain detailed records for transparency and audits</a:t>
            </a:r>
          </a:p>
          <a:p>
            <a:endParaRPr lang="en-US" sz="1800" dirty="0">
              <a:solidFill>
                <a:schemeClr val="bg1"/>
              </a:solidFill>
            </a:endParaRPr>
          </a:p>
          <a:p>
            <a:r>
              <a:rPr lang="en-US" sz="1800" dirty="0">
                <a:solidFill>
                  <a:schemeClr val="bg1"/>
                </a:solidFill>
              </a:rPr>
              <a:t>  III. User-Friendly Interface</a:t>
            </a:r>
          </a:p>
          <a:p>
            <a:r>
              <a:rPr lang="en-US" sz="1800" dirty="0">
                <a:solidFill>
                  <a:schemeClr val="bg1"/>
                </a:solidFill>
              </a:rPr>
              <a:t>     - Design an intuitive interface for donors and administrators</a:t>
            </a:r>
          </a:p>
          <a:p>
            <a:r>
              <a:rPr lang="en-US" sz="1800" dirty="0">
                <a:solidFill>
                  <a:schemeClr val="bg1"/>
                </a:solidFill>
              </a:rPr>
              <a:t>     - Support one-time and recurring donations</a:t>
            </a:r>
          </a:p>
          <a:p>
            <a:endParaRPr lang="en-US" sz="1800" dirty="0">
              <a:solidFill>
                <a:schemeClr val="bg1"/>
              </a:solidFill>
            </a:endParaRPr>
          </a:p>
          <a:p>
            <a:r>
              <a:rPr lang="en-US" sz="1800" dirty="0">
                <a:solidFill>
                  <a:schemeClr val="bg1"/>
                </a:solidFill>
              </a:rPr>
              <a:t>  IV. Security and Compliance</a:t>
            </a:r>
          </a:p>
          <a:p>
            <a:r>
              <a:rPr lang="en-US" sz="1800" dirty="0">
                <a:solidFill>
                  <a:schemeClr val="bg1"/>
                </a:solidFill>
              </a:rPr>
              <a:t>     - Implement robust security measures</a:t>
            </a:r>
          </a:p>
          <a:p>
            <a:r>
              <a:rPr lang="en-US" sz="1800" dirty="0">
                <a:solidFill>
                  <a:schemeClr val="bg1"/>
                </a:solidFill>
              </a:rPr>
              <a:t>     - Ensure compliance with data protection and financial regulations</a:t>
            </a:r>
          </a:p>
          <a:p>
            <a:endParaRPr lang="en-US" sz="1800" dirty="0">
              <a:solidFill>
                <a:schemeClr val="bg1"/>
              </a:solidFill>
            </a:endParaRPr>
          </a:p>
          <a:p>
            <a:r>
              <a:rPr lang="en-US" sz="1800" dirty="0">
                <a:solidFill>
                  <a:schemeClr val="bg1"/>
                </a:solidFill>
              </a:rPr>
              <a:t>  V. Donor Engagement</a:t>
            </a:r>
          </a:p>
          <a:p>
            <a:r>
              <a:rPr lang="en-US" sz="1800" dirty="0">
                <a:solidFill>
                  <a:schemeClr val="bg1"/>
                </a:solidFill>
              </a:rPr>
              <a:t>     - Foster ongoing relationships with personalized communication</a:t>
            </a:r>
          </a:p>
          <a:p>
            <a:r>
              <a:rPr lang="en-US" sz="1800" dirty="0">
                <a:solidFill>
                  <a:schemeClr val="bg1"/>
                </a:solidFill>
              </a:rPr>
              <a:t>     - Provide updates on the impact of contributions</a:t>
            </a:r>
          </a:p>
          <a:p>
            <a:endParaRPr lang="en-US" sz="1800" dirty="0">
              <a:solidFill>
                <a:schemeClr val="bg1"/>
              </a:solidFill>
            </a:endParaRPr>
          </a:p>
          <a:p>
            <a:r>
              <a:rPr lang="en-US" sz="1800" dirty="0">
                <a:solidFill>
                  <a:schemeClr val="bg1"/>
                </a:solidFill>
              </a:rPr>
              <a:t>  </a:t>
            </a:r>
            <a:endParaRPr lang="en-US" dirty="0"/>
          </a:p>
        </p:txBody>
      </p:sp>
      <p:sp>
        <p:nvSpPr>
          <p:cNvPr id="9" name="TextBox 8">
            <a:extLst>
              <a:ext uri="{FF2B5EF4-FFF2-40B4-BE49-F238E27FC236}">
                <a16:creationId xmlns:a16="http://schemas.microsoft.com/office/drawing/2014/main" id="{BAE042A1-FCB2-320F-BBA0-A45AA38F231B}"/>
              </a:ext>
            </a:extLst>
          </p:cNvPr>
          <p:cNvSpPr txBox="1"/>
          <p:nvPr/>
        </p:nvSpPr>
        <p:spPr>
          <a:xfrm>
            <a:off x="3931920" y="6550223"/>
            <a:ext cx="6421120" cy="307777"/>
          </a:xfrm>
          <a:prstGeom prst="rect">
            <a:avLst/>
          </a:prstGeom>
          <a:noFill/>
        </p:spPr>
        <p:txBody>
          <a:bodyPr wrap="square">
            <a:spAutoFit/>
          </a:bodyPr>
          <a:lstStyle/>
          <a:p>
            <a:pPr marL="0" lvl="0" indent="0" algn="ctr" rtl="0">
              <a:spcBef>
                <a:spcPts val="0"/>
              </a:spcBef>
              <a:spcAft>
                <a:spcPts val="0"/>
              </a:spcAft>
              <a:buNone/>
            </a:pPr>
            <a:r>
              <a:rPr lang="en-US" sz="1400" i="0" dirty="0">
                <a:solidFill>
                  <a:srgbClr val="ECECF1"/>
                </a:solidFill>
                <a:effectLst/>
                <a:latin typeface="Söhne"/>
              </a:rPr>
              <a:t>NON PROFIT DONATION AND FUND MANAGEMENT SYSTEM </a:t>
            </a:r>
            <a:endParaRPr lang="en-US" dirty="0"/>
          </a:p>
        </p:txBody>
      </p:sp>
    </p:spTree>
    <p:extLst>
      <p:ext uri="{BB962C8B-B14F-4D97-AF65-F5344CB8AC3E}">
        <p14:creationId xmlns:p14="http://schemas.microsoft.com/office/powerpoint/2010/main" val="1090334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3F678B4-7042-428A-4702-33C04F9386E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5" name="Google Shape;137;p12">
            <a:extLst>
              <a:ext uri="{FF2B5EF4-FFF2-40B4-BE49-F238E27FC236}">
                <a16:creationId xmlns:a16="http://schemas.microsoft.com/office/drawing/2014/main" id="{4E9A99DA-DA10-60F7-1758-53921A781BCE}"/>
              </a:ext>
            </a:extLst>
          </p:cNvPr>
          <p:cNvSpPr txBox="1">
            <a:spLocks noGrp="1"/>
          </p:cNvSpPr>
          <p:nvPr>
            <p:ph type="title"/>
          </p:nvPr>
        </p:nvSpPr>
        <p:spPr>
          <a:xfrm>
            <a:off x="838200" y="-10223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en-US" dirty="0"/>
              <a:t>Project Objectives</a:t>
            </a:r>
            <a:endParaRPr dirty="0"/>
          </a:p>
        </p:txBody>
      </p:sp>
      <p:sp>
        <p:nvSpPr>
          <p:cNvPr id="7" name="TextBox 6">
            <a:extLst>
              <a:ext uri="{FF2B5EF4-FFF2-40B4-BE49-F238E27FC236}">
                <a16:creationId xmlns:a16="http://schemas.microsoft.com/office/drawing/2014/main" id="{F7C60BEF-F1B0-DEF7-0DF3-620D9574A46B}"/>
              </a:ext>
            </a:extLst>
          </p:cNvPr>
          <p:cNvSpPr txBox="1"/>
          <p:nvPr/>
        </p:nvSpPr>
        <p:spPr>
          <a:xfrm>
            <a:off x="1006284" y="1001038"/>
            <a:ext cx="10951591" cy="5355312"/>
          </a:xfrm>
          <a:prstGeom prst="rect">
            <a:avLst/>
          </a:prstGeom>
          <a:noFill/>
        </p:spPr>
        <p:txBody>
          <a:bodyPr wrap="square">
            <a:spAutoFit/>
          </a:bodyPr>
          <a:lstStyle/>
          <a:p>
            <a:r>
              <a:rPr lang="en-US" sz="1800" dirty="0">
                <a:solidFill>
                  <a:schemeClr val="bg1"/>
                </a:solidFill>
              </a:rPr>
              <a:t> VI. Multi-Channel Donation Support</a:t>
            </a:r>
          </a:p>
          <a:p>
            <a:r>
              <a:rPr lang="en-US" sz="1800" dirty="0">
                <a:solidFill>
                  <a:schemeClr val="bg1"/>
                </a:solidFill>
              </a:rPr>
              <a:t>     - Enable donations through various channels</a:t>
            </a:r>
          </a:p>
          <a:p>
            <a:r>
              <a:rPr lang="en-US" sz="1800" dirty="0">
                <a:solidFill>
                  <a:schemeClr val="bg1"/>
                </a:solidFill>
              </a:rPr>
              <a:t>     - Offer multiple payment options for donor convenience</a:t>
            </a:r>
          </a:p>
          <a:p>
            <a:endParaRPr lang="en-US" sz="1800" dirty="0">
              <a:solidFill>
                <a:schemeClr val="bg1"/>
              </a:solidFill>
            </a:endParaRPr>
          </a:p>
          <a:p>
            <a:r>
              <a:rPr lang="en-US" sz="1800" dirty="0">
                <a:solidFill>
                  <a:schemeClr val="bg1"/>
                </a:solidFill>
              </a:rPr>
              <a:t>  VII. Campaign Management</a:t>
            </a:r>
          </a:p>
          <a:p>
            <a:r>
              <a:rPr lang="en-US" sz="1800" dirty="0">
                <a:solidFill>
                  <a:schemeClr val="bg1"/>
                </a:solidFill>
              </a:rPr>
              <a:t>     - Create, track, and manage fundraising campaigns</a:t>
            </a:r>
          </a:p>
          <a:p>
            <a:r>
              <a:rPr lang="en-US" sz="1800" dirty="0">
                <a:solidFill>
                  <a:schemeClr val="bg1"/>
                </a:solidFill>
              </a:rPr>
              <a:t>     - Set goals and monitor progress</a:t>
            </a:r>
          </a:p>
          <a:p>
            <a:endParaRPr lang="en-US" sz="1800" dirty="0">
              <a:solidFill>
                <a:schemeClr val="bg1"/>
              </a:solidFill>
            </a:endParaRPr>
          </a:p>
          <a:p>
            <a:r>
              <a:rPr lang="en-US" sz="1800" dirty="0">
                <a:solidFill>
                  <a:schemeClr val="bg1"/>
                </a:solidFill>
              </a:rPr>
              <a:t>  VIII. Reporting and Analytics</a:t>
            </a:r>
          </a:p>
          <a:p>
            <a:r>
              <a:rPr lang="en-US" sz="1800" dirty="0">
                <a:solidFill>
                  <a:schemeClr val="bg1"/>
                </a:solidFill>
              </a:rPr>
              <a:t>     - Generate comprehensive reports for insights</a:t>
            </a:r>
          </a:p>
          <a:p>
            <a:r>
              <a:rPr lang="en-US" sz="1800" dirty="0">
                <a:solidFill>
                  <a:schemeClr val="bg1"/>
                </a:solidFill>
              </a:rPr>
              <a:t>     - Aid decision-making with analytics on donation patterns</a:t>
            </a:r>
          </a:p>
          <a:p>
            <a:endParaRPr lang="en-US" sz="1800" dirty="0">
              <a:solidFill>
                <a:schemeClr val="bg1"/>
              </a:solidFill>
            </a:endParaRPr>
          </a:p>
          <a:p>
            <a:r>
              <a:rPr lang="en-US" sz="1800" dirty="0">
                <a:solidFill>
                  <a:schemeClr val="bg1"/>
                </a:solidFill>
              </a:rPr>
              <a:t>  IX. Integration with Financial Systems</a:t>
            </a:r>
          </a:p>
          <a:p>
            <a:r>
              <a:rPr lang="en-US" sz="1800" dirty="0">
                <a:solidFill>
                  <a:schemeClr val="bg1"/>
                </a:solidFill>
              </a:rPr>
              <a:t>     - Integrate with financial tools for seamless fund tracking</a:t>
            </a:r>
          </a:p>
          <a:p>
            <a:r>
              <a:rPr lang="en-US" sz="1800" dirty="0">
                <a:solidFill>
                  <a:schemeClr val="bg1"/>
                </a:solidFill>
              </a:rPr>
              <a:t>     - Ensure accuracy in budgeting and financial reporting</a:t>
            </a:r>
          </a:p>
          <a:p>
            <a:endParaRPr lang="en-US" sz="1800" dirty="0">
              <a:solidFill>
                <a:schemeClr val="bg1"/>
              </a:solidFill>
            </a:endParaRPr>
          </a:p>
          <a:p>
            <a:r>
              <a:rPr lang="en-US" sz="1800" dirty="0">
                <a:solidFill>
                  <a:schemeClr val="bg1"/>
                </a:solidFill>
              </a:rPr>
              <a:t>  X. Comprehensive Record-Keeping</a:t>
            </a:r>
          </a:p>
          <a:p>
            <a:r>
              <a:rPr lang="en-US" sz="1800" dirty="0">
                <a:solidFill>
                  <a:schemeClr val="bg1"/>
                </a:solidFill>
              </a:rPr>
              <a:t>     - Maintain accurate records of donations and donor information</a:t>
            </a:r>
          </a:p>
          <a:p>
            <a:r>
              <a:rPr lang="en-US" sz="1800" dirty="0">
                <a:solidFill>
                  <a:schemeClr val="bg1"/>
                </a:solidFill>
              </a:rPr>
              <a:t>     - Facilitate auditing and compliance</a:t>
            </a:r>
            <a:endParaRPr lang="en-US" dirty="0"/>
          </a:p>
        </p:txBody>
      </p:sp>
      <p:sp>
        <p:nvSpPr>
          <p:cNvPr id="3" name="TextBox 2">
            <a:extLst>
              <a:ext uri="{FF2B5EF4-FFF2-40B4-BE49-F238E27FC236}">
                <a16:creationId xmlns:a16="http://schemas.microsoft.com/office/drawing/2014/main" id="{ADA02994-E1D3-CECF-A653-FB32F979AC0B}"/>
              </a:ext>
            </a:extLst>
          </p:cNvPr>
          <p:cNvSpPr txBox="1"/>
          <p:nvPr/>
        </p:nvSpPr>
        <p:spPr>
          <a:xfrm>
            <a:off x="2987040" y="6550223"/>
            <a:ext cx="6421120" cy="307777"/>
          </a:xfrm>
          <a:prstGeom prst="rect">
            <a:avLst/>
          </a:prstGeom>
          <a:noFill/>
        </p:spPr>
        <p:txBody>
          <a:bodyPr wrap="square">
            <a:spAutoFit/>
          </a:bodyPr>
          <a:lstStyle/>
          <a:p>
            <a:pPr marL="0" lvl="0" indent="0" algn="ctr" rtl="0">
              <a:spcBef>
                <a:spcPts val="0"/>
              </a:spcBef>
              <a:spcAft>
                <a:spcPts val="0"/>
              </a:spcAft>
              <a:buNone/>
            </a:pPr>
            <a:r>
              <a:rPr lang="en-US" sz="1400" i="0" dirty="0">
                <a:solidFill>
                  <a:srgbClr val="ECECF1"/>
                </a:solidFill>
                <a:effectLst/>
                <a:latin typeface="Söhne"/>
              </a:rPr>
              <a:t>NON PROFIT DONATION AND FUND MANAGEMENT SYSTEM </a:t>
            </a:r>
            <a:endParaRPr lang="en-US" dirty="0"/>
          </a:p>
        </p:txBody>
      </p:sp>
    </p:spTree>
    <p:extLst>
      <p:ext uri="{BB962C8B-B14F-4D97-AF65-F5344CB8AC3E}">
        <p14:creationId xmlns:p14="http://schemas.microsoft.com/office/powerpoint/2010/main" val="4028124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5" name="Google Shape;145;p13"/>
          <p:cNvSpPr txBox="1">
            <a:spLocks noGrp="1"/>
          </p:cNvSpPr>
          <p:nvPr>
            <p:ph type="sldNum" idx="12"/>
          </p:nvPr>
        </p:nvSpPr>
        <p:spPr>
          <a:xfrm>
            <a:off x="8610600" y="6356350"/>
            <a:ext cx="2089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2" name="Google Shape;146;p13">
            <a:extLst>
              <a:ext uri="{FF2B5EF4-FFF2-40B4-BE49-F238E27FC236}">
                <a16:creationId xmlns:a16="http://schemas.microsoft.com/office/drawing/2014/main" id="{C9A8FDBE-FC99-D9E2-107B-DBA4B6CDB83D}"/>
              </a:ext>
            </a:extLst>
          </p:cNvPr>
          <p:cNvSpPr txBox="1">
            <a:spLocks/>
          </p:cNvSpPr>
          <p:nvPr/>
        </p:nvSpPr>
        <p:spPr>
          <a:xfrm>
            <a:off x="184200" y="0"/>
            <a:ext cx="10515600" cy="13257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1800"/>
              <a:buFont typeface="Calibri"/>
              <a:buNone/>
              <a:defRPr sz="4400" b="1"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dk1"/>
              </a:buClr>
              <a:buSzPts val="1100"/>
              <a:buFont typeface="Arial"/>
              <a:buNone/>
            </a:pPr>
            <a:r>
              <a:rPr lang="en-US" dirty="0"/>
              <a:t>Project SCOPE:</a:t>
            </a:r>
          </a:p>
        </p:txBody>
      </p:sp>
      <p:sp>
        <p:nvSpPr>
          <p:cNvPr id="4" name="Google Shape;126;p11">
            <a:extLst>
              <a:ext uri="{FF2B5EF4-FFF2-40B4-BE49-F238E27FC236}">
                <a16:creationId xmlns:a16="http://schemas.microsoft.com/office/drawing/2014/main" id="{B1866246-3BF0-21FA-8068-0EDEA74A9AFF}"/>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i="0" dirty="0">
                <a:solidFill>
                  <a:srgbClr val="ECECF1"/>
                </a:solidFill>
                <a:effectLst/>
                <a:latin typeface="Söhne"/>
              </a:rPr>
              <a:t>NON PROFIT DONATION AND FUND MANAGEMENT SYSTEM </a:t>
            </a:r>
            <a:endParaRPr dirty="0"/>
          </a:p>
        </p:txBody>
      </p:sp>
      <p:sp>
        <p:nvSpPr>
          <p:cNvPr id="5" name="TextBox 4">
            <a:extLst>
              <a:ext uri="{FF2B5EF4-FFF2-40B4-BE49-F238E27FC236}">
                <a16:creationId xmlns:a16="http://schemas.microsoft.com/office/drawing/2014/main" id="{BD524659-7438-8360-9AAC-E9BF7E579E4A}"/>
              </a:ext>
            </a:extLst>
          </p:cNvPr>
          <p:cNvSpPr txBox="1"/>
          <p:nvPr/>
        </p:nvSpPr>
        <p:spPr>
          <a:xfrm>
            <a:off x="1296720" y="1178124"/>
            <a:ext cx="3315920" cy="4401205"/>
          </a:xfrm>
          <a:prstGeom prst="rect">
            <a:avLst/>
          </a:prstGeom>
          <a:noFill/>
        </p:spPr>
        <p:txBody>
          <a:bodyPr wrap="square">
            <a:spAutoFit/>
          </a:bodyPr>
          <a:lstStyle/>
          <a:p>
            <a:r>
              <a:rPr lang="en-IN" b="1" dirty="0">
                <a:solidFill>
                  <a:schemeClr val="bg1"/>
                </a:solidFill>
              </a:rPr>
              <a:t>I. Project Initiation</a:t>
            </a:r>
          </a:p>
          <a:p>
            <a:endParaRPr lang="en-IN" b="1" dirty="0">
              <a:solidFill>
                <a:schemeClr val="bg1"/>
              </a:solidFill>
            </a:endParaRPr>
          </a:p>
          <a:p>
            <a:r>
              <a:rPr lang="en-IN" b="1" dirty="0">
                <a:solidFill>
                  <a:schemeClr val="bg1"/>
                </a:solidFill>
              </a:rPr>
              <a:t> II. System Development</a:t>
            </a:r>
          </a:p>
          <a:p>
            <a:endParaRPr lang="en-IN" b="1" dirty="0">
              <a:solidFill>
                <a:schemeClr val="bg1"/>
              </a:solidFill>
            </a:endParaRPr>
          </a:p>
          <a:p>
            <a:r>
              <a:rPr lang="en-IN" b="1" dirty="0">
                <a:solidFill>
                  <a:schemeClr val="bg1"/>
                </a:solidFill>
              </a:rPr>
              <a:t>III. Infrastructure and Technology</a:t>
            </a:r>
          </a:p>
          <a:p>
            <a:endParaRPr lang="en-IN" b="1" dirty="0">
              <a:solidFill>
                <a:schemeClr val="bg1"/>
              </a:solidFill>
            </a:endParaRPr>
          </a:p>
          <a:p>
            <a:r>
              <a:rPr lang="en-IN" b="1" dirty="0">
                <a:solidFill>
                  <a:schemeClr val="bg1"/>
                </a:solidFill>
              </a:rPr>
              <a:t> IV. Security Measures</a:t>
            </a:r>
          </a:p>
          <a:p>
            <a:endParaRPr lang="en-IN" b="1" dirty="0">
              <a:solidFill>
                <a:schemeClr val="bg1"/>
              </a:solidFill>
            </a:endParaRPr>
          </a:p>
          <a:p>
            <a:r>
              <a:rPr lang="en-IN" b="1" dirty="0">
                <a:solidFill>
                  <a:schemeClr val="bg1"/>
                </a:solidFill>
              </a:rPr>
              <a:t>  V. Compliance and Legal</a:t>
            </a:r>
          </a:p>
          <a:p>
            <a:endParaRPr lang="en-IN" b="1" dirty="0">
              <a:solidFill>
                <a:schemeClr val="bg1"/>
              </a:solidFill>
            </a:endParaRPr>
          </a:p>
          <a:p>
            <a:r>
              <a:rPr lang="en-IN" b="1" dirty="0">
                <a:solidFill>
                  <a:schemeClr val="bg1"/>
                </a:solidFill>
              </a:rPr>
              <a:t> VI. User Training</a:t>
            </a:r>
          </a:p>
          <a:p>
            <a:endParaRPr lang="en-IN" b="1" dirty="0">
              <a:solidFill>
                <a:schemeClr val="bg1"/>
              </a:solidFill>
            </a:endParaRPr>
          </a:p>
          <a:p>
            <a:r>
              <a:rPr lang="en-IN" b="1" dirty="0">
                <a:solidFill>
                  <a:schemeClr val="bg1"/>
                </a:solidFill>
              </a:rPr>
              <a:t>VII. Implementation</a:t>
            </a:r>
          </a:p>
          <a:p>
            <a:endParaRPr lang="en-IN" b="1" dirty="0">
              <a:solidFill>
                <a:schemeClr val="bg1"/>
              </a:solidFill>
            </a:endParaRPr>
          </a:p>
          <a:p>
            <a:r>
              <a:rPr lang="en-IN" b="1" dirty="0">
                <a:solidFill>
                  <a:schemeClr val="bg1"/>
                </a:solidFill>
              </a:rPr>
              <a:t>VIII. Post-Implementation Support</a:t>
            </a:r>
          </a:p>
          <a:p>
            <a:endParaRPr lang="en-IN" b="1" dirty="0">
              <a:solidFill>
                <a:schemeClr val="bg1"/>
              </a:solidFill>
            </a:endParaRPr>
          </a:p>
          <a:p>
            <a:r>
              <a:rPr lang="en-IN" b="1" dirty="0">
                <a:solidFill>
                  <a:schemeClr val="bg1"/>
                </a:solidFill>
              </a:rPr>
              <a:t>  IX. Continuous Improvement</a:t>
            </a:r>
          </a:p>
          <a:p>
            <a:endParaRPr lang="en-IN" b="1" dirty="0">
              <a:solidFill>
                <a:schemeClr val="bg1"/>
              </a:solidFill>
            </a:endParaRPr>
          </a:p>
          <a:p>
            <a:r>
              <a:rPr lang="en-IN" b="1" dirty="0">
                <a:solidFill>
                  <a:schemeClr val="bg1"/>
                </a:solidFill>
              </a:rPr>
              <a:t>   X. Training and Capacity Building</a:t>
            </a:r>
          </a:p>
          <a:p>
            <a:endParaRPr lang="en-IN" dirty="0"/>
          </a:p>
        </p:txBody>
      </p:sp>
      <p:sp>
        <p:nvSpPr>
          <p:cNvPr id="7" name="TextBox 6">
            <a:extLst>
              <a:ext uri="{FF2B5EF4-FFF2-40B4-BE49-F238E27FC236}">
                <a16:creationId xmlns:a16="http://schemas.microsoft.com/office/drawing/2014/main" id="{A1EFAE83-CE2B-5CBE-D81C-1092429C83FD}"/>
              </a:ext>
            </a:extLst>
          </p:cNvPr>
          <p:cNvSpPr txBox="1"/>
          <p:nvPr/>
        </p:nvSpPr>
        <p:spPr>
          <a:xfrm>
            <a:off x="4795520" y="1178124"/>
            <a:ext cx="6421120" cy="4185761"/>
          </a:xfrm>
          <a:prstGeom prst="rect">
            <a:avLst/>
          </a:prstGeom>
          <a:noFill/>
        </p:spPr>
        <p:txBody>
          <a:bodyPr wrap="square">
            <a:spAutoFit/>
          </a:bodyPr>
          <a:lstStyle/>
          <a:p>
            <a:r>
              <a:rPr lang="en-IN" b="1" dirty="0">
                <a:solidFill>
                  <a:schemeClr val="bg1"/>
                </a:solidFill>
              </a:rPr>
              <a:t> XI. Emergency Response</a:t>
            </a:r>
          </a:p>
          <a:p>
            <a:endParaRPr lang="en-IN" b="1" dirty="0">
              <a:solidFill>
                <a:schemeClr val="bg1"/>
              </a:solidFill>
            </a:endParaRPr>
          </a:p>
          <a:p>
            <a:r>
              <a:rPr lang="en-IN" b="1" dirty="0">
                <a:solidFill>
                  <a:schemeClr val="bg1"/>
                </a:solidFill>
              </a:rPr>
              <a:t> XII. Miscellaneous</a:t>
            </a:r>
          </a:p>
          <a:p>
            <a:endParaRPr lang="en-IN" b="1" dirty="0">
              <a:solidFill>
                <a:schemeClr val="bg1"/>
              </a:solidFill>
            </a:endParaRPr>
          </a:p>
          <a:p>
            <a:r>
              <a:rPr lang="en-IN" b="1" dirty="0">
                <a:solidFill>
                  <a:schemeClr val="bg1"/>
                </a:solidFill>
              </a:rPr>
              <a:t> XIII. Marketing and Promotion</a:t>
            </a:r>
          </a:p>
          <a:p>
            <a:endParaRPr lang="en-IN" b="1" dirty="0">
              <a:solidFill>
                <a:schemeClr val="bg1"/>
              </a:solidFill>
            </a:endParaRPr>
          </a:p>
          <a:p>
            <a:r>
              <a:rPr lang="en-IN" b="1" dirty="0">
                <a:solidFill>
                  <a:schemeClr val="bg1"/>
                </a:solidFill>
              </a:rPr>
              <a:t> XIV. Environmental Considerations</a:t>
            </a:r>
          </a:p>
          <a:p>
            <a:endParaRPr lang="en-IN" b="1" dirty="0">
              <a:solidFill>
                <a:schemeClr val="bg1"/>
              </a:solidFill>
            </a:endParaRPr>
          </a:p>
          <a:p>
            <a:r>
              <a:rPr lang="en-IN" b="1" dirty="0">
                <a:solidFill>
                  <a:schemeClr val="bg1"/>
                </a:solidFill>
              </a:rPr>
              <a:t>  XV. Monitoring and Evaluation</a:t>
            </a:r>
          </a:p>
          <a:p>
            <a:endParaRPr lang="en-IN" b="1" dirty="0">
              <a:solidFill>
                <a:schemeClr val="bg1"/>
              </a:solidFill>
            </a:endParaRPr>
          </a:p>
          <a:p>
            <a:r>
              <a:rPr lang="en-IN" b="1" dirty="0">
                <a:solidFill>
                  <a:schemeClr val="bg1"/>
                </a:solidFill>
              </a:rPr>
              <a:t> XVI. Future Phases and Expansions</a:t>
            </a:r>
          </a:p>
          <a:p>
            <a:endParaRPr lang="en-IN" b="1" dirty="0">
              <a:solidFill>
                <a:schemeClr val="bg1"/>
              </a:solidFill>
            </a:endParaRPr>
          </a:p>
          <a:p>
            <a:r>
              <a:rPr lang="en-IN" b="1" dirty="0">
                <a:solidFill>
                  <a:schemeClr val="bg1"/>
                </a:solidFill>
              </a:rPr>
              <a:t> XVII. Employee Benefits</a:t>
            </a:r>
          </a:p>
          <a:p>
            <a:endParaRPr lang="en-IN" b="1" dirty="0">
              <a:solidFill>
                <a:schemeClr val="bg1"/>
              </a:solidFill>
            </a:endParaRPr>
          </a:p>
          <a:p>
            <a:r>
              <a:rPr lang="en-IN" b="1" dirty="0">
                <a:solidFill>
                  <a:schemeClr val="bg1"/>
                </a:solidFill>
              </a:rPr>
              <a:t>XVIII. Educational Initiatives</a:t>
            </a:r>
          </a:p>
          <a:p>
            <a:endParaRPr lang="en-IN" b="1" dirty="0">
              <a:solidFill>
                <a:schemeClr val="bg1"/>
              </a:solidFill>
            </a:endParaRPr>
          </a:p>
          <a:p>
            <a:r>
              <a:rPr lang="en-IN" b="1" dirty="0">
                <a:solidFill>
                  <a:schemeClr val="bg1"/>
                </a:solidFill>
              </a:rPr>
              <a:t>  XIX. Cybersecurity Training</a:t>
            </a:r>
          </a:p>
          <a:p>
            <a:endParaRPr lang="en-IN" b="1" dirty="0">
              <a:solidFill>
                <a:schemeClr val="bg1"/>
              </a:solidFill>
            </a:endParaRPr>
          </a:p>
          <a:p>
            <a:r>
              <a:rPr lang="en-IN" b="1" dirty="0">
                <a:solidFill>
                  <a:schemeClr val="bg1"/>
                </a:solidFill>
              </a:rPr>
              <a:t>   XX. Adoption</a:t>
            </a:r>
          </a:p>
        </p:txBody>
      </p:sp>
    </p:spTree>
    <p:extLst>
      <p:ext uri="{BB962C8B-B14F-4D97-AF65-F5344CB8AC3E}">
        <p14:creationId xmlns:p14="http://schemas.microsoft.com/office/powerpoint/2010/main" val="3163478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5" name="Google Shape;145;p13"/>
          <p:cNvSpPr txBox="1">
            <a:spLocks noGrp="1"/>
          </p:cNvSpPr>
          <p:nvPr>
            <p:ph type="sldNum" idx="12"/>
          </p:nvPr>
        </p:nvSpPr>
        <p:spPr>
          <a:xfrm>
            <a:off x="8610600" y="6356350"/>
            <a:ext cx="2089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2" name="Google Shape;146;p13">
            <a:extLst>
              <a:ext uri="{FF2B5EF4-FFF2-40B4-BE49-F238E27FC236}">
                <a16:creationId xmlns:a16="http://schemas.microsoft.com/office/drawing/2014/main" id="{C9A8FDBE-FC99-D9E2-107B-DBA4B6CDB83D}"/>
              </a:ext>
            </a:extLst>
          </p:cNvPr>
          <p:cNvSpPr txBox="1">
            <a:spLocks/>
          </p:cNvSpPr>
          <p:nvPr/>
        </p:nvSpPr>
        <p:spPr>
          <a:xfrm>
            <a:off x="312420" y="196622"/>
            <a:ext cx="10515600" cy="13257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1800"/>
              <a:buFont typeface="Calibri"/>
              <a:buNone/>
              <a:defRPr sz="4400" b="1"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dk1"/>
              </a:buClr>
              <a:buSzPts val="1100"/>
              <a:buFont typeface="Arial"/>
              <a:buNone/>
            </a:pPr>
            <a:r>
              <a:rPr lang="en-US" dirty="0"/>
              <a:t>Project Outcomes:</a:t>
            </a:r>
          </a:p>
        </p:txBody>
      </p:sp>
      <p:sp>
        <p:nvSpPr>
          <p:cNvPr id="4" name="Google Shape;126;p11">
            <a:extLst>
              <a:ext uri="{FF2B5EF4-FFF2-40B4-BE49-F238E27FC236}">
                <a16:creationId xmlns:a16="http://schemas.microsoft.com/office/drawing/2014/main" id="{B1866246-3BF0-21FA-8068-0EDEA74A9AFF}"/>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i="0" dirty="0">
                <a:solidFill>
                  <a:srgbClr val="ECECF1"/>
                </a:solidFill>
                <a:effectLst/>
                <a:latin typeface="Söhne"/>
              </a:rPr>
              <a:t>NON PROFIT DONATION AND FUND MANAGEMENT SYSTEM </a:t>
            </a:r>
            <a:endParaRPr dirty="0"/>
          </a:p>
        </p:txBody>
      </p:sp>
      <p:sp>
        <p:nvSpPr>
          <p:cNvPr id="11" name="TextBox 10">
            <a:extLst>
              <a:ext uri="{FF2B5EF4-FFF2-40B4-BE49-F238E27FC236}">
                <a16:creationId xmlns:a16="http://schemas.microsoft.com/office/drawing/2014/main" id="{F3FE3D10-C2F0-4591-122A-D39998D21CC7}"/>
              </a:ext>
            </a:extLst>
          </p:cNvPr>
          <p:cNvSpPr txBox="1"/>
          <p:nvPr/>
        </p:nvSpPr>
        <p:spPr>
          <a:xfrm>
            <a:off x="392497" y="1522321"/>
            <a:ext cx="5457123" cy="3108543"/>
          </a:xfrm>
          <a:prstGeom prst="rect">
            <a:avLst/>
          </a:prstGeom>
          <a:noFill/>
        </p:spPr>
        <p:txBody>
          <a:bodyPr wrap="square">
            <a:spAutoFit/>
          </a:bodyPr>
          <a:lstStyle/>
          <a:p>
            <a:r>
              <a:rPr lang="en-IN" b="1" dirty="0">
                <a:solidFill>
                  <a:schemeClr val="bg1"/>
                </a:solidFill>
              </a:rPr>
              <a:t>I. Improved Donation Processing</a:t>
            </a:r>
          </a:p>
          <a:p>
            <a:endParaRPr lang="en-IN" b="1" dirty="0">
              <a:solidFill>
                <a:schemeClr val="bg1"/>
              </a:solidFill>
            </a:endParaRPr>
          </a:p>
          <a:p>
            <a:r>
              <a:rPr lang="en-IN" b="1" dirty="0">
                <a:solidFill>
                  <a:schemeClr val="bg1"/>
                </a:solidFill>
              </a:rPr>
              <a:t> II. Enhanced Donor Engagement</a:t>
            </a:r>
          </a:p>
          <a:p>
            <a:endParaRPr lang="en-IN" b="1" dirty="0">
              <a:solidFill>
                <a:schemeClr val="bg1"/>
              </a:solidFill>
            </a:endParaRPr>
          </a:p>
          <a:p>
            <a:r>
              <a:rPr lang="en-IN" b="1" dirty="0">
                <a:solidFill>
                  <a:schemeClr val="bg1"/>
                </a:solidFill>
              </a:rPr>
              <a:t>III. Increased Transparency</a:t>
            </a:r>
          </a:p>
          <a:p>
            <a:endParaRPr lang="en-IN" b="1" dirty="0">
              <a:solidFill>
                <a:schemeClr val="bg1"/>
              </a:solidFill>
            </a:endParaRPr>
          </a:p>
          <a:p>
            <a:r>
              <a:rPr lang="en-IN" b="1" dirty="0">
                <a:solidFill>
                  <a:schemeClr val="bg1"/>
                </a:solidFill>
              </a:rPr>
              <a:t> IV. Efficient Fund Allocation</a:t>
            </a:r>
          </a:p>
          <a:p>
            <a:endParaRPr lang="en-IN" b="1" dirty="0">
              <a:solidFill>
                <a:schemeClr val="bg1"/>
              </a:solidFill>
            </a:endParaRPr>
          </a:p>
          <a:p>
            <a:r>
              <a:rPr lang="en-IN" b="1" dirty="0">
                <a:solidFill>
                  <a:schemeClr val="bg1"/>
                </a:solidFill>
              </a:rPr>
              <a:t>  V. Accurate Financial Reporting</a:t>
            </a:r>
          </a:p>
          <a:p>
            <a:endParaRPr lang="en-IN" b="1" dirty="0">
              <a:solidFill>
                <a:schemeClr val="bg1"/>
              </a:solidFill>
            </a:endParaRPr>
          </a:p>
          <a:p>
            <a:r>
              <a:rPr lang="en-IN" b="1" dirty="0">
                <a:solidFill>
                  <a:schemeClr val="bg1"/>
                </a:solidFill>
              </a:rPr>
              <a:t> VI. Compliance with Regulations</a:t>
            </a:r>
          </a:p>
          <a:p>
            <a:endParaRPr lang="en-IN" b="1" dirty="0">
              <a:solidFill>
                <a:schemeClr val="bg1"/>
              </a:solidFill>
            </a:endParaRPr>
          </a:p>
          <a:p>
            <a:r>
              <a:rPr lang="en-IN" b="1" dirty="0">
                <a:solidFill>
                  <a:schemeClr val="bg1"/>
                </a:solidFill>
              </a:rPr>
              <a:t>VII. Secure Donor Information</a:t>
            </a:r>
          </a:p>
          <a:p>
            <a:endParaRPr lang="en-IN" dirty="0"/>
          </a:p>
        </p:txBody>
      </p:sp>
      <p:sp>
        <p:nvSpPr>
          <p:cNvPr id="13" name="TextBox 12">
            <a:extLst>
              <a:ext uri="{FF2B5EF4-FFF2-40B4-BE49-F238E27FC236}">
                <a16:creationId xmlns:a16="http://schemas.microsoft.com/office/drawing/2014/main" id="{CA61863B-0350-BA6F-7821-0911C82F3378}"/>
              </a:ext>
            </a:extLst>
          </p:cNvPr>
          <p:cNvSpPr txBox="1"/>
          <p:nvPr/>
        </p:nvSpPr>
        <p:spPr>
          <a:xfrm>
            <a:off x="4038600" y="1522322"/>
            <a:ext cx="3622040" cy="3108543"/>
          </a:xfrm>
          <a:prstGeom prst="rect">
            <a:avLst/>
          </a:prstGeom>
          <a:noFill/>
        </p:spPr>
        <p:txBody>
          <a:bodyPr wrap="square">
            <a:spAutoFit/>
          </a:bodyPr>
          <a:lstStyle/>
          <a:p>
            <a:r>
              <a:rPr lang="en-IN" b="1" dirty="0">
                <a:solidFill>
                  <a:schemeClr val="bg1"/>
                </a:solidFill>
              </a:rPr>
              <a:t>VIII. User-Friendly Interface</a:t>
            </a:r>
          </a:p>
          <a:p>
            <a:endParaRPr lang="en-IN" b="1" dirty="0">
              <a:solidFill>
                <a:schemeClr val="bg1"/>
              </a:solidFill>
            </a:endParaRPr>
          </a:p>
          <a:p>
            <a:r>
              <a:rPr lang="en-IN" b="1" dirty="0">
                <a:solidFill>
                  <a:schemeClr val="bg1"/>
                </a:solidFill>
              </a:rPr>
              <a:t>  IX. Increased Scalability</a:t>
            </a:r>
          </a:p>
          <a:p>
            <a:endParaRPr lang="en-IN" b="1" dirty="0">
              <a:solidFill>
                <a:schemeClr val="bg1"/>
              </a:solidFill>
            </a:endParaRPr>
          </a:p>
          <a:p>
            <a:r>
              <a:rPr lang="en-IN" b="1" dirty="0">
                <a:solidFill>
                  <a:schemeClr val="bg1"/>
                </a:solidFill>
              </a:rPr>
              <a:t>   X. Effective Communication</a:t>
            </a:r>
          </a:p>
          <a:p>
            <a:endParaRPr lang="en-IN" b="1" dirty="0">
              <a:solidFill>
                <a:schemeClr val="bg1"/>
              </a:solidFill>
            </a:endParaRPr>
          </a:p>
          <a:p>
            <a:r>
              <a:rPr lang="en-IN" b="1" dirty="0">
                <a:solidFill>
                  <a:schemeClr val="bg1"/>
                </a:solidFill>
              </a:rPr>
              <a:t>  XI. Integrated Systems</a:t>
            </a:r>
          </a:p>
          <a:p>
            <a:endParaRPr lang="en-IN" b="1" dirty="0">
              <a:solidFill>
                <a:schemeClr val="bg1"/>
              </a:solidFill>
            </a:endParaRPr>
          </a:p>
          <a:p>
            <a:r>
              <a:rPr lang="en-IN" b="1" dirty="0">
                <a:solidFill>
                  <a:schemeClr val="bg1"/>
                </a:solidFill>
              </a:rPr>
              <a:t> XII. Training and Support</a:t>
            </a:r>
          </a:p>
          <a:p>
            <a:endParaRPr lang="en-IN" b="1" dirty="0">
              <a:solidFill>
                <a:schemeClr val="bg1"/>
              </a:solidFill>
            </a:endParaRPr>
          </a:p>
          <a:p>
            <a:r>
              <a:rPr lang="en-IN" b="1" dirty="0">
                <a:solidFill>
                  <a:schemeClr val="bg1"/>
                </a:solidFill>
              </a:rPr>
              <a:t>XIII. Positive Impact Measurement</a:t>
            </a:r>
          </a:p>
          <a:p>
            <a:endParaRPr lang="en-IN" b="1" dirty="0">
              <a:solidFill>
                <a:schemeClr val="bg1"/>
              </a:solidFill>
            </a:endParaRPr>
          </a:p>
          <a:p>
            <a:r>
              <a:rPr lang="en-IN" b="1" dirty="0">
                <a:solidFill>
                  <a:schemeClr val="bg1"/>
                </a:solidFill>
              </a:rPr>
              <a:t> XIV. Budget Adherence</a:t>
            </a:r>
          </a:p>
          <a:p>
            <a:endParaRPr lang="en-IN" dirty="0"/>
          </a:p>
        </p:txBody>
      </p:sp>
      <p:sp>
        <p:nvSpPr>
          <p:cNvPr id="15" name="TextBox 14">
            <a:extLst>
              <a:ext uri="{FF2B5EF4-FFF2-40B4-BE49-F238E27FC236}">
                <a16:creationId xmlns:a16="http://schemas.microsoft.com/office/drawing/2014/main" id="{F065295F-D40C-F4DC-8D8F-9EDE78B35DD6}"/>
              </a:ext>
            </a:extLst>
          </p:cNvPr>
          <p:cNvSpPr txBox="1"/>
          <p:nvPr/>
        </p:nvSpPr>
        <p:spPr>
          <a:xfrm>
            <a:off x="7091680" y="1522322"/>
            <a:ext cx="6421120" cy="1169551"/>
          </a:xfrm>
          <a:prstGeom prst="rect">
            <a:avLst/>
          </a:prstGeom>
          <a:noFill/>
        </p:spPr>
        <p:txBody>
          <a:bodyPr wrap="square">
            <a:spAutoFit/>
          </a:bodyPr>
          <a:lstStyle/>
          <a:p>
            <a:r>
              <a:rPr lang="en-IN" b="1" dirty="0">
                <a:solidFill>
                  <a:schemeClr val="bg1"/>
                </a:solidFill>
              </a:rPr>
              <a:t> XV. Risk Mitigation</a:t>
            </a:r>
          </a:p>
          <a:p>
            <a:endParaRPr lang="en-IN" b="1" dirty="0">
              <a:solidFill>
                <a:schemeClr val="bg1"/>
              </a:solidFill>
            </a:endParaRPr>
          </a:p>
          <a:p>
            <a:r>
              <a:rPr lang="en-IN" b="1" dirty="0">
                <a:solidFill>
                  <a:schemeClr val="bg1"/>
                </a:solidFill>
              </a:rPr>
              <a:t>XVI. Documentation for Sustainability</a:t>
            </a:r>
          </a:p>
          <a:p>
            <a:endParaRPr lang="en-IN" b="1" dirty="0">
              <a:solidFill>
                <a:schemeClr val="bg1"/>
              </a:solidFill>
            </a:endParaRPr>
          </a:p>
          <a:p>
            <a:r>
              <a:rPr lang="en-IN" b="1" dirty="0">
                <a:solidFill>
                  <a:schemeClr val="bg1"/>
                </a:solidFill>
              </a:rPr>
              <a:t>XVII. Organizational Growth</a:t>
            </a:r>
          </a:p>
        </p:txBody>
      </p:sp>
    </p:spTree>
    <p:extLst>
      <p:ext uri="{BB962C8B-B14F-4D97-AF65-F5344CB8AC3E}">
        <p14:creationId xmlns:p14="http://schemas.microsoft.com/office/powerpoint/2010/main" val="2945009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4"/>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marL="457200" lvl="0" indent="-342900" algn="l" rtl="0">
              <a:lnSpc>
                <a:spcPct val="90000"/>
              </a:lnSpc>
              <a:spcBef>
                <a:spcPts val="2200"/>
              </a:spcBef>
              <a:spcAft>
                <a:spcPts val="0"/>
              </a:spcAft>
              <a:buSzPts val="1800"/>
              <a:buChar char="•"/>
            </a:pPr>
            <a:r>
              <a:rPr lang="en-US" dirty="0"/>
              <a:t>ABHILASH: CSS , Database, AWS ,documentation</a:t>
            </a:r>
            <a:endParaRPr dirty="0"/>
          </a:p>
          <a:p>
            <a:pPr marL="457200" lvl="0" indent="-342900" algn="l" rtl="0">
              <a:lnSpc>
                <a:spcPct val="90000"/>
              </a:lnSpc>
              <a:spcBef>
                <a:spcPts val="0"/>
              </a:spcBef>
              <a:spcAft>
                <a:spcPts val="0"/>
              </a:spcAft>
              <a:buSzPts val="1800"/>
              <a:buChar char="•"/>
            </a:pPr>
            <a:endParaRPr lang="en-US" dirty="0"/>
          </a:p>
          <a:p>
            <a:pPr marL="457200" lvl="0" indent="-342900" algn="l" rtl="0">
              <a:lnSpc>
                <a:spcPct val="90000"/>
              </a:lnSpc>
              <a:spcBef>
                <a:spcPts val="0"/>
              </a:spcBef>
              <a:spcAft>
                <a:spcPts val="0"/>
              </a:spcAft>
              <a:buSzPts val="1800"/>
              <a:buChar char="•"/>
            </a:pPr>
            <a:r>
              <a:rPr lang="en-US" dirty="0"/>
              <a:t>HARSHAVARDHAN: CSS , Database, AWS</a:t>
            </a:r>
          </a:p>
          <a:p>
            <a:pPr marL="114300" lvl="0" indent="0" algn="l" rtl="0">
              <a:lnSpc>
                <a:spcPct val="90000"/>
              </a:lnSpc>
              <a:spcBef>
                <a:spcPts val="0"/>
              </a:spcBef>
              <a:spcAft>
                <a:spcPts val="0"/>
              </a:spcAft>
              <a:buSzPts val="1800"/>
              <a:buNone/>
            </a:pPr>
            <a:r>
              <a:rPr lang="en-US" dirty="0"/>
              <a:t> </a:t>
            </a:r>
            <a:endParaRPr dirty="0"/>
          </a:p>
          <a:p>
            <a:pPr marL="457200" lvl="0" indent="-342900" algn="l" rtl="0">
              <a:lnSpc>
                <a:spcPct val="90000"/>
              </a:lnSpc>
              <a:spcBef>
                <a:spcPts val="0"/>
              </a:spcBef>
              <a:spcAft>
                <a:spcPts val="0"/>
              </a:spcAft>
              <a:buSzPts val="1800"/>
              <a:buChar char="•"/>
            </a:pPr>
            <a:r>
              <a:rPr lang="en-US" dirty="0"/>
              <a:t>SAMHITHA:AWS,WEBPAGE DESIGN</a:t>
            </a:r>
            <a:endParaRPr dirty="0"/>
          </a:p>
          <a:p>
            <a:pPr marL="457200" lvl="0" indent="-342900" algn="l" rtl="0">
              <a:lnSpc>
                <a:spcPct val="90000"/>
              </a:lnSpc>
              <a:spcBef>
                <a:spcPts val="0"/>
              </a:spcBef>
              <a:spcAft>
                <a:spcPts val="0"/>
              </a:spcAft>
              <a:buSzPts val="1800"/>
              <a:buChar char="•"/>
            </a:pPr>
            <a:endParaRPr lang="en-US" dirty="0"/>
          </a:p>
          <a:p>
            <a:pPr marL="457200" lvl="0" indent="-342900" algn="l" rtl="0">
              <a:lnSpc>
                <a:spcPct val="90000"/>
              </a:lnSpc>
              <a:spcBef>
                <a:spcPts val="0"/>
              </a:spcBef>
              <a:spcAft>
                <a:spcPts val="0"/>
              </a:spcAft>
              <a:buSzPts val="1800"/>
              <a:buChar char="•"/>
            </a:pPr>
            <a:r>
              <a:rPr lang="en-US" dirty="0"/>
              <a:t>TRISHAA:AWS,WEBPAGE </a:t>
            </a:r>
            <a:r>
              <a:rPr lang="en-US" dirty="0" err="1"/>
              <a:t>DESIGN,documentation</a:t>
            </a:r>
            <a:endParaRPr dirty="0"/>
          </a:p>
        </p:txBody>
      </p:sp>
      <p:sp>
        <p:nvSpPr>
          <p:cNvPr id="154" name="Google Shape;154;p14"/>
          <p:cNvSpPr txBox="1">
            <a:spLocks noGrp="1"/>
          </p:cNvSpPr>
          <p:nvPr>
            <p:ph type="sldNum" idx="12"/>
          </p:nvPr>
        </p:nvSpPr>
        <p:spPr>
          <a:xfrm>
            <a:off x="8610600" y="6356350"/>
            <a:ext cx="2089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155" name="Google Shape;155;p14"/>
          <p:cNvSpPr txBox="1">
            <a:spLocks noGrp="1"/>
          </p:cNvSpPr>
          <p:nvPr>
            <p:ph type="title"/>
          </p:nvPr>
        </p:nvSpPr>
        <p:spPr>
          <a:xfrm>
            <a:off x="457200" y="603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en-US"/>
              <a:t>Individual Contributions</a:t>
            </a:r>
            <a:endParaRPr/>
          </a:p>
        </p:txBody>
      </p:sp>
      <p:sp>
        <p:nvSpPr>
          <p:cNvPr id="2" name="Google Shape;126;p11">
            <a:extLst>
              <a:ext uri="{FF2B5EF4-FFF2-40B4-BE49-F238E27FC236}">
                <a16:creationId xmlns:a16="http://schemas.microsoft.com/office/drawing/2014/main" id="{8C627D17-92A3-8AA2-C488-26123B07D600}"/>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i="0" dirty="0">
                <a:solidFill>
                  <a:srgbClr val="ECECF1"/>
                </a:solidFill>
                <a:effectLst/>
                <a:latin typeface="Söhne"/>
              </a:rPr>
              <a:t>NON PROFIT DONATION AND FUND MANAGEMENT SYSTEM </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5"/>
          <p:cNvSpPr txBox="1">
            <a:spLocks noGrp="1"/>
          </p:cNvSpPr>
          <p:nvPr>
            <p:ph type="body" idx="1"/>
          </p:nvPr>
        </p:nvSpPr>
        <p:spPr>
          <a:xfrm>
            <a:off x="838200" y="1695587"/>
            <a:ext cx="10515600" cy="4351200"/>
          </a:xfrm>
          <a:prstGeom prst="rect">
            <a:avLst/>
          </a:prstGeom>
          <a:noFill/>
          <a:ln>
            <a:noFill/>
          </a:ln>
        </p:spPr>
        <p:txBody>
          <a:bodyPr spcFirstLastPara="1" wrap="square" lIns="91425" tIns="45700" rIns="91425" bIns="45700" anchor="t" anchorCtr="0">
            <a:noAutofit/>
          </a:bodyPr>
          <a:lstStyle/>
          <a:p>
            <a:pPr marL="615950" indent="-457200">
              <a:lnSpc>
                <a:spcPct val="115000"/>
              </a:lnSpc>
              <a:spcBef>
                <a:spcPts val="1200"/>
              </a:spcBef>
              <a:buClr>
                <a:schemeClr val="dk1"/>
              </a:buClr>
              <a:buSzPts val="1100"/>
            </a:pPr>
            <a:r>
              <a:rPr lang="en-US" sz="2400" dirty="0">
                <a:latin typeface="Arial"/>
                <a:ea typeface="Arial"/>
                <a:cs typeface="Arial"/>
                <a:sym typeface="Arial"/>
              </a:rPr>
              <a:t>Amazon EC2: To run the donation platform.</a:t>
            </a:r>
          </a:p>
          <a:p>
            <a:pPr marL="615950" indent="-457200">
              <a:lnSpc>
                <a:spcPct val="115000"/>
              </a:lnSpc>
              <a:spcBef>
                <a:spcPts val="1200"/>
              </a:spcBef>
              <a:buClr>
                <a:schemeClr val="dk1"/>
              </a:buClr>
              <a:buSzPts val="1100"/>
            </a:pPr>
            <a:r>
              <a:rPr lang="en-US" sz="2400" dirty="0">
                <a:latin typeface="Arial"/>
                <a:ea typeface="Arial"/>
                <a:cs typeface="Arial"/>
                <a:sym typeface="Arial"/>
              </a:rPr>
              <a:t>Amazon RDS &amp; DynamoDB: To handle transaction records and donor information.</a:t>
            </a:r>
          </a:p>
          <a:p>
            <a:pPr marL="615950" indent="-457200">
              <a:lnSpc>
                <a:spcPct val="115000"/>
              </a:lnSpc>
              <a:spcBef>
                <a:spcPts val="1200"/>
              </a:spcBef>
              <a:buClr>
                <a:schemeClr val="dk1"/>
              </a:buClr>
              <a:buSzPts val="1100"/>
            </a:pPr>
            <a:r>
              <a:rPr lang="en-US" sz="2400" dirty="0">
                <a:latin typeface="Arial"/>
                <a:ea typeface="Arial"/>
                <a:cs typeface="Arial"/>
                <a:sym typeface="Arial"/>
              </a:rPr>
              <a:t>AWS Lambda: For processing donations and issuing receipts.</a:t>
            </a:r>
          </a:p>
          <a:p>
            <a:pPr marL="615950" indent="-457200">
              <a:lnSpc>
                <a:spcPct val="115000"/>
              </a:lnSpc>
              <a:spcBef>
                <a:spcPts val="1200"/>
              </a:spcBef>
              <a:buClr>
                <a:schemeClr val="dk1"/>
              </a:buClr>
              <a:buSzPts val="1100"/>
            </a:pPr>
            <a:r>
              <a:rPr lang="en-US" sz="2400" dirty="0">
                <a:latin typeface="Arial"/>
                <a:ea typeface="Arial"/>
                <a:cs typeface="Arial"/>
                <a:sym typeface="Arial"/>
              </a:rPr>
              <a:t>Amazon S3: For storing transaction records and financial reports.</a:t>
            </a:r>
          </a:p>
          <a:p>
            <a:pPr marL="615950" indent="-457200">
              <a:lnSpc>
                <a:spcPct val="115000"/>
              </a:lnSpc>
              <a:spcBef>
                <a:spcPts val="1200"/>
              </a:spcBef>
              <a:buClr>
                <a:schemeClr val="dk1"/>
              </a:buClr>
              <a:buSzPts val="1100"/>
            </a:pPr>
            <a:r>
              <a:rPr lang="en-US" sz="2400" dirty="0">
                <a:latin typeface="Arial"/>
                <a:ea typeface="Arial"/>
                <a:cs typeface="Arial"/>
                <a:sym typeface="Arial"/>
              </a:rPr>
              <a:t>Amazon SES/SNS: For donor communication and alerts.</a:t>
            </a:r>
          </a:p>
        </p:txBody>
      </p:sp>
      <p:sp>
        <p:nvSpPr>
          <p:cNvPr id="163" name="Google Shape;163;p15"/>
          <p:cNvSpPr txBox="1">
            <a:spLocks noGrp="1"/>
          </p:cNvSpPr>
          <p:nvPr>
            <p:ph type="sldNum" idx="12"/>
          </p:nvPr>
        </p:nvSpPr>
        <p:spPr>
          <a:xfrm>
            <a:off x="8610600" y="6356350"/>
            <a:ext cx="2089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164" name="Google Shape;164;p15"/>
          <p:cNvSpPr txBox="1">
            <a:spLocks noGrp="1"/>
          </p:cNvSpPr>
          <p:nvPr>
            <p:ph type="title"/>
          </p:nvPr>
        </p:nvSpPr>
        <p:spPr>
          <a:xfrm>
            <a:off x="457200" y="603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en-US" dirty="0"/>
              <a:t>Project Architecture</a:t>
            </a:r>
            <a:endParaRPr dirty="0"/>
          </a:p>
        </p:txBody>
      </p:sp>
      <p:sp>
        <p:nvSpPr>
          <p:cNvPr id="5" name="TextBox 4">
            <a:extLst>
              <a:ext uri="{FF2B5EF4-FFF2-40B4-BE49-F238E27FC236}">
                <a16:creationId xmlns:a16="http://schemas.microsoft.com/office/drawing/2014/main" id="{79452CB4-80D3-F146-2FB5-F9C744B968EB}"/>
              </a:ext>
            </a:extLst>
          </p:cNvPr>
          <p:cNvSpPr txBox="1"/>
          <p:nvPr/>
        </p:nvSpPr>
        <p:spPr>
          <a:xfrm>
            <a:off x="1013790" y="1186863"/>
            <a:ext cx="9024289" cy="646331"/>
          </a:xfrm>
          <a:prstGeom prst="rect">
            <a:avLst/>
          </a:prstGeom>
          <a:noFill/>
        </p:spPr>
        <p:txBody>
          <a:bodyPr wrap="square">
            <a:spAutoFit/>
          </a:bodyPr>
          <a:lstStyle/>
          <a:p>
            <a:r>
              <a:rPr lang="en-IN" sz="3600" u="sng" dirty="0">
                <a:solidFill>
                  <a:schemeClr val="bg1"/>
                </a:solidFill>
                <a:latin typeface="Calibri" panose="020F0502020204030204" pitchFamily="34" charset="0"/>
                <a:ea typeface="Calibri" panose="020F0502020204030204" pitchFamily="34" charset="0"/>
                <a:cs typeface="Calibri" panose="020F0502020204030204" pitchFamily="34" charset="0"/>
              </a:rPr>
              <a:t>Interaction and List of AWS Services USED:</a:t>
            </a:r>
          </a:p>
        </p:txBody>
      </p:sp>
      <p:sp>
        <p:nvSpPr>
          <p:cNvPr id="6" name="Google Shape;126;p11">
            <a:extLst>
              <a:ext uri="{FF2B5EF4-FFF2-40B4-BE49-F238E27FC236}">
                <a16:creationId xmlns:a16="http://schemas.microsoft.com/office/drawing/2014/main" id="{70C9161F-2A14-8F7C-FE82-8D730CE32CCE}"/>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i="0" dirty="0">
                <a:solidFill>
                  <a:srgbClr val="ECECF1"/>
                </a:solidFill>
                <a:effectLst/>
                <a:latin typeface="Söhne"/>
              </a:rPr>
              <a:t>NON PROFIT DONATION AND FUND MANAGEMENT SYSTEM </a:t>
            </a:r>
            <a:endParaRPr dirty="0"/>
          </a:p>
        </p:txBody>
      </p:sp>
    </p:spTree>
  </p:cSld>
  <p:clrMapOvr>
    <a:masterClrMapping/>
  </p:clrMapOvr>
</p:sld>
</file>

<file path=ppt/theme/theme1.xml><?xml version="1.0" encoding="utf-8"?>
<a:theme xmlns:a="http://schemas.openxmlformats.org/drawingml/2006/main" name="PresentationGO">
  <a:themeElements>
    <a:clrScheme name="PGO - Blue Web">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649</TotalTime>
  <Words>1823</Words>
  <Application>Microsoft Office PowerPoint</Application>
  <PresentationFormat>Widescreen</PresentationFormat>
  <Paragraphs>349</Paragraphs>
  <Slides>26</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Söhne</vt:lpstr>
      <vt:lpstr>PresentationGO</vt:lpstr>
      <vt:lpstr>NON PROFIT DONATION AND FUND MANAGEMENT SYSTEM </vt:lpstr>
      <vt:lpstr>Introduction</vt:lpstr>
      <vt:lpstr>Project Objectives</vt:lpstr>
      <vt:lpstr>Project Objectives</vt:lpstr>
      <vt:lpstr>Project Objectives</vt:lpstr>
      <vt:lpstr>PowerPoint Presentation</vt:lpstr>
      <vt:lpstr>PowerPoint Presentation</vt:lpstr>
      <vt:lpstr>Individual Contributions</vt:lpstr>
      <vt:lpstr>Project Architecture</vt:lpstr>
      <vt:lpstr>Challenges and Solutions</vt:lpstr>
      <vt:lpstr>Cost Analysis</vt:lpstr>
      <vt:lpstr>Security Measures</vt:lpstr>
      <vt:lpstr>Security Measures</vt:lpstr>
      <vt:lpstr>Lessons Learned</vt:lpstr>
      <vt:lpstr>Lessons Learned</vt:lpstr>
      <vt:lpstr>Screenshots: WEBSITE-DETAILS</vt:lpstr>
      <vt:lpstr>Screenshots: WEBSITE-DETAILS</vt:lpstr>
      <vt:lpstr>Screenshots: SIGN UP PAGE</vt:lpstr>
      <vt:lpstr>Screenshots: LOGIN PAGE</vt:lpstr>
      <vt:lpstr>Screenshots: CATEGORY PAGE</vt:lpstr>
      <vt:lpstr>Screenshots: Personal Dashboard</vt:lpstr>
      <vt:lpstr>Screenshots: EC2 Instance</vt:lpstr>
      <vt:lpstr>Screenshots: RDS</vt:lpstr>
      <vt:lpstr>Screenshots: S3 Bucket</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your Presentation</dc:title>
  <dc:creator>TRISHAA KANDHARI</dc:creator>
  <cp:lastModifiedBy>kaleru Abhilash</cp:lastModifiedBy>
  <cp:revision>4</cp:revision>
  <dcterms:modified xsi:type="dcterms:W3CDTF">2023-12-01T03:58:47Z</dcterms:modified>
</cp:coreProperties>
</file>