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6" r:id="rId3"/>
    <p:sldId id="257" r:id="rId4"/>
    <p:sldId id="267" r:id="rId5"/>
    <p:sldId id="258" r:id="rId6"/>
    <p:sldId id="268" r:id="rId7"/>
    <p:sldId id="265" r:id="rId8"/>
    <p:sldId id="259" r:id="rId9"/>
    <p:sldId id="260" r:id="rId10"/>
    <p:sldId id="261" r:id="rId11"/>
    <p:sldId id="269" r:id="rId12"/>
    <p:sldId id="262" r:id="rId13"/>
    <p:sldId id="270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rgabhavani Neela" initials="DN" lastIdx="1" clrIdx="0">
    <p:extLst>
      <p:ext uri="{19B8F6BF-5375-455C-9EA6-DF929625EA0E}">
        <p15:presenceInfo xmlns:p15="http://schemas.microsoft.com/office/powerpoint/2012/main" userId="1ad231383c7cf2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3F9F"/>
    <a:srgbClr val="C648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>
        <p:scale>
          <a:sx n="66" d="100"/>
          <a:sy n="66" d="100"/>
        </p:scale>
        <p:origin x="1123" y="3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F2BCF-B79B-4E95-ABC0-48543D6C766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5A011-9032-4FAA-B073-C8B27F089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312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778A-38E3-4B83-A88E-4C7157BFB095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5948-269D-4986-B462-64C57058EA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778A-38E3-4B83-A88E-4C7157BFB095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5948-269D-4986-B462-64C57058E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778A-38E3-4B83-A88E-4C7157BFB095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5948-269D-4986-B462-64C57058E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778A-38E3-4B83-A88E-4C7157BFB095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5948-269D-4986-B462-64C57058E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778A-38E3-4B83-A88E-4C7157BFB095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34B5948-269D-4986-B462-64C57058E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778A-38E3-4B83-A88E-4C7157BFB095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5948-269D-4986-B462-64C57058E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778A-38E3-4B83-A88E-4C7157BFB095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5948-269D-4986-B462-64C57058E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778A-38E3-4B83-A88E-4C7157BFB095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5948-269D-4986-B462-64C57058E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778A-38E3-4B83-A88E-4C7157BFB095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5948-269D-4986-B462-64C57058E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778A-38E3-4B83-A88E-4C7157BFB095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5948-269D-4986-B462-64C57058E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778A-38E3-4B83-A88E-4C7157BFB095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5948-269D-4986-B462-64C57058E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772778A-38E3-4B83-A88E-4C7157BFB095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34B5948-269D-4986-B462-64C57058E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2143116"/>
          </a:xfrm>
        </p:spPr>
        <p:txBody>
          <a:bodyPr>
            <a:noAutofit/>
          </a:bodyPr>
          <a:lstStyle/>
          <a:p>
            <a:br>
              <a:rPr lang="en-IN" sz="3600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077072"/>
            <a:ext cx="8551708" cy="2352324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ANALYSIS FOR CAR SALES FORECASTING USING PROPHET</a:t>
            </a:r>
          </a:p>
          <a:p>
            <a:endParaRPr lang="en-US" sz="2400" b="1" dirty="0">
              <a:solidFill>
                <a:schemeClr val="tx1"/>
              </a:solidFill>
              <a:latin typeface="Berlin Sans FB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92875-8B90-44B5-B27A-EFA4C3CD20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0" y="116633"/>
            <a:ext cx="1766000" cy="13681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6ADFD7-7D5C-4A9C-B6B4-EC6B4ABABD8C}"/>
              </a:ext>
            </a:extLst>
          </p:cNvPr>
          <p:cNvSpPr txBox="1"/>
          <p:nvPr/>
        </p:nvSpPr>
        <p:spPr>
          <a:xfrm>
            <a:off x="2339752" y="116633"/>
            <a:ext cx="63914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19C487-F62F-494A-9EC1-2D612318BCDA}"/>
              </a:ext>
            </a:extLst>
          </p:cNvPr>
          <p:cNvSpPr txBox="1"/>
          <p:nvPr/>
        </p:nvSpPr>
        <p:spPr>
          <a:xfrm>
            <a:off x="2203242" y="757399"/>
            <a:ext cx="63914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VAAGDEVI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F53474-38E8-4B81-AB34-D8366A87D92B}"/>
              </a:ext>
            </a:extLst>
          </p:cNvPr>
          <p:cNvSpPr txBox="1"/>
          <p:nvPr/>
        </p:nvSpPr>
        <p:spPr>
          <a:xfrm>
            <a:off x="3025954" y="2056875"/>
            <a:ext cx="63914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- A009</a:t>
            </a:r>
            <a:b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A9CD4D-F0F3-4FDD-A21C-FEA2484FC241}"/>
              </a:ext>
            </a:extLst>
          </p:cNvPr>
          <p:cNvSpPr txBox="1"/>
          <p:nvPr/>
        </p:nvSpPr>
        <p:spPr>
          <a:xfrm>
            <a:off x="2627784" y="2472373"/>
            <a:ext cx="71878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ROJECT NAME: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>
                <a:solidFill>
                  <a:srgbClr val="7030A0"/>
                </a:solidFill>
                <a:latin typeface="Algerian" panose="04020705040A02060702" pitchFamily="82" charset="0"/>
              </a:rPr>
              <a:t>Advantages</a:t>
            </a:r>
            <a:endParaRPr lang="en-US" sz="2800" b="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32" y="1556792"/>
            <a:ext cx="8435280" cy="4104456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 series analysis and forecasting is a collection of observations in chronological order.       </a:t>
            </a:r>
            <a:endParaRPr lang="en-IN" sz="2000" dirty="0">
              <a:effectLst/>
              <a:latin typeface="Arial Rounded MT Bold" panose="020F07040305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These could be daily stock closing prices, weekly inventory figures, annual sales, or countless other things.  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Finally, a time series forecast is taking those parts observations and making predictions about what will happen in the future if the same patterns continue to hold true.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Prefect for creating complex patterns from the input time series dataset.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I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has the special feature that it would remember every each information.</a:t>
            </a:r>
            <a:endParaRPr lang="en-IN" sz="2800" dirty="0">
              <a:effectLst/>
              <a:latin typeface="Arial Rounded MT Bold" panose="020F07040305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2800" dirty="0">
              <a:effectLst/>
              <a:latin typeface="Arial Rounded MT Bold" panose="020F07040305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CD4C77-914A-4F56-BE58-A7E7DC7D9E31}"/>
              </a:ext>
            </a:extLst>
          </p:cNvPr>
          <p:cNvSpPr txBox="1"/>
          <p:nvPr/>
        </p:nvSpPr>
        <p:spPr>
          <a:xfrm>
            <a:off x="1907704" y="476672"/>
            <a:ext cx="47880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lgerian" panose="04020705040A02060702" pitchFamily="82" charset="0"/>
              </a:rPr>
              <a:t>                      </a:t>
            </a:r>
            <a:r>
              <a:rPr lang="en-US" sz="2000" dirty="0">
                <a:solidFill>
                  <a:srgbClr val="7030A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DIS-Advantages</a:t>
            </a:r>
            <a:endParaRPr lang="en-IN" sz="20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3B9DB462-748F-4332-896F-5C05BAA8465C}"/>
              </a:ext>
            </a:extLst>
          </p:cNvPr>
          <p:cNvSpPr/>
          <p:nvPr/>
        </p:nvSpPr>
        <p:spPr>
          <a:xfrm>
            <a:off x="637849" y="16288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04F58-479B-4DB4-91CA-495A4AF5D036}"/>
              </a:ext>
            </a:extLst>
          </p:cNvPr>
          <p:cNvSpPr txBox="1"/>
          <p:nvPr/>
        </p:nvSpPr>
        <p:spPr>
          <a:xfrm>
            <a:off x="637849" y="1236822"/>
            <a:ext cx="7606559" cy="2911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● 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 big challenge is during the training period.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● 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Expensive computation cost. 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 Short range forecasts are less accurate than long range forecast is not true for forecasting.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56835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Forecasting the car sales values and predict the sales values.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predicting the sale value helps the investors to invest in such a time  where profits can be maximum.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Time series analysis is made on the data for accurate predictions.</a:t>
            </a:r>
            <a:endParaRPr lang="en-US" sz="2000" cap="none" dirty="0">
              <a:latin typeface="Arial Rounded MT Bold" panose="020F0704030504030204" pitchFamily="34" charset="0"/>
            </a:endParaRPr>
          </a:p>
          <a:p>
            <a:endParaRPr lang="en-IN" sz="2000" cap="none" dirty="0">
              <a:latin typeface="Arial Rounded MT Bold" panose="020F0704030504030204" pitchFamily="34" charset="0"/>
            </a:endParaRPr>
          </a:p>
          <a:p>
            <a:pPr marL="13716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BE003-1C55-4324-83F6-870D044B7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501008"/>
            <a:ext cx="8496944" cy="308235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27D347-778F-4826-84FA-C7F2EDA12AEA}"/>
              </a:ext>
            </a:extLst>
          </p:cNvPr>
          <p:cNvSpPr txBox="1"/>
          <p:nvPr/>
        </p:nvSpPr>
        <p:spPr>
          <a:xfrm>
            <a:off x="2627784" y="47667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FUTURE SCOPE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B19BE1-71BE-413B-BACF-26B7F30D1E42}"/>
              </a:ext>
            </a:extLst>
          </p:cNvPr>
          <p:cNvSpPr txBox="1"/>
          <p:nvPr/>
        </p:nvSpPr>
        <p:spPr>
          <a:xfrm>
            <a:off x="755576" y="1052736"/>
            <a:ext cx="74168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Time series forecasting is the use of a model to forecast future events based on known past events to predict data points before they are measured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predicting the sale value helps the investors to invest in such a time  where      profits can be maximum.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Scope of time series is huge and so is the field of time series analysis. </a:t>
            </a:r>
          </a:p>
        </p:txBody>
      </p:sp>
    </p:spTree>
    <p:extLst>
      <p:ext uri="{BB962C8B-B14F-4D97-AF65-F5344CB8AC3E}">
        <p14:creationId xmlns:p14="http://schemas.microsoft.com/office/powerpoint/2010/main" val="928537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sz="4400" dirty="0">
                <a:solidFill>
                  <a:schemeClr val="accent2"/>
                </a:solidFill>
                <a:latin typeface="Castellar" pitchFamily="18" charset="0"/>
              </a:rPr>
              <a:t>      </a:t>
            </a:r>
            <a:r>
              <a:rPr lang="en-US" sz="4400" dirty="0">
                <a:solidFill>
                  <a:srgbClr val="C64899"/>
                </a:solidFill>
                <a:latin typeface="Castellar" pitchFamily="18" charset="0"/>
              </a:rPr>
              <a:t>THANK</a:t>
            </a:r>
            <a:r>
              <a:rPr lang="en-US" sz="4400" dirty="0">
                <a:solidFill>
                  <a:schemeClr val="accent2"/>
                </a:solidFill>
                <a:latin typeface="Castellar" pitchFamily="18" charset="0"/>
              </a:rPr>
              <a:t> </a:t>
            </a:r>
            <a:r>
              <a:rPr lang="en-US" sz="4400" dirty="0">
                <a:solidFill>
                  <a:srgbClr val="CF3F9F"/>
                </a:solidFill>
                <a:latin typeface="Castellar" pitchFamily="18" charset="0"/>
              </a:rPr>
              <a:t>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94E4F0-88D1-46F2-99ED-0E8A98873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60" y="2000240"/>
            <a:ext cx="2571768" cy="34531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09B04B-1B2C-49E1-BBCB-B96D1E6FC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1062028"/>
            <a:ext cx="5976664" cy="45899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8E837A-2689-4DD0-8280-172B36DE775A}"/>
              </a:ext>
            </a:extLst>
          </p:cNvPr>
          <p:cNvSpPr txBox="1"/>
          <p:nvPr/>
        </p:nvSpPr>
        <p:spPr>
          <a:xfrm>
            <a:off x="6300192" y="69269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sng" strike="noStrike" cap="none" dirty="0">
                <a:latin typeface="Arial"/>
                <a:ea typeface="Arial"/>
                <a:cs typeface="Arial"/>
                <a:sym typeface="Arial"/>
              </a:rPr>
              <a:t>Group</a:t>
            </a:r>
            <a:r>
              <a:rPr lang="en-IN" sz="1800" b="0" i="0" u="sng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800" b="1" i="0" u="sng" strike="noStrike" cap="none" dirty="0">
                <a:latin typeface="Arial"/>
                <a:ea typeface="Arial"/>
                <a:cs typeface="Arial"/>
                <a:sym typeface="Arial"/>
              </a:rPr>
              <a:t>Members :</a:t>
            </a:r>
            <a:endParaRPr lang="en-IN" sz="1800" b="1" u="sng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FAADE8-6193-40EB-A23E-B5B7E40D5F7E}"/>
              </a:ext>
            </a:extLst>
          </p:cNvPr>
          <p:cNvSpPr txBox="1"/>
          <p:nvPr/>
        </p:nvSpPr>
        <p:spPr>
          <a:xfrm>
            <a:off x="4716016" y="1290246"/>
            <a:ext cx="54356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lt1"/>
                </a:solidFill>
              </a:rPr>
              <a:t> N . Durga Bhavani</a:t>
            </a:r>
            <a:endParaRPr lang="en-IN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IN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18UK1A0541</a:t>
            </a:r>
            <a:r>
              <a:rPr lang="en-IN" sz="2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D4DC32-9132-47D5-BA79-50A3355E88B1}"/>
              </a:ext>
            </a:extLst>
          </p:cNvPr>
          <p:cNvSpPr txBox="1"/>
          <p:nvPr/>
        </p:nvSpPr>
        <p:spPr>
          <a:xfrm>
            <a:off x="6426200" y="2195572"/>
            <a:ext cx="54356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lt1"/>
                </a:solidFill>
              </a:rPr>
              <a:t>G .</a:t>
            </a:r>
            <a:r>
              <a:rPr lang="en-IN" sz="1800" b="1" dirty="0" err="1">
                <a:solidFill>
                  <a:schemeClr val="lt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Manasa</a:t>
            </a:r>
            <a:endParaRPr lang="en-IN" sz="1800" dirty="0">
              <a:solidFill>
                <a:schemeClr val="dk1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lt1"/>
                </a:solidFill>
              </a:rPr>
              <a:t>  (</a:t>
            </a:r>
            <a:r>
              <a:rPr lang="en-IN" sz="18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18UK1A0515</a:t>
            </a:r>
            <a:r>
              <a:rPr lang="en-IN" sz="2000" b="1" dirty="0">
                <a:solidFill>
                  <a:schemeClr val="lt1"/>
                </a:solidFill>
              </a:rPr>
              <a:t>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71FFFC-54DA-411B-A67D-BEDE62D146C1}"/>
              </a:ext>
            </a:extLst>
          </p:cNvPr>
          <p:cNvSpPr txBox="1"/>
          <p:nvPr/>
        </p:nvSpPr>
        <p:spPr>
          <a:xfrm>
            <a:off x="6426200" y="3075057"/>
            <a:ext cx="24739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lt1"/>
                </a:solidFill>
              </a:rPr>
              <a:t>B </a:t>
            </a:r>
            <a:r>
              <a:rPr lang="en-IN" sz="2000" b="1" dirty="0">
                <a:solidFill>
                  <a:schemeClr val="lt1"/>
                </a:solidFill>
              </a:rPr>
              <a:t>.</a:t>
            </a:r>
            <a:r>
              <a:rPr lang="en-IN" sz="1800" b="1" dirty="0" err="1">
                <a:solidFill>
                  <a:schemeClr val="lt1"/>
                </a:solidFill>
              </a:rPr>
              <a:t>Veerendrachary</a:t>
            </a:r>
            <a:endParaRPr lang="en-IN"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lt1"/>
                </a:solidFill>
              </a:rPr>
              <a:t>   (</a:t>
            </a:r>
            <a:r>
              <a:rPr lang="en-IN" sz="1800" b="1" dirty="0">
                <a:solidFill>
                  <a:schemeClr val="lt1"/>
                </a:solidFill>
              </a:rPr>
              <a:t>18UK1A0565</a:t>
            </a:r>
            <a:r>
              <a:rPr lang="en-IN" sz="2000" b="1" dirty="0">
                <a:solidFill>
                  <a:schemeClr val="lt1"/>
                </a:solidFill>
              </a:rPr>
              <a:t>)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26C1DE-A93D-4B5C-B456-8B22EE5AA650}"/>
              </a:ext>
            </a:extLst>
          </p:cNvPr>
          <p:cNvSpPr txBox="1"/>
          <p:nvPr/>
        </p:nvSpPr>
        <p:spPr>
          <a:xfrm>
            <a:off x="6274504" y="3954542"/>
            <a:ext cx="24739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lt1"/>
                </a:solidFill>
              </a:rPr>
              <a:t>K </a:t>
            </a:r>
            <a:r>
              <a:rPr lang="en-IN" sz="2000" b="1" dirty="0">
                <a:solidFill>
                  <a:schemeClr val="lt1"/>
                </a:solidFill>
              </a:rPr>
              <a:t>. </a:t>
            </a:r>
            <a:r>
              <a:rPr lang="en-IN" sz="1800" b="1" dirty="0">
                <a:solidFill>
                  <a:schemeClr val="lt1"/>
                </a:solidFill>
              </a:rPr>
              <a:t>Kavya</a:t>
            </a:r>
            <a:r>
              <a:rPr lang="en-IN" sz="2000" b="1" dirty="0">
                <a:solidFill>
                  <a:schemeClr val="lt1"/>
                </a:solidFill>
              </a:rPr>
              <a:t> </a:t>
            </a:r>
            <a:r>
              <a:rPr lang="en-IN" sz="2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IN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18UK1A0524</a:t>
            </a:r>
            <a:r>
              <a:rPr lang="en-IN" sz="2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  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958E3D-737A-4D50-A93F-646F091AA291}"/>
              </a:ext>
            </a:extLst>
          </p:cNvPr>
          <p:cNvSpPr txBox="1"/>
          <p:nvPr/>
        </p:nvSpPr>
        <p:spPr>
          <a:xfrm>
            <a:off x="-828600" y="5721047"/>
            <a:ext cx="7856552" cy="888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1" u="sng" dirty="0">
                <a:solidFill>
                  <a:schemeClr val="lt1"/>
                </a:solidFill>
              </a:rPr>
              <a:t>Guided By</a:t>
            </a:r>
            <a:r>
              <a:rPr lang="en-US" sz="2500" b="1" dirty="0">
                <a:solidFill>
                  <a:schemeClr val="lt1"/>
                </a:solidFill>
              </a:rPr>
              <a:t> – </a:t>
            </a:r>
            <a:r>
              <a:rPr lang="en-US" sz="2500" b="1" dirty="0" err="1">
                <a:solidFill>
                  <a:schemeClr val="lt1"/>
                </a:solidFill>
              </a:rPr>
              <a:t>B.</a:t>
            </a:r>
            <a:r>
              <a:rPr lang="en-US" sz="2800" b="1" dirty="0" err="1">
                <a:solidFill>
                  <a:schemeClr val="lt1"/>
                </a:solidFill>
              </a:rPr>
              <a:t>Ambika</a:t>
            </a:r>
            <a:endParaRPr lang="en-US" sz="2800" b="1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</a:rPr>
              <a:t>(Assistant Professor)</a:t>
            </a:r>
          </a:p>
        </p:txBody>
      </p:sp>
    </p:spTree>
    <p:extLst>
      <p:ext uri="{BB962C8B-B14F-4D97-AF65-F5344CB8AC3E}">
        <p14:creationId xmlns:p14="http://schemas.microsoft.com/office/powerpoint/2010/main" val="366024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FF00"/>
                </a:solidFill>
                <a:latin typeface="Algerian" panose="04020705040A02060702" pitchFamily="82" charset="0"/>
              </a:rPr>
              <a:t>TIME</a:t>
            </a:r>
            <a:r>
              <a:rPr lang="en-US" dirty="0">
                <a:solidFill>
                  <a:srgbClr val="00FF00"/>
                </a:solidFill>
                <a:latin typeface="Algerian" panose="04020705040A02060702" pitchFamily="82" charset="0"/>
              </a:rPr>
              <a:t> </a:t>
            </a:r>
            <a:r>
              <a:rPr lang="en-US" sz="2800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en-US" sz="2800" dirty="0">
                <a:solidFill>
                  <a:srgbClr val="00FF00"/>
                </a:solidFill>
                <a:latin typeface="Algerian" panose="04020705040A02060702" pitchFamily="82" charset="0"/>
              </a:rPr>
              <a:t> ANALYSIS FOR CAR SALES</a:t>
            </a:r>
            <a:endParaRPr lang="en-US" dirty="0">
              <a:solidFill>
                <a:srgbClr val="00FF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88E3A8-B01C-416E-9AD4-B49CB777A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38468"/>
            <a:ext cx="8322283" cy="52308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608D2F-7E16-42FD-98C5-77C3E10D7DB6}"/>
              </a:ext>
            </a:extLst>
          </p:cNvPr>
          <p:cNvSpPr txBox="1"/>
          <p:nvPr/>
        </p:nvSpPr>
        <p:spPr>
          <a:xfrm>
            <a:off x="467544" y="332656"/>
            <a:ext cx="53285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EC1C1F-8595-43B5-BB19-65CC9C306546}"/>
              </a:ext>
            </a:extLst>
          </p:cNvPr>
          <p:cNvSpPr txBox="1"/>
          <p:nvPr/>
        </p:nvSpPr>
        <p:spPr>
          <a:xfrm>
            <a:off x="251520" y="980728"/>
            <a:ext cx="660648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 AND METHODOLOGY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DISADVANTAGES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8666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272808" cy="11430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ABSTRACT</a:t>
            </a:r>
            <a:br>
              <a:rPr lang="en-IN" dirty="0">
                <a:latin typeface="Algerian" panose="04020705040A02060702" pitchFamily="82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13216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</a:t>
            </a:r>
            <a:r>
              <a:rPr lang="en-US" sz="3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3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</a:t>
            </a:r>
            <a:r>
              <a:rPr lang="en-US" sz="3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3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n-US" sz="3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3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sz="2200" dirty="0">
                <a:cs typeface="Segoe UI" pitchFamily="34" charset="0"/>
              </a:rPr>
              <a:t>Forecasting or predicting the sales value helps the investors to invest in such a time where profits can be maximum.  </a:t>
            </a:r>
          </a:p>
          <a:p>
            <a:endParaRPr lang="en-US" dirty="0">
              <a:cs typeface="Segoe U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cs typeface="Segoe UI" pitchFamily="34" charset="0"/>
              </a:rPr>
              <a:t>This project provides guidance to individuals who are willing to invest or buy a car and help them in knowing the price of a day. </a:t>
            </a:r>
          </a:p>
          <a:p>
            <a:endParaRPr lang="en-US" sz="2200" dirty="0">
              <a:cs typeface="Segoe U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cs typeface="Segoe UI" pitchFamily="34" charset="0"/>
              </a:rPr>
              <a:t>By using the prophet library the investor will knowing the sales of a car.</a:t>
            </a:r>
          </a:p>
          <a:p>
            <a:pPr>
              <a:buFont typeface="Wingdings" pitchFamily="2" charset="2"/>
              <a:buChar char="§"/>
            </a:pPr>
            <a:endParaRPr lang="en-US" dirty="0">
              <a:cs typeface="Segoe U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cs typeface="Segoe UI" pitchFamily="34" charset="0"/>
              </a:rPr>
              <a:t>It is built on the monthly sales data from 1960 – 1968.</a:t>
            </a:r>
          </a:p>
          <a:p>
            <a:pPr>
              <a:buFont typeface="Wingdings" pitchFamily="2" charset="2"/>
              <a:buChar char="§"/>
            </a:pPr>
            <a:endParaRPr lang="en-US" sz="2200" dirty="0">
              <a:cs typeface="Segoe U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cs typeface="Segoe UI" pitchFamily="34" charset="0"/>
              </a:rPr>
              <a:t>Time</a:t>
            </a:r>
            <a:r>
              <a:rPr lang="en-US" sz="2600" dirty="0">
                <a:cs typeface="Segoe UI" pitchFamily="34" charset="0"/>
              </a:rPr>
              <a:t> </a:t>
            </a:r>
            <a:r>
              <a:rPr lang="en-US" sz="2200" dirty="0">
                <a:cs typeface="Segoe UI" pitchFamily="34" charset="0"/>
              </a:rPr>
              <a:t>series analysis is made on the data for accurate predictions.</a:t>
            </a:r>
          </a:p>
          <a:p>
            <a:endParaRPr lang="en-US" dirty="0">
              <a:cs typeface="Segoe UI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600" dirty="0">
              <a:cs typeface="Segoe UI" pitchFamily="34" charset="0"/>
            </a:endParaRPr>
          </a:p>
          <a:p>
            <a:pPr>
              <a:buNone/>
            </a:pPr>
            <a:endParaRPr lang="en-US" b="1" i="1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E2949-5A5A-498D-BED8-C33E79B70C09}"/>
              </a:ext>
            </a:extLst>
          </p:cNvPr>
          <p:cNvSpPr txBox="1"/>
          <p:nvPr/>
        </p:nvSpPr>
        <p:spPr>
          <a:xfrm>
            <a:off x="611560" y="620688"/>
            <a:ext cx="784887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Here Prophet is an additive regression model with a piecewise linear or logistic growth curve trend</a:t>
            </a:r>
          </a:p>
          <a:p>
            <a:pPr>
              <a:buFont typeface="Wingdings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It includes  a yearly seasonal component modeled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fourier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series and a weekly seasonal component modeled using dummy variables.</a:t>
            </a:r>
          </a:p>
          <a:p>
            <a:pPr>
              <a:buFont typeface="Wingdings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methods makes forecasts based solely on historical patterns in the data.</a:t>
            </a:r>
          </a:p>
          <a:p>
            <a:pPr>
              <a:buFont typeface="Wingdings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forecasting is a technique for the prediction of events through a sequence of time.</a:t>
            </a:r>
          </a:p>
          <a:p>
            <a:pPr>
              <a:buFont typeface="Wingdings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Prophet automatically detects changes in trends by selecting change points from the data.</a:t>
            </a:r>
          </a:p>
          <a:p>
            <a:pPr>
              <a:buFont typeface="Wingdings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36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>
                <a:latin typeface="Algerian" panose="04020705040A02060702" pitchFamily="82" charset="0"/>
              </a:rPr>
              <a:t>Purpose</a:t>
            </a:r>
            <a:br>
              <a:rPr lang="en-IN" dirty="0">
                <a:latin typeface="Algerian" panose="04020705040A02060702" pitchFamily="82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96855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>
                <a:cs typeface="Segoe UI" pitchFamily="34" charset="0"/>
              </a:rPr>
              <a:t>Time series analysis helps organizations as well as individuals understand the underlying causes of trends or systemic patterns over time. </a:t>
            </a:r>
          </a:p>
          <a:p>
            <a:pPr marL="137160" indent="0">
              <a:buNone/>
            </a:pPr>
            <a:r>
              <a:rPr lang="en-US" sz="2000" dirty="0">
                <a:cs typeface="Segoe UI" pitchFamily="34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cs typeface="Segoe UI" pitchFamily="34" charset="0"/>
              </a:rPr>
              <a:t>Time series analysis is a specific way of analyzing a sequence of data points collected over an interval of time</a:t>
            </a:r>
            <a:r>
              <a:rPr lang="en-US" sz="2200" dirty="0">
                <a:cs typeface="Segoe UI" pitchFamily="34" charset="0"/>
              </a:rPr>
              <a:t>.</a:t>
            </a:r>
          </a:p>
          <a:p>
            <a:pPr marL="137160" indent="0">
              <a:buNone/>
            </a:pPr>
            <a:endParaRPr lang="en-US" dirty="0">
              <a:cs typeface="Segoe U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cs typeface="Segoe UI" pitchFamily="34" charset="0"/>
              </a:rPr>
              <a:t>Time is a crucial variable because it shows how the data adjusts over the course of the data points as well as the final results.</a:t>
            </a:r>
          </a:p>
          <a:p>
            <a:pPr>
              <a:buFont typeface="Wingdings" pitchFamily="2" charset="2"/>
              <a:buChar char="v"/>
            </a:pPr>
            <a:endParaRPr lang="en-US" dirty="0">
              <a:cs typeface="Segoe U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Book Antiqua" panose="02040602050305030304" pitchFamily="18" charset="0"/>
              </a:rPr>
              <a:t>Additionally, time series data can be used for forecasting.</a:t>
            </a:r>
          </a:p>
          <a:p>
            <a:pPr marL="137160" indent="0">
              <a:buNone/>
            </a:pPr>
            <a:endParaRPr lang="en-IN" sz="2000" dirty="0">
              <a:latin typeface="Book Antiqua" panose="0204060205030503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Book Antiqua" panose="02040602050305030304" pitchFamily="18" charset="0"/>
              </a:rPr>
              <a:t>Used for forecasting – predicting future data based on historical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TECHNICAL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6A3B8A-68E8-46A4-891F-2AB1FE24C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" y="1772816"/>
            <a:ext cx="8229600" cy="4652736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Proposed work and methodology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2"/>
          </a:xfrm>
        </p:spPr>
        <p:txBody>
          <a:bodyPr>
            <a:noAutofit/>
          </a:bodyPr>
          <a:lstStyle/>
          <a:p>
            <a:r>
              <a:rPr lang="en-IN" sz="18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 </a:t>
            </a:r>
            <a:r>
              <a:rPr lang="en-IN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fbprophet</a:t>
            </a:r>
            <a:r>
              <a:rPr lang="en-IN" sz="1200" b="1" dirty="0">
                <a:latin typeface="Montserrat" panose="020B0604020202020204" pitchFamily="2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Montserrat" panose="020B0604020202020204" pitchFamily="2" charset="0"/>
                <a:cs typeface="Times New Roman" panose="02020603050405020304" pitchFamily="18" charset="0"/>
              </a:rPr>
              <a:t> :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FbProphet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powerful time-series analysis package released by Core Data Science Team at Facebook.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simple and easy to go package for performing time-series analytics and forecasting at scale.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prophet :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Prophet is robust to missing data and shifts in the trend, and typically handles outliers well.</a:t>
            </a:r>
            <a:endParaRPr lang="en-IN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n-IN" sz="2000" b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en-US" sz="1200" b="1" dirty="0">
                <a:latin typeface="Montserrat" panose="00000500000000000000" pitchFamily="2" charset="0"/>
              </a:rPr>
              <a:t> </a:t>
            </a:r>
            <a:r>
              <a:rPr lang="en-US" sz="2000" b="1" dirty="0">
                <a:latin typeface="Montserrat" panose="00000500000000000000" pitchFamily="2" charset="0"/>
              </a:rPr>
              <a:t>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framework used for building Web applications.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Prophet Library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prophet library is an open-source library designed for making forecasts for univariate time series datasets.</a:t>
            </a:r>
            <a:endParaRPr lang="en-IN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/>
          </a:p>
          <a:p>
            <a:endParaRPr lang="en-US" sz="1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337</TotalTime>
  <Words>711</Words>
  <Application>Microsoft Office PowerPoint</Application>
  <PresentationFormat>On-screen Show (4:3)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0" baseType="lpstr">
      <vt:lpstr>Algerian</vt:lpstr>
      <vt:lpstr>Arial</vt:lpstr>
      <vt:lpstr>Arial Black</vt:lpstr>
      <vt:lpstr>Arial Rounded MT Bold</vt:lpstr>
      <vt:lpstr>Berlin Sans FB</vt:lpstr>
      <vt:lpstr>Book Antiqua</vt:lpstr>
      <vt:lpstr>Calibri</vt:lpstr>
      <vt:lpstr>Castellar</vt:lpstr>
      <vt:lpstr>Georgia</vt:lpstr>
      <vt:lpstr>Lucida Sans</vt:lpstr>
      <vt:lpstr>Montserrat</vt:lpstr>
      <vt:lpstr>Times New Roman</vt:lpstr>
      <vt:lpstr>Wingdings</vt:lpstr>
      <vt:lpstr>Wingdings 2</vt:lpstr>
      <vt:lpstr>Wingdings 3</vt:lpstr>
      <vt:lpstr>Apex</vt:lpstr>
      <vt:lpstr> </vt:lpstr>
      <vt:lpstr>PowerPoint Presentation</vt:lpstr>
      <vt:lpstr>TIME SERIES ANALYSIS FOR CAR SALES</vt:lpstr>
      <vt:lpstr>PowerPoint Presentation</vt:lpstr>
      <vt:lpstr>ABSTRACT </vt:lpstr>
      <vt:lpstr>PowerPoint Presentation</vt:lpstr>
      <vt:lpstr>Purpose </vt:lpstr>
      <vt:lpstr>TECHNICAL ARCHITECTURE</vt:lpstr>
      <vt:lpstr>Proposed work and methodology</vt:lpstr>
      <vt:lpstr>Advantages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PERFORMANCE PREDICTION Using Machine learning Algorithm</dc:title>
  <dc:creator>admin</dc:creator>
  <cp:lastModifiedBy>Durgabhavani Neela</cp:lastModifiedBy>
  <cp:revision>10</cp:revision>
  <dcterms:created xsi:type="dcterms:W3CDTF">2021-07-24T09:26:25Z</dcterms:created>
  <dcterms:modified xsi:type="dcterms:W3CDTF">2022-02-21T16:40:48Z</dcterms:modified>
</cp:coreProperties>
</file>